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89" r:id="rId3"/>
    <p:sldId id="290" r:id="rId4"/>
    <p:sldId id="309" r:id="rId5"/>
    <p:sldId id="310" r:id="rId6"/>
    <p:sldId id="291" r:id="rId7"/>
    <p:sldId id="293" r:id="rId8"/>
    <p:sldId id="294" r:id="rId9"/>
    <p:sldId id="299" r:id="rId10"/>
    <p:sldId id="304" r:id="rId11"/>
    <p:sldId id="303" r:id="rId12"/>
    <p:sldId id="300" r:id="rId13"/>
    <p:sldId id="301" r:id="rId1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8" autoAdjust="0"/>
    <p:restoredTop sz="85471" autoAdjust="0"/>
  </p:normalViewPr>
  <p:slideViewPr>
    <p:cSldViewPr snapToGrid="0">
      <p:cViewPr varScale="1">
        <p:scale>
          <a:sx n="59" d="100"/>
          <a:sy n="59" d="100"/>
        </p:scale>
        <p:origin x="95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F71969-044D-42C4-B75A-982AE75F6842}" type="datetimeFigureOut">
              <a:rPr lang="cs-CZ" smtClean="0"/>
              <a:t>07.10.2019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BFAFEF-A7DE-4940-A51D-42FA18527C52}" type="slidenum">
              <a:rPr lang="cs-CZ" smtClean="0"/>
              <a:t>‹#›</a:t>
            </a:fld>
            <a:endParaRPr lang="cs-CZ"/>
          </a:p>
        </p:txBody>
      </p:sp>
    </p:spTree>
    <p:extLst>
      <p:ext uri="{BB962C8B-B14F-4D97-AF65-F5344CB8AC3E}">
        <p14:creationId xmlns:p14="http://schemas.microsoft.com/office/powerpoint/2010/main" val="3087054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4</a:t>
            </a:fld>
            <a:endParaRPr lang="cs-CZ"/>
          </a:p>
        </p:txBody>
      </p:sp>
    </p:spTree>
    <p:extLst>
      <p:ext uri="{BB962C8B-B14F-4D97-AF65-F5344CB8AC3E}">
        <p14:creationId xmlns:p14="http://schemas.microsoft.com/office/powerpoint/2010/main" val="1547059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5</a:t>
            </a:fld>
            <a:endParaRPr lang="cs-CZ"/>
          </a:p>
        </p:txBody>
      </p:sp>
    </p:spTree>
    <p:extLst>
      <p:ext uri="{BB962C8B-B14F-4D97-AF65-F5344CB8AC3E}">
        <p14:creationId xmlns:p14="http://schemas.microsoft.com/office/powerpoint/2010/main" val="2797650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6</a:t>
            </a:fld>
            <a:endParaRPr lang="cs-CZ"/>
          </a:p>
        </p:txBody>
      </p:sp>
    </p:spTree>
    <p:extLst>
      <p:ext uri="{BB962C8B-B14F-4D97-AF65-F5344CB8AC3E}">
        <p14:creationId xmlns:p14="http://schemas.microsoft.com/office/powerpoint/2010/main" val="1014753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7</a:t>
            </a:fld>
            <a:endParaRPr lang="cs-CZ"/>
          </a:p>
        </p:txBody>
      </p:sp>
    </p:spTree>
    <p:extLst>
      <p:ext uri="{BB962C8B-B14F-4D97-AF65-F5344CB8AC3E}">
        <p14:creationId xmlns:p14="http://schemas.microsoft.com/office/powerpoint/2010/main" val="512884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aseline="0" dirty="0" smtClean="0"/>
          </a:p>
          <a:p>
            <a:endParaRPr lang="cs-CZ" baseline="0" dirty="0" smtClean="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8</a:t>
            </a:fld>
            <a:endParaRPr lang="cs-CZ"/>
          </a:p>
        </p:txBody>
      </p:sp>
    </p:spTree>
    <p:extLst>
      <p:ext uri="{BB962C8B-B14F-4D97-AF65-F5344CB8AC3E}">
        <p14:creationId xmlns:p14="http://schemas.microsoft.com/office/powerpoint/2010/main" val="2904531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endParaRPr lang="cs-CZ" sz="1200" i="1" kern="1200" dirty="0" smtClean="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10</a:t>
            </a:fld>
            <a:endParaRPr lang="cs-CZ"/>
          </a:p>
        </p:txBody>
      </p:sp>
    </p:spTree>
    <p:extLst>
      <p:ext uri="{BB962C8B-B14F-4D97-AF65-F5344CB8AC3E}">
        <p14:creationId xmlns:p14="http://schemas.microsoft.com/office/powerpoint/2010/main" val="21913309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11</a:t>
            </a:fld>
            <a:endParaRPr lang="cs-CZ"/>
          </a:p>
        </p:txBody>
      </p:sp>
    </p:spTree>
    <p:extLst>
      <p:ext uri="{BB962C8B-B14F-4D97-AF65-F5344CB8AC3E}">
        <p14:creationId xmlns:p14="http://schemas.microsoft.com/office/powerpoint/2010/main" val="2668266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12</a:t>
            </a:fld>
            <a:endParaRPr lang="cs-CZ"/>
          </a:p>
        </p:txBody>
      </p:sp>
    </p:spTree>
    <p:extLst>
      <p:ext uri="{BB962C8B-B14F-4D97-AF65-F5344CB8AC3E}">
        <p14:creationId xmlns:p14="http://schemas.microsoft.com/office/powerpoint/2010/main" val="33449026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endParaRPr lang="cs-CZ" sz="1200" kern="1200" dirty="0" smtClean="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13</a:t>
            </a:fld>
            <a:endParaRPr lang="cs-CZ"/>
          </a:p>
        </p:txBody>
      </p:sp>
    </p:spTree>
    <p:extLst>
      <p:ext uri="{BB962C8B-B14F-4D97-AF65-F5344CB8AC3E}">
        <p14:creationId xmlns:p14="http://schemas.microsoft.com/office/powerpoint/2010/main" val="1823369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7DE1262D-F698-4337-B27F-D53500016981}" type="datetimeFigureOut">
              <a:rPr lang="cs-CZ" smtClean="0"/>
              <a:t>07.10.2019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3333447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DE1262D-F698-4337-B27F-D53500016981}" type="datetimeFigureOut">
              <a:rPr lang="cs-CZ" smtClean="0"/>
              <a:t>07.10.2019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653360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DE1262D-F698-4337-B27F-D53500016981}" type="datetimeFigureOut">
              <a:rPr lang="cs-CZ" smtClean="0"/>
              <a:t>07.10.2019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1158801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DE1262D-F698-4337-B27F-D53500016981}" type="datetimeFigureOut">
              <a:rPr lang="cs-CZ" smtClean="0"/>
              <a:t>07.10.2019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3737821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7DE1262D-F698-4337-B27F-D53500016981}" type="datetimeFigureOut">
              <a:rPr lang="cs-CZ" smtClean="0"/>
              <a:t>07.10.2019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3092761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DE1262D-F698-4337-B27F-D53500016981}" type="datetimeFigureOut">
              <a:rPr lang="cs-CZ" smtClean="0"/>
              <a:t>07.10.2019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3051361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DE1262D-F698-4337-B27F-D53500016981}" type="datetimeFigureOut">
              <a:rPr lang="cs-CZ" smtClean="0"/>
              <a:t>07.10.2019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999993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DE1262D-F698-4337-B27F-D53500016981}" type="datetimeFigureOut">
              <a:rPr lang="cs-CZ" smtClean="0"/>
              <a:t>07.10.2019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629030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DE1262D-F698-4337-B27F-D53500016981}" type="datetimeFigureOut">
              <a:rPr lang="cs-CZ" smtClean="0"/>
              <a:t>07.10.2019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298296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7DE1262D-F698-4337-B27F-D53500016981}" type="datetimeFigureOut">
              <a:rPr lang="cs-CZ" smtClean="0"/>
              <a:t>07.10.2019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3450140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7DE1262D-F698-4337-B27F-D53500016981}" type="datetimeFigureOut">
              <a:rPr lang="cs-CZ" smtClean="0"/>
              <a:t>07.10.2019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2886209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E1262D-F698-4337-B27F-D53500016981}" type="datetimeFigureOut">
              <a:rPr lang="cs-CZ" smtClean="0"/>
              <a:t>07.10.2019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13BEF-83EC-41DF-A61E-02F5CF80918F}" type="slidenum">
              <a:rPr lang="cs-CZ" smtClean="0"/>
              <a:t>‹#›</a:t>
            </a:fld>
            <a:endParaRPr lang="cs-CZ"/>
          </a:p>
        </p:txBody>
      </p:sp>
    </p:spTree>
    <p:extLst>
      <p:ext uri="{BB962C8B-B14F-4D97-AF65-F5344CB8AC3E}">
        <p14:creationId xmlns:p14="http://schemas.microsoft.com/office/powerpoint/2010/main" val="3992680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495124" y="2200392"/>
            <a:ext cx="9144000" cy="2387600"/>
          </a:xfrm>
        </p:spPr>
        <p:txBody>
          <a:bodyPr>
            <a:normAutofit fontScale="90000"/>
          </a:bodyPr>
          <a:lstStyle/>
          <a:p>
            <a:r>
              <a:rPr lang="cs-CZ" b="1" dirty="0" smtClean="0"/>
              <a:t>Správní právo procesní</a:t>
            </a:r>
            <a:br>
              <a:rPr lang="cs-CZ" b="1" dirty="0" smtClean="0"/>
            </a:br>
            <a:r>
              <a:rPr lang="cs-CZ" b="1" dirty="0" smtClean="0"/>
              <a:t/>
            </a:r>
            <a:br>
              <a:rPr lang="cs-CZ" b="1" dirty="0" smtClean="0"/>
            </a:br>
            <a:r>
              <a:rPr lang="cs-CZ" b="1" dirty="0" smtClean="0"/>
              <a:t>1. seminář</a:t>
            </a:r>
            <a:r>
              <a:rPr lang="cs-CZ" dirty="0" smtClean="0"/>
              <a:t/>
            </a:r>
            <a:br>
              <a:rPr lang="cs-CZ" dirty="0" smtClean="0"/>
            </a:br>
            <a:r>
              <a:rPr lang="cs-CZ" dirty="0" smtClean="0"/>
              <a:t/>
            </a:r>
            <a:br>
              <a:rPr lang="cs-CZ" dirty="0" smtClean="0"/>
            </a:br>
            <a:r>
              <a:rPr lang="cs-CZ" dirty="0" smtClean="0"/>
              <a:t>David Hejč</a:t>
            </a:r>
            <a:endParaRPr lang="cs-CZ" dirty="0"/>
          </a:p>
        </p:txBody>
      </p:sp>
    </p:spTree>
    <p:extLst>
      <p:ext uri="{BB962C8B-B14F-4D97-AF65-F5344CB8AC3E}">
        <p14:creationId xmlns:p14="http://schemas.microsoft.com/office/powerpoint/2010/main" val="878048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79934" y="-96887"/>
            <a:ext cx="10515600" cy="1325563"/>
          </a:xfrm>
        </p:spPr>
        <p:txBody>
          <a:bodyPr>
            <a:normAutofit/>
          </a:bodyPr>
          <a:lstStyle/>
          <a:p>
            <a:r>
              <a:rPr lang="cs-CZ" dirty="0" smtClean="0"/>
              <a:t>Otázky:</a:t>
            </a:r>
            <a:endParaRPr lang="cs-CZ" dirty="0"/>
          </a:p>
        </p:txBody>
      </p:sp>
      <p:sp>
        <p:nvSpPr>
          <p:cNvPr id="3" name="Zástupný symbol pro obsah 2"/>
          <p:cNvSpPr>
            <a:spLocks noGrp="1"/>
          </p:cNvSpPr>
          <p:nvPr>
            <p:ph idx="1"/>
          </p:nvPr>
        </p:nvSpPr>
        <p:spPr>
          <a:xfrm>
            <a:off x="664143" y="924025"/>
            <a:ext cx="10689657" cy="5640403"/>
          </a:xfrm>
        </p:spPr>
        <p:txBody>
          <a:bodyPr>
            <a:normAutofit/>
          </a:bodyPr>
          <a:lstStyle/>
          <a:p>
            <a:pPr marL="514350" indent="-514350">
              <a:buAutoNum type="alphaLcParenR"/>
            </a:pPr>
            <a:r>
              <a:rPr lang="cs-CZ" b="1" dirty="0" smtClean="0"/>
              <a:t>Stanovte</a:t>
            </a:r>
            <a:r>
              <a:rPr lang="cs-CZ" b="1" dirty="0"/>
              <a:t>, který den bylo ve shora uvedeném případu </a:t>
            </a:r>
            <a:r>
              <a:rPr lang="cs-CZ" b="1" dirty="0" smtClean="0"/>
              <a:t>pana Stavaře zahájeno </a:t>
            </a:r>
            <a:r>
              <a:rPr lang="cs-CZ" b="1" dirty="0"/>
              <a:t>správní </a:t>
            </a:r>
            <a:r>
              <a:rPr lang="cs-CZ" b="1" dirty="0" smtClean="0"/>
              <a:t>řízení?</a:t>
            </a:r>
          </a:p>
          <a:p>
            <a:pPr marL="0" indent="0" algn="just">
              <a:buNone/>
            </a:pPr>
            <a:r>
              <a:rPr lang="cs-CZ" b="1" dirty="0"/>
              <a:t>b</a:t>
            </a:r>
            <a:r>
              <a:rPr lang="cs-CZ" b="1" dirty="0" smtClean="0"/>
              <a:t>) </a:t>
            </a:r>
            <a:r>
              <a:rPr lang="cs-CZ" b="1" dirty="0" smtClean="0"/>
              <a:t>Zabýval by se silniční správní úřad žádostí pana Stavaře, i pokud by neměl zřízenu datovou schránku a podal ji prostřednictvím emailu bez uznávaného elektronického podpisu? Jaký by měl být v takovém případě další postup?</a:t>
            </a:r>
            <a:endParaRPr lang="cs-CZ" dirty="0" smtClean="0"/>
          </a:p>
          <a:p>
            <a:pPr marL="0" indent="0" algn="just">
              <a:buNone/>
            </a:pPr>
            <a:r>
              <a:rPr lang="cs-CZ" b="1" dirty="0" smtClean="0"/>
              <a:t>c</a:t>
            </a:r>
            <a:r>
              <a:rPr lang="cs-CZ" b="1" dirty="0" smtClean="0"/>
              <a:t>) </a:t>
            </a:r>
            <a:r>
              <a:rPr lang="cs-CZ" b="1" dirty="0"/>
              <a:t>Uveďte alespoň dva další způsoby, jakými by </a:t>
            </a:r>
            <a:r>
              <a:rPr lang="cs-CZ" b="1" dirty="0" smtClean="0"/>
              <a:t>mohl pan Stavař </a:t>
            </a:r>
            <a:r>
              <a:rPr lang="cs-CZ" b="1" dirty="0"/>
              <a:t>podat žádost příslušnému silničnímu správnímu úřadu a uveďte, kdy v takových případech dochází k zahájení správního řízení?</a:t>
            </a:r>
            <a:endParaRPr lang="cs-CZ" dirty="0"/>
          </a:p>
          <a:p>
            <a:pPr marL="0" indent="0">
              <a:buNone/>
            </a:pPr>
            <a:r>
              <a:rPr lang="cs-CZ" b="1" dirty="0"/>
              <a:t>d</a:t>
            </a:r>
            <a:r>
              <a:rPr lang="cs-CZ" b="1" dirty="0" smtClean="0"/>
              <a:t>) </a:t>
            </a:r>
            <a:r>
              <a:rPr lang="cs-CZ" b="1" dirty="0"/>
              <a:t>Jak by příslušný silniční správní úřad postupoval, pokud by žádost </a:t>
            </a:r>
            <a:r>
              <a:rPr lang="cs-CZ" b="1" dirty="0" smtClean="0"/>
              <a:t>pana Stavaře </a:t>
            </a:r>
            <a:r>
              <a:rPr lang="cs-CZ" b="1" dirty="0"/>
              <a:t>neobsahovala jednu z jejích zákonných náležitostí – konkrétně uvedení </a:t>
            </a:r>
            <a:r>
              <a:rPr lang="cs-CZ" b="1" dirty="0" smtClean="0"/>
              <a:t>důvodu uzavírky?</a:t>
            </a:r>
            <a:endParaRPr lang="cs-CZ" dirty="0"/>
          </a:p>
          <a:p>
            <a:pPr marL="0" indent="0" algn="just">
              <a:buNone/>
            </a:pPr>
            <a:endParaRPr lang="cs-CZ" dirty="0"/>
          </a:p>
        </p:txBody>
      </p:sp>
    </p:spTree>
    <p:extLst>
      <p:ext uri="{BB962C8B-B14F-4D97-AF65-F5344CB8AC3E}">
        <p14:creationId xmlns:p14="http://schemas.microsoft.com/office/powerpoint/2010/main" val="1569523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Pokračování </a:t>
            </a:r>
            <a:r>
              <a:rPr lang="cs-CZ" b="1" dirty="0" smtClean="0"/>
              <a:t>zadání 1:</a:t>
            </a:r>
            <a:endParaRPr lang="cs-CZ" dirty="0"/>
          </a:p>
        </p:txBody>
      </p:sp>
      <p:sp>
        <p:nvSpPr>
          <p:cNvPr id="3" name="Zástupný symbol pro obsah 2"/>
          <p:cNvSpPr>
            <a:spLocks noGrp="1"/>
          </p:cNvSpPr>
          <p:nvPr>
            <p:ph idx="1"/>
          </p:nvPr>
        </p:nvSpPr>
        <p:spPr/>
        <p:txBody>
          <a:bodyPr/>
          <a:lstStyle/>
          <a:p>
            <a:pPr marL="0" indent="0" algn="just">
              <a:buNone/>
            </a:pPr>
            <a:r>
              <a:rPr lang="cs-CZ" i="1" dirty="0"/>
              <a:t>Vlastník předmětné místní komunikace obec Kamenné Žehrovice byla v řízení před silničním správním úřadem v postavení vedlejšího (dotčeného) účastníka řízení. </a:t>
            </a:r>
          </a:p>
          <a:p>
            <a:pPr marL="0" indent="0" algn="just">
              <a:buNone/>
            </a:pPr>
            <a:r>
              <a:rPr lang="cs-CZ" i="1" dirty="0"/>
              <a:t>Pan Stavař </a:t>
            </a:r>
            <a:r>
              <a:rPr lang="cs-CZ" i="1" dirty="0" smtClean="0"/>
              <a:t>chtěl </a:t>
            </a:r>
            <a:r>
              <a:rPr lang="cs-CZ" i="1" dirty="0"/>
              <a:t>vznést námitku podjatosti úřední osoby, která má ve věci povolení uzavírky rozhodovat, a to z důvodu, že tato pověřená úřední osoba je zaměstnancem obce Kamenné Žebrovice, která je současně vedlejším účastníkem řízení.</a:t>
            </a:r>
            <a:endParaRPr lang="cs-CZ" dirty="0"/>
          </a:p>
        </p:txBody>
      </p:sp>
    </p:spTree>
    <p:extLst>
      <p:ext uri="{BB962C8B-B14F-4D97-AF65-F5344CB8AC3E}">
        <p14:creationId xmlns:p14="http://schemas.microsoft.com/office/powerpoint/2010/main" val="1574306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79934" y="-96887"/>
            <a:ext cx="10515600" cy="1325563"/>
          </a:xfrm>
        </p:spPr>
        <p:txBody>
          <a:bodyPr>
            <a:normAutofit/>
          </a:bodyPr>
          <a:lstStyle/>
          <a:p>
            <a:r>
              <a:rPr lang="cs-CZ" dirty="0" smtClean="0"/>
              <a:t>Otázky:</a:t>
            </a:r>
            <a:endParaRPr lang="cs-CZ" dirty="0"/>
          </a:p>
        </p:txBody>
      </p:sp>
      <p:sp>
        <p:nvSpPr>
          <p:cNvPr id="3" name="Zástupný symbol pro obsah 2"/>
          <p:cNvSpPr>
            <a:spLocks noGrp="1"/>
          </p:cNvSpPr>
          <p:nvPr>
            <p:ph idx="1"/>
          </p:nvPr>
        </p:nvSpPr>
        <p:spPr>
          <a:xfrm>
            <a:off x="838200" y="1463040"/>
            <a:ext cx="10515600" cy="4713923"/>
          </a:xfrm>
        </p:spPr>
        <p:txBody>
          <a:bodyPr>
            <a:normAutofit/>
          </a:bodyPr>
          <a:lstStyle/>
          <a:p>
            <a:pPr marL="0" indent="0" algn="just">
              <a:buNone/>
            </a:pPr>
            <a:r>
              <a:rPr lang="cs-CZ" b="1" dirty="0"/>
              <a:t>a) Kdo jsou (obecně) tzv. vedlejší účastníci správního řízení? </a:t>
            </a:r>
            <a:endParaRPr lang="cs-CZ" dirty="0"/>
          </a:p>
          <a:p>
            <a:pPr marL="0" indent="0" algn="just">
              <a:buNone/>
            </a:pPr>
            <a:r>
              <a:rPr lang="cs-CZ" b="1" dirty="0"/>
              <a:t>b) Může </a:t>
            </a:r>
            <a:r>
              <a:rPr lang="cs-CZ" b="1" dirty="0" smtClean="0"/>
              <a:t>se pan Stavař </a:t>
            </a:r>
            <a:r>
              <a:rPr lang="cs-CZ" b="1" dirty="0"/>
              <a:t>po podání své žádosti dozvědět jméno oprávněné úřední osoby ještě před tím, než je vůči společnosti učiněn ze strany silničního správního úřadu v rámci řízení jakýkoliv úkon</a:t>
            </a:r>
            <a:r>
              <a:rPr lang="cs-CZ" b="1" dirty="0" smtClean="0"/>
              <a:t>?</a:t>
            </a:r>
            <a:endParaRPr lang="cs-CZ" dirty="0"/>
          </a:p>
          <a:p>
            <a:pPr marL="0" indent="0" algn="just">
              <a:buNone/>
            </a:pPr>
            <a:r>
              <a:rPr lang="cs-CZ" b="1" dirty="0"/>
              <a:t>c) Kdo a v jaké lhůtě rozhodne o námitce podjatosti uplatněné </a:t>
            </a:r>
            <a:r>
              <a:rPr lang="cs-CZ" b="1" dirty="0" smtClean="0"/>
              <a:t>panem Stavařem?</a:t>
            </a:r>
            <a:endParaRPr lang="cs-CZ" dirty="0"/>
          </a:p>
          <a:p>
            <a:pPr marL="0" indent="0" algn="just">
              <a:buNone/>
            </a:pPr>
            <a:r>
              <a:rPr lang="cs-CZ" b="1" dirty="0"/>
              <a:t>d) Především z jaké základní zásady činnosti správního orgánu vyplývá požadavek na objektivitu (nestrannost) úřední osoby</a:t>
            </a:r>
            <a:r>
              <a:rPr lang="cs-CZ" b="1" dirty="0" smtClean="0"/>
              <a:t>?</a:t>
            </a:r>
          </a:p>
          <a:p>
            <a:pPr marL="0" indent="0" algn="just">
              <a:buNone/>
            </a:pPr>
            <a:r>
              <a:rPr lang="cs-CZ" b="1" dirty="0" smtClean="0"/>
              <a:t>e) Jak má být o námitce podjatosti rozhodnuto?</a:t>
            </a:r>
            <a:endParaRPr lang="cs-CZ" dirty="0"/>
          </a:p>
          <a:p>
            <a:endParaRPr lang="cs-CZ" dirty="0"/>
          </a:p>
        </p:txBody>
      </p:sp>
    </p:spTree>
    <p:extLst>
      <p:ext uri="{BB962C8B-B14F-4D97-AF65-F5344CB8AC3E}">
        <p14:creationId xmlns:p14="http://schemas.microsoft.com/office/powerpoint/2010/main" val="3494588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5609" y="-202765"/>
            <a:ext cx="10515600" cy="1325563"/>
          </a:xfrm>
        </p:spPr>
        <p:txBody>
          <a:bodyPr>
            <a:normAutofit/>
          </a:bodyPr>
          <a:lstStyle/>
          <a:p>
            <a:r>
              <a:rPr lang="cs-CZ" b="1" dirty="0"/>
              <a:t>Pokračování </a:t>
            </a:r>
            <a:r>
              <a:rPr lang="cs-CZ" b="1" dirty="0" smtClean="0"/>
              <a:t>zadání 2:</a:t>
            </a:r>
            <a:endParaRPr lang="cs-CZ" dirty="0"/>
          </a:p>
        </p:txBody>
      </p:sp>
      <p:sp>
        <p:nvSpPr>
          <p:cNvPr id="3" name="Zástupný symbol pro obsah 2"/>
          <p:cNvSpPr>
            <a:spLocks noGrp="1"/>
          </p:cNvSpPr>
          <p:nvPr>
            <p:ph idx="1"/>
          </p:nvPr>
        </p:nvSpPr>
        <p:spPr>
          <a:xfrm>
            <a:off x="693018" y="808522"/>
            <a:ext cx="10660781" cy="5852160"/>
          </a:xfrm>
        </p:spPr>
        <p:txBody>
          <a:bodyPr>
            <a:normAutofit/>
          </a:bodyPr>
          <a:lstStyle/>
          <a:p>
            <a:pPr marL="0" indent="0" algn="just">
              <a:buNone/>
            </a:pPr>
            <a:r>
              <a:rPr lang="cs-CZ" i="1" dirty="0" smtClean="0"/>
              <a:t>Dále </a:t>
            </a:r>
            <a:r>
              <a:rPr lang="cs-CZ" i="1" dirty="0"/>
              <a:t>v průběhu řízení o žádosti společnosti </a:t>
            </a:r>
            <a:r>
              <a:rPr lang="cs-CZ" i="1" dirty="0" smtClean="0"/>
              <a:t>pana Stavaře poskytla </a:t>
            </a:r>
            <a:r>
              <a:rPr lang="cs-CZ" i="1" dirty="0"/>
              <a:t>Policie České republiky jako dotčený orgán silničnímu správními úřadu své vyjádření, </a:t>
            </a:r>
            <a:r>
              <a:rPr lang="cs-CZ" i="1" dirty="0" smtClean="0"/>
              <a:t>zda</a:t>
            </a:r>
            <a:r>
              <a:rPr lang="cs-CZ" i="1" dirty="0"/>
              <a:t> </a:t>
            </a:r>
            <a:r>
              <a:rPr lang="cs-CZ" i="1" dirty="0" smtClean="0"/>
              <a:t>navrhovaná uzavírka </a:t>
            </a:r>
            <a:r>
              <a:rPr lang="cs-CZ" i="1" dirty="0"/>
              <a:t>provozu na pozemních komunikacích </a:t>
            </a:r>
            <a:r>
              <a:rPr lang="cs-CZ" i="1" dirty="0" smtClean="0"/>
              <a:t>nepředstavuje ohrožení </a:t>
            </a:r>
            <a:r>
              <a:rPr lang="cs-CZ" i="1" dirty="0"/>
              <a:t>bezpečnosti a plynulosti provozu</a:t>
            </a:r>
            <a:r>
              <a:rPr lang="cs-CZ" i="1" dirty="0" smtClean="0"/>
              <a:t>.</a:t>
            </a:r>
          </a:p>
          <a:p>
            <a:pPr marL="0" indent="0" algn="just">
              <a:buNone/>
            </a:pPr>
            <a:r>
              <a:rPr lang="cs-CZ" b="1" dirty="0"/>
              <a:t>a</a:t>
            </a:r>
            <a:r>
              <a:rPr lang="cs-CZ" b="1" dirty="0" smtClean="0"/>
              <a:t>) </a:t>
            </a:r>
            <a:r>
              <a:rPr lang="cs-CZ" b="1" dirty="0"/>
              <a:t>Které orgány veřejné moci mohou být obecně tzv. dotčenými </a:t>
            </a:r>
            <a:r>
              <a:rPr lang="cs-CZ" b="1" dirty="0" smtClean="0"/>
              <a:t>orgány?</a:t>
            </a:r>
          </a:p>
          <a:p>
            <a:pPr marL="0" indent="0" algn="just">
              <a:buNone/>
            </a:pPr>
            <a:r>
              <a:rPr lang="cs-CZ" b="1" dirty="0"/>
              <a:t>b</a:t>
            </a:r>
            <a:r>
              <a:rPr lang="cs-CZ" b="1" dirty="0" smtClean="0"/>
              <a:t>) </a:t>
            </a:r>
            <a:r>
              <a:rPr lang="cs-CZ" b="1" dirty="0"/>
              <a:t>Uplatněním jakého právního institutu </a:t>
            </a:r>
            <a:r>
              <a:rPr lang="cs-CZ" b="1" dirty="0" smtClean="0"/>
              <a:t>by mohl pan Stavař </a:t>
            </a:r>
            <a:r>
              <a:rPr lang="cs-CZ" b="1" dirty="0"/>
              <a:t>zjistit obsah </a:t>
            </a:r>
            <a:r>
              <a:rPr lang="cs-CZ" b="1" dirty="0" smtClean="0"/>
              <a:t>vyjádření dotčeného </a:t>
            </a:r>
            <a:r>
              <a:rPr lang="cs-CZ" b="1" dirty="0"/>
              <a:t>orgánu </a:t>
            </a:r>
            <a:r>
              <a:rPr lang="cs-CZ" b="1" dirty="0" smtClean="0"/>
              <a:t>poté</a:t>
            </a:r>
            <a:r>
              <a:rPr lang="cs-CZ" b="1" dirty="0"/>
              <a:t>, co jej příslušný silniční správní orgán obdržel? </a:t>
            </a:r>
            <a:endParaRPr lang="cs-CZ" dirty="0"/>
          </a:p>
          <a:p>
            <a:pPr marL="0" indent="0" algn="just">
              <a:buNone/>
            </a:pPr>
            <a:r>
              <a:rPr lang="cs-CZ" b="1" dirty="0"/>
              <a:t>c</a:t>
            </a:r>
            <a:r>
              <a:rPr lang="cs-CZ" b="1" dirty="0" smtClean="0"/>
              <a:t>) </a:t>
            </a:r>
            <a:r>
              <a:rPr lang="cs-CZ" b="1" dirty="0"/>
              <a:t>Mohl by se s obsahem závazného stanoviska dotčeného orgánu u silničního správního úřadu seznámit i </a:t>
            </a:r>
            <a:r>
              <a:rPr lang="cs-CZ" b="1" dirty="0" smtClean="0"/>
              <a:t>pan Novotný, který má nedaleko od místa, kde má dojít k uzavření pozemní komunikace, autoservis?</a:t>
            </a:r>
            <a:endParaRPr lang="cs-CZ" dirty="0"/>
          </a:p>
        </p:txBody>
      </p:sp>
    </p:spTree>
    <p:extLst>
      <p:ext uri="{BB962C8B-B14F-4D97-AF65-F5344CB8AC3E}">
        <p14:creationId xmlns:p14="http://schemas.microsoft.com/office/powerpoint/2010/main" val="1117028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Správní právo procesní</a:t>
            </a:r>
            <a:endParaRPr lang="cs-CZ" b="1" dirty="0"/>
          </a:p>
        </p:txBody>
      </p:sp>
      <p:sp>
        <p:nvSpPr>
          <p:cNvPr id="3" name="Zástupný symbol pro obsah 2"/>
          <p:cNvSpPr>
            <a:spLocks noGrp="1"/>
          </p:cNvSpPr>
          <p:nvPr>
            <p:ph idx="1"/>
          </p:nvPr>
        </p:nvSpPr>
        <p:spPr/>
        <p:txBody>
          <a:bodyPr/>
          <a:lstStyle/>
          <a:p>
            <a:pPr algn="just"/>
            <a:r>
              <a:rPr lang="cs-CZ" dirty="0" smtClean="0"/>
              <a:t>SPP jako subsystém správního práva – správní právo je právní odvětví regulující postavení a chování subjektů ve vztazích, které vznikají a uskutečňují se v souvislosti s realizací výkonné moci ve státě ve sféře veřejné správy</a:t>
            </a:r>
          </a:p>
          <a:p>
            <a:pPr algn="just"/>
            <a:endParaRPr lang="cs-CZ" dirty="0"/>
          </a:p>
          <a:p>
            <a:pPr algn="just"/>
            <a:r>
              <a:rPr lang="cs-CZ" dirty="0" smtClean="0"/>
              <a:t>Správní právo procesní - ty normy správního práva, jež upravují proces aplikace norem správního práva – v rozhodující míře obsahem zákon 500/2004 Sb. </a:t>
            </a:r>
            <a:r>
              <a:rPr lang="cs-CZ" b="1" dirty="0" smtClean="0"/>
              <a:t>správní řád</a:t>
            </a:r>
            <a:r>
              <a:rPr lang="cs-CZ" dirty="0" smtClean="0"/>
              <a:t>.</a:t>
            </a:r>
            <a:endParaRPr lang="cs-CZ" dirty="0"/>
          </a:p>
        </p:txBody>
      </p:sp>
    </p:spTree>
    <p:extLst>
      <p:ext uri="{BB962C8B-B14F-4D97-AF65-F5344CB8AC3E}">
        <p14:creationId xmlns:p14="http://schemas.microsoft.com/office/powerpoint/2010/main" val="2207882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lstStyle/>
          <a:p>
            <a:r>
              <a:rPr lang="cs-CZ" dirty="0" smtClean="0"/>
              <a:t>Obsah správního řádu</a:t>
            </a:r>
            <a:endParaRPr lang="cs-CZ" dirty="0"/>
          </a:p>
        </p:txBody>
      </p:sp>
      <p:sp>
        <p:nvSpPr>
          <p:cNvPr id="3" name="Zástupný symbol pro obsah 2"/>
          <p:cNvSpPr>
            <a:spLocks noGrp="1"/>
          </p:cNvSpPr>
          <p:nvPr>
            <p:ph idx="1"/>
          </p:nvPr>
        </p:nvSpPr>
        <p:spPr>
          <a:xfrm>
            <a:off x="838200" y="1424539"/>
            <a:ext cx="10515600" cy="4752424"/>
          </a:xfrm>
        </p:spPr>
        <p:txBody>
          <a:bodyPr/>
          <a:lstStyle/>
          <a:p>
            <a:r>
              <a:rPr lang="cs-CZ" dirty="0" smtClean="0"/>
              <a:t>Jaká procesní právní úprava je obsažena ve správním řádu?</a:t>
            </a:r>
          </a:p>
          <a:p>
            <a:endParaRPr lang="cs-CZ" dirty="0"/>
          </a:p>
          <a:p>
            <a:pPr marL="0" indent="0">
              <a:buNone/>
            </a:pPr>
            <a:r>
              <a:rPr lang="cs-CZ" dirty="0" smtClean="0"/>
              <a:t>Přehled právních forem činnosti veřejné správy</a:t>
            </a:r>
          </a:p>
          <a:p>
            <a:pPr lvl="1"/>
            <a:r>
              <a:rPr lang="cs-CZ" dirty="0" smtClean="0"/>
              <a:t>Správní akty</a:t>
            </a:r>
          </a:p>
          <a:p>
            <a:pPr lvl="1"/>
            <a:r>
              <a:rPr lang="cs-CZ" dirty="0"/>
              <a:t>V</a:t>
            </a:r>
            <a:r>
              <a:rPr lang="cs-CZ" dirty="0" smtClean="0"/>
              <a:t>eřejnoprávní smlouvy</a:t>
            </a:r>
          </a:p>
          <a:p>
            <a:pPr lvl="1"/>
            <a:r>
              <a:rPr lang="cs-CZ" dirty="0" smtClean="0"/>
              <a:t>Faktické úkony</a:t>
            </a:r>
          </a:p>
          <a:p>
            <a:pPr lvl="1"/>
            <a:endParaRPr lang="cs-CZ" dirty="0"/>
          </a:p>
        </p:txBody>
      </p:sp>
    </p:spTree>
    <p:extLst>
      <p:ext uri="{BB962C8B-B14F-4D97-AF65-F5344CB8AC3E}">
        <p14:creationId xmlns:p14="http://schemas.microsoft.com/office/powerpoint/2010/main" val="4254574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lstStyle/>
          <a:p>
            <a:r>
              <a:rPr lang="cs-CZ" dirty="0" smtClean="0"/>
              <a:t>Normativní správní akty a </a:t>
            </a:r>
            <a:r>
              <a:rPr lang="cs-CZ" dirty="0" err="1" smtClean="0"/>
              <a:t>SpŘ</a:t>
            </a:r>
            <a:endParaRPr lang="cs-CZ" dirty="0"/>
          </a:p>
        </p:txBody>
      </p:sp>
      <p:sp>
        <p:nvSpPr>
          <p:cNvPr id="3" name="Zástupný symbol pro obsah 2"/>
          <p:cNvSpPr>
            <a:spLocks noGrp="1"/>
          </p:cNvSpPr>
          <p:nvPr>
            <p:ph idx="1"/>
          </p:nvPr>
        </p:nvSpPr>
        <p:spPr>
          <a:xfrm>
            <a:off x="838200" y="1325563"/>
            <a:ext cx="10515600" cy="4851400"/>
          </a:xfrm>
        </p:spPr>
        <p:txBody>
          <a:bodyPr/>
          <a:lstStyle/>
          <a:p>
            <a:pPr marL="0" indent="0">
              <a:buNone/>
            </a:pPr>
            <a:r>
              <a:rPr lang="cs-CZ" u="sng" dirty="0" smtClean="0"/>
              <a:t>Právní úprava procesu vydávání ?</a:t>
            </a:r>
          </a:p>
          <a:p>
            <a:pPr marL="0" indent="0">
              <a:buNone/>
            </a:pPr>
            <a:endParaRPr lang="cs-CZ" dirty="0" smtClean="0"/>
          </a:p>
          <a:p>
            <a:pPr marL="0" indent="0">
              <a:buNone/>
            </a:pPr>
            <a:r>
              <a:rPr lang="cs-CZ" dirty="0" smtClean="0"/>
              <a:t>Nařízení vlády</a:t>
            </a:r>
          </a:p>
          <a:p>
            <a:pPr marL="0" indent="0">
              <a:buNone/>
            </a:pPr>
            <a:endParaRPr lang="cs-CZ" dirty="0" smtClean="0"/>
          </a:p>
          <a:p>
            <a:pPr marL="0" indent="0">
              <a:buNone/>
            </a:pPr>
            <a:r>
              <a:rPr lang="cs-CZ" dirty="0" smtClean="0"/>
              <a:t>Vyhlášky ústředních orgánů</a:t>
            </a:r>
          </a:p>
          <a:p>
            <a:pPr marL="0" indent="0">
              <a:buNone/>
            </a:pPr>
            <a:endParaRPr lang="cs-CZ" dirty="0" smtClean="0"/>
          </a:p>
          <a:p>
            <a:pPr marL="0" indent="0">
              <a:buNone/>
            </a:pPr>
            <a:r>
              <a:rPr lang="cs-CZ" dirty="0" smtClean="0"/>
              <a:t>Právní předpisy obcí a krajů</a:t>
            </a:r>
          </a:p>
          <a:p>
            <a:pPr marL="0" indent="0">
              <a:buNone/>
            </a:pPr>
            <a:endParaRPr lang="cs-CZ" dirty="0" smtClean="0"/>
          </a:p>
          <a:p>
            <a:pPr marL="0" indent="0">
              <a:buNone/>
            </a:pPr>
            <a:r>
              <a:rPr lang="cs-CZ" dirty="0" smtClean="0"/>
              <a:t>Právní předpisy územně dekoncentrovaných orgánů</a:t>
            </a:r>
            <a:endParaRPr lang="cs-CZ" dirty="0"/>
          </a:p>
        </p:txBody>
      </p:sp>
    </p:spTree>
    <p:extLst>
      <p:ext uri="{BB962C8B-B14F-4D97-AF65-F5344CB8AC3E}">
        <p14:creationId xmlns:p14="http://schemas.microsoft.com/office/powerpoint/2010/main" val="1242075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normAutofit/>
          </a:bodyPr>
          <a:lstStyle/>
          <a:p>
            <a:r>
              <a:rPr lang="cs-CZ" sz="4000" b="1" dirty="0" smtClean="0"/>
              <a:t>Individuální správní akty</a:t>
            </a:r>
            <a:endParaRPr lang="cs-CZ" sz="4000" b="1" dirty="0"/>
          </a:p>
        </p:txBody>
      </p:sp>
      <p:sp>
        <p:nvSpPr>
          <p:cNvPr id="3" name="Zástupný symbol pro obsah 2"/>
          <p:cNvSpPr>
            <a:spLocks noGrp="1"/>
          </p:cNvSpPr>
          <p:nvPr>
            <p:ph idx="1"/>
          </p:nvPr>
        </p:nvSpPr>
        <p:spPr>
          <a:xfrm>
            <a:off x="838200" y="1171107"/>
            <a:ext cx="10515600" cy="4351338"/>
          </a:xfrm>
        </p:spPr>
        <p:txBody>
          <a:bodyPr/>
          <a:lstStyle/>
          <a:p>
            <a:pPr marL="0" indent="0">
              <a:buNone/>
            </a:pPr>
            <a:r>
              <a:rPr lang="cs-CZ" dirty="0" smtClean="0"/>
              <a:t>Správní rozhodnutí - deklaratorní</a:t>
            </a:r>
          </a:p>
          <a:p>
            <a:pPr marL="0" indent="0">
              <a:buNone/>
            </a:pPr>
            <a:r>
              <a:rPr lang="cs-CZ" dirty="0" smtClean="0"/>
              <a:t>                                   - konstitutivní</a:t>
            </a:r>
            <a:endParaRPr lang="cs-CZ" dirty="0"/>
          </a:p>
          <a:p>
            <a:pPr marL="0" indent="0">
              <a:buNone/>
            </a:pPr>
            <a:r>
              <a:rPr lang="cs-CZ" dirty="0" smtClean="0"/>
              <a:t>„</a:t>
            </a:r>
            <a:r>
              <a:rPr lang="cs-CZ" dirty="0" err="1" smtClean="0"/>
              <a:t>nonrozhodnutí</a:t>
            </a:r>
            <a:r>
              <a:rPr lang="cs-CZ" dirty="0" smtClean="0"/>
              <a:t>“ – vyjádření, osvědčení, sdělení apod.</a:t>
            </a:r>
          </a:p>
          <a:p>
            <a:pPr marL="0" indent="0">
              <a:buNone/>
            </a:pPr>
            <a:endParaRPr lang="cs-CZ" dirty="0" smtClean="0"/>
          </a:p>
          <a:p>
            <a:pPr marL="0" indent="0">
              <a:buNone/>
            </a:pPr>
            <a:endParaRPr lang="cs-CZ" dirty="0" smtClean="0"/>
          </a:p>
          <a:p>
            <a:pPr marL="0" indent="0">
              <a:buNone/>
            </a:pPr>
            <a:r>
              <a:rPr lang="cs-CZ" dirty="0" smtClean="0"/>
              <a:t>Opatření </a:t>
            </a:r>
            <a:r>
              <a:rPr lang="cs-CZ" dirty="0"/>
              <a:t>obecné povahy</a:t>
            </a:r>
          </a:p>
          <a:p>
            <a:pPr marL="0" indent="0">
              <a:buNone/>
            </a:pPr>
            <a:endParaRPr lang="cs-CZ" dirty="0"/>
          </a:p>
          <a:p>
            <a:endParaRPr lang="cs-CZ" dirty="0" smtClean="0"/>
          </a:p>
          <a:p>
            <a:endParaRPr lang="cs-CZ" dirty="0" smtClean="0"/>
          </a:p>
          <a:p>
            <a:endParaRPr lang="cs-CZ" dirty="0"/>
          </a:p>
          <a:p>
            <a:endParaRPr lang="cs-CZ" dirty="0"/>
          </a:p>
        </p:txBody>
      </p:sp>
      <p:sp>
        <p:nvSpPr>
          <p:cNvPr id="4" name="Nadpis 1"/>
          <p:cNvSpPr txBox="1">
            <a:spLocks/>
          </p:cNvSpPr>
          <p:nvPr/>
        </p:nvSpPr>
        <p:spPr>
          <a:xfrm>
            <a:off x="838200" y="260620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sz="4000" b="1" dirty="0" smtClean="0"/>
              <a:t>Smíšené správní akty</a:t>
            </a:r>
            <a:endParaRPr lang="cs-CZ" sz="4000" b="1" dirty="0"/>
          </a:p>
        </p:txBody>
      </p:sp>
      <p:sp>
        <p:nvSpPr>
          <p:cNvPr id="6" name="Nadpis 1"/>
          <p:cNvSpPr txBox="1">
            <a:spLocks/>
          </p:cNvSpPr>
          <p:nvPr/>
        </p:nvSpPr>
        <p:spPr>
          <a:xfrm>
            <a:off x="838200" y="432943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sz="4000" b="1" dirty="0" smtClean="0"/>
              <a:t>Veřejnoprávní smlouvy</a:t>
            </a:r>
          </a:p>
          <a:p>
            <a:r>
              <a:rPr lang="cs-CZ" sz="4000" b="1" dirty="0" smtClean="0"/>
              <a:t>Faktické úkony</a:t>
            </a:r>
            <a:endParaRPr lang="cs-CZ" sz="4000" b="1" dirty="0"/>
          </a:p>
        </p:txBody>
      </p:sp>
    </p:spTree>
    <p:extLst>
      <p:ext uri="{BB962C8B-B14F-4D97-AF65-F5344CB8AC3E}">
        <p14:creationId xmlns:p14="http://schemas.microsoft.com/office/powerpoint/2010/main" val="720864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Rozsah působnosti správního řádu</a:t>
            </a:r>
            <a:endParaRPr lang="cs-CZ" dirty="0"/>
          </a:p>
        </p:txBody>
      </p:sp>
      <p:sp>
        <p:nvSpPr>
          <p:cNvPr id="3" name="Zástupný symbol pro obsah 2"/>
          <p:cNvSpPr>
            <a:spLocks noGrp="1"/>
          </p:cNvSpPr>
          <p:nvPr>
            <p:ph idx="1"/>
          </p:nvPr>
        </p:nvSpPr>
        <p:spPr/>
        <p:txBody>
          <a:bodyPr/>
          <a:lstStyle/>
          <a:p>
            <a:r>
              <a:rPr lang="cs-CZ" dirty="0" smtClean="0"/>
              <a:t>Kdy postupovat podle správního řádu?</a:t>
            </a:r>
            <a:endParaRPr lang="cs-CZ" dirty="0"/>
          </a:p>
          <a:p>
            <a:r>
              <a:rPr lang="cs-CZ" b="1" dirty="0" smtClean="0"/>
              <a:t>Pozitivní vymezení </a:t>
            </a:r>
            <a:r>
              <a:rPr lang="cs-CZ" b="1" dirty="0"/>
              <a:t>r</a:t>
            </a:r>
            <a:r>
              <a:rPr lang="cs-CZ" b="1" dirty="0" smtClean="0"/>
              <a:t>ozsahu působnosti</a:t>
            </a:r>
          </a:p>
          <a:p>
            <a:pPr marL="0" indent="0">
              <a:buNone/>
            </a:pPr>
            <a:endParaRPr lang="cs-CZ" b="1" dirty="0" smtClean="0"/>
          </a:p>
          <a:p>
            <a:pPr marL="0" indent="0" algn="just">
              <a:buNone/>
            </a:pPr>
            <a:r>
              <a:rPr lang="cs-CZ" b="1" dirty="0" smtClean="0"/>
              <a:t>§ 1 (1</a:t>
            </a:r>
            <a:r>
              <a:rPr lang="cs-CZ" b="1" dirty="0"/>
              <a:t>) </a:t>
            </a:r>
            <a:r>
              <a:rPr lang="cs-CZ" i="1" dirty="0">
                <a:solidFill>
                  <a:srgbClr val="FF0000"/>
                </a:solidFill>
              </a:rPr>
              <a:t>Tento zákon upravuje postup orgánů moci výkonné, orgánů územních samosprávných </a:t>
            </a:r>
            <a:r>
              <a:rPr lang="cs-CZ" i="1" dirty="0" smtClean="0">
                <a:solidFill>
                  <a:srgbClr val="FF0000"/>
                </a:solidFill>
              </a:rPr>
              <a:t>celků </a:t>
            </a:r>
            <a:r>
              <a:rPr lang="cs-CZ" i="1" dirty="0">
                <a:solidFill>
                  <a:srgbClr val="FF0000"/>
                </a:solidFill>
              </a:rPr>
              <a:t>a jiných orgánů, právnických a fyzických osob</a:t>
            </a:r>
            <a:r>
              <a:rPr lang="cs-CZ" i="1" dirty="0"/>
              <a:t>, </a:t>
            </a:r>
            <a:r>
              <a:rPr lang="cs-CZ" i="1" dirty="0">
                <a:solidFill>
                  <a:schemeClr val="accent1"/>
                </a:solidFill>
              </a:rPr>
              <a:t>pokud vykonávají působnost v oblasti veřejné správy </a:t>
            </a:r>
            <a:r>
              <a:rPr lang="cs-CZ" i="1" dirty="0"/>
              <a:t>(dále jen "správní orgán</a:t>
            </a:r>
            <a:r>
              <a:rPr lang="cs-CZ" i="1" dirty="0" smtClean="0"/>
              <a:t>").</a:t>
            </a:r>
            <a:endParaRPr lang="cs-CZ" i="1" dirty="0"/>
          </a:p>
        </p:txBody>
      </p:sp>
    </p:spTree>
    <p:extLst>
      <p:ext uri="{BB962C8B-B14F-4D97-AF65-F5344CB8AC3E}">
        <p14:creationId xmlns:p14="http://schemas.microsoft.com/office/powerpoint/2010/main" val="3358890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Rozsah působnosti správního řádu</a:t>
            </a:r>
            <a:endParaRPr lang="cs-CZ" dirty="0"/>
          </a:p>
        </p:txBody>
      </p:sp>
      <p:sp>
        <p:nvSpPr>
          <p:cNvPr id="3" name="Zástupný symbol pro obsah 2"/>
          <p:cNvSpPr>
            <a:spLocks noGrp="1"/>
          </p:cNvSpPr>
          <p:nvPr>
            <p:ph idx="1"/>
          </p:nvPr>
        </p:nvSpPr>
        <p:spPr/>
        <p:txBody>
          <a:bodyPr>
            <a:normAutofit/>
          </a:bodyPr>
          <a:lstStyle/>
          <a:p>
            <a:r>
              <a:rPr lang="cs-CZ" dirty="0" smtClean="0"/>
              <a:t>Kdy postupovat podle správního řádu?</a:t>
            </a:r>
            <a:endParaRPr lang="cs-CZ" dirty="0"/>
          </a:p>
          <a:p>
            <a:r>
              <a:rPr lang="cs-CZ" b="1" dirty="0" smtClean="0"/>
              <a:t>Negativní vymezení rozsahu působnosti</a:t>
            </a:r>
          </a:p>
          <a:p>
            <a:pPr marL="0" indent="0">
              <a:buNone/>
            </a:pPr>
            <a:endParaRPr lang="cs-CZ" b="1" dirty="0" smtClean="0"/>
          </a:p>
          <a:p>
            <a:pPr algn="just"/>
            <a:r>
              <a:rPr lang="cs-CZ" i="1" dirty="0" smtClean="0"/>
              <a:t>§ 1 (3</a:t>
            </a:r>
            <a:r>
              <a:rPr lang="cs-CZ" i="1" dirty="0"/>
              <a:t>) Tento zákon se nevztahuje na právní jednání prováděná správními orgány a na vztahy mezi orgány téhož územního </a:t>
            </a:r>
            <a:r>
              <a:rPr lang="cs-CZ" i="1" dirty="0" smtClean="0"/>
              <a:t>samosprávného </a:t>
            </a:r>
            <a:r>
              <a:rPr lang="cs-CZ" i="1" dirty="0"/>
              <a:t>celku při výkonu samostatné působnosti</a:t>
            </a:r>
            <a:r>
              <a:rPr lang="cs-CZ" i="1" dirty="0" smtClean="0"/>
              <a:t>.</a:t>
            </a:r>
          </a:p>
        </p:txBody>
      </p:sp>
    </p:spTree>
    <p:extLst>
      <p:ext uri="{BB962C8B-B14F-4D97-AF65-F5344CB8AC3E}">
        <p14:creationId xmlns:p14="http://schemas.microsoft.com/office/powerpoint/2010/main" val="2034680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Rozsah působnosti správního řádu</a:t>
            </a:r>
            <a:endParaRPr lang="cs-CZ" dirty="0"/>
          </a:p>
        </p:txBody>
      </p:sp>
      <p:sp>
        <p:nvSpPr>
          <p:cNvPr id="3" name="Zástupný symbol pro obsah 2"/>
          <p:cNvSpPr>
            <a:spLocks noGrp="1"/>
          </p:cNvSpPr>
          <p:nvPr>
            <p:ph idx="1"/>
          </p:nvPr>
        </p:nvSpPr>
        <p:spPr/>
        <p:txBody>
          <a:bodyPr>
            <a:normAutofit/>
          </a:bodyPr>
          <a:lstStyle/>
          <a:p>
            <a:r>
              <a:rPr lang="cs-CZ" dirty="0" smtClean="0"/>
              <a:t>Kdy postupovat podle správního řádu?</a:t>
            </a:r>
            <a:endParaRPr lang="cs-CZ" dirty="0"/>
          </a:p>
          <a:p>
            <a:r>
              <a:rPr lang="cs-CZ" b="1" dirty="0" smtClean="0"/>
              <a:t>Subsidiarita správního řádu</a:t>
            </a:r>
          </a:p>
          <a:p>
            <a:endParaRPr lang="cs-CZ" b="1" dirty="0"/>
          </a:p>
          <a:p>
            <a:pPr marL="0" indent="0">
              <a:buNone/>
            </a:pPr>
            <a:r>
              <a:rPr lang="cs-CZ" dirty="0" smtClean="0"/>
              <a:t>§ 1 (2</a:t>
            </a:r>
            <a:r>
              <a:rPr lang="cs-CZ" dirty="0"/>
              <a:t>) </a:t>
            </a:r>
            <a:r>
              <a:rPr lang="cs-CZ" i="1" dirty="0"/>
              <a:t>Tento zákon nebo jeho jednotlivá ustanovení se použijí, nestanoví-li zvláštní zákon jiný postup</a:t>
            </a:r>
            <a:r>
              <a:rPr lang="cs-CZ" i="1" dirty="0" smtClean="0"/>
              <a:t>.</a:t>
            </a:r>
          </a:p>
          <a:p>
            <a:pPr marL="0" indent="0">
              <a:buNone/>
            </a:pPr>
            <a:endParaRPr lang="cs-CZ" i="1" dirty="0" smtClean="0"/>
          </a:p>
          <a:p>
            <a:pPr marL="0" indent="0">
              <a:buNone/>
            </a:pPr>
            <a:r>
              <a:rPr lang="cs-CZ" dirty="0" smtClean="0"/>
              <a:t>Limity?</a:t>
            </a:r>
          </a:p>
        </p:txBody>
      </p:sp>
    </p:spTree>
    <p:extLst>
      <p:ext uri="{BB962C8B-B14F-4D97-AF65-F5344CB8AC3E}">
        <p14:creationId xmlns:p14="http://schemas.microsoft.com/office/powerpoint/2010/main" val="71351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lstStyle/>
          <a:p>
            <a:r>
              <a:rPr lang="cs-CZ" b="1" dirty="0" smtClean="0"/>
              <a:t>Příklad</a:t>
            </a:r>
            <a:endParaRPr lang="cs-CZ" b="1" dirty="0"/>
          </a:p>
        </p:txBody>
      </p:sp>
      <p:sp>
        <p:nvSpPr>
          <p:cNvPr id="3" name="Zástupný symbol pro obsah 2"/>
          <p:cNvSpPr>
            <a:spLocks noGrp="1"/>
          </p:cNvSpPr>
          <p:nvPr>
            <p:ph idx="1"/>
          </p:nvPr>
        </p:nvSpPr>
        <p:spPr>
          <a:xfrm>
            <a:off x="838200" y="1082674"/>
            <a:ext cx="10515600" cy="5306695"/>
          </a:xfrm>
        </p:spPr>
        <p:txBody>
          <a:bodyPr>
            <a:normAutofit/>
          </a:bodyPr>
          <a:lstStyle/>
          <a:p>
            <a:pPr marL="0" indent="0" algn="just">
              <a:buNone/>
            </a:pPr>
            <a:r>
              <a:rPr lang="cs-CZ" i="1" dirty="0" smtClean="0"/>
              <a:t>Pan Josef Stavař </a:t>
            </a:r>
            <a:r>
              <a:rPr lang="cs-CZ" i="1" dirty="0"/>
              <a:t>se jako zhotovitel stavby </a:t>
            </a:r>
            <a:r>
              <a:rPr lang="cs-CZ" i="1" dirty="0" smtClean="0"/>
              <a:t>obrátil </a:t>
            </a:r>
            <a:r>
              <a:rPr lang="cs-CZ" i="1" dirty="0"/>
              <a:t>na Obecní úřad Kamenné Žehrovice (Středočeský kraj) jako věcně a místně příslušný silniční správní úřad (dále také jen „silniční správní úřad“) s žádostí o vydání povolení úplné uzavírky provozu na specifikované místní komunikaci v termínu od 1. 6. 2016 do 1. 8. 2016, z důvodu provádění stavebních prací na nemovitosti přiléhající k uvedené místní komunikaci</a:t>
            </a:r>
            <a:r>
              <a:rPr lang="cs-CZ" i="1" dirty="0" smtClean="0"/>
              <a:t>. </a:t>
            </a:r>
          </a:p>
          <a:p>
            <a:pPr marL="0" indent="0" algn="just">
              <a:buNone/>
            </a:pPr>
            <a:r>
              <a:rPr lang="cs-CZ" i="1" dirty="0" smtClean="0"/>
              <a:t>Předmětnou </a:t>
            </a:r>
            <a:r>
              <a:rPr lang="cs-CZ" i="1" dirty="0"/>
              <a:t>žádost </a:t>
            </a:r>
            <a:r>
              <a:rPr lang="cs-CZ" i="1" dirty="0" smtClean="0"/>
              <a:t>podal pan Stavař dne </a:t>
            </a:r>
            <a:r>
              <a:rPr lang="cs-CZ" i="1" dirty="0"/>
              <a:t>5. 1. 2016, a to zasláním do datové schránky příslušného silničního správního úřadu, do jehož datové schránky byla dodána téhož dne. Úřednice se do datové schránky přihlásila dne 7. 1. 2016, přičemž hned následující den 8. 1. 2016 poslala </a:t>
            </a:r>
            <a:r>
              <a:rPr lang="cs-CZ" i="1" dirty="0" smtClean="0"/>
              <a:t>panu Stavařovi oznámení </a:t>
            </a:r>
            <a:r>
              <a:rPr lang="cs-CZ" i="1" dirty="0"/>
              <a:t>o zahájení předmětného správního </a:t>
            </a:r>
            <a:r>
              <a:rPr lang="cs-CZ" i="1" dirty="0" smtClean="0"/>
              <a:t>řízení.</a:t>
            </a:r>
          </a:p>
          <a:p>
            <a:pPr marL="0" indent="0" algn="just">
              <a:buNone/>
            </a:pPr>
            <a:endParaRPr lang="cs-CZ" dirty="0"/>
          </a:p>
        </p:txBody>
      </p:sp>
    </p:spTree>
    <p:extLst>
      <p:ext uri="{BB962C8B-B14F-4D97-AF65-F5344CB8AC3E}">
        <p14:creationId xmlns:p14="http://schemas.microsoft.com/office/powerpoint/2010/main" val="81584589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2124</TotalTime>
  <Words>444</Words>
  <Application>Microsoft Office PowerPoint</Application>
  <PresentationFormat>Širokoúhlá obrazovka</PresentationFormat>
  <Paragraphs>83</Paragraphs>
  <Slides>13</Slides>
  <Notes>9</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Arial</vt:lpstr>
      <vt:lpstr>Calibri</vt:lpstr>
      <vt:lpstr>Calibri Light</vt:lpstr>
      <vt:lpstr>Motiv Office</vt:lpstr>
      <vt:lpstr>Správní právo procesní  1. seminář  David Hejč</vt:lpstr>
      <vt:lpstr>Správní právo procesní</vt:lpstr>
      <vt:lpstr>Obsah správního řádu</vt:lpstr>
      <vt:lpstr>Normativní správní akty a SpŘ</vt:lpstr>
      <vt:lpstr>Individuální správní akty</vt:lpstr>
      <vt:lpstr>Rozsah působnosti správního řádu</vt:lpstr>
      <vt:lpstr>Rozsah působnosti správního řádu</vt:lpstr>
      <vt:lpstr>Rozsah působnosti správního řádu</vt:lpstr>
      <vt:lpstr>Příklad</vt:lpstr>
      <vt:lpstr>Otázky:</vt:lpstr>
      <vt:lpstr>Pokračování zadání 1:</vt:lpstr>
      <vt:lpstr>Otázky:</vt:lpstr>
      <vt:lpstr>Pokračování zadání 2:</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David Hejč</dc:creator>
  <cp:lastModifiedBy>David Hejč</cp:lastModifiedBy>
  <cp:revision>123</cp:revision>
  <dcterms:created xsi:type="dcterms:W3CDTF">2018-10-13T16:15:55Z</dcterms:created>
  <dcterms:modified xsi:type="dcterms:W3CDTF">2019-10-07T20:03:49Z</dcterms:modified>
</cp:coreProperties>
</file>