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9"/>
  </p:handoutMasterIdLst>
  <p:sldIdLst>
    <p:sldId id="256" r:id="rId2"/>
    <p:sldId id="265" r:id="rId3"/>
    <p:sldId id="266" r:id="rId4"/>
    <p:sldId id="267" r:id="rId5"/>
    <p:sldId id="270" r:id="rId6"/>
    <p:sldId id="282" r:id="rId7"/>
    <p:sldId id="269" r:id="rId8"/>
    <p:sldId id="271" r:id="rId9"/>
    <p:sldId id="273" r:id="rId10"/>
    <p:sldId id="280" r:id="rId11"/>
    <p:sldId id="272" r:id="rId12"/>
    <p:sldId id="274" r:id="rId13"/>
    <p:sldId id="281" r:id="rId14"/>
    <p:sldId id="275" r:id="rId15"/>
    <p:sldId id="278" r:id="rId16"/>
    <p:sldId id="276" r:id="rId17"/>
    <p:sldId id="277" r:id="rId18"/>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D2D5B4D-C5DE-4162-96B1-2C9DA6AE08E5}" type="datetimeFigureOut">
              <a:rPr lang="cs-CZ" smtClean="0"/>
              <a:t>16.10.2019</a:t>
            </a:fld>
            <a:endParaRPr lang="cs-CZ"/>
          </a:p>
        </p:txBody>
      </p:sp>
      <p:sp>
        <p:nvSpPr>
          <p:cNvPr id="4" name="Zástupný symbol pro zápatí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95BF167-7915-42C2-B208-B4660E22A28B}" type="slidenum">
              <a:rPr lang="cs-CZ" smtClean="0"/>
              <a:t>‹#›</a:t>
            </a:fld>
            <a:endParaRPr lang="cs-CZ"/>
          </a:p>
        </p:txBody>
      </p:sp>
    </p:spTree>
    <p:extLst>
      <p:ext uri="{BB962C8B-B14F-4D97-AF65-F5344CB8AC3E}">
        <p14:creationId xmlns:p14="http://schemas.microsoft.com/office/powerpoint/2010/main" val="18911474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a:xfrm>
            <a:off x="3623733" y="6117336"/>
            <a:ext cx="3609438" cy="365125"/>
          </a:xfrm>
        </p:spPr>
        <p:txBody>
          <a:bodyPr/>
          <a:lstStyle/>
          <a:p>
            <a:endParaRPr lang="cs-CZ"/>
          </a:p>
        </p:txBody>
      </p:sp>
      <p:sp>
        <p:nvSpPr>
          <p:cNvPr id="6" name="Slide Number Placeholder 5"/>
          <p:cNvSpPr>
            <a:spLocks noGrp="1"/>
          </p:cNvSpPr>
          <p:nvPr>
            <p:ph type="sldNum" sz="quarter" idx="12"/>
          </p:nvPr>
        </p:nvSpPr>
        <p:spPr>
          <a:xfrm>
            <a:off x="8275320" y="6117336"/>
            <a:ext cx="411480" cy="365125"/>
          </a:xfrm>
        </p:spPr>
        <p:txBody>
          <a:bodyPr/>
          <a:lstStyle/>
          <a:p>
            <a:fld id="{04A57219-07A2-4F5B-ACC3-C3CBBE597A58}" type="slidenum">
              <a:rPr lang="cs-CZ" smtClean="0"/>
              <a:t>‹#›</a:t>
            </a:fld>
            <a:endParaRPr lang="cs-CZ"/>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584552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8832DBB9-2ACA-4283-B207-9982F7E3105D}" type="datetimeFigureOut">
              <a:rPr lang="cs-CZ" smtClean="0"/>
              <a:t>16.10.2019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819316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4288745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359815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190726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169668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981577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614840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138593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cs-CZ" smtClean="0"/>
              <a:t>Kliknutím lze upravit styl.</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a:xfrm>
            <a:off x="1972647" y="6108173"/>
            <a:ext cx="5314517" cy="365125"/>
          </a:xfrm>
        </p:spPr>
        <p:txBody>
          <a:bodyPr/>
          <a:lstStyle/>
          <a:p>
            <a:endParaRPr lang="cs-CZ"/>
          </a:p>
        </p:txBody>
      </p:sp>
      <p:sp>
        <p:nvSpPr>
          <p:cNvPr id="6" name="Slide Number Placeholder 5"/>
          <p:cNvSpPr>
            <a:spLocks noGrp="1"/>
          </p:cNvSpPr>
          <p:nvPr>
            <p:ph type="sldNum" sz="quarter" idx="12"/>
          </p:nvPr>
        </p:nvSpPr>
        <p:spPr>
          <a:xfrm>
            <a:off x="8258967" y="6108173"/>
            <a:ext cx="427833" cy="365125"/>
          </a:xfrm>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85929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16.10.2019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8273317" y="6116070"/>
            <a:ext cx="413483" cy="365125"/>
          </a:xfrm>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14921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832DBB9-2ACA-4283-B207-9982F7E3105D}" type="datetimeFigureOut">
              <a:rPr lang="cs-CZ" smtClean="0"/>
              <a:t>16.10.2019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100406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832DBB9-2ACA-4283-B207-9982F7E3105D}" type="datetimeFigureOut">
              <a:rPr lang="cs-CZ" smtClean="0"/>
              <a:t>16.10.2019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18788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832DBB9-2ACA-4283-B207-9982F7E3105D}" type="datetimeFigureOut">
              <a:rPr lang="cs-CZ" smtClean="0"/>
              <a:t>16.10.2019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660839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2DBB9-2ACA-4283-B207-9982F7E3105D}" type="datetimeFigureOut">
              <a:rPr lang="cs-CZ" smtClean="0"/>
              <a:t>16.10.2019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126117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8832DBB9-2ACA-4283-B207-9982F7E3105D}" type="datetimeFigureOut">
              <a:rPr lang="cs-CZ" smtClean="0"/>
              <a:t>16.10.2019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47099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8832DBB9-2ACA-4283-B207-9982F7E3105D}" type="datetimeFigureOut">
              <a:rPr lang="cs-CZ" smtClean="0"/>
              <a:t>16.10.2019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Tree>
    <p:extLst>
      <p:ext uri="{BB962C8B-B14F-4D97-AF65-F5344CB8AC3E}">
        <p14:creationId xmlns:p14="http://schemas.microsoft.com/office/powerpoint/2010/main" val="222184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832DBB9-2ACA-4283-B207-9982F7E3105D}" type="datetimeFigureOut">
              <a:rPr lang="cs-CZ" smtClean="0"/>
              <a:t>16.10.2019</a:t>
            </a:fld>
            <a:endParaRPr lang="cs-CZ"/>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cs-CZ"/>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4A57219-07A2-4F5B-ACC3-C3CBBE597A58}" type="slidenum">
              <a:rPr lang="cs-CZ" smtClean="0"/>
              <a:t>‹#›</a:t>
            </a:fld>
            <a:endParaRPr lang="cs-CZ"/>
          </a:p>
        </p:txBody>
      </p:sp>
    </p:spTree>
    <p:extLst>
      <p:ext uri="{BB962C8B-B14F-4D97-AF65-F5344CB8AC3E}">
        <p14:creationId xmlns:p14="http://schemas.microsoft.com/office/powerpoint/2010/main" val="8090295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958536" y="620688"/>
            <a:ext cx="4896544" cy="2520280"/>
          </a:xfrm>
        </p:spPr>
        <p:txBody>
          <a:bodyPr>
            <a:noAutofit/>
          </a:bodyPr>
          <a:lstStyle/>
          <a:p>
            <a:r>
              <a:rPr lang="cs-CZ" sz="3600" dirty="0" smtClean="0"/>
              <a:t>Doručování, úkony účastníků, postupy před zahájením správního řízení a jeho průběh </a:t>
            </a:r>
            <a:endParaRPr lang="cs-CZ" sz="3600" dirty="0"/>
          </a:p>
        </p:txBody>
      </p:sp>
      <p:sp>
        <p:nvSpPr>
          <p:cNvPr id="3" name="Podnadpis 2"/>
          <p:cNvSpPr>
            <a:spLocks noGrp="1"/>
          </p:cNvSpPr>
          <p:nvPr>
            <p:ph type="subTitle" idx="1"/>
          </p:nvPr>
        </p:nvSpPr>
        <p:spPr>
          <a:xfrm>
            <a:off x="2924239" y="4402666"/>
            <a:ext cx="5032138" cy="1364531"/>
          </a:xfrm>
        </p:spPr>
        <p:txBody>
          <a:bodyPr>
            <a:normAutofit/>
          </a:bodyPr>
          <a:lstStyle/>
          <a:p>
            <a:r>
              <a:rPr lang="cs-CZ" sz="2400" dirty="0" smtClean="0"/>
              <a:t>Anna </a:t>
            </a:r>
            <a:r>
              <a:rPr lang="cs-CZ" sz="2400" dirty="0" err="1" smtClean="0"/>
              <a:t>Chamráthová</a:t>
            </a:r>
            <a:endParaRPr lang="cs-CZ" sz="2400" dirty="0"/>
          </a:p>
        </p:txBody>
      </p:sp>
    </p:spTree>
    <p:extLst>
      <p:ext uri="{BB962C8B-B14F-4D97-AF65-F5344CB8AC3E}">
        <p14:creationId xmlns:p14="http://schemas.microsoft.com/office/powerpoint/2010/main" val="2250710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187624" y="332656"/>
            <a:ext cx="7704667" cy="5904656"/>
          </a:xfrm>
        </p:spPr>
        <p:txBody>
          <a:bodyPr>
            <a:normAutofit fontScale="92500"/>
          </a:bodyPr>
          <a:lstStyle/>
          <a:p>
            <a:pPr marL="0" indent="0">
              <a:buNone/>
            </a:pPr>
            <a:r>
              <a:rPr lang="cs-CZ" dirty="0"/>
              <a:t>Žádost o povolení změny jména nebo příjmení obsahuje</a:t>
            </a:r>
          </a:p>
          <a:p>
            <a:r>
              <a:rPr lang="cs-CZ" dirty="0"/>
              <a:t> </a:t>
            </a:r>
            <a:r>
              <a:rPr lang="cs-CZ" dirty="0" smtClean="0"/>
              <a:t>jméno</a:t>
            </a:r>
            <a:r>
              <a:rPr lang="cs-CZ" dirty="0"/>
              <a:t>, popřípadě jména, příjmení, popřípadě rodné příjmení, datum a místo narození, případně datum a místo uzavření manželství nebo vzniku </a:t>
            </a:r>
            <a:r>
              <a:rPr lang="cs-CZ" dirty="0" smtClean="0"/>
              <a:t>partnerství </a:t>
            </a:r>
            <a:r>
              <a:rPr lang="cs-CZ" dirty="0"/>
              <a:t>žadatele,</a:t>
            </a:r>
          </a:p>
          <a:p>
            <a:r>
              <a:rPr lang="cs-CZ" dirty="0"/>
              <a:t> </a:t>
            </a:r>
            <a:r>
              <a:rPr lang="cs-CZ" dirty="0" smtClean="0"/>
              <a:t>rodné </a:t>
            </a:r>
            <a:r>
              <a:rPr lang="cs-CZ" dirty="0"/>
              <a:t>číslo,</a:t>
            </a:r>
          </a:p>
          <a:p>
            <a:r>
              <a:rPr lang="cs-CZ" dirty="0"/>
              <a:t> </a:t>
            </a:r>
            <a:r>
              <a:rPr lang="cs-CZ" dirty="0" smtClean="0"/>
              <a:t>místo </a:t>
            </a:r>
            <a:r>
              <a:rPr lang="cs-CZ" dirty="0"/>
              <a:t>trvalého pobytu žadatele, popřípadě nezletilého dítěte,</a:t>
            </a:r>
          </a:p>
          <a:p>
            <a:r>
              <a:rPr lang="cs-CZ" dirty="0" smtClean="0"/>
              <a:t>jméno</a:t>
            </a:r>
            <a:r>
              <a:rPr lang="cs-CZ" dirty="0"/>
              <a:t>, popřípadě jména, nebo příjmení, které si žadatel zvolil,</a:t>
            </a:r>
          </a:p>
          <a:p>
            <a:r>
              <a:rPr lang="cs-CZ" dirty="0" smtClean="0"/>
              <a:t>jméno</a:t>
            </a:r>
            <a:r>
              <a:rPr lang="cs-CZ" dirty="0"/>
              <a:t>, popřípadě jména, příjmení, popřípadě rodné příjmení, datum a místo narození manžela, popřípadě nezletilých dětí, vztahuje-li se změna jména, nebo příjmení i na tyto fyzické osoby,</a:t>
            </a:r>
          </a:p>
          <a:p>
            <a:r>
              <a:rPr lang="cs-CZ" dirty="0" smtClean="0"/>
              <a:t>údaj </a:t>
            </a:r>
            <a:r>
              <a:rPr lang="cs-CZ" dirty="0"/>
              <a:t>o státním občanství žadatele, nebo nezletilého dítěte,</a:t>
            </a:r>
          </a:p>
          <a:p>
            <a:r>
              <a:rPr lang="cs-CZ" dirty="0"/>
              <a:t> </a:t>
            </a:r>
            <a:r>
              <a:rPr lang="cs-CZ" dirty="0" smtClean="0"/>
              <a:t>odůvodnění</a:t>
            </a:r>
            <a:r>
              <a:rPr lang="cs-CZ" dirty="0"/>
              <a:t>.</a:t>
            </a:r>
          </a:p>
        </p:txBody>
      </p:sp>
    </p:spTree>
    <p:extLst>
      <p:ext uri="{BB962C8B-B14F-4D97-AF65-F5344CB8AC3E}">
        <p14:creationId xmlns:p14="http://schemas.microsoft.com/office/powerpoint/2010/main" val="1741589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620688"/>
            <a:ext cx="7704667" cy="881609"/>
          </a:xfrm>
        </p:spPr>
        <p:txBody>
          <a:bodyPr/>
          <a:lstStyle/>
          <a:p>
            <a:r>
              <a:rPr lang="cs-CZ" dirty="0" smtClean="0"/>
              <a:t>Příklad</a:t>
            </a:r>
            <a:endParaRPr lang="cs-CZ" dirty="0"/>
          </a:p>
        </p:txBody>
      </p:sp>
      <p:sp>
        <p:nvSpPr>
          <p:cNvPr id="3" name="Zástupný symbol pro obsah 2"/>
          <p:cNvSpPr>
            <a:spLocks noGrp="1"/>
          </p:cNvSpPr>
          <p:nvPr>
            <p:ph idx="1"/>
          </p:nvPr>
        </p:nvSpPr>
        <p:spPr>
          <a:xfrm>
            <a:off x="982133" y="2060848"/>
            <a:ext cx="7704667" cy="3794952"/>
          </a:xfrm>
        </p:spPr>
        <p:txBody>
          <a:bodyPr>
            <a:normAutofit fontScale="92500"/>
          </a:bodyPr>
          <a:lstStyle/>
          <a:p>
            <a:r>
              <a:rPr lang="cs-CZ" dirty="0"/>
              <a:t>Pan Rašín poslal obecnímu úřadu doporučený dopis, ve kterém </a:t>
            </a:r>
            <a:r>
              <a:rPr lang="cs-CZ" dirty="0" smtClean="0"/>
              <a:t>sděluje</a:t>
            </a:r>
            <a:r>
              <a:rPr lang="cs-CZ" dirty="0"/>
              <a:t>, že minulý víkend mu jeho soused pana Štefánik v noci schválně rozbil tři sádrové trpaslíky, které má na své předzahrádce, a ať příslušný úřad laskavě zakročí, sousedovu zhůvěřilost potrestá a ať mu </a:t>
            </a:r>
            <a:r>
              <a:rPr lang="cs-CZ" dirty="0" smtClean="0"/>
              <a:t>(panu Rašínovi) sdělí</a:t>
            </a:r>
            <a:r>
              <a:rPr lang="cs-CZ" dirty="0"/>
              <a:t>, na kolik ta legrace pana Štefánika přišla.</a:t>
            </a:r>
          </a:p>
          <a:p>
            <a:r>
              <a:rPr lang="cs-CZ" i="1" dirty="0"/>
              <a:t>Jaký typ podání je dopis pana Rašína? </a:t>
            </a:r>
            <a:endParaRPr lang="cs-CZ" dirty="0"/>
          </a:p>
          <a:p>
            <a:r>
              <a:rPr lang="cs-CZ" i="1" dirty="0"/>
              <a:t>Kdy bude po odeslání dopisu případně zahájeno správní řízení?</a:t>
            </a:r>
            <a:endParaRPr lang="cs-CZ" dirty="0"/>
          </a:p>
          <a:p>
            <a:r>
              <a:rPr lang="cs-CZ" i="1" dirty="0"/>
              <a:t>Dozví se pan Rašín, „na kolik ta legrace pana Štefánika přišla“?</a:t>
            </a:r>
            <a:endParaRPr lang="cs-CZ" dirty="0"/>
          </a:p>
        </p:txBody>
      </p:sp>
    </p:spTree>
    <p:extLst>
      <p:ext uri="{BB962C8B-B14F-4D97-AF65-F5344CB8AC3E}">
        <p14:creationId xmlns:p14="http://schemas.microsoft.com/office/powerpoint/2010/main" val="2092185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883567"/>
          </a:xfrm>
        </p:spPr>
        <p:txBody>
          <a:bodyPr/>
          <a:lstStyle/>
          <a:p>
            <a:r>
              <a:rPr lang="cs-CZ" dirty="0" smtClean="0"/>
              <a:t>Příklad</a:t>
            </a:r>
            <a:endParaRPr lang="cs-CZ" dirty="0"/>
          </a:p>
        </p:txBody>
      </p:sp>
      <p:sp>
        <p:nvSpPr>
          <p:cNvPr id="3" name="Zástupný symbol pro obsah 2"/>
          <p:cNvSpPr>
            <a:spLocks noGrp="1"/>
          </p:cNvSpPr>
          <p:nvPr>
            <p:ph idx="1"/>
          </p:nvPr>
        </p:nvSpPr>
        <p:spPr>
          <a:xfrm>
            <a:off x="982133" y="1556792"/>
            <a:ext cx="7704667" cy="4443024"/>
          </a:xfrm>
        </p:spPr>
        <p:txBody>
          <a:bodyPr>
            <a:normAutofit/>
          </a:bodyPr>
          <a:lstStyle/>
          <a:p>
            <a:r>
              <a:rPr lang="cs-CZ" dirty="0"/>
              <a:t>Dne 25. 5. 2018 zaslal žadatel Edvard Beneš e-mail, jehož obsahem byla žádost o zahájení řízení. Dne 5. </a:t>
            </a:r>
            <a:r>
              <a:rPr lang="cs-CZ" dirty="0" smtClean="0"/>
              <a:t>10. </a:t>
            </a:r>
            <a:r>
              <a:rPr lang="cs-CZ" dirty="0"/>
              <a:t>2018 se </a:t>
            </a:r>
            <a:r>
              <a:rPr lang="cs-CZ" dirty="0" smtClean="0"/>
              <a:t>zamyslel, proč dosud neobdržel od správního orgánu žádnou zprávu. </a:t>
            </a:r>
            <a:endParaRPr lang="cs-CZ" dirty="0"/>
          </a:p>
          <a:p>
            <a:r>
              <a:rPr lang="cs-CZ" i="1" dirty="0" smtClean="0"/>
              <a:t>Tušíte důvod? </a:t>
            </a:r>
          </a:p>
        </p:txBody>
      </p:sp>
    </p:spTree>
    <p:extLst>
      <p:ext uri="{BB962C8B-B14F-4D97-AF65-F5344CB8AC3E}">
        <p14:creationId xmlns:p14="http://schemas.microsoft.com/office/powerpoint/2010/main" val="925107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171599"/>
          </a:xfrm>
        </p:spPr>
        <p:txBody>
          <a:bodyPr>
            <a:normAutofit fontScale="90000"/>
          </a:bodyPr>
          <a:lstStyle/>
          <a:p>
            <a:r>
              <a:rPr lang="cs-CZ" dirty="0" smtClean="0"/>
              <a:t>§ 78 odst. 7 a) zák. o rostlinolékařské péči</a:t>
            </a:r>
            <a:endParaRPr lang="cs-CZ" dirty="0"/>
          </a:p>
        </p:txBody>
      </p:sp>
      <p:sp>
        <p:nvSpPr>
          <p:cNvPr id="3" name="Zástupný symbol pro obsah 2"/>
          <p:cNvSpPr>
            <a:spLocks noGrp="1"/>
          </p:cNvSpPr>
          <p:nvPr>
            <p:ph idx="1"/>
          </p:nvPr>
        </p:nvSpPr>
        <p:spPr>
          <a:xfrm>
            <a:off x="982133" y="1628800"/>
            <a:ext cx="7704667" cy="4680520"/>
          </a:xfrm>
        </p:spPr>
        <p:txBody>
          <a:bodyPr>
            <a:normAutofit/>
          </a:bodyPr>
          <a:lstStyle/>
          <a:p>
            <a:r>
              <a:rPr lang="cs-CZ" dirty="0"/>
              <a:t>Právnické osobě, která se dopustí jiného správního deliktu tím, </a:t>
            </a:r>
            <a:r>
              <a:rPr lang="cs-CZ" dirty="0" smtClean="0"/>
              <a:t>že uvede </a:t>
            </a:r>
            <a:r>
              <a:rPr lang="cs-CZ" dirty="0"/>
              <a:t>na trh nebo používá přípravek, který není v České republice registrován, ačkoliv registraci podléhá podle § 31 odst. 1, nebo uvede na trh přípravek po uplynutí doby jeho použitelnosti (§ 47) nebo uvede na trh k použití v ochraně rostlin zboží, které je napodobeninou registrovaného přípravku</a:t>
            </a:r>
            <a:r>
              <a:rPr lang="cs-CZ" dirty="0" smtClean="0"/>
              <a:t>, </a:t>
            </a:r>
            <a:r>
              <a:rPr lang="pl-PL" dirty="0"/>
              <a:t>lze uložit pokutu do výše 1 000 000 Kč.</a:t>
            </a:r>
            <a:endParaRPr lang="cs-CZ" dirty="0"/>
          </a:p>
        </p:txBody>
      </p:sp>
    </p:spTree>
    <p:extLst>
      <p:ext uri="{BB962C8B-B14F-4D97-AF65-F5344CB8AC3E}">
        <p14:creationId xmlns:p14="http://schemas.microsoft.com/office/powerpoint/2010/main" val="39638595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lstStyle/>
          <a:p>
            <a:pPr lvl="0"/>
            <a:r>
              <a:rPr lang="cs-CZ" dirty="0"/>
              <a:t>Vyjmenujte překážky řízení</a:t>
            </a:r>
          </a:p>
          <a:p>
            <a:r>
              <a:rPr lang="cs-CZ" dirty="0"/>
              <a:t>Vyjmenujte instituty k zajištění průběhu a účelu správního řízení upravené správním řádem </a:t>
            </a:r>
          </a:p>
        </p:txBody>
      </p:sp>
    </p:spTree>
    <p:extLst>
      <p:ext uri="{BB962C8B-B14F-4D97-AF65-F5344CB8AC3E}">
        <p14:creationId xmlns:p14="http://schemas.microsoft.com/office/powerpoint/2010/main" val="724490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94957" y="332656"/>
            <a:ext cx="7704667" cy="1008112"/>
          </a:xfrm>
        </p:spPr>
        <p:txBody>
          <a:bodyPr/>
          <a:lstStyle/>
          <a:p>
            <a:r>
              <a:rPr lang="cs-CZ" dirty="0" smtClean="0"/>
              <a:t>Opravte chyby</a:t>
            </a:r>
            <a:endParaRPr lang="cs-CZ" dirty="0"/>
          </a:p>
        </p:txBody>
      </p:sp>
      <p:sp>
        <p:nvSpPr>
          <p:cNvPr id="3" name="Zástupný symbol pro obsah 2"/>
          <p:cNvSpPr>
            <a:spLocks noGrp="1"/>
          </p:cNvSpPr>
          <p:nvPr>
            <p:ph idx="1"/>
          </p:nvPr>
        </p:nvSpPr>
        <p:spPr>
          <a:xfrm>
            <a:off x="982133" y="1340768"/>
            <a:ext cx="7704667" cy="4896544"/>
          </a:xfrm>
        </p:spPr>
        <p:txBody>
          <a:bodyPr>
            <a:normAutofit/>
          </a:bodyPr>
          <a:lstStyle/>
          <a:p>
            <a:r>
              <a:rPr lang="cs-CZ" dirty="0"/>
              <a:t>Manželé Garrigue Masarykovi byli účastníky správního řízení, konkrétně řízení o vydání stavebního povolení. V rámci řízení se domáhali vydání předběžného opatření, kterým by správní orgán nařídil zákaz stavby. Po obdržení návrhu na vydání předběžného opatření správní orgán stavební řízení přerušil do doby rozhodnutí o vydání předběžného opatření, protože řízení o věci samé a řízení o předběžném opatření správní orgán nemůže vést paralelně.</a:t>
            </a:r>
          </a:p>
        </p:txBody>
      </p:sp>
    </p:spTree>
    <p:extLst>
      <p:ext uri="{BB962C8B-B14F-4D97-AF65-F5344CB8AC3E}">
        <p14:creationId xmlns:p14="http://schemas.microsoft.com/office/powerpoint/2010/main" val="2449977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099591"/>
          </a:xfrm>
        </p:spPr>
        <p:txBody>
          <a:bodyPr/>
          <a:lstStyle/>
          <a:p>
            <a:r>
              <a:rPr lang="cs-CZ" dirty="0" smtClean="0"/>
              <a:t>Příklad</a:t>
            </a:r>
            <a:endParaRPr lang="cs-CZ" dirty="0"/>
          </a:p>
        </p:txBody>
      </p:sp>
      <p:sp>
        <p:nvSpPr>
          <p:cNvPr id="3" name="Zástupný symbol pro obsah 2"/>
          <p:cNvSpPr>
            <a:spLocks noGrp="1"/>
          </p:cNvSpPr>
          <p:nvPr>
            <p:ph idx="1"/>
          </p:nvPr>
        </p:nvSpPr>
        <p:spPr>
          <a:xfrm>
            <a:off x="982133" y="1556792"/>
            <a:ext cx="7704667" cy="4443024"/>
          </a:xfrm>
        </p:spPr>
        <p:txBody>
          <a:bodyPr>
            <a:normAutofit/>
          </a:bodyPr>
          <a:lstStyle/>
          <a:p>
            <a:r>
              <a:rPr lang="cs-CZ" dirty="0"/>
              <a:t>Pan Emil Hácha nevyhověl usnesení správního orgánu k vydání listiny potřebné k provedení důkazu podle § 53 odst. 1 správního řádu. Správnímu orgánu pouze zaslal vyjádření, že v rámci správního řízení již byly všechny skutečnosti dostatečně prokázány a požadovaná listina neobsahuje žádné nové informace.</a:t>
            </a:r>
          </a:p>
          <a:p>
            <a:r>
              <a:rPr lang="cs-CZ" i="1" dirty="0"/>
              <a:t>Je postup pana Emila Háchy v souladu se zákonem?</a:t>
            </a:r>
            <a:endParaRPr lang="cs-CZ" dirty="0"/>
          </a:p>
          <a:p>
            <a:r>
              <a:rPr lang="cs-CZ" i="1" dirty="0"/>
              <a:t>Za jakých okolností lze odmítnout předložení listiny?</a:t>
            </a:r>
            <a:endParaRPr lang="cs-CZ" dirty="0"/>
          </a:p>
          <a:p>
            <a:r>
              <a:rPr lang="cs-CZ" i="1" dirty="0"/>
              <a:t>Jaký postup má zvolit správní orgán, aby požadovanou listinu získal?</a:t>
            </a:r>
            <a:endParaRPr lang="cs-CZ" dirty="0"/>
          </a:p>
        </p:txBody>
      </p:sp>
    </p:spTree>
    <p:extLst>
      <p:ext uri="{BB962C8B-B14F-4D97-AF65-F5344CB8AC3E}">
        <p14:creationId xmlns:p14="http://schemas.microsoft.com/office/powerpoint/2010/main" val="42083065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667543"/>
          </a:xfrm>
        </p:spPr>
        <p:txBody>
          <a:bodyPr>
            <a:normAutofit fontScale="90000"/>
          </a:bodyPr>
          <a:lstStyle/>
          <a:p>
            <a:r>
              <a:rPr lang="cs-CZ" dirty="0" smtClean="0"/>
              <a:t>Určete pravdivost tvrzení</a:t>
            </a:r>
            <a:endParaRPr lang="cs-CZ" dirty="0"/>
          </a:p>
        </p:txBody>
      </p:sp>
      <p:sp>
        <p:nvSpPr>
          <p:cNvPr id="3" name="Zástupný symbol pro obsah 2"/>
          <p:cNvSpPr>
            <a:spLocks noGrp="1"/>
          </p:cNvSpPr>
          <p:nvPr>
            <p:ph idx="1"/>
          </p:nvPr>
        </p:nvSpPr>
        <p:spPr>
          <a:xfrm>
            <a:off x="982133" y="1196752"/>
            <a:ext cx="7704667" cy="4803064"/>
          </a:xfrm>
        </p:spPr>
        <p:txBody>
          <a:bodyPr>
            <a:normAutofit/>
          </a:bodyPr>
          <a:lstStyle/>
          <a:p>
            <a:r>
              <a:rPr lang="cs-CZ" dirty="0"/>
              <a:t>a) Pokud správní orgán nenařídí ústní jednání, zatíží řízení vadou.</a:t>
            </a:r>
          </a:p>
          <a:p>
            <a:r>
              <a:rPr lang="cs-CZ" dirty="0"/>
              <a:t>b) Správní orgán není povinen vždy nařizovat ústní jednání, nýbrž jen v těch případech, kdy tak stanoví zákon, nebo je to pro další postup v řízení nezbytné.</a:t>
            </a:r>
          </a:p>
          <a:p>
            <a:r>
              <a:rPr lang="cs-CZ" dirty="0"/>
              <a:t>c) Správní orgán není povinen uvědomit o ústním jednání účastníky řízení.</a:t>
            </a:r>
          </a:p>
          <a:p>
            <a:r>
              <a:rPr lang="cs-CZ" dirty="0" smtClean="0"/>
              <a:t>d) </a:t>
            </a:r>
            <a:r>
              <a:rPr lang="cs-CZ" dirty="0"/>
              <a:t>Účastník řízení může požadovat, aby ve věci bylo nařízeno veřejné ústní jednání.</a:t>
            </a:r>
          </a:p>
          <a:p>
            <a:r>
              <a:rPr lang="cs-CZ" dirty="0" smtClean="0"/>
              <a:t>e) </a:t>
            </a:r>
            <a:r>
              <a:rPr lang="cs-CZ" dirty="0"/>
              <a:t>Ústního jednání se mohou zúčastnit i podpůrci účastníka řízení</a:t>
            </a:r>
          </a:p>
        </p:txBody>
      </p:sp>
    </p:spTree>
    <p:extLst>
      <p:ext uri="{BB962C8B-B14F-4D97-AF65-F5344CB8AC3E}">
        <p14:creationId xmlns:p14="http://schemas.microsoft.com/office/powerpoint/2010/main" val="2944134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171599"/>
          </a:xfrm>
        </p:spPr>
        <p:txBody>
          <a:bodyPr/>
          <a:lstStyle/>
          <a:p>
            <a:r>
              <a:rPr lang="cs-CZ" dirty="0" smtClean="0"/>
              <a:t>Otázky</a:t>
            </a:r>
            <a:endParaRPr lang="cs-CZ" dirty="0"/>
          </a:p>
        </p:txBody>
      </p:sp>
      <p:sp>
        <p:nvSpPr>
          <p:cNvPr id="3" name="Zástupný symbol pro obsah 2"/>
          <p:cNvSpPr>
            <a:spLocks noGrp="1"/>
          </p:cNvSpPr>
          <p:nvPr>
            <p:ph idx="1"/>
          </p:nvPr>
        </p:nvSpPr>
        <p:spPr>
          <a:xfrm>
            <a:off x="982133" y="1772816"/>
            <a:ext cx="7704667" cy="4227000"/>
          </a:xfrm>
        </p:spPr>
        <p:txBody>
          <a:bodyPr/>
          <a:lstStyle/>
          <a:p>
            <a:pPr lvl="0"/>
            <a:r>
              <a:rPr lang="cs-CZ" dirty="0"/>
              <a:t>Vyjmenujte způsoby, jakými lze doručit podle správního </a:t>
            </a:r>
            <a:r>
              <a:rPr lang="cs-CZ" dirty="0" smtClean="0"/>
              <a:t>řádu.</a:t>
            </a:r>
          </a:p>
          <a:p>
            <a:r>
              <a:rPr lang="cs-CZ" i="1" dirty="0"/>
              <a:t>Je podle vašeho názoru možné učinit podání vůči správnímu orgánu do jeho datové schránky? Pokud ano, kdy je takový dokument doručen</a:t>
            </a:r>
            <a:r>
              <a:rPr lang="cs-CZ" i="1" dirty="0" smtClean="0"/>
              <a:t>?</a:t>
            </a:r>
            <a:endParaRPr lang="cs-CZ" dirty="0"/>
          </a:p>
        </p:txBody>
      </p:sp>
    </p:spTree>
    <p:extLst>
      <p:ext uri="{BB962C8B-B14F-4D97-AF65-F5344CB8AC3E}">
        <p14:creationId xmlns:p14="http://schemas.microsoft.com/office/powerpoint/2010/main" val="252499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955575"/>
          </a:xfrm>
        </p:spPr>
        <p:txBody>
          <a:bodyPr/>
          <a:lstStyle/>
          <a:p>
            <a:r>
              <a:rPr lang="cs-CZ" dirty="0" smtClean="0"/>
              <a:t>Příklady</a:t>
            </a:r>
            <a:endParaRPr lang="cs-CZ" dirty="0"/>
          </a:p>
        </p:txBody>
      </p:sp>
      <p:sp>
        <p:nvSpPr>
          <p:cNvPr id="3" name="Zástupný symbol pro obsah 2"/>
          <p:cNvSpPr>
            <a:spLocks noGrp="1"/>
          </p:cNvSpPr>
          <p:nvPr>
            <p:ph idx="1"/>
          </p:nvPr>
        </p:nvSpPr>
        <p:spPr>
          <a:xfrm>
            <a:off x="982133" y="1772816"/>
            <a:ext cx="7704667" cy="4227000"/>
          </a:xfrm>
        </p:spPr>
        <p:txBody>
          <a:bodyPr/>
          <a:lstStyle/>
          <a:p>
            <a:r>
              <a:rPr lang="cs-CZ" dirty="0"/>
              <a:t>14. 5. 2018 se pošťačka pokusila doručit Janu Nerudovi, který v tu chvíli nebyl doma. Pošťačka proto předala písemnost jeho sousedce, která na ni však zapomněla a předala ji Janu Nerudovi až 20. 5. 2018.</a:t>
            </a:r>
          </a:p>
          <a:p>
            <a:r>
              <a:rPr lang="cs-CZ" i="1" dirty="0"/>
              <a:t>Byl postup pošťačky správný?</a:t>
            </a:r>
            <a:endParaRPr lang="cs-CZ" dirty="0"/>
          </a:p>
          <a:p>
            <a:r>
              <a:rPr lang="cs-CZ" i="1" dirty="0"/>
              <a:t>Pokud ano, za jakých podmínek jej nelze využít?</a:t>
            </a:r>
            <a:endParaRPr lang="cs-CZ" dirty="0"/>
          </a:p>
          <a:p>
            <a:r>
              <a:rPr lang="cs-CZ" i="1" dirty="0"/>
              <a:t>Kterým dnem došlo k doručení?</a:t>
            </a:r>
            <a:endParaRPr lang="cs-CZ" dirty="0"/>
          </a:p>
          <a:p>
            <a:endParaRPr lang="cs-CZ" dirty="0"/>
          </a:p>
        </p:txBody>
      </p:sp>
    </p:spTree>
    <p:extLst>
      <p:ext uri="{BB962C8B-B14F-4D97-AF65-F5344CB8AC3E}">
        <p14:creationId xmlns:p14="http://schemas.microsoft.com/office/powerpoint/2010/main" val="1162607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955575"/>
          </a:xfrm>
        </p:spPr>
        <p:txBody>
          <a:bodyPr/>
          <a:lstStyle/>
          <a:p>
            <a:r>
              <a:rPr lang="cs-CZ" dirty="0" smtClean="0"/>
              <a:t>Příklady</a:t>
            </a:r>
            <a:endParaRPr lang="cs-CZ" dirty="0"/>
          </a:p>
        </p:txBody>
      </p:sp>
      <p:sp>
        <p:nvSpPr>
          <p:cNvPr id="3" name="Zástupný symbol pro obsah 2"/>
          <p:cNvSpPr>
            <a:spLocks noGrp="1"/>
          </p:cNvSpPr>
          <p:nvPr>
            <p:ph idx="1"/>
          </p:nvPr>
        </p:nvSpPr>
        <p:spPr>
          <a:xfrm>
            <a:off x="982133" y="1772816"/>
            <a:ext cx="7704667" cy="4227000"/>
          </a:xfrm>
        </p:spPr>
        <p:txBody>
          <a:bodyPr>
            <a:normAutofit fontScale="92500" lnSpcReduction="10000"/>
          </a:bodyPr>
          <a:lstStyle/>
          <a:p>
            <a:r>
              <a:rPr lang="cs-CZ" dirty="0"/>
              <a:t>10. 8. 2018 se pošťačka pokusila doručit Karlu Čapkovi, který v tu chvíli nebyl doma. Pošťačka proto vhodila oznámení o neúspěšném doručení do jeho schránky a oznámila mu, aby si písemnost vyzvedl ve lhůtě deseti dní. Karel Čapek 10. 8. večer odjížděl na dovolenou, zavolal proto na poštu a požádal je, aby mu zásilku na poště ponechali do 30. 8. Dne 28. 8. si ji poté vyzvedl a zjistil, že mu správní orgán v zásilce určil lhůtu k vyjádření tři dny od doručení. Karel Čapek své vyjádření zaslal 29. 8. a správnímu orgánu toto vyjádření bylo doručeno 4. 9</a:t>
            </a:r>
            <a:r>
              <a:rPr lang="cs-CZ" dirty="0" smtClean="0"/>
              <a:t>.</a:t>
            </a:r>
          </a:p>
          <a:p>
            <a:r>
              <a:rPr lang="cs-CZ" i="1" dirty="0" smtClean="0"/>
              <a:t>Kterým </a:t>
            </a:r>
            <a:r>
              <a:rPr lang="cs-CZ" i="1" dirty="0"/>
              <a:t>dnem došlo k doručení Karlu Čapkovi?</a:t>
            </a:r>
            <a:endParaRPr lang="cs-CZ" dirty="0"/>
          </a:p>
          <a:p>
            <a:r>
              <a:rPr lang="cs-CZ" i="1" dirty="0"/>
              <a:t>Učinil Karel Čapek úkon včas?</a:t>
            </a:r>
            <a:endParaRPr lang="cs-CZ" dirty="0"/>
          </a:p>
          <a:p>
            <a:r>
              <a:rPr lang="cs-CZ" i="1" dirty="0"/>
              <a:t>Pamatuje správní řád na popsané situace?</a:t>
            </a:r>
            <a:endParaRPr lang="cs-CZ" dirty="0"/>
          </a:p>
        </p:txBody>
      </p:sp>
    </p:spTree>
    <p:extLst>
      <p:ext uri="{BB962C8B-B14F-4D97-AF65-F5344CB8AC3E}">
        <p14:creationId xmlns:p14="http://schemas.microsoft.com/office/powerpoint/2010/main" val="253337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955575"/>
          </a:xfrm>
        </p:spPr>
        <p:txBody>
          <a:bodyPr/>
          <a:lstStyle/>
          <a:p>
            <a:r>
              <a:rPr lang="cs-CZ" dirty="0" smtClean="0"/>
              <a:t>Příklady</a:t>
            </a:r>
            <a:endParaRPr lang="cs-CZ" dirty="0"/>
          </a:p>
        </p:txBody>
      </p:sp>
      <p:sp>
        <p:nvSpPr>
          <p:cNvPr id="3" name="Zástupný symbol pro obsah 2"/>
          <p:cNvSpPr>
            <a:spLocks noGrp="1"/>
          </p:cNvSpPr>
          <p:nvPr>
            <p:ph idx="1"/>
          </p:nvPr>
        </p:nvSpPr>
        <p:spPr>
          <a:xfrm>
            <a:off x="982133" y="1772816"/>
            <a:ext cx="7704667" cy="4227000"/>
          </a:xfrm>
        </p:spPr>
        <p:txBody>
          <a:bodyPr/>
          <a:lstStyle/>
          <a:p>
            <a:r>
              <a:rPr lang="cs-CZ" dirty="0"/>
              <a:t>Petr Bezruč jako svého zástupce ve správním řízení určil advokáta Charlese Dickense, který si zřídil sídlo na malém ostrůvku v Pacifiku, kam poštu dováží dvakrát ročně na kánoi. Úředníkovi, který mu měl zaslat písemnost, bylo známo, že Petr Bezruč má trvalý pobyt o dvě ulice dál od úřadu. Usoudil tedy, že bude rychlejší písemnost zaslat přímo na adresu Petra Bezruče.</a:t>
            </a:r>
          </a:p>
          <a:p>
            <a:r>
              <a:rPr lang="cs-CZ" i="1" dirty="0"/>
              <a:t>Postupoval úředník správně?</a:t>
            </a:r>
            <a:endParaRPr lang="cs-CZ" dirty="0"/>
          </a:p>
          <a:p>
            <a:r>
              <a:rPr lang="cs-CZ" i="1" dirty="0"/>
              <a:t>Je Petr Bezruč oprávněn k takovému postupu?</a:t>
            </a:r>
            <a:endParaRPr lang="cs-CZ" dirty="0"/>
          </a:p>
        </p:txBody>
      </p:sp>
    </p:spTree>
    <p:extLst>
      <p:ext uri="{BB962C8B-B14F-4D97-AF65-F5344CB8AC3E}">
        <p14:creationId xmlns:p14="http://schemas.microsoft.com/office/powerpoint/2010/main" val="2869678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027583"/>
          </a:xfrm>
        </p:spPr>
        <p:txBody>
          <a:bodyPr/>
          <a:lstStyle/>
          <a:p>
            <a:r>
              <a:rPr lang="cs-CZ" dirty="0" smtClean="0"/>
              <a:t>Obstrukce v řízení</a:t>
            </a:r>
            <a:endParaRPr lang="cs-CZ" dirty="0"/>
          </a:p>
        </p:txBody>
      </p:sp>
      <p:sp>
        <p:nvSpPr>
          <p:cNvPr id="3" name="Zástupný symbol pro obsah 2"/>
          <p:cNvSpPr>
            <a:spLocks noGrp="1"/>
          </p:cNvSpPr>
          <p:nvPr>
            <p:ph idx="1"/>
          </p:nvPr>
        </p:nvSpPr>
        <p:spPr>
          <a:xfrm>
            <a:off x="982133" y="1700808"/>
            <a:ext cx="7704667" cy="4299008"/>
          </a:xfrm>
        </p:spPr>
        <p:txBody>
          <a:bodyPr/>
          <a:lstStyle/>
          <a:p>
            <a:r>
              <a:rPr lang="cs-CZ" dirty="0" smtClean="0"/>
              <a:t>Zaslání mnohostránkového podání, v jehož textu je ukryta žádost o doručování na novou e-mailovou adresu, která navíc obsahuje diakritiku</a:t>
            </a:r>
          </a:p>
          <a:p>
            <a:r>
              <a:rPr lang="cs-CZ" dirty="0" smtClean="0"/>
              <a:t>Potvrzení obdržení e-mailu, ale bez uznávaného elektronického podpisu</a:t>
            </a:r>
          </a:p>
          <a:p>
            <a:r>
              <a:rPr lang="cs-CZ" i="1" dirty="0"/>
              <a:t>Účelem možnosti požádat o doručování na elektronickou adresu je přitom urychlení řízení, nikoliv umožnění procesních strategií vytvářejících prostor pro následné uplatňování námitek procesních pochybení </a:t>
            </a:r>
            <a:r>
              <a:rPr lang="cs-CZ" dirty="0"/>
              <a:t>(8 As </a:t>
            </a:r>
            <a:r>
              <a:rPr lang="cs-CZ" dirty="0" smtClean="0"/>
              <a:t>57/2015)</a:t>
            </a:r>
            <a:endParaRPr lang="cs-CZ" dirty="0"/>
          </a:p>
        </p:txBody>
      </p:sp>
    </p:spTree>
    <p:extLst>
      <p:ext uri="{BB962C8B-B14F-4D97-AF65-F5344CB8AC3E}">
        <p14:creationId xmlns:p14="http://schemas.microsoft.com/office/powerpoint/2010/main" val="3984389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955575"/>
          </a:xfrm>
        </p:spPr>
        <p:txBody>
          <a:bodyPr/>
          <a:lstStyle/>
          <a:p>
            <a:r>
              <a:rPr lang="cs-CZ" dirty="0" smtClean="0"/>
              <a:t>Příklady</a:t>
            </a:r>
            <a:endParaRPr lang="cs-CZ" dirty="0"/>
          </a:p>
        </p:txBody>
      </p:sp>
      <p:sp>
        <p:nvSpPr>
          <p:cNvPr id="3" name="Zástupný symbol pro obsah 2"/>
          <p:cNvSpPr>
            <a:spLocks noGrp="1"/>
          </p:cNvSpPr>
          <p:nvPr>
            <p:ph idx="1"/>
          </p:nvPr>
        </p:nvSpPr>
        <p:spPr>
          <a:xfrm>
            <a:off x="982133" y="1772816"/>
            <a:ext cx="7704667" cy="4227000"/>
          </a:xfrm>
        </p:spPr>
        <p:txBody>
          <a:bodyPr/>
          <a:lstStyle/>
          <a:p>
            <a:r>
              <a:rPr lang="cs-CZ" dirty="0"/>
              <a:t>Svatopluk Čech už dlouho řeší se správním orgánem poměrně komplikovanou situaci, teď by si ale přál na měsíc odjet do Ria de </a:t>
            </a:r>
            <a:r>
              <a:rPr lang="cs-CZ" dirty="0" err="1"/>
              <a:t>Janeira</a:t>
            </a:r>
            <a:r>
              <a:rPr lang="cs-CZ" dirty="0"/>
              <a:t>. Je tedy jasné, že mu správní orgán jen těžko bude moci zasílat písemnosti poštou, jak to doposud činil. Zároveň by ale Svatopluk Čech nerad na tak dlouhou dobu přerušil kontakt se správním orgánem, protože se obává, že by to mohlo významně zkomplikovat vyřešení jeho záležitosti. </a:t>
            </a:r>
          </a:p>
          <a:p>
            <a:r>
              <a:rPr lang="cs-CZ" i="1" dirty="0"/>
              <a:t>Jaká opatření může Svatopluk Čech učinit, aby byla zajištěna komunikace se správním orgánem v jeho věci?</a:t>
            </a:r>
            <a:endParaRPr lang="cs-CZ" dirty="0"/>
          </a:p>
        </p:txBody>
      </p:sp>
    </p:spTree>
    <p:extLst>
      <p:ext uri="{BB962C8B-B14F-4D97-AF65-F5344CB8AC3E}">
        <p14:creationId xmlns:p14="http://schemas.microsoft.com/office/powerpoint/2010/main" val="2529767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a:xfrm>
            <a:off x="1004381" y="2204864"/>
            <a:ext cx="7704667" cy="3332816"/>
          </a:xfrm>
        </p:spPr>
        <p:txBody>
          <a:bodyPr/>
          <a:lstStyle/>
          <a:p>
            <a:pPr lvl="0"/>
            <a:r>
              <a:rPr lang="cs-CZ" dirty="0"/>
              <a:t>Charakterizujte podání vysvětlení a vyjmenujte další postupy uplatňované před zahájením řízení, které správní řád v části III výslovně upravuje</a:t>
            </a:r>
          </a:p>
          <a:p>
            <a:pPr lvl="0"/>
            <a:r>
              <a:rPr lang="cs-CZ" dirty="0"/>
              <a:t>Popište rozdíl mezi předběžnou informací a předběžnou otázkou</a:t>
            </a:r>
          </a:p>
          <a:p>
            <a:r>
              <a:rPr lang="cs-CZ" dirty="0"/>
              <a:t>Charakterizujte odložení věci</a:t>
            </a:r>
          </a:p>
        </p:txBody>
      </p:sp>
    </p:spTree>
    <p:extLst>
      <p:ext uri="{BB962C8B-B14F-4D97-AF65-F5344CB8AC3E}">
        <p14:creationId xmlns:p14="http://schemas.microsoft.com/office/powerpoint/2010/main" val="3704570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a:xfrm>
            <a:off x="982133" y="2276872"/>
            <a:ext cx="7704667" cy="3332816"/>
          </a:xfrm>
        </p:spPr>
        <p:txBody>
          <a:bodyPr/>
          <a:lstStyle/>
          <a:p>
            <a:pPr lvl="0"/>
            <a:r>
              <a:rPr lang="cs-CZ" dirty="0"/>
              <a:t>Stručně vysvětlete rozdíl mezi obecným podáním, žádostí a podnětem a určete, jaký mají vliv na běh správního řízení</a:t>
            </a:r>
          </a:p>
          <a:p>
            <a:r>
              <a:rPr lang="cs-CZ" dirty="0"/>
              <a:t>Vyjmenujte způsoby, jimž je možné zahájit správní řízení, a přesně určete, kterým okamžikem a úkonem dojde k samotnému zahájení</a:t>
            </a:r>
          </a:p>
        </p:txBody>
      </p:sp>
    </p:spTree>
    <p:extLst>
      <p:ext uri="{BB962C8B-B14F-4D97-AF65-F5344CB8AC3E}">
        <p14:creationId xmlns:p14="http://schemas.microsoft.com/office/powerpoint/2010/main" val="4620883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Červeno-fialová">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ax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TM03457496[[fn=Paralaxa]]</Template>
  <TotalTime>0</TotalTime>
  <Words>893</Words>
  <Application>Microsoft Office PowerPoint</Application>
  <PresentationFormat>Předvádění na obrazovce (4:3)</PresentationFormat>
  <Paragraphs>67</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Corbel</vt:lpstr>
      <vt:lpstr>Paralaxa</vt:lpstr>
      <vt:lpstr>Doručování, úkony účastníků, postupy před zahájením správního řízení a jeho průběh </vt:lpstr>
      <vt:lpstr>Otázky</vt:lpstr>
      <vt:lpstr>Příklady</vt:lpstr>
      <vt:lpstr>Příklady</vt:lpstr>
      <vt:lpstr>Příklady</vt:lpstr>
      <vt:lpstr>Obstrukce v řízení</vt:lpstr>
      <vt:lpstr>Příklady</vt:lpstr>
      <vt:lpstr>Otázky</vt:lpstr>
      <vt:lpstr>Otázky</vt:lpstr>
      <vt:lpstr>Prezentace aplikace PowerPoint</vt:lpstr>
      <vt:lpstr>Příklad</vt:lpstr>
      <vt:lpstr>Příklad</vt:lpstr>
      <vt:lpstr>§ 78 odst. 7 a) zák. o rostlinolékařské péči</vt:lpstr>
      <vt:lpstr>Otázky</vt:lpstr>
      <vt:lpstr>Opravte chyby</vt:lpstr>
      <vt:lpstr>Příklad</vt:lpstr>
      <vt:lpstr>Určete pravdivost tvrzení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Možné zásahy veřejného ochránce práv v oblasti veřejné služby</dc:title>
  <dc:creator>ChamrathR</dc:creator>
  <cp:lastModifiedBy>Anna Chamráthová</cp:lastModifiedBy>
  <cp:revision>47</cp:revision>
  <dcterms:created xsi:type="dcterms:W3CDTF">2015-11-18T12:59:23Z</dcterms:created>
  <dcterms:modified xsi:type="dcterms:W3CDTF">2019-10-16T09:39:54Z</dcterms:modified>
</cp:coreProperties>
</file>