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93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77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1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54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00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37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06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20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96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87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17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4AF65-4394-4AEF-81DB-C6300DDEF717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736C2-E0AC-4C15-8C21-C78D900FEC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18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500932"/>
            <a:ext cx="10515600" cy="567603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Úřad městské části Brno-Královo pole rozhodl dne 12. 1. 2018 o umístění a povolení stavby rodinného domu na ulici Božetěchova. Rozhodnutí nebylo napadeno odvoláním a nabylo právní moci. Paní Zvídavá, která na ulici vlastnila nemovitost, podala správnímu orgánu podnět na přezkoumání daného řízení a rozhodnutí, protože stavební úřad postupoval v rozporu se zákonem. V době podnětu byla již stavba ve stadiu rozestavěnosti. </a:t>
            </a:r>
          </a:p>
          <a:p>
            <a:r>
              <a:rPr lang="cs-CZ" i="1" dirty="0"/>
              <a:t>Musí se správní orgán podnětem zabývat? Musí v důsledku podnětu zahájit správní řízení? </a:t>
            </a:r>
            <a:endParaRPr lang="cs-CZ" dirty="0"/>
          </a:p>
          <a:p>
            <a:r>
              <a:rPr lang="cs-CZ" i="1" dirty="0"/>
              <a:t>Může mít pro rozhodnutí o zahájení řízení relevanci skutečnost, že účastník stavebního řízení již na základě pravomocného rozhodnutí zahájil stavební práce? </a:t>
            </a:r>
          </a:p>
          <a:p>
            <a:r>
              <a:rPr lang="cs-CZ" i="1" dirty="0"/>
              <a:t>V případě, že se správní orgán rozhodne zahájit přezkumné řízení, jakým způsobem může rozhodnout? </a:t>
            </a:r>
          </a:p>
          <a:p>
            <a:r>
              <a:rPr lang="cs-CZ" i="1" dirty="0"/>
              <a:t>Jaké budou účinky rozhodnutí v přezkumném řízení?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33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Pro procvičení zkuste dohledat v zákoně, proč jsou tvrzení platná/neplatná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306"/>
            <a:ext cx="10515600" cy="52001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1. Proti rozhodnutí vydanému v </a:t>
            </a:r>
            <a:r>
              <a:rPr lang="cs-CZ" dirty="0" err="1"/>
              <a:t>autoremeduře</a:t>
            </a:r>
            <a:r>
              <a:rPr lang="cs-CZ" dirty="0"/>
              <a:t> se nelze odvolat. </a:t>
            </a:r>
            <a:r>
              <a:rPr lang="cs-CZ" b="1" dirty="0"/>
              <a:t>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Lhůta pro podání odvolání je zachována, pokud je poslední den lhůty </a:t>
            </a:r>
            <a:r>
              <a:rPr lang="cs-CZ" dirty="0" smtClean="0"/>
              <a:t>podáno </a:t>
            </a:r>
            <a:r>
              <a:rPr lang="cs-CZ" dirty="0"/>
              <a:t>odvolání k poštovní přepravě.</a:t>
            </a:r>
            <a:r>
              <a:rPr lang="cs-CZ" b="1" dirty="0"/>
              <a:t> </a:t>
            </a:r>
            <a:r>
              <a:rPr lang="cs-CZ" b="1" dirty="0" smtClean="0"/>
              <a:t>A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3. Odvolání lze podat pouze písemně</a:t>
            </a:r>
            <a:r>
              <a:rPr lang="cs-CZ" dirty="0" smtClean="0"/>
              <a:t>. </a:t>
            </a:r>
            <a:r>
              <a:rPr lang="cs-CZ" b="1" dirty="0" smtClean="0"/>
              <a:t>N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 V odvolacím řízení nelze za žádných okolností tvrdit nové skutečnosti a předkládat nové důkazy. </a:t>
            </a:r>
            <a:r>
              <a:rPr lang="cs-CZ" b="1" dirty="0" smtClean="0"/>
              <a:t>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5. Odvolání může směřovat i proti usnesení. </a:t>
            </a:r>
            <a:r>
              <a:rPr lang="cs-CZ" b="1" dirty="0" smtClean="0"/>
              <a:t>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6. Na rozhodnutí o odvolání nemá správní orgán žádnou zákonem stanovenou lhůtu. </a:t>
            </a:r>
            <a:r>
              <a:rPr lang="cs-CZ" b="1" dirty="0" smtClean="0"/>
              <a:t>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7. V souladu s principem kasace může odvolací orgán rozhodnutí orgánu prvního stupně pouze zrušit. </a:t>
            </a:r>
            <a:r>
              <a:rPr lang="cs-CZ" b="1" dirty="0" smtClean="0"/>
              <a:t>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8. V odvolacím řízení se projevuje zásada zákazu </a:t>
            </a:r>
            <a:r>
              <a:rPr lang="cs-CZ" i="1" dirty="0" err="1"/>
              <a:t>reformatio</a:t>
            </a:r>
            <a:r>
              <a:rPr lang="cs-CZ" i="1" dirty="0"/>
              <a:t> in </a:t>
            </a:r>
            <a:r>
              <a:rPr lang="cs-CZ" i="1" dirty="0" err="1"/>
              <a:t>peius</a:t>
            </a:r>
            <a:r>
              <a:rPr lang="cs-CZ" dirty="0"/>
              <a:t>. </a:t>
            </a:r>
            <a:r>
              <a:rPr lang="cs-CZ" b="1" dirty="0"/>
              <a:t>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9. Včas podaný rozklad má jak suspenzivní, tak devolutivní účinek. </a:t>
            </a:r>
            <a:r>
              <a:rPr lang="cs-CZ" b="1" dirty="0" smtClean="0"/>
              <a:t>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10. V rozkladovém řízení je orgánem rozhodujícím o rozkladu rozkladová komise. </a:t>
            </a:r>
            <a:r>
              <a:rPr lang="cs-CZ" b="1" dirty="0" smtClean="0"/>
              <a:t>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11. Přezkumné řízení je zahajováno výlučně z moci úřední. </a:t>
            </a:r>
            <a:r>
              <a:rPr lang="cs-CZ" b="1" dirty="0" smtClean="0"/>
              <a:t>A</a:t>
            </a:r>
          </a:p>
          <a:p>
            <a:pPr marL="0" indent="0">
              <a:buNone/>
            </a:pPr>
            <a:r>
              <a:rPr lang="cs-CZ" dirty="0"/>
              <a:t>12. K zahájení přezkumného řízení správní orgán přistoupí, pokud vyšly najevo dříve neznámé skutečnosti. </a:t>
            </a:r>
            <a:r>
              <a:rPr lang="cs-CZ" b="1" dirty="0" smtClean="0"/>
              <a:t>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13. V přezkumném řízení se soulad rozhodnutí s právními předpisy posuzuje podle právního stavu a skutkových okolností v době jeho vydání. </a:t>
            </a:r>
            <a:r>
              <a:rPr lang="cs-CZ" b="1" dirty="0" smtClean="0"/>
              <a:t>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14. Obnova řízení je za každých okolností mimořádným opravným </a:t>
            </a:r>
            <a:r>
              <a:rPr lang="cs-CZ" dirty="0" smtClean="0"/>
              <a:t>prostředkem (v užším slova smyslu). </a:t>
            </a:r>
            <a:r>
              <a:rPr lang="cs-CZ" b="1" dirty="0" smtClean="0"/>
              <a:t>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15. Zásada ochrany práv nabytých v dobré víře se projevuje pouze u dozorčích opravných prostředků. </a:t>
            </a:r>
            <a:r>
              <a:rPr lang="cs-CZ" b="1" dirty="0" smtClean="0"/>
              <a:t>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40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08883"/>
            <a:ext cx="10515600" cy="5668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1 Účastník správního řízení</a:t>
            </a:r>
            <a:endParaRPr lang="cs-CZ" dirty="0"/>
          </a:p>
          <a:p>
            <a:pPr marL="0" lvl="0" indent="0">
              <a:buNone/>
            </a:pPr>
            <a:r>
              <a:rPr lang="cs-CZ" dirty="0">
                <a:solidFill>
                  <a:srgbClr val="FF0000"/>
                </a:solidFill>
              </a:rPr>
              <a:t>musí označit důkazy na podporu svých tvrzení, tyto důkazy je správní orgán povinen vždy provést.</a:t>
            </a:r>
          </a:p>
          <a:p>
            <a:pPr marL="0" lvl="0" indent="0">
              <a:buNone/>
            </a:pPr>
            <a:r>
              <a:rPr lang="cs-CZ" dirty="0"/>
              <a:t>je oprávněn nahlížet do spisu, i když je rozhodnutí již v právní moci</a:t>
            </a:r>
          </a:p>
          <a:p>
            <a:pPr marL="0" indent="0">
              <a:buNone/>
            </a:pPr>
            <a:r>
              <a:rPr lang="cs-CZ" b="1" dirty="0"/>
              <a:t>2 Správní řád se použije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při vyřizování stížnosti.</a:t>
            </a:r>
          </a:p>
          <a:p>
            <a:pPr marL="0" lvl="0" indent="0">
              <a:buNone/>
            </a:pPr>
            <a:r>
              <a:rPr lang="cs-CZ" dirty="0"/>
              <a:t>při uzavírání veřejnoprávních smluv.</a:t>
            </a:r>
          </a:p>
          <a:p>
            <a:pPr marL="0" indent="0">
              <a:buNone/>
            </a:pPr>
            <a:r>
              <a:rPr lang="cs-CZ" b="1" dirty="0"/>
              <a:t>3 Pro rozhodnutí ústředního správního úřadu platí následující tvrzení</a:t>
            </a:r>
            <a:endParaRPr lang="cs-CZ" dirty="0"/>
          </a:p>
          <a:p>
            <a:pPr marL="0" lvl="0" indent="0">
              <a:buNone/>
            </a:pPr>
            <a:r>
              <a:rPr lang="cs-CZ" dirty="0">
                <a:solidFill>
                  <a:srgbClr val="FF0000"/>
                </a:solidFill>
              </a:rPr>
              <a:t>lze proti němu podat rozklad, pouze je-li tak stanoveno ve zvláštním právním předpise.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nemusí mít za určitých okolností poučení.</a:t>
            </a:r>
          </a:p>
        </p:txBody>
      </p:sp>
    </p:spTree>
    <p:extLst>
      <p:ext uri="{BB962C8B-B14F-4D97-AF65-F5344CB8AC3E}">
        <p14:creationId xmlns:p14="http://schemas.microsoft.com/office/powerpoint/2010/main" val="92385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838200" y="620713"/>
            <a:ext cx="10515600" cy="5556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Pro zásady v  části první správního řádu platí následující tvrzení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Patří mezi ně zásada dispoziční, zásada oficiality, zásada vyšetřovací a zásada volného hodnocení důkazů.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Patří mezi ně zásada subsidiarity, zásada proporcionality, zásada formální pravdy a legitimního očekávání.</a:t>
            </a:r>
          </a:p>
          <a:p>
            <a:pPr marL="0" indent="0">
              <a:buNone/>
            </a:pPr>
            <a:r>
              <a:rPr lang="cs-CZ" b="1" dirty="0"/>
              <a:t>O podnětu k zahájení řízení z moci úřední platí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Na základě tohoto podnětu je povinností správního orgánu řízení zahájit.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Správní orgán je vždy povinen podatele podnětu vyrozumět o tom, jak s jeho podnětem naložil.</a:t>
            </a:r>
          </a:p>
          <a:p>
            <a:pPr marL="0" indent="0">
              <a:buNone/>
            </a:pPr>
            <a:r>
              <a:rPr lang="cs-CZ" b="1" dirty="0"/>
              <a:t>Pro poučení ve správním rozhodnutí platí: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Za některých okolností nemusí být v rozhodnutí obsaženo.</a:t>
            </a:r>
          </a:p>
          <a:p>
            <a:pPr marL="0" indent="0">
              <a:buNone/>
            </a:pPr>
            <a:r>
              <a:rPr lang="cs-CZ" dirty="0"/>
              <a:t>V případě vad v něm obsažených může dojít ke změně lhůty k podání opravného prostředku.</a:t>
            </a:r>
          </a:p>
        </p:txBody>
      </p:sp>
    </p:spTree>
    <p:extLst>
      <p:ext uri="{BB962C8B-B14F-4D97-AF65-F5344CB8AC3E}">
        <p14:creationId xmlns:p14="http://schemas.microsoft.com/office/powerpoint/2010/main" val="293307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Subsidiarita užití správního řádu znamená, že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se správní řád užije při aplikaci správního práva hmotného před správním orgánem, pokud zvláštní právní předpis neobsahuje vlastní procesní úpravu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b) se správní řád užije při aplikaci správního práva hmotného před správním orgánem tehdy, když na jeho užití zvláštní předpis výslovně odkáže</a:t>
            </a:r>
          </a:p>
          <a:p>
            <a:pPr marL="0" indent="0">
              <a:buNone/>
            </a:pPr>
            <a:r>
              <a:rPr lang="cs-CZ" b="1" dirty="0"/>
              <a:t>Pro žádost na zahájení správního řízení platí, že 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a) musí být podepsána, jinak bude věc automaticky bez dalšího odložena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b) musí mít zákonem stanovené náležitosti, bez nich se jedná o nicotnou žádost</a:t>
            </a:r>
          </a:p>
          <a:p>
            <a:pPr marL="0" indent="0">
              <a:buNone/>
            </a:pPr>
            <a:r>
              <a:rPr lang="cs-CZ" b="1" dirty="0"/>
              <a:t>Rozhodnutí ve věci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a) lze plně nahradit mezitímním rozhodnutím</a:t>
            </a:r>
          </a:p>
          <a:p>
            <a:pPr marL="0" indent="0">
              <a:buNone/>
            </a:pPr>
            <a:r>
              <a:rPr lang="cs-CZ" dirty="0"/>
              <a:t>b) je možné změnit v přezkumném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77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53224"/>
            <a:ext cx="10515600" cy="57237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Pro základní zásady činnosti správních orgánů platí, že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a) zásadu legitimního očekávání lze považovat za součást zásady přiměřenosti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b) užijí se vždy, pokud jiný předpis jejich užití výslovně nevyloučí</a:t>
            </a:r>
          </a:p>
          <a:p>
            <a:pPr marL="0" indent="0">
              <a:buNone/>
            </a:pPr>
            <a:r>
              <a:rPr lang="cs-CZ" b="1" dirty="0"/>
              <a:t>Zahájit řízení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a) je možné jen na základě podané žádosti nebo podnětu</a:t>
            </a:r>
          </a:p>
          <a:p>
            <a:pPr marL="0" indent="0">
              <a:buNone/>
            </a:pPr>
            <a:r>
              <a:rPr lang="cs-CZ" dirty="0"/>
              <a:t>b) z moci úřední lze z vlastní iniciativy správního orgánu</a:t>
            </a:r>
          </a:p>
          <a:p>
            <a:pPr marL="0" indent="0">
              <a:buNone/>
            </a:pPr>
            <a:r>
              <a:rPr lang="cs-CZ" b="1" dirty="0"/>
              <a:t>Usnesení</a:t>
            </a:r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a) nemusí mít </a:t>
            </a:r>
            <a:r>
              <a:rPr lang="cs-CZ" i="1" dirty="0" smtClean="0">
                <a:solidFill>
                  <a:srgbClr val="FF0000"/>
                </a:solidFill>
              </a:rPr>
              <a:t>odůvodnění </a:t>
            </a:r>
            <a:r>
              <a:rPr lang="cs-CZ" i="1" dirty="0" smtClean="0"/>
              <a:t>(</a:t>
            </a:r>
            <a:r>
              <a:rPr lang="cs-CZ" i="1" dirty="0"/>
              <a:t>O</a:t>
            </a:r>
            <a:r>
              <a:rPr lang="cs-CZ" i="1" dirty="0" smtClean="0"/>
              <a:t>becně odůvodnění mít musí, pokud by nedošlo k uplatnění § 68 odst. 4. Pokud tedy odůvodnění mít nebude, nebude to z toho titulu, že je to usnesení, ale z jiného důvodu. Vzhledem k tomu, že otázka nebyla přesně formulována, uznávala jsem obě varianty.)</a:t>
            </a: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b) není možné napadnout odvoláním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60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24786"/>
            <a:ext cx="10515600" cy="565217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Správní řízení je procesem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jehož výsledkem je akt aplikace práva.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b) který se vždy řídí výlučně ustanoveními správního řádu.</a:t>
            </a:r>
          </a:p>
          <a:p>
            <a:pPr marL="0" indent="0">
              <a:buNone/>
            </a:pPr>
            <a:r>
              <a:rPr lang="cs-CZ" b="1" dirty="0"/>
              <a:t>Pro důkazy a důkazní prostředky platí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a) důkazy opatřuje ve všech správních řízeních pouze správní orgán.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b) účastník řízení má právo na provedení všech důkazů, které navrhne</a:t>
            </a:r>
          </a:p>
          <a:p>
            <a:pPr marL="0" indent="0">
              <a:buNone/>
            </a:pPr>
            <a:r>
              <a:rPr lang="cs-CZ" b="1" dirty="0"/>
              <a:t>Rozhodnutí ve věci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a) musí vždy obsahovat výrokovou část, odůvodnění a poučení účastníků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b) lze vždy na žádost účastníka přezkoumat i po právní moci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326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776</Words>
  <Application>Microsoft Office PowerPoint</Application>
  <PresentationFormat>Širokoúhlá obrazovka</PresentationFormat>
  <Paragraphs>66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Prezentace aplikace PowerPoint</vt:lpstr>
      <vt:lpstr>Pro procvičení zkuste dohledat v zákoně, proč jsou tvrzení platná/neplatná.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Chamráthová</dc:creator>
  <cp:lastModifiedBy>Anna Chamráthová</cp:lastModifiedBy>
  <cp:revision>4</cp:revision>
  <dcterms:created xsi:type="dcterms:W3CDTF">2019-11-13T06:57:37Z</dcterms:created>
  <dcterms:modified xsi:type="dcterms:W3CDTF">2019-11-28T10:53:40Z</dcterms:modified>
</cp:coreProperties>
</file>