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7" r:id="rId3"/>
    <p:sldId id="271" r:id="rId4"/>
    <p:sldId id="257" r:id="rId5"/>
    <p:sldId id="269" r:id="rId6"/>
    <p:sldId id="259" r:id="rId7"/>
    <p:sldId id="273" r:id="rId8"/>
    <p:sldId id="281" r:id="rId9"/>
    <p:sldId id="275" r:id="rId10"/>
    <p:sldId id="279" r:id="rId11"/>
    <p:sldId id="277" r:id="rId12"/>
    <p:sldId id="272" r:id="rId13"/>
    <p:sldId id="263" r:id="rId14"/>
    <p:sldId id="264" r:id="rId15"/>
    <p:sldId id="278" r:id="rId16"/>
    <p:sldId id="262" r:id="rId17"/>
    <p:sldId id="265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83" d="100"/>
          <a:sy n="83" d="100"/>
        </p:scale>
        <p:origin x="-108" y="-92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MP701Z Správní právo procesní - seminář 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Správní </a:t>
            </a:r>
            <a:r>
              <a:rPr lang="cs-CZ" smtClean="0"/>
              <a:t>právo </a:t>
            </a:r>
            <a:r>
              <a:rPr lang="cs-CZ" smtClean="0"/>
              <a:t>procesní,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Rozsah působnosti</a:t>
            </a:r>
            <a:r>
              <a:rPr lang="cs-CZ" dirty="0" smtClean="0"/>
              <a:t> </a:t>
            </a:r>
            <a:r>
              <a:rPr lang="cs-CZ" dirty="0" smtClean="0"/>
              <a:t>správního řádu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MP701Z</a:t>
            </a:r>
            <a:r>
              <a:rPr lang="cs-CZ" b="1" dirty="0" smtClean="0"/>
              <a:t> Správní právo procesní - seminář </a:t>
            </a:r>
            <a:endParaRPr lang="cs-CZ" b="1" dirty="0" smtClean="0"/>
          </a:p>
          <a:p>
            <a:r>
              <a:rPr lang="cs-CZ" dirty="0" smtClean="0"/>
              <a:t>Mgr</a:t>
            </a:r>
            <a:r>
              <a:rPr lang="cs-CZ" dirty="0" smtClean="0"/>
              <a:t>. </a:t>
            </a:r>
            <a:r>
              <a:rPr lang="cs-CZ" dirty="0" smtClean="0"/>
              <a:t>Tomáš Svoboda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 SŘ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Příklad </a:t>
            </a:r>
            <a:r>
              <a:rPr lang="cs-CZ" b="1" dirty="0" smtClean="0"/>
              <a:t>4</a:t>
            </a:r>
            <a:endParaRPr lang="cs-CZ" b="1" dirty="0" smtClean="0"/>
          </a:p>
          <a:p>
            <a:pPr lvl="1"/>
            <a:r>
              <a:rPr lang="cs-CZ" i="1" dirty="0" smtClean="0"/>
              <a:t>Zastupitelstvo obce se v souladu s § 85 písm. b) zákona č. 128/2000 Sb., o obcích, usneslo na poskytnutí peněžitého daru ve výši 25 tis. korun </a:t>
            </a:r>
            <a:r>
              <a:rPr lang="cs-CZ" i="1" dirty="0" smtClean="0"/>
              <a:t>určité fyzické </a:t>
            </a:r>
            <a:r>
              <a:rPr lang="cs-CZ" i="1" dirty="0" smtClean="0"/>
              <a:t>osobě.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Bude aplikován SŘ</a:t>
            </a:r>
            <a:r>
              <a:rPr lang="cs-CZ" i="1" dirty="0" smtClean="0">
                <a:solidFill>
                  <a:srgbClr val="0000DC"/>
                </a:solidFill>
              </a:rPr>
              <a:t>? </a:t>
            </a:r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i="1" dirty="0" smtClean="0"/>
              <a:t>„právní </a:t>
            </a:r>
            <a:r>
              <a:rPr lang="cs-CZ" i="1" dirty="0" smtClean="0"/>
              <a:t>jednání prováděná správními orgány</a:t>
            </a:r>
            <a:r>
              <a:rPr lang="cs-CZ" i="1" dirty="0" smtClean="0"/>
              <a:t>“ </a:t>
            </a:r>
            <a:r>
              <a:rPr lang="cs-CZ" dirty="0" smtClean="0"/>
              <a:t>(§ 1/3 SŘ) </a:t>
            </a:r>
            <a:r>
              <a:rPr lang="cs-CZ" dirty="0" smtClean="0"/>
              <a:t>reprezentují </a:t>
            </a:r>
            <a:r>
              <a:rPr lang="cs-CZ" b="1" dirty="0" smtClean="0"/>
              <a:t>soukromoprávní jednání </a:t>
            </a:r>
            <a:r>
              <a:rPr lang="cs-CZ" dirty="0" smtClean="0"/>
              <a:t>orgánů (přesněji veřejných subjektů), kterým je také darování </a:t>
            </a:r>
            <a:endParaRPr lang="cs-CZ" dirty="0" smtClean="0"/>
          </a:p>
          <a:p>
            <a:pPr lvl="1"/>
            <a:r>
              <a:rPr lang="cs-CZ" dirty="0" smtClean="0"/>
              <a:t>současně </a:t>
            </a:r>
            <a:r>
              <a:rPr lang="cs-CZ" dirty="0" smtClean="0"/>
              <a:t>se ani nejedná o výkon veřejné moci, resp. vrchnostenskou správu, nýbrž o </a:t>
            </a:r>
            <a:r>
              <a:rPr lang="cs-CZ" dirty="0" smtClean="0"/>
              <a:t>    tzv. </a:t>
            </a:r>
            <a:r>
              <a:rPr lang="cs-CZ" i="1" dirty="0" smtClean="0"/>
              <a:t>správu </a:t>
            </a:r>
            <a:r>
              <a:rPr lang="cs-CZ" i="1" dirty="0" err="1" smtClean="0"/>
              <a:t>nevrchnostenskou</a:t>
            </a:r>
            <a:endParaRPr lang="cs-CZ" dirty="0" smtClean="0"/>
          </a:p>
          <a:p>
            <a:pPr lvl="1"/>
            <a:r>
              <a:rPr lang="cs-CZ" b="1" dirty="0" smtClean="0"/>
              <a:t>= </a:t>
            </a:r>
            <a:r>
              <a:rPr lang="cs-CZ" b="1" dirty="0" smtClean="0"/>
              <a:t>mimo rozsah </a:t>
            </a:r>
            <a:r>
              <a:rPr lang="cs-CZ" b="1" dirty="0" smtClean="0"/>
              <a:t>působnosti SŘ </a:t>
            </a:r>
            <a:r>
              <a:rPr lang="cs-CZ" dirty="0" smtClean="0"/>
              <a:t>(negativní i absence pozitivního vymezení)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 SŘ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Příklad </a:t>
            </a:r>
            <a:r>
              <a:rPr lang="cs-CZ" b="1" dirty="0" smtClean="0"/>
              <a:t>5</a:t>
            </a:r>
            <a:endParaRPr lang="cs-CZ" b="1" dirty="0" smtClean="0"/>
          </a:p>
          <a:p>
            <a:pPr lvl="1"/>
            <a:r>
              <a:rPr lang="cs-CZ" i="1" dirty="0" smtClean="0"/>
              <a:t>Finanční úřad na základě provedené finanční kontroly zahájil s daňovým subjektem daňové řízení (§ </a:t>
            </a:r>
            <a:r>
              <a:rPr lang="cs-CZ" i="1" dirty="0" smtClean="0"/>
              <a:t>134 zákona č. 280/2009 Sb., daňový </a:t>
            </a:r>
            <a:r>
              <a:rPr lang="cs-CZ" i="1" dirty="0" smtClean="0"/>
              <a:t>řád), ve kterém mohla být tomuto subjektu zejména vyměřena (stanovena k </a:t>
            </a:r>
            <a:r>
              <a:rPr lang="cs-CZ" i="1" dirty="0" smtClean="0"/>
              <a:t>přímé </a:t>
            </a:r>
            <a:r>
              <a:rPr lang="cs-CZ" i="1" dirty="0" smtClean="0"/>
              <a:t>úhradě) daň.</a:t>
            </a:r>
            <a:endParaRPr lang="cs-CZ" i="1" dirty="0" smtClean="0"/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Bude aplikován SŘ? </a:t>
            </a:r>
            <a:endParaRPr lang="cs-CZ" b="1" dirty="0" smtClean="0"/>
          </a:p>
          <a:p>
            <a:pPr lvl="1"/>
            <a:r>
              <a:rPr lang="cs-CZ" dirty="0" smtClean="0"/>
              <a:t>jedná </a:t>
            </a:r>
            <a:r>
              <a:rPr lang="cs-CZ" dirty="0" smtClean="0"/>
              <a:t>se o formalizovaný </a:t>
            </a:r>
            <a:r>
              <a:rPr lang="cs-CZ" dirty="0" smtClean="0"/>
              <a:t>postup, finanční úřad (jako správce daně) je orgánem dle § 1/1 SŘ a taktéž jde o vrchnostenskou správu (autoritativní stanovení daně)</a:t>
            </a:r>
            <a:endParaRPr lang="cs-CZ" dirty="0" smtClean="0"/>
          </a:p>
          <a:p>
            <a:pPr lvl="1"/>
            <a:r>
              <a:rPr lang="cs-CZ" dirty="0" smtClean="0"/>
              <a:t>daňový řád ale </a:t>
            </a:r>
            <a:r>
              <a:rPr lang="cs-CZ" dirty="0" smtClean="0"/>
              <a:t>obsahuje komplexní úpravu daňového řízení (včetně </a:t>
            </a:r>
            <a:r>
              <a:rPr lang="cs-CZ" dirty="0" smtClean="0"/>
              <a:t>základních zásad správy daní – § 5 a </a:t>
            </a:r>
            <a:r>
              <a:rPr lang="cs-CZ" dirty="0" err="1" smtClean="0"/>
              <a:t>násl</a:t>
            </a:r>
            <a:r>
              <a:rPr lang="cs-CZ" dirty="0" smtClean="0"/>
              <a:t>.), obecná úprava v SŘ proto (zásadně) nebude potřeba</a:t>
            </a:r>
            <a:endParaRPr lang="cs-CZ" dirty="0" smtClean="0"/>
          </a:p>
          <a:p>
            <a:pPr lvl="1"/>
            <a:r>
              <a:rPr lang="cs-CZ" b="1" dirty="0" smtClean="0"/>
              <a:t>= </a:t>
            </a:r>
            <a:r>
              <a:rPr lang="cs-CZ" b="1" dirty="0" smtClean="0"/>
              <a:t>v </a:t>
            </a:r>
            <a:r>
              <a:rPr lang="cs-CZ" b="1" dirty="0" smtClean="0"/>
              <a:t>rozsahu působnosti SŘ </a:t>
            </a:r>
            <a:r>
              <a:rPr lang="cs-CZ" dirty="0" smtClean="0"/>
              <a:t>(pozitivní vymezení)</a:t>
            </a:r>
          </a:p>
          <a:p>
            <a:pPr lvl="1"/>
            <a:r>
              <a:rPr lang="cs-CZ" dirty="0" smtClean="0"/>
              <a:t>současně </a:t>
            </a:r>
            <a:r>
              <a:rPr lang="cs-CZ" dirty="0" smtClean="0"/>
              <a:t>ale v tomto případě zvláštní úprava (</a:t>
            </a:r>
            <a:r>
              <a:rPr lang="cs-CZ" dirty="0" smtClean="0"/>
              <a:t>zásadně) </a:t>
            </a:r>
            <a:r>
              <a:rPr lang="cs-CZ" b="1" dirty="0" smtClean="0"/>
              <a:t>neponechává prostor pro subsidiární užití SŘ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 SŘ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Příklad </a:t>
            </a:r>
            <a:r>
              <a:rPr lang="cs-CZ" b="1" dirty="0" smtClean="0"/>
              <a:t>6</a:t>
            </a:r>
            <a:endParaRPr lang="cs-CZ" b="1" dirty="0" smtClean="0"/>
          </a:p>
          <a:p>
            <a:pPr lvl="1"/>
            <a:r>
              <a:rPr lang="cs-CZ" i="1" dirty="0"/>
              <a:t>Podle § </a:t>
            </a:r>
            <a:r>
              <a:rPr lang="cs-CZ" i="1" dirty="0" smtClean="0"/>
              <a:t>6 odst. </a:t>
            </a:r>
            <a:r>
              <a:rPr lang="cs-CZ" i="1" dirty="0" smtClean="0"/>
              <a:t>5 zákona č. 183/2006 Sb., stavební zákon, </a:t>
            </a:r>
            <a:r>
              <a:rPr lang="cs-CZ" i="1" dirty="0"/>
              <a:t>z</a:t>
            </a:r>
            <a:r>
              <a:rPr lang="cs-CZ" i="1" dirty="0" smtClean="0"/>
              <a:t>astupitelstvo obce vydává </a:t>
            </a:r>
            <a:r>
              <a:rPr lang="cs-CZ" i="1" dirty="0"/>
              <a:t>v samostatné působnosti územní </a:t>
            </a:r>
            <a:r>
              <a:rPr lang="cs-CZ" i="1" dirty="0" smtClean="0"/>
              <a:t>plán. </a:t>
            </a:r>
            <a:endParaRPr lang="cs-CZ" i="1" dirty="0"/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Bude aplikován </a:t>
            </a:r>
            <a:r>
              <a:rPr lang="cs-CZ" i="1" dirty="0" smtClean="0">
                <a:solidFill>
                  <a:srgbClr val="0000DC"/>
                </a:solidFill>
              </a:rPr>
              <a:t>SŘ? </a:t>
            </a:r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dirty="0" smtClean="0"/>
              <a:t>formalizovaný postup, orgán dle § 1/1 SŘ, vrchnostenská správa </a:t>
            </a:r>
          </a:p>
          <a:p>
            <a:pPr lvl="1"/>
            <a:r>
              <a:rPr lang="cs-CZ" dirty="0" smtClean="0"/>
              <a:t>avšak </a:t>
            </a:r>
            <a:r>
              <a:rPr lang="cs-CZ" dirty="0" smtClean="0"/>
              <a:t>otázka formy </a:t>
            </a:r>
            <a:r>
              <a:rPr lang="cs-CZ" dirty="0" smtClean="0"/>
              <a:t>ÚP dle SŘ – tu řeší § </a:t>
            </a:r>
            <a:r>
              <a:rPr lang="cs-CZ" dirty="0" smtClean="0"/>
              <a:t>43 odst. 4 </a:t>
            </a:r>
            <a:r>
              <a:rPr lang="cs-CZ" dirty="0" smtClean="0"/>
              <a:t>stavebního zákona, dle </a:t>
            </a:r>
            <a:r>
              <a:rPr lang="cs-CZ" dirty="0" smtClean="0"/>
              <a:t>kterého se </a:t>
            </a:r>
            <a:r>
              <a:rPr lang="cs-CZ" dirty="0" smtClean="0"/>
              <a:t>ÚP vydává </a:t>
            </a:r>
            <a:r>
              <a:rPr lang="cs-CZ" dirty="0"/>
              <a:t>formou </a:t>
            </a:r>
            <a:r>
              <a:rPr lang="cs-CZ" i="1" dirty="0"/>
              <a:t>opatření obecné </a:t>
            </a:r>
            <a:r>
              <a:rPr lang="cs-CZ" i="1" dirty="0" smtClean="0"/>
              <a:t>povahy (OOP)</a:t>
            </a:r>
            <a:endParaRPr lang="cs-CZ" i="1" dirty="0" smtClean="0"/>
          </a:p>
          <a:p>
            <a:pPr lvl="1"/>
            <a:r>
              <a:rPr lang="cs-CZ" b="1" dirty="0"/>
              <a:t>= </a:t>
            </a:r>
            <a:r>
              <a:rPr lang="cs-CZ" b="1" dirty="0" smtClean="0"/>
              <a:t>v rozsahu působnosti </a:t>
            </a:r>
            <a:r>
              <a:rPr lang="cs-CZ" dirty="0" smtClean="0"/>
              <a:t>(pozitivní vymezení + zvláštním zákonem) + </a:t>
            </a:r>
            <a:r>
              <a:rPr lang="cs-CZ" b="1" dirty="0" smtClean="0"/>
              <a:t>subsidiarita SŘ</a:t>
            </a:r>
            <a:endParaRPr lang="cs-CZ" b="1" dirty="0" smtClean="0"/>
          </a:p>
          <a:p>
            <a:pPr lvl="1"/>
            <a:endParaRPr lang="cs-CZ" b="1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O jakou </a:t>
            </a:r>
            <a:r>
              <a:rPr lang="cs-CZ" i="1" dirty="0" smtClean="0">
                <a:solidFill>
                  <a:srgbClr val="0000DC"/>
                </a:solidFill>
              </a:rPr>
              <a:t>(právní) formu </a:t>
            </a:r>
            <a:r>
              <a:rPr lang="cs-CZ" i="1" dirty="0" smtClean="0">
                <a:solidFill>
                  <a:srgbClr val="0000DC"/>
                </a:solidFill>
              </a:rPr>
              <a:t>činnosti veřejné správy se v tomto případě jedná?</a:t>
            </a:r>
            <a:endParaRPr lang="cs-CZ" dirty="0" smtClean="0"/>
          </a:p>
          <a:p>
            <a:pPr lvl="1"/>
            <a:r>
              <a:rPr lang="cs-CZ" dirty="0" smtClean="0"/>
              <a:t>t</a:t>
            </a:r>
            <a:r>
              <a:rPr lang="cs-CZ" dirty="0" smtClean="0"/>
              <a:t>zv</a:t>
            </a:r>
            <a:r>
              <a:rPr lang="cs-CZ" dirty="0" smtClean="0"/>
              <a:t>. </a:t>
            </a:r>
            <a:r>
              <a:rPr lang="cs-CZ" b="1" dirty="0" smtClean="0"/>
              <a:t>smíšený správní </a:t>
            </a:r>
            <a:r>
              <a:rPr lang="cs-CZ" b="1" dirty="0" smtClean="0"/>
              <a:t>akt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 SŘ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Příklad </a:t>
            </a:r>
            <a:r>
              <a:rPr lang="cs-CZ" b="1" dirty="0" smtClean="0"/>
              <a:t>7</a:t>
            </a:r>
            <a:endParaRPr lang="cs-CZ" b="1" dirty="0" smtClean="0"/>
          </a:p>
          <a:p>
            <a:pPr lvl="1"/>
            <a:r>
              <a:rPr lang="cs-CZ" i="1" dirty="0" smtClean="0"/>
              <a:t>Podle čl. 79 odst. </a:t>
            </a:r>
            <a:r>
              <a:rPr lang="cs-CZ" i="1" dirty="0"/>
              <a:t>3 </a:t>
            </a:r>
            <a:r>
              <a:rPr lang="cs-CZ" i="1" dirty="0" smtClean="0"/>
              <a:t>Ústavy ČR ministerstva</a:t>
            </a:r>
            <a:r>
              <a:rPr lang="cs-CZ" i="1" dirty="0"/>
              <a:t>, jiné správní úřady a orgány územní samosprávy mohou na základě a v mezích zákona vydávat právní předpisy, jsou-li k tomu zákonem zmocněny.</a:t>
            </a:r>
            <a:endParaRPr lang="cs-CZ" i="1" dirty="0" smtClean="0"/>
          </a:p>
          <a:p>
            <a:pPr marL="324000" lvl="1" indent="0">
              <a:buNone/>
            </a:pPr>
            <a:endParaRPr lang="cs-CZ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Bude aplikován </a:t>
            </a:r>
            <a:r>
              <a:rPr lang="cs-CZ" i="1" dirty="0" smtClean="0">
                <a:solidFill>
                  <a:srgbClr val="0000DC"/>
                </a:solidFill>
              </a:rPr>
              <a:t>SŘ?</a:t>
            </a:r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dirty="0" smtClean="0"/>
              <a:t>formalizovaný postup, orgán dle § 1/1 SŘ, vrchnostenská správa </a:t>
            </a:r>
          </a:p>
          <a:p>
            <a:pPr lvl="1"/>
            <a:r>
              <a:rPr lang="cs-CZ" b="1" dirty="0" smtClean="0"/>
              <a:t>= v rozsahu působnosti </a:t>
            </a:r>
            <a:r>
              <a:rPr lang="cs-CZ" dirty="0" smtClean="0"/>
              <a:t>(pozitivní </a:t>
            </a:r>
            <a:r>
              <a:rPr lang="cs-CZ" dirty="0" smtClean="0"/>
              <a:t>vymezení</a:t>
            </a:r>
            <a:r>
              <a:rPr lang="cs-CZ" dirty="0" smtClean="0"/>
              <a:t>)</a:t>
            </a:r>
            <a:endParaRPr lang="cs-CZ" dirty="0" smtClean="0"/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V </a:t>
            </a:r>
            <a:r>
              <a:rPr lang="cs-CZ" i="1" dirty="0">
                <a:solidFill>
                  <a:srgbClr val="0000DC"/>
                </a:solidFill>
              </a:rPr>
              <a:t>jakém rozsahu bude SŘ aplikován?</a:t>
            </a:r>
          </a:p>
          <a:p>
            <a:pPr lvl="1"/>
            <a:r>
              <a:rPr lang="cs-CZ" dirty="0" smtClean="0"/>
              <a:t>SŘ </a:t>
            </a:r>
            <a:r>
              <a:rPr lang="cs-CZ" dirty="0" smtClean="0"/>
              <a:t>ovšem neupravuje </a:t>
            </a:r>
            <a:r>
              <a:rPr lang="cs-CZ" dirty="0" smtClean="0"/>
              <a:t>odpovídající </a:t>
            </a:r>
            <a:r>
              <a:rPr lang="cs-CZ" dirty="0" smtClean="0"/>
              <a:t>postup pro vydávání normativních správních aktů…</a:t>
            </a:r>
          </a:p>
          <a:p>
            <a:pPr lvl="1"/>
            <a:r>
              <a:rPr lang="cs-CZ" dirty="0" smtClean="0"/>
              <a:t>zřejmě </a:t>
            </a:r>
            <a:r>
              <a:rPr lang="cs-CZ" dirty="0" smtClean="0"/>
              <a:t>ale aplikovatelné alespoň </a:t>
            </a:r>
            <a:r>
              <a:rPr lang="cs-CZ" b="1" dirty="0" smtClean="0"/>
              <a:t>základní zásady činnosti správních orgánů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 SŘ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Příklad </a:t>
            </a:r>
            <a:r>
              <a:rPr lang="cs-CZ" b="1" dirty="0" smtClean="0"/>
              <a:t>8</a:t>
            </a:r>
            <a:endParaRPr lang="cs-CZ" b="1" dirty="0" smtClean="0"/>
          </a:p>
          <a:p>
            <a:pPr lvl="1"/>
            <a:r>
              <a:rPr lang="cs-CZ" i="1" dirty="0" smtClean="0"/>
              <a:t>Zákon č. 234/2014 Sb., o státní službě, upravuje o řízení ve věcech služby. Jeho ustanovení se vztahují např. na rozhodování o přijetí do služebního poměru, zařazení na služební místo</a:t>
            </a:r>
            <a:r>
              <a:rPr lang="cs-CZ" i="1" dirty="0" smtClean="0"/>
              <a:t>, kárné </a:t>
            </a:r>
            <a:r>
              <a:rPr lang="cs-CZ" i="1" dirty="0" smtClean="0"/>
              <a:t>odpovědnosti či o skončení služebního poměru. 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Bude aplikován SŘ</a:t>
            </a:r>
            <a:r>
              <a:rPr lang="cs-CZ" i="1" dirty="0" smtClean="0">
                <a:solidFill>
                  <a:srgbClr val="0000DC"/>
                </a:solidFill>
              </a:rPr>
              <a:t>? </a:t>
            </a:r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dirty="0" smtClean="0"/>
              <a:t>obecně </a:t>
            </a:r>
            <a:r>
              <a:rPr lang="cs-CZ" b="1" dirty="0" smtClean="0"/>
              <a:t>působnost SŘ </a:t>
            </a:r>
            <a:r>
              <a:rPr lang="cs-CZ" dirty="0" smtClean="0"/>
              <a:t>koncipována </a:t>
            </a:r>
            <a:r>
              <a:rPr lang="cs-CZ" b="1" dirty="0" smtClean="0"/>
              <a:t>pouze </a:t>
            </a:r>
            <a:r>
              <a:rPr lang="cs-CZ" b="1" dirty="0" smtClean="0"/>
              <a:t>navenek </a:t>
            </a:r>
            <a:r>
              <a:rPr lang="cs-CZ" dirty="0" smtClean="0"/>
              <a:t>(není explicitně uvedeno v § 1 SŘ) </a:t>
            </a:r>
          </a:p>
          <a:p>
            <a:pPr lvl="1"/>
            <a:r>
              <a:rPr lang="cs-CZ" dirty="0" smtClean="0"/>
              <a:t>nespadají </a:t>
            </a:r>
            <a:r>
              <a:rPr lang="cs-CZ" dirty="0" smtClean="0"/>
              <a:t>do ní </a:t>
            </a:r>
            <a:r>
              <a:rPr lang="cs-CZ" dirty="0" smtClean="0"/>
              <a:t>proto „vnitřní vztahy“ </a:t>
            </a:r>
            <a:r>
              <a:rPr lang="cs-CZ" dirty="0" smtClean="0"/>
              <a:t>(v tomto </a:t>
            </a:r>
            <a:r>
              <a:rPr lang="cs-CZ" dirty="0" smtClean="0"/>
              <a:t>případě mezi SO a „státními úředníky“)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působnost SŘ ale </a:t>
            </a:r>
            <a:r>
              <a:rPr lang="cs-CZ" b="1" dirty="0" smtClean="0"/>
              <a:t>může být založena také zvláštním zákonem</a:t>
            </a:r>
            <a:endParaRPr lang="cs-CZ" dirty="0" smtClean="0"/>
          </a:p>
          <a:p>
            <a:pPr lvl="1"/>
            <a:r>
              <a:rPr lang="cs-CZ" dirty="0" smtClean="0"/>
              <a:t>v tomto případě § </a:t>
            </a:r>
            <a:r>
              <a:rPr lang="cs-CZ" dirty="0" smtClean="0"/>
              <a:t>160 </a:t>
            </a:r>
            <a:r>
              <a:rPr lang="cs-CZ" dirty="0" smtClean="0"/>
              <a:t>zákona o státní službě, dle kterého platí</a:t>
            </a:r>
            <a:r>
              <a:rPr lang="cs-CZ" dirty="0" smtClean="0"/>
              <a:t>, že nestanoví-li jinak, </a:t>
            </a:r>
            <a:r>
              <a:rPr lang="cs-CZ" dirty="0" smtClean="0"/>
              <a:t>         v </a:t>
            </a:r>
            <a:r>
              <a:rPr lang="cs-CZ" dirty="0" smtClean="0"/>
              <a:t>řízení ve věcech služby se postupuje podle </a:t>
            </a:r>
            <a:r>
              <a:rPr lang="cs-CZ" dirty="0" smtClean="0"/>
              <a:t>SŘ</a:t>
            </a:r>
            <a:endParaRPr lang="cs-CZ" dirty="0" smtClean="0"/>
          </a:p>
          <a:p>
            <a:pPr lvl="1"/>
            <a:r>
              <a:rPr lang="cs-CZ" b="1" dirty="0" smtClean="0"/>
              <a:t>= v rozsahu působnosti </a:t>
            </a:r>
            <a:r>
              <a:rPr lang="cs-CZ" dirty="0" smtClean="0"/>
              <a:t>(</a:t>
            </a:r>
            <a:r>
              <a:rPr lang="cs-CZ" dirty="0" smtClean="0"/>
              <a:t>založena zvláštním zákonem</a:t>
            </a:r>
            <a:r>
              <a:rPr lang="cs-CZ" dirty="0" smtClean="0"/>
              <a:t>) </a:t>
            </a:r>
            <a:r>
              <a:rPr lang="cs-CZ" dirty="0" smtClean="0"/>
              <a:t>+ </a:t>
            </a:r>
            <a:r>
              <a:rPr lang="cs-CZ" b="1" dirty="0" smtClean="0"/>
              <a:t>subsidiarita </a:t>
            </a:r>
            <a:r>
              <a:rPr lang="cs-CZ" b="1" dirty="0" smtClean="0"/>
              <a:t>SŘ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 SŘ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Příklad </a:t>
            </a:r>
            <a:r>
              <a:rPr lang="cs-CZ" b="1" dirty="0" smtClean="0"/>
              <a:t>9</a:t>
            </a:r>
            <a:endParaRPr lang="cs-CZ" b="1" dirty="0" smtClean="0"/>
          </a:p>
          <a:p>
            <a:pPr lvl="1"/>
            <a:r>
              <a:rPr lang="cs-CZ" i="1" dirty="0" smtClean="0"/>
              <a:t>ČTÚ rozhodl na </a:t>
            </a:r>
            <a:r>
              <a:rPr lang="cs-CZ" i="1" dirty="0" smtClean="0"/>
              <a:t>základě </a:t>
            </a:r>
            <a:r>
              <a:rPr lang="cs-CZ" i="1" dirty="0" smtClean="0"/>
              <a:t>§ </a:t>
            </a:r>
            <a:r>
              <a:rPr lang="cs-CZ" i="1" dirty="0" smtClean="0"/>
              <a:t>129 odst. 1 zákona č. 127/2005 Sb., o elektronických </a:t>
            </a:r>
            <a:r>
              <a:rPr lang="cs-CZ" i="1" dirty="0" smtClean="0"/>
              <a:t>komunikacích, </a:t>
            </a:r>
            <a:r>
              <a:rPr lang="cs-CZ" i="1" dirty="0" smtClean="0"/>
              <a:t>návrh spotřebitele spor </a:t>
            </a:r>
            <a:r>
              <a:rPr lang="cs-CZ" i="1" dirty="0"/>
              <a:t>mezi </a:t>
            </a:r>
            <a:r>
              <a:rPr lang="cs-CZ" i="1" dirty="0" smtClean="0"/>
              <a:t>ním a mobilním operátorem </a:t>
            </a:r>
            <a:r>
              <a:rPr lang="cs-CZ" i="1" dirty="0" smtClean="0"/>
              <a:t>o </a:t>
            </a:r>
            <a:r>
              <a:rPr lang="cs-CZ" i="1" dirty="0" smtClean="0"/>
              <a:t>námitce proti vyřízení </a:t>
            </a:r>
            <a:r>
              <a:rPr lang="cs-CZ" i="1" dirty="0" smtClean="0"/>
              <a:t>reklamace, kterou dříve vznesl spotřebitel proti dle jeho názoru nesprávnému vyúčtování za veřejně </a:t>
            </a:r>
            <a:r>
              <a:rPr lang="cs-CZ" i="1" dirty="0" smtClean="0"/>
              <a:t>dostupnou službu elektronických </a:t>
            </a:r>
            <a:r>
              <a:rPr lang="cs-CZ" i="1" dirty="0" smtClean="0"/>
              <a:t>komunikací.</a:t>
            </a:r>
            <a:endParaRPr lang="cs-CZ" i="1" dirty="0" smtClean="0"/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Bude aplikován SŘ? </a:t>
            </a:r>
          </a:p>
          <a:p>
            <a:pPr lvl="1"/>
            <a:r>
              <a:rPr lang="cs-CZ" dirty="0" smtClean="0"/>
              <a:t>jedná </a:t>
            </a:r>
            <a:r>
              <a:rPr lang="cs-CZ" dirty="0" smtClean="0"/>
              <a:t>se o formalizovaný postup </a:t>
            </a:r>
            <a:r>
              <a:rPr lang="cs-CZ" dirty="0" smtClean="0"/>
              <a:t>(„</a:t>
            </a:r>
            <a:r>
              <a:rPr lang="cs-CZ" dirty="0" smtClean="0"/>
              <a:t>řízení </a:t>
            </a:r>
            <a:r>
              <a:rPr lang="cs-CZ" dirty="0" smtClean="0"/>
              <a:t>o námitce proti vyřízení </a:t>
            </a:r>
            <a:r>
              <a:rPr lang="cs-CZ" dirty="0" smtClean="0"/>
              <a:t>reklamace“)</a:t>
            </a:r>
          </a:p>
          <a:p>
            <a:pPr lvl="1"/>
            <a:r>
              <a:rPr lang="cs-CZ" dirty="0" smtClean="0"/>
              <a:t>ČTÚ spadá </a:t>
            </a:r>
            <a:r>
              <a:rPr lang="cs-CZ" dirty="0" smtClean="0"/>
              <a:t>pod orgány podle § 1/1 </a:t>
            </a:r>
            <a:r>
              <a:rPr lang="cs-CZ" dirty="0" smtClean="0"/>
              <a:t>SŘ</a:t>
            </a:r>
          </a:p>
          <a:p>
            <a:pPr lvl="1"/>
            <a:r>
              <a:rPr lang="cs-CZ" dirty="0" smtClean="0"/>
              <a:t>jedná se o výkon působnosti v oblasti veřejné správy (ČTÚ vrchnostensky rozhoduje)</a:t>
            </a:r>
          </a:p>
          <a:p>
            <a:pPr lvl="1"/>
            <a:r>
              <a:rPr lang="cs-CZ" dirty="0" smtClean="0"/>
              <a:t>přičemž z pohledu vymezení působnosti SŘ </a:t>
            </a:r>
            <a:r>
              <a:rPr lang="cs-CZ" b="1" dirty="0" smtClean="0"/>
              <a:t>není významná povaha práv a povinností  </a:t>
            </a:r>
            <a:r>
              <a:rPr lang="cs-CZ" dirty="0" smtClean="0"/>
              <a:t>(zda </a:t>
            </a:r>
            <a:r>
              <a:rPr lang="cs-CZ" i="1" dirty="0" smtClean="0"/>
              <a:t>veřejnoprávní </a:t>
            </a:r>
            <a:r>
              <a:rPr lang="cs-CZ" dirty="0" smtClean="0"/>
              <a:t>či</a:t>
            </a:r>
            <a:r>
              <a:rPr lang="cs-CZ" i="1" dirty="0" smtClean="0"/>
              <a:t> soukromoprávní</a:t>
            </a:r>
            <a:r>
              <a:rPr lang="cs-CZ" dirty="0" smtClean="0"/>
              <a:t>)</a:t>
            </a:r>
            <a:endParaRPr lang="cs-CZ" dirty="0" smtClean="0"/>
          </a:p>
          <a:p>
            <a:pPr lvl="1"/>
            <a:r>
              <a:rPr lang="cs-CZ" b="1" dirty="0" smtClean="0"/>
              <a:t>= </a:t>
            </a:r>
            <a:r>
              <a:rPr lang="cs-CZ" b="1" dirty="0" smtClean="0"/>
              <a:t>v rozsahu </a:t>
            </a:r>
            <a:r>
              <a:rPr lang="cs-CZ" b="1" dirty="0" smtClean="0"/>
              <a:t>působnosti </a:t>
            </a:r>
            <a:r>
              <a:rPr lang="cs-CZ" dirty="0" smtClean="0"/>
              <a:t>(pozitivní vymezení) </a:t>
            </a:r>
            <a:r>
              <a:rPr lang="cs-CZ" dirty="0" smtClean="0"/>
              <a:t>+ </a:t>
            </a:r>
            <a:r>
              <a:rPr lang="cs-CZ" b="1" dirty="0" smtClean="0"/>
              <a:t>subsidiarita </a:t>
            </a:r>
            <a:r>
              <a:rPr lang="cs-CZ" b="1" dirty="0" smtClean="0"/>
              <a:t>SŘ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 SŘ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Příklad </a:t>
            </a:r>
            <a:r>
              <a:rPr lang="cs-CZ" b="1" dirty="0" smtClean="0"/>
              <a:t>10</a:t>
            </a:r>
            <a:endParaRPr lang="cs-CZ" b="1" dirty="0" smtClean="0"/>
          </a:p>
          <a:p>
            <a:pPr lvl="1"/>
            <a:r>
              <a:rPr lang="cs-CZ" i="1" dirty="0" smtClean="0"/>
              <a:t>Fyzická osoba požádala ministerstvo o poskytnutí účelové dotace ve výši 20 tis. korun. Ministerstvo v souladu s § 14 odst. 4 zákona č. 218/2000 Sb., rozpočtových pravidel, vydalo písemné rozhodnutí. Podle § 14q odst. 1 rozpočtových pravidel se v řízení o poskytnutí dotace nebo návratné finanční výpomoci nepoužije ustanovení § 37 odst. 3, § 41, § 45 odst. 2 a 4, § 71 odst. 3, § 80 odst. 4 písm. b) až d), § 140 odst. 2 a § 146 SŘ.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Bude aplikován </a:t>
            </a:r>
            <a:r>
              <a:rPr lang="cs-CZ" i="1" dirty="0" smtClean="0">
                <a:solidFill>
                  <a:srgbClr val="0000DC"/>
                </a:solidFill>
              </a:rPr>
              <a:t>SŘ</a:t>
            </a:r>
            <a:r>
              <a:rPr lang="cs-CZ" i="1" dirty="0" smtClean="0">
                <a:solidFill>
                  <a:srgbClr val="0000DC"/>
                </a:solidFill>
              </a:rPr>
              <a:t>? </a:t>
            </a:r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dirty="0" smtClean="0"/>
              <a:t>poskytování dotací (nenávratných a zpravidla účelových plateb) naznačuje majetkoprávní </a:t>
            </a:r>
            <a:r>
              <a:rPr lang="cs-CZ" dirty="0" smtClean="0"/>
              <a:t>(soukromoprávní</a:t>
            </a:r>
            <a:r>
              <a:rPr lang="cs-CZ" dirty="0" smtClean="0"/>
              <a:t>) povahu a potud vyloučení působnosti SŘ (negativní vymezení)</a:t>
            </a:r>
          </a:p>
          <a:p>
            <a:pPr lvl="1"/>
            <a:r>
              <a:rPr lang="cs-CZ" dirty="0" smtClean="0"/>
              <a:t>zákonodárce ale </a:t>
            </a:r>
            <a:r>
              <a:rPr lang="cs-CZ" b="1" dirty="0" smtClean="0"/>
              <a:t>pojal jako vrchnostenský postup </a:t>
            </a:r>
            <a:r>
              <a:rPr lang="cs-CZ" dirty="0" smtClean="0"/>
              <a:t>(včetně řízení o poskytnutí dotace) </a:t>
            </a:r>
            <a:r>
              <a:rPr lang="cs-CZ" dirty="0" smtClean="0"/>
              <a:t>+ výslovně </a:t>
            </a:r>
            <a:r>
              <a:rPr lang="cs-CZ" dirty="0" smtClean="0"/>
              <a:t>založil </a:t>
            </a:r>
            <a:r>
              <a:rPr lang="cs-CZ" dirty="0" smtClean="0"/>
              <a:t>působnost SŘ </a:t>
            </a:r>
            <a:r>
              <a:rPr lang="cs-CZ" dirty="0" smtClean="0"/>
              <a:t>(§ </a:t>
            </a:r>
            <a:r>
              <a:rPr lang="cs-CZ" dirty="0" smtClean="0"/>
              <a:t>14q/1 </a:t>
            </a:r>
            <a:r>
              <a:rPr lang="cs-CZ" dirty="0" smtClean="0"/>
              <a:t>rozpočtových pravidel </a:t>
            </a:r>
            <a:r>
              <a:rPr lang="cs-CZ" i="1" dirty="0" smtClean="0"/>
              <a:t>a </a:t>
            </a:r>
            <a:r>
              <a:rPr lang="cs-CZ" i="1" dirty="0" err="1" smtClean="0"/>
              <a:t>contrario</a:t>
            </a:r>
            <a:r>
              <a:rPr lang="cs-CZ" dirty="0" smtClean="0"/>
              <a:t>)</a:t>
            </a:r>
          </a:p>
          <a:p>
            <a:pPr lvl="1"/>
            <a:r>
              <a:rPr lang="cs-CZ" b="1" dirty="0" smtClean="0"/>
              <a:t>= </a:t>
            </a:r>
            <a:r>
              <a:rPr lang="cs-CZ" b="1" dirty="0" smtClean="0"/>
              <a:t>v rozsahu působnosti </a:t>
            </a:r>
            <a:r>
              <a:rPr lang="cs-CZ" dirty="0" smtClean="0"/>
              <a:t>(pozitivní </a:t>
            </a:r>
            <a:r>
              <a:rPr lang="cs-CZ" dirty="0" smtClean="0"/>
              <a:t>vymezení + zvláštním </a:t>
            </a:r>
            <a:r>
              <a:rPr lang="cs-CZ" dirty="0" smtClean="0"/>
              <a:t>zákonem) + </a:t>
            </a:r>
            <a:r>
              <a:rPr lang="cs-CZ" b="1" dirty="0" smtClean="0"/>
              <a:t>subsidiarita </a:t>
            </a:r>
            <a:r>
              <a:rPr lang="cs-CZ" b="1" dirty="0" smtClean="0"/>
              <a:t>SŘ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 SŘ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Pozor na tzv. autorizované osoby</a:t>
            </a:r>
            <a:endParaRPr lang="cs-CZ" b="1" dirty="0" smtClean="0"/>
          </a:p>
          <a:p>
            <a:pPr lvl="1"/>
            <a:r>
              <a:rPr lang="cs-CZ" b="1" i="1" dirty="0" smtClean="0">
                <a:solidFill>
                  <a:srgbClr val="0000DC"/>
                </a:solidFill>
              </a:rPr>
              <a:t>Aby autorizovaný inspektor byl správním orgánem </a:t>
            </a:r>
            <a:r>
              <a:rPr lang="cs-CZ" i="1" dirty="0" smtClean="0">
                <a:solidFill>
                  <a:srgbClr val="0000DC"/>
                </a:solidFill>
              </a:rPr>
              <a:t>dle § 1 odst. 1 </a:t>
            </a:r>
            <a:r>
              <a:rPr lang="cs-CZ" i="1" dirty="0" err="1" smtClean="0">
                <a:solidFill>
                  <a:srgbClr val="0000DC"/>
                </a:solidFill>
              </a:rPr>
              <a:t>spr</a:t>
            </a:r>
            <a:r>
              <a:rPr lang="cs-CZ" i="1" dirty="0" smtClean="0">
                <a:solidFill>
                  <a:srgbClr val="0000DC"/>
                </a:solidFill>
              </a:rPr>
              <a:t>. </a:t>
            </a:r>
            <a:r>
              <a:rPr lang="cs-CZ" i="1" dirty="0" err="1" smtClean="0">
                <a:solidFill>
                  <a:srgbClr val="0000DC"/>
                </a:solidFill>
              </a:rPr>
              <a:t>ř</a:t>
            </a:r>
            <a:r>
              <a:rPr lang="cs-CZ" i="1" dirty="0" smtClean="0">
                <a:solidFill>
                  <a:srgbClr val="0000DC"/>
                </a:solidFill>
              </a:rPr>
              <a:t>. či § 4 odst. 1 písm. a) s. </a:t>
            </a:r>
            <a:r>
              <a:rPr lang="cs-CZ" i="1" dirty="0" err="1" smtClean="0">
                <a:solidFill>
                  <a:srgbClr val="0000DC"/>
                </a:solidFill>
              </a:rPr>
              <a:t>ř</a:t>
            </a:r>
            <a:r>
              <a:rPr lang="cs-CZ" i="1" dirty="0" smtClean="0">
                <a:solidFill>
                  <a:srgbClr val="0000DC"/>
                </a:solidFill>
              </a:rPr>
              <a:t>. s., </a:t>
            </a:r>
            <a:r>
              <a:rPr lang="cs-CZ" b="1" i="1" dirty="0" smtClean="0">
                <a:solidFill>
                  <a:srgbClr val="0000DC"/>
                </a:solidFill>
              </a:rPr>
              <a:t>musela by mu dále být náležitým způsobem, totiž zákonem, svěřena pravomoc k výkonu působnosti v oblasti veřejné správy, v daném případě k vydávání certifikátů s právními </a:t>
            </a:r>
            <a:r>
              <a:rPr lang="cs-CZ" b="1" i="1" dirty="0" smtClean="0">
                <a:solidFill>
                  <a:srgbClr val="0000DC"/>
                </a:solidFill>
              </a:rPr>
              <a:t>účinky </a:t>
            </a:r>
            <a:r>
              <a:rPr lang="cs-CZ" b="1" i="1" dirty="0" smtClean="0">
                <a:solidFill>
                  <a:srgbClr val="0000DC"/>
                </a:solidFill>
              </a:rPr>
              <a:t>rozhodnutí.</a:t>
            </a:r>
            <a:r>
              <a:rPr lang="cs-CZ" i="1" dirty="0" smtClean="0">
                <a:solidFill>
                  <a:srgbClr val="0000DC"/>
                </a:solidFill>
              </a:rPr>
              <a:t> To však žádný zákon neučinil. Právním podkladem činnosti inspektorů je, jak plyne z výše uvedeného, soukromoprávní smlouva, kterou se inspektor zaváže, že pro stavebníka (a nikoli pro stát či stavební úřad) ověří projektovou dokumentaci a vydá na danou stavbu certifikát, jímž stvrdí, že dokumentaci ověřil (§ 117 odst. 3 stav. zákona). Inspektor dokonce nemá ani žádnou pravomoc autoritativně rozhodovat o námitkách osob, které by byly účastníky řízení. Tato vyjádření mají být souhlasná nebo je autorizovaný inspektor neformálním způsobem vypořádá, jinak v případě trvajících rozporů musí věc předložit stavebnímu úřadu. </a:t>
            </a:r>
            <a:r>
              <a:rPr lang="cs-CZ" b="1" dirty="0" smtClean="0"/>
              <a:t>(NSS </a:t>
            </a:r>
            <a:r>
              <a:rPr lang="cs-CZ" b="1" dirty="0" err="1" smtClean="0"/>
              <a:t>Konf</a:t>
            </a:r>
            <a:r>
              <a:rPr lang="cs-CZ" b="1" dirty="0" smtClean="0"/>
              <a:t> 25/2012-9)</a:t>
            </a:r>
            <a:endParaRPr lang="cs-CZ" b="1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zápočtu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Absence </a:t>
            </a:r>
          </a:p>
          <a:p>
            <a:pPr lvl="1"/>
            <a:r>
              <a:rPr lang="cs-CZ" dirty="0" smtClean="0"/>
              <a:t>nejvýše v rozsahu dle Studijního a zkušebního řádu MU (čl. 9 odst. 6)</a:t>
            </a:r>
          </a:p>
          <a:p>
            <a:pPr lvl="1"/>
            <a:r>
              <a:rPr lang="cs-CZ" dirty="0" smtClean="0"/>
              <a:t>nezaniká povinnost zpracovat domácí plnění (srov. tamtéž) </a:t>
            </a:r>
          </a:p>
          <a:p>
            <a:r>
              <a:rPr lang="cs-CZ" dirty="0" smtClean="0"/>
              <a:t>Nahrazování</a:t>
            </a:r>
          </a:p>
          <a:p>
            <a:pPr lvl="1"/>
            <a:r>
              <a:rPr lang="cs-CZ" dirty="0" smtClean="0"/>
              <a:t>ve </a:t>
            </a:r>
            <a:r>
              <a:rPr lang="cs-CZ" dirty="0" err="1" smtClean="0"/>
              <a:t>sk</a:t>
            </a:r>
            <a:r>
              <a:rPr lang="cs-CZ" dirty="0" smtClean="0"/>
              <a:t>. 05 (</a:t>
            </a:r>
            <a:r>
              <a:rPr lang="cs-CZ" dirty="0" err="1" smtClean="0"/>
              <a:t>út</a:t>
            </a:r>
            <a:r>
              <a:rPr lang="cs-CZ" dirty="0" smtClean="0"/>
              <a:t> 12.00 – 13.40, 211) jen v nezbytných </a:t>
            </a:r>
            <a:r>
              <a:rPr lang="cs-CZ" dirty="0" smtClean="0"/>
              <a:t>případech</a:t>
            </a:r>
            <a:endParaRPr lang="cs-CZ" dirty="0" smtClean="0"/>
          </a:p>
          <a:p>
            <a:pPr lvl="1"/>
            <a:r>
              <a:rPr lang="cs-CZ" dirty="0" smtClean="0"/>
              <a:t>v ostatních skupinách volně</a:t>
            </a:r>
          </a:p>
          <a:p>
            <a:pPr lvl="1"/>
            <a:r>
              <a:rPr lang="cs-CZ" dirty="0" smtClean="0"/>
              <a:t>u </a:t>
            </a:r>
            <a:r>
              <a:rPr lang="cs-CZ" dirty="0" smtClean="0"/>
              <a:t>jiných vyučujících </a:t>
            </a:r>
            <a:r>
              <a:rPr lang="cs-CZ" dirty="0" smtClean="0"/>
              <a:t>v </a:t>
            </a:r>
            <a:r>
              <a:rPr lang="cs-CZ" dirty="0" smtClean="0"/>
              <a:t>seminářích na shodné téma </a:t>
            </a:r>
            <a:r>
              <a:rPr lang="cs-CZ" dirty="0" smtClean="0"/>
              <a:t>+ </a:t>
            </a:r>
            <a:r>
              <a:rPr lang="cs-CZ" dirty="0" smtClean="0"/>
              <a:t>vhodné </a:t>
            </a:r>
            <a:r>
              <a:rPr lang="cs-CZ" dirty="0" smtClean="0"/>
              <a:t>ověřit možnost </a:t>
            </a:r>
            <a:r>
              <a:rPr lang="cs-CZ" dirty="0" smtClean="0"/>
              <a:t>nahrazení</a:t>
            </a:r>
            <a:r>
              <a:rPr lang="cs-CZ" dirty="0" smtClean="0"/>
              <a:t> </a:t>
            </a:r>
            <a:r>
              <a:rPr lang="cs-CZ" dirty="0" smtClean="0"/>
              <a:t>(platí </a:t>
            </a:r>
            <a:r>
              <a:rPr lang="cs-CZ" dirty="0" smtClean="0"/>
              <a:t>pokyny pro přípravu tohoto vyučujícího + domácí plnění pro nahrazovaný </a:t>
            </a:r>
            <a:r>
              <a:rPr lang="cs-CZ" dirty="0" smtClean="0"/>
              <a:t>seminář)</a:t>
            </a:r>
          </a:p>
          <a:p>
            <a:r>
              <a:rPr lang="cs-CZ" dirty="0" smtClean="0"/>
              <a:t>Zápočtový test</a:t>
            </a:r>
          </a:p>
          <a:p>
            <a:pPr lvl="1"/>
            <a:r>
              <a:rPr lang="cs-CZ" dirty="0" smtClean="0"/>
              <a:t>na posledním semináři, podrobnosti později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 čem spočívá rozdíl mezi hmotným a procesním právem? 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regulace společenských vztahů </a:t>
            </a:r>
            <a:r>
              <a:rPr lang="cs-CZ" b="1" dirty="0" smtClean="0">
                <a:solidFill>
                  <a:srgbClr val="0000DC"/>
                </a:solidFill>
              </a:rPr>
              <a:t>x</a:t>
            </a:r>
            <a:r>
              <a:rPr lang="cs-CZ" dirty="0" smtClean="0">
                <a:solidFill>
                  <a:srgbClr val="0000DC"/>
                </a:solidFill>
              </a:rPr>
              <a:t> regulace </a:t>
            </a:r>
            <a:r>
              <a:rPr lang="cs-CZ" dirty="0" smtClean="0">
                <a:solidFill>
                  <a:srgbClr val="0000DC"/>
                </a:solidFill>
              </a:rPr>
              <a:t>postupu (zejména) </a:t>
            </a:r>
            <a:r>
              <a:rPr lang="cs-CZ" dirty="0" smtClean="0">
                <a:solidFill>
                  <a:srgbClr val="0000DC"/>
                </a:solidFill>
              </a:rPr>
              <a:t>orgánů </a:t>
            </a:r>
            <a:r>
              <a:rPr lang="cs-CZ" dirty="0" smtClean="0">
                <a:solidFill>
                  <a:srgbClr val="0000DC"/>
                </a:solidFill>
              </a:rPr>
              <a:t>veřejné moci</a:t>
            </a:r>
          </a:p>
          <a:p>
            <a:r>
              <a:rPr lang="cs-CZ" b="1" dirty="0" smtClean="0"/>
              <a:t>Proč je třeba procesní právo?</a:t>
            </a:r>
          </a:p>
          <a:p>
            <a:pPr lvl="1"/>
            <a:r>
              <a:rPr lang="cs-CZ" dirty="0" smtClean="0"/>
              <a:t>princip </a:t>
            </a:r>
            <a:r>
              <a:rPr lang="cs-CZ" b="1" i="1" dirty="0" smtClean="0">
                <a:solidFill>
                  <a:srgbClr val="0000DC"/>
                </a:solidFill>
              </a:rPr>
              <a:t>výhrady zákona </a:t>
            </a:r>
            <a:r>
              <a:rPr lang="cs-CZ" dirty="0" smtClean="0"/>
              <a:t>(či </a:t>
            </a:r>
            <a:r>
              <a:rPr lang="cs-CZ" dirty="0" smtClean="0"/>
              <a:t>zásada </a:t>
            </a:r>
            <a:r>
              <a:rPr lang="cs-CZ" i="1" dirty="0" err="1" smtClean="0"/>
              <a:t>enumerativnosti</a:t>
            </a:r>
            <a:r>
              <a:rPr lang="cs-CZ" i="1" dirty="0" smtClean="0"/>
              <a:t> veřejnoprávních požadavků</a:t>
            </a:r>
            <a:r>
              <a:rPr lang="cs-CZ" dirty="0" smtClean="0"/>
              <a:t>)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dirty="0" smtClean="0"/>
              <a:t>čl. 2 odst. 3 Ústavy ČR: </a:t>
            </a:r>
            <a:r>
              <a:rPr lang="cs-CZ" i="1" dirty="0" smtClean="0">
                <a:solidFill>
                  <a:srgbClr val="0000DC"/>
                </a:solidFill>
              </a:rPr>
              <a:t>Státní moc slouží všem občanům a lze ji uplatňovat jen v případech, v mezích a způsoby, které stanoví zákon.</a:t>
            </a:r>
          </a:p>
          <a:p>
            <a:pPr lvl="1">
              <a:buNone/>
            </a:pPr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dirty="0" smtClean="0"/>
              <a:t>čl. 2 odst. 2 Listiny základních práv a svobod: </a:t>
            </a:r>
            <a:r>
              <a:rPr lang="cs-CZ" i="1" dirty="0" smtClean="0">
                <a:solidFill>
                  <a:srgbClr val="0000DC"/>
                </a:solidFill>
              </a:rPr>
              <a:t>Státní moc lze uplatňovat jen v případech a v mezích stanovených zákonem, a to způsobem, který zákon stanoví.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Ze soudní judikatury</a:t>
            </a:r>
            <a:endParaRPr lang="cs-CZ" b="1" dirty="0" smtClean="0"/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Právní názor k ústavním aspektům problematiky vyloučení obecných předpisů o správním řízení vyslovil Ústavní soud v nálezu </a:t>
            </a:r>
            <a:r>
              <a:rPr lang="cs-CZ" sz="1800" i="1" dirty="0" err="1" smtClean="0">
                <a:solidFill>
                  <a:srgbClr val="0000DC"/>
                </a:solidFill>
              </a:rPr>
              <a:t>sp</a:t>
            </a:r>
            <a:r>
              <a:rPr lang="cs-CZ" sz="1800" i="1" dirty="0" smtClean="0">
                <a:solidFill>
                  <a:srgbClr val="0000DC"/>
                </a:solidFill>
              </a:rPr>
              <a:t>. zn. </a:t>
            </a:r>
            <a:r>
              <a:rPr lang="cs-CZ" sz="1800" i="1" dirty="0" err="1" smtClean="0">
                <a:solidFill>
                  <a:srgbClr val="0000DC"/>
                </a:solidFill>
              </a:rPr>
              <a:t>Pl</a:t>
            </a:r>
            <a:r>
              <a:rPr lang="cs-CZ" sz="1800" i="1" dirty="0" smtClean="0">
                <a:solidFill>
                  <a:srgbClr val="0000DC"/>
                </a:solidFill>
              </a:rPr>
              <a:t>. ÚS 14/96. Konstatoval, že naplnění ústavního postulátu, dle něhož státní moc lze uplatňovat jen v případech, v mezích a způsoby, které stanoví zákon (čl. 2 odst. 3 Ústavy, čl. 2 odst. 2 Listiny), </a:t>
            </a:r>
            <a:r>
              <a:rPr lang="cs-CZ" sz="1800" b="1" i="1" dirty="0" smtClean="0">
                <a:solidFill>
                  <a:srgbClr val="0000DC"/>
                </a:solidFill>
              </a:rPr>
              <a:t>představuje garanci proti zneužití státní moci a plyne z něj nutnost zákonného podkladu pro její uskutečňování </a:t>
            </a:r>
            <a:r>
              <a:rPr lang="cs-CZ" sz="1800" i="1" dirty="0" smtClean="0">
                <a:solidFill>
                  <a:srgbClr val="0000DC"/>
                </a:solidFill>
              </a:rPr>
              <a:t>(v posuzované věci ať už v podobě správního řádu, či jinou samostatnou normou). Vyloučení použití obecných předpisů o správním řízení při neexistenci jiných zakládá současně dle Ústavního soudu i rozpor s čl. 36 odst. 1 Listiny, který upravuje právo každého na stanovený postup při domáhání se svých práv. (...) Uvedený argument vychází z představy nepsané úpravy celého komplexu procesního práva. </a:t>
            </a:r>
            <a:r>
              <a:rPr lang="cs-CZ" sz="1800" b="1" i="1" dirty="0" smtClean="0">
                <a:solidFill>
                  <a:srgbClr val="0000DC"/>
                </a:solidFill>
              </a:rPr>
              <a:t>Tato koncepce je ale rozporná s ústavní maximou, dle níž státní moc lze uplatňovat jen způsobem, který stanoví zákon </a:t>
            </a:r>
            <a:r>
              <a:rPr lang="cs-CZ" sz="1800" i="1" dirty="0" smtClean="0">
                <a:solidFill>
                  <a:srgbClr val="0000DC"/>
                </a:solidFill>
              </a:rPr>
              <a:t>(čl. 2 odst. 3 Ústavy, čl. 2 odst. 2 Listiny). Maxima zákonného podkladu pro výkon státní moci, resp. psaného procesního práva nevylučuje jeho dotváření judikaturou, příp. rozhodnutími správních orgánů, </a:t>
            </a:r>
            <a:r>
              <a:rPr lang="cs-CZ" sz="1800" b="1" i="1" dirty="0" smtClean="0">
                <a:solidFill>
                  <a:srgbClr val="0000DC"/>
                </a:solidFill>
              </a:rPr>
              <a:t>vylučuje ale ústavní akceptovatelnost absence explicitní zákonné procedurální úpravy v její úplnosti.</a:t>
            </a:r>
            <a:r>
              <a:rPr lang="cs-CZ" sz="1800" b="1" dirty="0" smtClean="0"/>
              <a:t> </a:t>
            </a:r>
            <a:r>
              <a:rPr lang="cs-CZ" sz="1800" b="1" dirty="0" smtClean="0"/>
              <a:t> </a:t>
            </a:r>
            <a:r>
              <a:rPr lang="cs-CZ" sz="1800" b="1" dirty="0" smtClean="0"/>
              <a:t>(ÚS </a:t>
            </a:r>
            <a:r>
              <a:rPr lang="cs-CZ" sz="1800" b="1" dirty="0" err="1" smtClean="0"/>
              <a:t>Pl</a:t>
            </a:r>
            <a:r>
              <a:rPr lang="cs-CZ" sz="1800" b="1" dirty="0" smtClean="0"/>
              <a:t>. ÚS </a:t>
            </a:r>
            <a:r>
              <a:rPr lang="cs-CZ" sz="1800" b="1" dirty="0" smtClean="0"/>
              <a:t>21/04)</a:t>
            </a:r>
            <a:endParaRPr lang="cs-CZ" sz="1800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 SŘ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§ 1 SŘ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(1) Tento zákon upravuje </a:t>
            </a:r>
            <a:r>
              <a:rPr lang="cs-CZ" b="1" i="1" dirty="0" smtClean="0">
                <a:solidFill>
                  <a:srgbClr val="0000DC"/>
                </a:solidFill>
              </a:rPr>
              <a:t>postup orgánů </a:t>
            </a:r>
            <a:r>
              <a:rPr lang="cs-CZ" i="1" dirty="0" smtClean="0">
                <a:solidFill>
                  <a:srgbClr val="0000DC"/>
                </a:solidFill>
              </a:rPr>
              <a:t>moci výkonné, orgánů územních samosprávných celků a jiných orgánů, právnických a fyzických osob, </a:t>
            </a:r>
            <a:r>
              <a:rPr lang="cs-CZ" b="1" i="1" dirty="0" smtClean="0">
                <a:solidFill>
                  <a:srgbClr val="0000DC"/>
                </a:solidFill>
              </a:rPr>
              <a:t>pokud vykonávají působnost </a:t>
            </a:r>
            <a:r>
              <a:rPr lang="cs-CZ" i="1" dirty="0" smtClean="0">
                <a:solidFill>
                  <a:srgbClr val="0000DC"/>
                </a:solidFill>
              </a:rPr>
              <a:t>v oblasti </a:t>
            </a:r>
            <a:r>
              <a:rPr lang="cs-CZ" b="1" i="1" dirty="0" smtClean="0">
                <a:solidFill>
                  <a:srgbClr val="0000DC"/>
                </a:solidFill>
              </a:rPr>
              <a:t>veřejné správy</a:t>
            </a:r>
            <a:r>
              <a:rPr lang="cs-CZ" i="1" dirty="0" smtClean="0">
                <a:solidFill>
                  <a:srgbClr val="0000DC"/>
                </a:solidFill>
              </a:rPr>
              <a:t> (dále jen "</a:t>
            </a:r>
            <a:r>
              <a:rPr lang="cs-CZ" b="1" i="1" dirty="0" smtClean="0">
                <a:solidFill>
                  <a:srgbClr val="0000DC"/>
                </a:solidFill>
              </a:rPr>
              <a:t>správní orgán</a:t>
            </a:r>
            <a:r>
              <a:rPr lang="cs-CZ" i="1" dirty="0" smtClean="0">
                <a:solidFill>
                  <a:srgbClr val="0000DC"/>
                </a:solidFill>
              </a:rPr>
              <a:t>").</a:t>
            </a:r>
            <a:endParaRPr lang="cs-CZ" b="1" dirty="0" smtClean="0">
              <a:solidFill>
                <a:srgbClr val="0000DC"/>
              </a:solidFill>
            </a:endParaRPr>
          </a:p>
          <a:p>
            <a:pPr lvl="2"/>
            <a:r>
              <a:rPr lang="cs-CZ" sz="2000" b="1" dirty="0" smtClean="0"/>
              <a:t>= </a:t>
            </a:r>
            <a:r>
              <a:rPr lang="cs-CZ" sz="2000" b="1" dirty="0" smtClean="0"/>
              <a:t>pozitivní vymezení působnosti SŘ</a:t>
            </a:r>
          </a:p>
          <a:p>
            <a:pPr lvl="2"/>
            <a:endParaRPr lang="cs-CZ" sz="2000" b="1" dirty="0" smtClean="0">
              <a:solidFill>
                <a:srgbClr val="0000DC"/>
              </a:solidFill>
            </a:endParaRP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(2) Tento zákon nebo jeho jednotlivá ustanovení </a:t>
            </a:r>
            <a:r>
              <a:rPr lang="cs-CZ" b="1" i="1" dirty="0" smtClean="0">
                <a:solidFill>
                  <a:srgbClr val="0000DC"/>
                </a:solidFill>
              </a:rPr>
              <a:t>se použijí, nestanoví-li zvláštní zákon jiný postup</a:t>
            </a:r>
            <a:r>
              <a:rPr lang="cs-CZ" i="1" dirty="0" smtClean="0">
                <a:solidFill>
                  <a:srgbClr val="0000DC"/>
                </a:solidFill>
              </a:rPr>
              <a:t>.</a:t>
            </a:r>
            <a:endParaRPr lang="cs-CZ" b="1" dirty="0" smtClean="0">
              <a:solidFill>
                <a:srgbClr val="0000DC"/>
              </a:solidFill>
            </a:endParaRPr>
          </a:p>
          <a:p>
            <a:pPr lvl="2"/>
            <a:r>
              <a:rPr lang="cs-CZ" sz="2000" b="1" dirty="0" smtClean="0"/>
              <a:t>= </a:t>
            </a:r>
            <a:r>
              <a:rPr lang="cs-CZ" sz="2000" b="1" dirty="0" smtClean="0"/>
              <a:t>subsidiarita SŘ</a:t>
            </a:r>
          </a:p>
          <a:p>
            <a:pPr lvl="2"/>
            <a:endParaRPr lang="cs-CZ" sz="2000" b="1" dirty="0" smtClean="0">
              <a:solidFill>
                <a:srgbClr val="0000DC"/>
              </a:solidFill>
            </a:endParaRP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(3) Tento zákon se </a:t>
            </a:r>
            <a:r>
              <a:rPr lang="cs-CZ" b="1" i="1" dirty="0" smtClean="0">
                <a:solidFill>
                  <a:srgbClr val="0000DC"/>
                </a:solidFill>
              </a:rPr>
              <a:t>nevztahuje na právní jednání </a:t>
            </a:r>
            <a:r>
              <a:rPr lang="cs-CZ" i="1" dirty="0" smtClean="0">
                <a:solidFill>
                  <a:srgbClr val="0000DC"/>
                </a:solidFill>
              </a:rPr>
              <a:t>prováděná správními orgány a na </a:t>
            </a:r>
            <a:r>
              <a:rPr lang="cs-CZ" b="1" i="1" dirty="0" smtClean="0">
                <a:solidFill>
                  <a:srgbClr val="0000DC"/>
                </a:solidFill>
              </a:rPr>
              <a:t>vztahy mezi orgány </a:t>
            </a:r>
            <a:r>
              <a:rPr lang="cs-CZ" i="1" dirty="0" smtClean="0">
                <a:solidFill>
                  <a:srgbClr val="0000DC"/>
                </a:solidFill>
              </a:rPr>
              <a:t>téhož územního samosprávného celku při výkonu samostatné působnosti</a:t>
            </a:r>
            <a:r>
              <a:rPr lang="cs-CZ" i="1" dirty="0" smtClean="0">
                <a:solidFill>
                  <a:srgbClr val="0000DC"/>
                </a:solidFill>
              </a:rPr>
              <a:t>.</a:t>
            </a:r>
            <a:endParaRPr lang="cs-CZ" b="1" dirty="0" smtClean="0">
              <a:solidFill>
                <a:srgbClr val="0000DC"/>
              </a:solidFill>
            </a:endParaRPr>
          </a:p>
          <a:p>
            <a:pPr lvl="2"/>
            <a:r>
              <a:rPr lang="cs-CZ" sz="2000" b="1" dirty="0" smtClean="0"/>
              <a:t>= </a:t>
            </a:r>
            <a:r>
              <a:rPr lang="cs-CZ" sz="2000" b="1" dirty="0" smtClean="0"/>
              <a:t>negativní vymezení působnosti SŘ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 SŘ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 smtClean="0"/>
          </a:p>
          <a:p>
            <a:pPr lvl="1"/>
            <a:r>
              <a:rPr lang="cs-CZ" i="1" dirty="0" smtClean="0"/>
              <a:t>Strážník obecní policie </a:t>
            </a:r>
            <a:r>
              <a:rPr lang="cs-CZ" i="1" dirty="0" smtClean="0"/>
              <a:t>na </a:t>
            </a:r>
            <a:r>
              <a:rPr lang="cs-CZ" i="1" dirty="0" smtClean="0"/>
              <a:t>základě § 14 odst. 1 zákona č. 553/1991 Sb., o obecní policii, </a:t>
            </a:r>
            <a:r>
              <a:rPr lang="cs-CZ" i="1" dirty="0" smtClean="0"/>
              <a:t>odebral </a:t>
            </a:r>
            <a:r>
              <a:rPr lang="cs-CZ" i="1" dirty="0" smtClean="0"/>
              <a:t>zbraň agresivní osobě při jejím předvádění na služebnu.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Bude aplikován SŘ? </a:t>
            </a:r>
          </a:p>
          <a:p>
            <a:pPr lvl="1"/>
            <a:r>
              <a:rPr lang="cs-CZ" dirty="0" smtClean="0"/>
              <a:t>„</a:t>
            </a:r>
            <a:r>
              <a:rPr lang="cs-CZ" i="1" dirty="0" smtClean="0"/>
              <a:t>postupem</a:t>
            </a:r>
            <a:r>
              <a:rPr lang="cs-CZ" i="1" dirty="0" smtClean="0"/>
              <a:t>“ </a:t>
            </a:r>
            <a:r>
              <a:rPr lang="cs-CZ" dirty="0" smtClean="0"/>
              <a:t>dle </a:t>
            </a:r>
            <a:r>
              <a:rPr lang="cs-CZ" dirty="0" smtClean="0"/>
              <a:t>§ </a:t>
            </a:r>
            <a:r>
              <a:rPr lang="cs-CZ" dirty="0" smtClean="0"/>
              <a:t>1/1 </a:t>
            </a:r>
            <a:r>
              <a:rPr lang="cs-CZ" dirty="0" smtClean="0"/>
              <a:t>SŘ se rozumí </a:t>
            </a:r>
            <a:r>
              <a:rPr lang="cs-CZ" b="1" dirty="0" smtClean="0"/>
              <a:t>formalizovaný postup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o ten se </a:t>
            </a:r>
            <a:r>
              <a:rPr lang="cs-CZ" dirty="0" smtClean="0"/>
              <a:t>v tomto případě nejedná</a:t>
            </a:r>
          </a:p>
          <a:p>
            <a:pPr lvl="1"/>
            <a:r>
              <a:rPr lang="cs-CZ" b="1" dirty="0" smtClean="0"/>
              <a:t>= mimo rozsah působnosti SŘ </a:t>
            </a:r>
            <a:r>
              <a:rPr lang="cs-CZ" dirty="0" smtClean="0"/>
              <a:t>(absence </a:t>
            </a:r>
            <a:r>
              <a:rPr lang="cs-CZ" dirty="0" smtClean="0"/>
              <a:t>pozitivního </a:t>
            </a:r>
            <a:r>
              <a:rPr lang="cs-CZ" dirty="0" smtClean="0"/>
              <a:t>vymezení)</a:t>
            </a:r>
            <a:endParaRPr lang="cs-CZ" dirty="0" smtClean="0"/>
          </a:p>
          <a:p>
            <a:pPr lvl="1"/>
            <a:endParaRPr lang="cs-CZ" b="1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O jakou </a:t>
            </a:r>
            <a:r>
              <a:rPr lang="cs-CZ" i="1" dirty="0" smtClean="0">
                <a:solidFill>
                  <a:srgbClr val="0000DC"/>
                </a:solidFill>
              </a:rPr>
              <a:t>(právní) formu </a:t>
            </a:r>
            <a:r>
              <a:rPr lang="cs-CZ" i="1" dirty="0" smtClean="0">
                <a:solidFill>
                  <a:srgbClr val="0000DC"/>
                </a:solidFill>
              </a:rPr>
              <a:t>činnosti veřejné správy v tomto případě jde?</a:t>
            </a:r>
          </a:p>
          <a:p>
            <a:pPr lvl="1"/>
            <a:r>
              <a:rPr lang="cs-CZ" dirty="0" smtClean="0"/>
              <a:t>= faktický úkon</a:t>
            </a:r>
            <a:r>
              <a:rPr lang="cs-CZ" dirty="0" smtClean="0"/>
              <a:t> s přímými právními </a:t>
            </a:r>
            <a:r>
              <a:rPr lang="cs-CZ" dirty="0" smtClean="0"/>
              <a:t>důsledky</a:t>
            </a:r>
          </a:p>
          <a:p>
            <a:pPr lvl="1"/>
            <a:r>
              <a:rPr lang="cs-CZ" dirty="0" smtClean="0"/>
              <a:t>resp. konkrétněji tzv</a:t>
            </a:r>
            <a:r>
              <a:rPr lang="cs-CZ" dirty="0" smtClean="0"/>
              <a:t>. </a:t>
            </a:r>
            <a:r>
              <a:rPr lang="cs-CZ" b="1" dirty="0" smtClean="0"/>
              <a:t>bezprostřední </a:t>
            </a:r>
            <a:r>
              <a:rPr lang="cs-CZ" b="1" dirty="0" smtClean="0"/>
              <a:t>zákrok </a:t>
            </a:r>
            <a:r>
              <a:rPr lang="cs-CZ" dirty="0" smtClean="0"/>
              <a:t>(či obdobně bezprostřední zásah)</a:t>
            </a:r>
            <a:endParaRPr lang="cs-CZ" dirty="0" smtClean="0"/>
          </a:p>
          <a:p>
            <a:pPr lvl="1"/>
            <a:r>
              <a:rPr lang="cs-CZ" dirty="0" smtClean="0"/>
              <a:t>podmínky (v tomto </a:t>
            </a:r>
            <a:r>
              <a:rPr lang="cs-CZ" dirty="0" smtClean="0"/>
              <a:t>případě) </a:t>
            </a:r>
            <a:r>
              <a:rPr lang="cs-CZ" dirty="0" smtClean="0"/>
              <a:t>upraveny v zákoně o obecní </a:t>
            </a:r>
            <a:r>
              <a:rPr lang="cs-CZ" dirty="0" smtClean="0"/>
              <a:t>policii</a:t>
            </a:r>
            <a:r>
              <a:rPr lang="cs-CZ" dirty="0" smtClean="0"/>
              <a:t> </a:t>
            </a:r>
            <a:r>
              <a:rPr lang="cs-CZ" dirty="0" smtClean="0"/>
              <a:t>(§ </a:t>
            </a:r>
            <a:r>
              <a:rPr lang="cs-CZ" dirty="0" smtClean="0"/>
              <a:t>6 – 9)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 SŘ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 smtClean="0"/>
          </a:p>
          <a:p>
            <a:pPr lvl="1"/>
            <a:r>
              <a:rPr lang="cs-CZ" i="1" dirty="0" smtClean="0"/>
              <a:t>Přestupková </a:t>
            </a:r>
            <a:r>
              <a:rPr lang="cs-CZ" i="1" dirty="0" smtClean="0"/>
              <a:t>komise, jako </a:t>
            </a:r>
            <a:r>
              <a:rPr lang="cs-CZ" i="1" dirty="0" smtClean="0"/>
              <a:t>zvláštní </a:t>
            </a:r>
            <a:r>
              <a:rPr lang="cs-CZ" i="1" dirty="0" smtClean="0"/>
              <a:t>orgán </a:t>
            </a:r>
            <a:r>
              <a:rPr lang="cs-CZ" i="1" dirty="0" smtClean="0"/>
              <a:t>obce</a:t>
            </a:r>
            <a:r>
              <a:rPr lang="cs-CZ" i="1" dirty="0" smtClean="0"/>
              <a:t> zřízený </a:t>
            </a:r>
            <a:r>
              <a:rPr lang="cs-CZ" i="1" dirty="0" smtClean="0"/>
              <a:t>podle § 61 odst. 1 zákona č. 250/2016 Sb., o </a:t>
            </a:r>
            <a:r>
              <a:rPr lang="pl-PL" i="1" dirty="0" smtClean="0"/>
              <a:t>odpovědnosti za přestupky a řízení o </a:t>
            </a:r>
            <a:r>
              <a:rPr lang="pl-PL" i="1" dirty="0" smtClean="0"/>
              <a:t>nich, </a:t>
            </a:r>
            <a:r>
              <a:rPr lang="cs-CZ" i="1" dirty="0" smtClean="0"/>
              <a:t>projednala (v rámci přestupkového řízení) přestupek s pachatelem přestupku a pachatele potrestala.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Bude aplikován SŘ? </a:t>
            </a:r>
            <a:endParaRPr lang="cs-CZ" b="1" dirty="0" smtClean="0"/>
          </a:p>
          <a:p>
            <a:pPr lvl="1"/>
            <a:r>
              <a:rPr lang="cs-CZ" dirty="0" smtClean="0"/>
              <a:t>jde o formalizovaný postup („přestupkové řízení“)</a:t>
            </a:r>
          </a:p>
          <a:p>
            <a:pPr lvl="1"/>
            <a:r>
              <a:rPr lang="cs-CZ" dirty="0" smtClean="0"/>
              <a:t>přestupková komise spadá pod orgány podle § 1/1 SŘ</a:t>
            </a:r>
          </a:p>
          <a:p>
            <a:pPr lvl="1"/>
            <a:r>
              <a:rPr lang="cs-CZ" dirty="0" smtClean="0"/>
              <a:t>výkonem </a:t>
            </a:r>
            <a:r>
              <a:rPr lang="cs-CZ" i="1" dirty="0" smtClean="0"/>
              <a:t>„působnosti </a:t>
            </a:r>
            <a:r>
              <a:rPr lang="cs-CZ" i="1" dirty="0" smtClean="0"/>
              <a:t>v oblasti veřejné správy“ </a:t>
            </a:r>
            <a:r>
              <a:rPr lang="cs-CZ" dirty="0" smtClean="0"/>
              <a:t>podle § </a:t>
            </a:r>
            <a:r>
              <a:rPr lang="cs-CZ" dirty="0" smtClean="0"/>
              <a:t>1/1 </a:t>
            </a:r>
            <a:r>
              <a:rPr lang="cs-CZ" dirty="0" smtClean="0"/>
              <a:t>SŘ je myšlen </a:t>
            </a:r>
            <a:r>
              <a:rPr lang="cs-CZ" b="1" dirty="0" smtClean="0"/>
              <a:t>výkon veřejné moci </a:t>
            </a:r>
            <a:r>
              <a:rPr lang="cs-CZ" dirty="0" smtClean="0"/>
              <a:t>(v </a:t>
            </a:r>
            <a:r>
              <a:rPr lang="cs-CZ" dirty="0" smtClean="0"/>
              <a:t>rámci VS, resp. nadřízené </a:t>
            </a:r>
            <a:r>
              <a:rPr lang="cs-CZ" dirty="0" smtClean="0"/>
              <a:t>vystupování SO – tzv</a:t>
            </a:r>
            <a:r>
              <a:rPr lang="cs-CZ" dirty="0" smtClean="0"/>
              <a:t>. </a:t>
            </a:r>
            <a:r>
              <a:rPr lang="cs-CZ" i="1" dirty="0" smtClean="0"/>
              <a:t>vrchnostenská správa</a:t>
            </a:r>
            <a:r>
              <a:rPr lang="cs-CZ" dirty="0" smtClean="0"/>
              <a:t>)</a:t>
            </a:r>
          </a:p>
          <a:p>
            <a:pPr lvl="1"/>
            <a:r>
              <a:rPr lang="cs-CZ" b="1" dirty="0" smtClean="0"/>
              <a:t>= v rozsahu </a:t>
            </a:r>
            <a:r>
              <a:rPr lang="cs-CZ" b="1" dirty="0" smtClean="0"/>
              <a:t>působnosti SŘ </a:t>
            </a:r>
            <a:r>
              <a:rPr lang="cs-CZ" dirty="0" smtClean="0"/>
              <a:t>(pozitivní vymezení)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 SŘ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 smtClean="0"/>
          </a:p>
          <a:p>
            <a:pPr lvl="1"/>
            <a:r>
              <a:rPr lang="cs-CZ" i="1" dirty="0" smtClean="0"/>
              <a:t>Přestupková </a:t>
            </a:r>
            <a:r>
              <a:rPr lang="cs-CZ" i="1" dirty="0" smtClean="0"/>
              <a:t>komise, jako </a:t>
            </a:r>
            <a:r>
              <a:rPr lang="cs-CZ" i="1" dirty="0" smtClean="0"/>
              <a:t>zvláštní </a:t>
            </a:r>
            <a:r>
              <a:rPr lang="cs-CZ" i="1" dirty="0" smtClean="0"/>
              <a:t>orgán </a:t>
            </a:r>
            <a:r>
              <a:rPr lang="cs-CZ" i="1" dirty="0" smtClean="0"/>
              <a:t>obce</a:t>
            </a:r>
            <a:r>
              <a:rPr lang="cs-CZ" i="1" dirty="0" smtClean="0"/>
              <a:t> zřízený </a:t>
            </a:r>
            <a:r>
              <a:rPr lang="cs-CZ" i="1" dirty="0" smtClean="0"/>
              <a:t>podle § 61 odst. 1 zákona č. 250/2016 Sb., o </a:t>
            </a:r>
            <a:r>
              <a:rPr lang="pl-PL" i="1" dirty="0" smtClean="0"/>
              <a:t>odpovědnosti za přestupky a řízení o </a:t>
            </a:r>
            <a:r>
              <a:rPr lang="pl-PL" i="1" dirty="0" smtClean="0"/>
              <a:t>nich, </a:t>
            </a:r>
            <a:r>
              <a:rPr lang="cs-CZ" i="1" dirty="0" smtClean="0"/>
              <a:t>projednala (v rámci přestupkového řízení) přestupek s pachatelem přestupku a pachatele potrestala.</a:t>
            </a:r>
          </a:p>
          <a:p>
            <a:pPr lvl="1">
              <a:buNone/>
            </a:pPr>
            <a:endParaRPr lang="cs-CZ" b="1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V jakém rozsahu bude SŘ aplikován?</a:t>
            </a:r>
          </a:p>
          <a:p>
            <a:pPr lvl="1"/>
            <a:r>
              <a:rPr lang="cs-CZ" dirty="0" smtClean="0"/>
              <a:t>zákon o </a:t>
            </a:r>
            <a:r>
              <a:rPr lang="pl-PL" dirty="0" smtClean="0"/>
              <a:t>odpovědnosti za přestupky a řízení o </a:t>
            </a:r>
            <a:r>
              <a:rPr lang="pl-PL" dirty="0" smtClean="0"/>
              <a:t>nich </a:t>
            </a:r>
            <a:r>
              <a:rPr lang="pl-PL" dirty="0" smtClean="0"/>
              <a:t>obsahuje úpravu přestupkového řízení </a:t>
            </a:r>
            <a:r>
              <a:rPr lang="pl-PL" dirty="0" smtClean="0"/>
              <a:t>          (§ </a:t>
            </a:r>
            <a:r>
              <a:rPr lang="pl-PL" dirty="0" smtClean="0"/>
              <a:t>60 – 102), neupravuje ale všechny aspekty </a:t>
            </a:r>
            <a:r>
              <a:rPr lang="pl-PL" dirty="0" smtClean="0"/>
              <a:t>postupu SO</a:t>
            </a:r>
            <a:endParaRPr lang="cs-CZ" dirty="0" smtClean="0"/>
          </a:p>
          <a:p>
            <a:pPr lvl="1"/>
            <a:r>
              <a:rPr lang="cs-CZ" b="1" dirty="0" smtClean="0"/>
              <a:t>= subsidiární použití SŘ </a:t>
            </a:r>
            <a:r>
              <a:rPr lang="cs-CZ" b="1" dirty="0" smtClean="0"/>
              <a:t>                                                                                                       </a:t>
            </a:r>
            <a:r>
              <a:rPr lang="cs-CZ" dirty="0" smtClean="0"/>
              <a:t>(</a:t>
            </a:r>
            <a:r>
              <a:rPr lang="cs-CZ" dirty="0" smtClean="0"/>
              <a:t>nemusí být </a:t>
            </a:r>
            <a:r>
              <a:rPr lang="cs-CZ" dirty="0" smtClean="0"/>
              <a:t>výslovně </a:t>
            </a:r>
            <a:r>
              <a:rPr lang="cs-CZ" dirty="0" smtClean="0"/>
              <a:t>– subsidiarita založena </a:t>
            </a:r>
            <a:r>
              <a:rPr lang="cs-CZ" dirty="0" smtClean="0"/>
              <a:t>již § 1/2 </a:t>
            </a:r>
            <a:r>
              <a:rPr lang="cs-CZ" dirty="0" smtClean="0"/>
              <a:t>SŘ)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 SŘ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Příklad </a:t>
            </a:r>
            <a:r>
              <a:rPr lang="cs-CZ" b="1" dirty="0" smtClean="0"/>
              <a:t>3</a:t>
            </a:r>
            <a:endParaRPr lang="cs-CZ" b="1" dirty="0" smtClean="0"/>
          </a:p>
          <a:p>
            <a:pPr lvl="1"/>
            <a:r>
              <a:rPr lang="cs-CZ" i="1" dirty="0" smtClean="0"/>
              <a:t>Zastupitelstvo </a:t>
            </a:r>
            <a:r>
              <a:rPr lang="cs-CZ" i="1" dirty="0" smtClean="0"/>
              <a:t>obce vydalo </a:t>
            </a:r>
            <a:r>
              <a:rPr lang="cs-CZ" i="1" dirty="0" smtClean="0"/>
              <a:t>na základě § 102 odst. 1 zákona č. 128/2000 Sb., o obcích, </a:t>
            </a:r>
            <a:r>
              <a:rPr lang="cs-CZ" i="1" dirty="0" smtClean="0"/>
              <a:t>usnesení</a:t>
            </a:r>
            <a:r>
              <a:rPr lang="cs-CZ" i="1" dirty="0" smtClean="0"/>
              <a:t>, kterým uložilo radě obce určitý postup k jeho naplnění.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Bude aplikován SŘ? </a:t>
            </a:r>
          </a:p>
          <a:p>
            <a:pPr lvl="1"/>
            <a:r>
              <a:rPr lang="cs-CZ" dirty="0" smtClean="0"/>
              <a:t>jedná </a:t>
            </a:r>
            <a:r>
              <a:rPr lang="cs-CZ" dirty="0" smtClean="0"/>
              <a:t>se o vztah mezi orgány téhož územního samosprávného celku při výkonu samostatné </a:t>
            </a:r>
            <a:r>
              <a:rPr lang="cs-CZ" dirty="0" smtClean="0"/>
              <a:t>působnosti</a:t>
            </a:r>
            <a:endParaRPr lang="cs-CZ" dirty="0" smtClean="0"/>
          </a:p>
          <a:p>
            <a:pPr lvl="1"/>
            <a:r>
              <a:rPr lang="cs-CZ" b="1" dirty="0" smtClean="0"/>
              <a:t>= </a:t>
            </a:r>
            <a:r>
              <a:rPr lang="cs-CZ" b="1" dirty="0" smtClean="0"/>
              <a:t>mimo </a:t>
            </a:r>
            <a:r>
              <a:rPr lang="cs-CZ" b="1" dirty="0" smtClean="0"/>
              <a:t>rozsah působnosti SŘ </a:t>
            </a:r>
            <a:r>
              <a:rPr lang="cs-CZ" dirty="0" smtClean="0"/>
              <a:t>(negativní vymezení)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</p:bldLst>
  </p:timing>
</p:sld>
</file>

<file path=ppt/theme/theme1.xml><?xml version="1.0" encoding="utf-8"?>
<a:theme xmlns:a="http://schemas.openxmlformats.org/drawingml/2006/main" name="46859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</Template>
  <TotalTime>4529</TotalTime>
  <Words>1620</Words>
  <Application>Microsoft Office PowerPoint</Application>
  <PresentationFormat>Vlastní</PresentationFormat>
  <Paragraphs>177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46859</vt:lpstr>
      <vt:lpstr>Správní právo procesní, Rozsah působnosti správního řádu</vt:lpstr>
      <vt:lpstr>Podmínky zápočtu</vt:lpstr>
      <vt:lpstr>Správní právo procesní</vt:lpstr>
      <vt:lpstr>Správní právo procesní</vt:lpstr>
      <vt:lpstr>Působnost SŘ</vt:lpstr>
      <vt:lpstr>Působnost SŘ</vt:lpstr>
      <vt:lpstr>Působnost SŘ</vt:lpstr>
      <vt:lpstr>Působnost SŘ</vt:lpstr>
      <vt:lpstr>Působnost SŘ</vt:lpstr>
      <vt:lpstr>Působnost SŘ</vt:lpstr>
      <vt:lpstr>Působnost SŘ</vt:lpstr>
      <vt:lpstr>Působnost SŘ</vt:lpstr>
      <vt:lpstr>Působnost SŘ</vt:lpstr>
      <vt:lpstr>Působnost SŘ</vt:lpstr>
      <vt:lpstr>Působnost SŘ</vt:lpstr>
      <vt:lpstr>Působnost SŘ</vt:lpstr>
      <vt:lpstr>Působnost SŘ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274</cp:revision>
  <cp:lastPrinted>1601-01-01T00:00:00Z</cp:lastPrinted>
  <dcterms:created xsi:type="dcterms:W3CDTF">2019-10-05T08:57:07Z</dcterms:created>
  <dcterms:modified xsi:type="dcterms:W3CDTF">2019-11-15T16:11:45Z</dcterms:modified>
</cp:coreProperties>
</file>