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30"/>
  </p:notesMasterIdLst>
  <p:handoutMasterIdLst>
    <p:handoutMasterId r:id="rId31"/>
  </p:handoutMasterIdLst>
  <p:sldIdLst>
    <p:sldId id="256" r:id="rId2"/>
    <p:sldId id="262" r:id="rId3"/>
    <p:sldId id="288" r:id="rId4"/>
    <p:sldId id="289" r:id="rId5"/>
    <p:sldId id="263" r:id="rId6"/>
    <p:sldId id="267" r:id="rId7"/>
    <p:sldId id="264" r:id="rId8"/>
    <p:sldId id="285" r:id="rId9"/>
    <p:sldId id="286" r:id="rId10"/>
    <p:sldId id="265" r:id="rId11"/>
    <p:sldId id="287" r:id="rId12"/>
    <p:sldId id="259" r:id="rId13"/>
    <p:sldId id="269" r:id="rId14"/>
    <p:sldId id="270" r:id="rId15"/>
    <p:sldId id="277" r:id="rId16"/>
    <p:sldId id="276" r:id="rId17"/>
    <p:sldId id="283" r:id="rId18"/>
    <p:sldId id="268" r:id="rId19"/>
    <p:sldId id="278" r:id="rId20"/>
    <p:sldId id="281" r:id="rId21"/>
    <p:sldId id="280" r:id="rId22"/>
    <p:sldId id="272" r:id="rId23"/>
    <p:sldId id="279" r:id="rId24"/>
    <p:sldId id="284" r:id="rId25"/>
    <p:sldId id="282" r:id="rId26"/>
    <p:sldId id="273" r:id="rId27"/>
    <p:sldId id="274" r:id="rId28"/>
    <p:sldId id="275" r:id="rId29"/>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xmlns="">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00DC"/>
    <a:srgbClr val="9100DC"/>
    <a:srgbClr val="F01928"/>
    <a:srgbClr val="5AC8AF"/>
    <a:srgbClr val="00287D"/>
    <a:srgbClr val="969696"/>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833" autoAdjust="0"/>
    <p:restoredTop sz="96754" autoAdjust="0"/>
  </p:normalViewPr>
  <p:slideViewPr>
    <p:cSldViewPr snapToGrid="0">
      <p:cViewPr varScale="1">
        <p:scale>
          <a:sx n="98" d="100"/>
          <a:sy n="98" d="100"/>
        </p:scale>
        <p:origin x="-96" y="-528"/>
      </p:cViewPr>
      <p:guideLst>
        <p:guide orient="horz" pos="1120"/>
        <p:guide orient="horz" pos="1272"/>
        <p:guide orient="horz" pos="715"/>
        <p:guide orient="horz" pos="3861"/>
        <p:guide orient="horz" pos="3944"/>
        <p:guide pos="428"/>
        <p:guide pos="7224"/>
        <p:guide pos="909"/>
        <p:guide pos="3688"/>
        <p:guide pos="3968"/>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125" d="100"/>
          <a:sy n="125" d="100"/>
        </p:scale>
        <p:origin x="4002" y="90"/>
      </p:cViewPr>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xmlns=""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xmlns="">
                <a:effectLst>
                  <a:outerShdw dist="35921" dir="2700000" algn="ctr" rotWithShape="0">
                    <a:srgbClr val="808080"/>
                  </a:outerShdw>
                </a:effectLst>
              </a14:hiddenEffects>
            </a:ext>
            <a:ext uri="{53640926-AAD7-44D8-BBD7-CCE9431645EC}">
              <a14:shadowObscured xmlns:a14="http://schemas.microsoft.com/office/drawing/2010/main" xmlns=""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xmlns=""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xmlns="" id="{D8587455-5AC3-4F6B-BE52-826326AFD383}"/>
              </a:ext>
            </a:extLst>
          </p:cNvPr>
          <p:cNvSpPr>
            <a:spLocks noGrp="1"/>
          </p:cNvSpPr>
          <p:nvPr>
            <p:ph type="ftr" sz="quarter" idx="10"/>
          </p:nvPr>
        </p:nvSpPr>
        <p:spPr/>
        <p:txBody>
          <a:bodyPr/>
          <a:lstStyle/>
          <a:p>
            <a:r>
              <a:rPr lang="cs-CZ"/>
              <a:t>Definujte zápatí - název prezentace / pracoviště</a:t>
            </a:r>
            <a:endParaRPr lang="cs-CZ" dirty="0"/>
          </a:p>
        </p:txBody>
      </p:sp>
      <p:sp>
        <p:nvSpPr>
          <p:cNvPr id="4" name="Zástupný symbol pro číslo snímku 3">
            <a:extLst>
              <a:ext uri="{FF2B5EF4-FFF2-40B4-BE49-F238E27FC236}">
                <a16:creationId xmlns:a16="http://schemas.microsoft.com/office/drawing/2014/main" xmlns=""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xmlns=""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lvl1pPr>
          </a:lstStyle>
          <a:p>
            <a:r>
              <a:rPr lang="cs-CZ" smtClean="0"/>
              <a:t>Klepnutím lze upravit styl předlohy nadpisů.</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Klepnutím lze upravit styl předlohy podnadpisů.</a:t>
            </a:r>
            <a:endParaRPr lang="cs-CZ" dirty="0"/>
          </a:p>
        </p:txBody>
      </p:sp>
      <p:pic>
        <p:nvPicPr>
          <p:cNvPr id="10" name="Obrázek 9">
            <a:extLst>
              <a:ext uri="{FF2B5EF4-FFF2-40B4-BE49-F238E27FC236}">
                <a16:creationId xmlns:a16="http://schemas.microsoft.com/office/drawing/2014/main" xmlns="" id="{BC5D462A-E758-4BCA-AD83-84964775D7E7}"/>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414000" y="414000"/>
            <a:ext cx="1546943" cy="1067391"/>
          </a:xfrm>
          <a:prstGeom prst="rect">
            <a:avLst/>
          </a:prstGeom>
        </p:spPr>
      </p:pic>
    </p:spTree>
    <p:extLst>
      <p:ext uri="{BB962C8B-B14F-4D97-AF65-F5344CB8AC3E}">
        <p14:creationId xmlns:p14="http://schemas.microsoft.com/office/powerpoint/2010/main" xmlns="" val="935384140"/>
      </p:ext>
    </p:extLst>
  </p:cSld>
  <p:clrMapOvr>
    <a:masterClrMapping/>
  </p:clrMapOvr>
  <p:hf hdr="0" dt="0"/>
  <p:extLst mod="1">
    <p:ext uri="{DCECCB84-F9BA-43D5-87BE-67443E8EF086}">
      <p15:sldGuideLst xmlns:p15="http://schemas.microsoft.com/office/powerpoint/2012/main" xmlns="">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xmlns="" id="{9622FDD6-5C71-4DE9-BFBE-6443A2855E5C}"/>
              </a:ext>
            </a:extLst>
          </p:cNvPr>
          <p:cNvSpPr>
            <a:spLocks noGrp="1"/>
          </p:cNvSpPr>
          <p:nvPr>
            <p:ph sz="quarter" idx="24"/>
          </p:nvPr>
        </p:nvSpPr>
        <p:spPr>
          <a:xfrm>
            <a:off x="719997" y="718712"/>
            <a:ext cx="5220001" cy="3204001"/>
          </a:xfrm>
        </p:spPr>
        <p:txBody>
          <a:bodyPr/>
          <a:lstStyle/>
          <a:p>
            <a:pPr lvl="0"/>
            <a:r>
              <a:rPr lang="cs-CZ" smtClean="0"/>
              <a:t>Klepnutím lze upravit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xmlns="" id="{8D903DEB-B441-46DB-8462-2640DC8DB3E8}"/>
              </a:ext>
            </a:extLst>
          </p:cNvPr>
          <p:cNvSpPr>
            <a:spLocks noGrp="1"/>
          </p:cNvSpPr>
          <p:nvPr>
            <p:ph type="body" sz="quarter" idx="13"/>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smtClean="0"/>
              <a:t>Klepnutím lze upravit styly předlohy textu.</a:t>
            </a:r>
          </a:p>
        </p:txBody>
      </p:sp>
      <p:sp>
        <p:nvSpPr>
          <p:cNvPr id="11" name="Zástupný symbol pro text 13">
            <a:extLst>
              <a:ext uri="{FF2B5EF4-FFF2-40B4-BE49-F238E27FC236}">
                <a16:creationId xmlns:a16="http://schemas.microsoft.com/office/drawing/2014/main" xmlns="" id="{66F1D7B9-D1BE-446E-87CA-6AD81AFA8389}"/>
              </a:ext>
            </a:extLst>
          </p:cNvPr>
          <p:cNvSpPr>
            <a:spLocks noGrp="1"/>
          </p:cNvSpPr>
          <p:nvPr>
            <p:ph type="body" sz="quarter" idx="19"/>
          </p:nvPr>
        </p:nvSpPr>
        <p:spPr>
          <a:xfrm>
            <a:off x="720724" y="4068000"/>
            <a:ext cx="5220000" cy="360000"/>
          </a:xfrm>
        </p:spPr>
        <p:txBody>
          <a:bodyPr/>
          <a:lstStyle>
            <a:lvl1pPr>
              <a:lnSpc>
                <a:spcPts val="1100"/>
              </a:lnSpc>
              <a:defRPr sz="900" b="1"/>
            </a:lvl1pPr>
          </a:lstStyle>
          <a:p>
            <a:pPr lvl="0"/>
            <a:r>
              <a:rPr lang="cs-CZ" smtClean="0"/>
              <a:t>Klepnutím lze upravit styly předlohy textu.</a:t>
            </a:r>
          </a:p>
        </p:txBody>
      </p:sp>
      <p:sp>
        <p:nvSpPr>
          <p:cNvPr id="13" name="Zástupný symbol pro text 5">
            <a:extLst>
              <a:ext uri="{FF2B5EF4-FFF2-40B4-BE49-F238E27FC236}">
                <a16:creationId xmlns:a16="http://schemas.microsoft.com/office/drawing/2014/main" xmlns="" id="{3947EF07-8AF7-4904-8565-F5D81E4282DE}"/>
              </a:ext>
            </a:extLst>
          </p:cNvPr>
          <p:cNvSpPr>
            <a:spLocks noGrp="1"/>
          </p:cNvSpPr>
          <p:nvPr>
            <p:ph type="body" sz="quarter" idx="20"/>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smtClean="0"/>
              <a:t>Klepnutím lze upravit styly předlohy textu.</a:t>
            </a:r>
          </a:p>
        </p:txBody>
      </p:sp>
      <p:sp>
        <p:nvSpPr>
          <p:cNvPr id="15" name="Zástupný symbol pro text 13">
            <a:extLst>
              <a:ext uri="{FF2B5EF4-FFF2-40B4-BE49-F238E27FC236}">
                <a16:creationId xmlns:a16="http://schemas.microsoft.com/office/drawing/2014/main" xmlns="" id="{334B9440-7A06-4BF8-9532-C11248171B0C}"/>
              </a:ext>
            </a:extLst>
          </p:cNvPr>
          <p:cNvSpPr>
            <a:spLocks noGrp="1"/>
          </p:cNvSpPr>
          <p:nvPr>
            <p:ph type="body" sz="quarter" idx="22"/>
          </p:nvPr>
        </p:nvSpPr>
        <p:spPr>
          <a:xfrm>
            <a:off x="6252003" y="4068000"/>
            <a:ext cx="5220000" cy="360000"/>
          </a:xfrm>
        </p:spPr>
        <p:txBody>
          <a:bodyPr/>
          <a:lstStyle>
            <a:lvl1pPr>
              <a:lnSpc>
                <a:spcPts val="1100"/>
              </a:lnSpc>
              <a:defRPr sz="900" b="1"/>
            </a:lvl1pPr>
          </a:lstStyle>
          <a:p>
            <a:pPr lvl="0"/>
            <a:r>
              <a:rPr lang="cs-CZ" smtClean="0"/>
              <a:t>Klepnutím lze upravit styly předlohy textu.</a:t>
            </a:r>
          </a:p>
        </p:txBody>
      </p:sp>
      <p:sp>
        <p:nvSpPr>
          <p:cNvPr id="17" name="Zástupný symbol pro obsah 12">
            <a:extLst>
              <a:ext uri="{FF2B5EF4-FFF2-40B4-BE49-F238E27FC236}">
                <a16:creationId xmlns:a16="http://schemas.microsoft.com/office/drawing/2014/main" xmlns="" id="{263AA377-982D-4CA3-B9BD-C61AF6524812}"/>
              </a:ext>
            </a:extLst>
          </p:cNvPr>
          <p:cNvSpPr>
            <a:spLocks noGrp="1"/>
          </p:cNvSpPr>
          <p:nvPr>
            <p:ph sz="quarter" idx="25"/>
          </p:nvPr>
        </p:nvSpPr>
        <p:spPr>
          <a:xfrm>
            <a:off x="6251278" y="718712"/>
            <a:ext cx="5220001" cy="3204001"/>
          </a:xfrm>
        </p:spPr>
        <p:txBody>
          <a:bodyPr/>
          <a:lstStyle/>
          <a:p>
            <a:pPr lvl="0"/>
            <a:r>
              <a:rPr lang="cs-CZ" smtClean="0"/>
              <a:t>Klepnutím lze upravit styly předlohy textu.</a:t>
            </a:r>
          </a:p>
        </p:txBody>
      </p:sp>
      <p:pic>
        <p:nvPicPr>
          <p:cNvPr id="14" name="Obrázek 13">
            <a:extLst>
              <a:ext uri="{FF2B5EF4-FFF2-40B4-BE49-F238E27FC236}">
                <a16:creationId xmlns:a16="http://schemas.microsoft.com/office/drawing/2014/main" xmlns="" id="{5FEE0D4D-8DE9-4C74-909E-3D6A7A05C0C7}"/>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xmlns="" val="1722986648"/>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snímek">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5">
            <a:extLst>
              <a:ext uri="{FF2B5EF4-FFF2-40B4-BE49-F238E27FC236}">
                <a16:creationId xmlns:a16="http://schemas.microsoft.com/office/drawing/2014/main" xmlns="" id="{BD9EAA30-1FED-4896-80B1-3BDC9D59935E}"/>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xmlns="" val="723890779"/>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zní snímek s obrázkem">
    <p:bg>
      <p:bgPr>
        <a:solidFill>
          <a:srgbClr val="9100DC"/>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720000" y="6228000"/>
            <a:ext cx="7920000" cy="252000"/>
          </a:xfrm>
        </p:spPr>
        <p:txBody>
          <a:bodyPr/>
          <a:lstStyle>
            <a:lvl1pPr>
              <a:defRPr>
                <a:solidFill>
                  <a:schemeClr val="bg1"/>
                </a:solidFill>
              </a:defRPr>
            </a:lvl1pPr>
          </a:lstStyle>
          <a:p>
            <a:r>
              <a:rPr lang="cs-CZ"/>
              <a:t>Definujte zápatí - název prezentace / pracoviště</a:t>
            </a:r>
            <a:endParaRPr lang="cs-CZ" dirty="0"/>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p:nvPr>
        </p:nvSpPr>
        <p:spPr>
          <a:xfrm>
            <a:off x="0" y="1"/>
            <a:ext cx="12192000" cy="5842000"/>
          </a:xfrm>
        </p:spPr>
        <p:txBody>
          <a:bodyPr anchor="ctr"/>
          <a:lstStyle>
            <a:lvl1pPr algn="ctr">
              <a:defRPr>
                <a:solidFill>
                  <a:schemeClr val="bg1"/>
                </a:solidFill>
              </a:defRPr>
            </a:lvl1pPr>
          </a:lstStyle>
          <a:p>
            <a:r>
              <a:rPr lang="cs-CZ" smtClean="0"/>
              <a:t>Klepnutím na ikonu přidáte obrázek.</a:t>
            </a:r>
            <a:endParaRPr lang="cs-CZ" dirty="0"/>
          </a:p>
        </p:txBody>
      </p:sp>
      <p:pic>
        <p:nvPicPr>
          <p:cNvPr id="7" name="Obrázek 6">
            <a:extLst>
              <a:ext uri="{FF2B5EF4-FFF2-40B4-BE49-F238E27FC236}">
                <a16:creationId xmlns:a16="http://schemas.microsoft.com/office/drawing/2014/main" xmlns="" id="{507BAEFB-3478-47F5-888D-1DA9C581BEAE}"/>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10881277" y="6048047"/>
            <a:ext cx="865419" cy="597139"/>
          </a:xfrm>
          <a:prstGeom prst="rect">
            <a:avLst/>
          </a:prstGeom>
        </p:spPr>
      </p:pic>
    </p:spTree>
    <p:extLst>
      <p:ext uri="{BB962C8B-B14F-4D97-AF65-F5344CB8AC3E}">
        <p14:creationId xmlns:p14="http://schemas.microsoft.com/office/powerpoint/2010/main" xmlns="" val="3163854523"/>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nímek MUNI LAW">
    <p:bg>
      <p:bgPr>
        <a:solidFill>
          <a:srgbClr val="9100DC"/>
        </a:solidFill>
        <a:effectLst/>
      </p:bgPr>
    </p:bg>
    <p:spTree>
      <p:nvGrpSpPr>
        <p:cNvPr id="1" name=""/>
        <p:cNvGrpSpPr/>
        <p:nvPr/>
      </p:nvGrpSpPr>
      <p:grpSpPr>
        <a:xfrm>
          <a:off x="0" y="0"/>
          <a:ext cx="0" cy="0"/>
          <a:chOff x="0" y="0"/>
          <a:chExt cx="0" cy="0"/>
        </a:xfrm>
      </p:grpSpPr>
      <p:pic>
        <p:nvPicPr>
          <p:cNvPr id="6" name="Obrázek 5">
            <a:extLst>
              <a:ext uri="{FF2B5EF4-FFF2-40B4-BE49-F238E27FC236}">
                <a16:creationId xmlns:a16="http://schemas.microsoft.com/office/drawing/2014/main" xmlns="" id="{3CB5923B-A900-438F-B7D2-0E35F40784C1}"/>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4042870" y="2019299"/>
            <a:ext cx="4106255" cy="2833317"/>
          </a:xfrm>
          <a:prstGeom prst="rect">
            <a:avLst/>
          </a:prstGeom>
        </p:spPr>
      </p:pic>
      <p:sp>
        <p:nvSpPr>
          <p:cNvPr id="3" name="Zástupný symbol pro zápatí 1"/>
          <p:cNvSpPr>
            <a:spLocks noGrp="1"/>
          </p:cNvSpPr>
          <p:nvPr>
            <p:ph type="ftr" sz="quarter" idx="10"/>
          </p:nvPr>
        </p:nvSpPr>
        <p:spPr>
          <a:xfrm>
            <a:off x="720000" y="6228000"/>
            <a:ext cx="7920000" cy="252000"/>
          </a:xfrm>
        </p:spPr>
        <p:txBody>
          <a:bodyPr/>
          <a:lstStyle>
            <a:lvl1pPr>
              <a:defRPr>
                <a:solidFill>
                  <a:srgbClr val="9100DC"/>
                </a:solidFill>
              </a:defRPr>
            </a:lvl1pPr>
          </a:lstStyle>
          <a:p>
            <a:r>
              <a:rPr lang="cs-CZ" dirty="0"/>
              <a:t>Definujte zápatí - název prezentace / pracoviště</a:t>
            </a:r>
          </a:p>
        </p:txBody>
      </p:sp>
      <p:sp>
        <p:nvSpPr>
          <p:cNvPr id="4" name="Zástupný symbol pro číslo snímku 2"/>
          <p:cNvSpPr>
            <a:spLocks noGrp="1"/>
          </p:cNvSpPr>
          <p:nvPr>
            <p:ph type="sldNum" sz="quarter" idx="11"/>
          </p:nvPr>
        </p:nvSpPr>
        <p:spPr>
          <a:xfrm>
            <a:off x="414000" y="6228000"/>
            <a:ext cx="252000" cy="252000"/>
          </a:xfrm>
        </p:spPr>
        <p:txBody>
          <a:bodyPr/>
          <a:lstStyle>
            <a:lvl1pPr>
              <a:defRPr>
                <a:solidFill>
                  <a:srgbClr val="91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xmlns="" val="3009703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nímek MUNI">
    <p:bg>
      <p:bgRef idx="1001">
        <a:schemeClr val="bg2"/>
      </p:bgRef>
    </p:bg>
    <p:spTree>
      <p:nvGrpSpPr>
        <p:cNvPr id="1" name=""/>
        <p:cNvGrpSpPr/>
        <p:nvPr/>
      </p:nvGrpSpPr>
      <p:grpSpPr>
        <a:xfrm>
          <a:off x="0" y="0"/>
          <a:ext cx="0" cy="0"/>
          <a:chOff x="0" y="0"/>
          <a:chExt cx="0" cy="0"/>
        </a:xfrm>
      </p:grpSpPr>
      <p:pic>
        <p:nvPicPr>
          <p:cNvPr id="4" name="Obrázek 3"/>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2250208" y="2434288"/>
            <a:ext cx="7673489" cy="1989423"/>
          </a:xfrm>
          <a:prstGeom prst="rect">
            <a:avLst/>
          </a:prstGeom>
        </p:spPr>
      </p:pic>
      <p:sp>
        <p:nvSpPr>
          <p:cNvPr id="3" name="Zástupný symbol pro zápatí 1">
            <a:extLst>
              <a:ext uri="{FF2B5EF4-FFF2-40B4-BE49-F238E27FC236}">
                <a16:creationId xmlns:a16="http://schemas.microsoft.com/office/drawing/2014/main" xmlns="" id="{AA728D69-F43C-45BB-A655-A4B6ABA23BCA}"/>
              </a:ext>
            </a:extLst>
          </p:cNvPr>
          <p:cNvSpPr>
            <a:spLocks noGrp="1"/>
          </p:cNvSpPr>
          <p:nvPr>
            <p:ph type="ftr" sz="quarter" idx="10"/>
          </p:nvPr>
        </p:nvSpPr>
        <p:spPr>
          <a:xfrm>
            <a:off x="720000" y="6228000"/>
            <a:ext cx="7920000" cy="252000"/>
          </a:xfrm>
        </p:spPr>
        <p:txBody>
          <a:bodyPr/>
          <a:lstStyle>
            <a:lvl1pPr>
              <a:defRPr>
                <a:solidFill>
                  <a:srgbClr val="0000DC"/>
                </a:solidFill>
              </a:defRPr>
            </a:lvl1pPr>
          </a:lstStyle>
          <a:p>
            <a:r>
              <a:rPr lang="cs-CZ" dirty="0"/>
              <a:t>Definujte zápatí - název prezentace / pracoviště</a:t>
            </a:r>
          </a:p>
        </p:txBody>
      </p:sp>
      <p:sp>
        <p:nvSpPr>
          <p:cNvPr id="5" name="Zástupný symbol pro číslo snímku 2">
            <a:extLst>
              <a:ext uri="{FF2B5EF4-FFF2-40B4-BE49-F238E27FC236}">
                <a16:creationId xmlns:a16="http://schemas.microsoft.com/office/drawing/2014/main" xmlns="" id="{B1B107C1-A64C-4C75-A4EF-124CAB9AEE0A}"/>
              </a:ext>
            </a:extLst>
          </p:cNvPr>
          <p:cNvSpPr>
            <a:spLocks noGrp="1"/>
          </p:cNvSpPr>
          <p:nvPr>
            <p:ph type="sldNum" sz="quarter" idx="11"/>
          </p:nvPr>
        </p:nvSpPr>
        <p:spPr>
          <a:xfrm>
            <a:off x="414000" y="6228000"/>
            <a:ext cx="252000" cy="252000"/>
          </a:xfrm>
        </p:spPr>
        <p:txBody>
          <a:bodyPr/>
          <a:lstStyle>
            <a:lvl1pPr>
              <a:defRPr>
                <a:solidFill>
                  <a:srgbClr val="00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xmlns=""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xmlns="" id="{6B0440B8-6781-4DF7-853B-03D5855A8CB8}"/>
              </a:ext>
            </a:extLst>
          </p:cNvPr>
          <p:cNvSpPr>
            <a:spLocks noGrp="1"/>
          </p:cNvSpPr>
          <p:nvPr>
            <p:ph type="title"/>
          </p:nvPr>
        </p:nvSpPr>
        <p:spPr/>
        <p:txBody>
          <a:bodyPr/>
          <a:lstStyle/>
          <a:p>
            <a:r>
              <a:rPr lang="cs-CZ" smtClean="0"/>
              <a:t>Klepnutím lze upravit styl předlohy nadpisů.</a:t>
            </a:r>
            <a:endParaRPr lang="cs-CZ" dirty="0"/>
          </a:p>
        </p:txBody>
      </p:sp>
      <p:sp>
        <p:nvSpPr>
          <p:cNvPr id="7"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smtClean="0"/>
              <a:t>Klepnutím lze upravit styly předlohy textu.</a:t>
            </a:r>
          </a:p>
          <a:p>
            <a:pPr lvl="1"/>
            <a:r>
              <a:rPr lang="cs-CZ" smtClean="0"/>
              <a:t>Druhá úroveň</a:t>
            </a:r>
          </a:p>
          <a:p>
            <a:pPr lvl="2"/>
            <a:r>
              <a:rPr lang="cs-CZ" smtClean="0"/>
              <a:t>Třetí úroveň</a:t>
            </a:r>
          </a:p>
        </p:txBody>
      </p:sp>
      <p:pic>
        <p:nvPicPr>
          <p:cNvPr id="10" name="Obrázek 9">
            <a:extLst>
              <a:ext uri="{FF2B5EF4-FFF2-40B4-BE49-F238E27FC236}">
                <a16:creationId xmlns:a16="http://schemas.microsoft.com/office/drawing/2014/main" xmlns="" id="{083D8F9C-31DA-4A72-9A88-45079BA91C2B}"/>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xmlns="" val="1691229579"/>
      </p:ext>
    </p:extLst>
  </p:cSld>
  <p:clrMapOvr>
    <a:masterClrMapping/>
  </p:clrMapOvr>
  <p:hf hdr="0" dt="0"/>
  <p:extLst mod="1">
    <p:ext uri="{DCECCB84-F9BA-43D5-87BE-67443E8EF086}">
      <p15:sldGuideLst xmlns:p15="http://schemas.microsoft.com/office/powerpoint/2012/main" xmlns="">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9100D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xmlns="" id="{D8587455-5AC3-4F6B-BE52-826326AFD383}"/>
              </a:ext>
            </a:extLst>
          </p:cNvPr>
          <p:cNvSpPr>
            <a:spLocks noGrp="1"/>
          </p:cNvSpPr>
          <p:nvPr>
            <p:ph type="ftr" sz="quarter" idx="10"/>
          </p:nvPr>
        </p:nvSpPr>
        <p:spPr/>
        <p:txBody>
          <a:bodyPr/>
          <a:lstStyle>
            <a:lvl1pPr>
              <a:defRPr>
                <a:solidFill>
                  <a:schemeClr val="bg1"/>
                </a:solidFill>
              </a:defRPr>
            </a:lvl1pPr>
          </a:lstStyle>
          <a:p>
            <a:r>
              <a:rPr lang="cs-CZ" dirty="0"/>
              <a:t>Definujte zápatí - název prezentace / pracoviště</a:t>
            </a:r>
          </a:p>
        </p:txBody>
      </p:sp>
      <p:sp>
        <p:nvSpPr>
          <p:cNvPr id="4" name="Zástupný symbol pro číslo snímku 3">
            <a:extLst>
              <a:ext uri="{FF2B5EF4-FFF2-40B4-BE49-F238E27FC236}">
                <a16:creationId xmlns:a16="http://schemas.microsoft.com/office/drawing/2014/main" xmlns=""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xmlns=""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solidFill>
                  <a:schemeClr val="bg1"/>
                </a:solidFill>
              </a:defRPr>
            </a:lvl1pPr>
          </a:lstStyle>
          <a:p>
            <a:r>
              <a:rPr lang="cs-CZ" smtClean="0"/>
              <a:t>Klepnutím lze upravit styl předlohy nadpisů.</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Klepnutím lze upravit styl předlohy podnadpisů.</a:t>
            </a:r>
            <a:endParaRPr lang="cs-CZ" dirty="0"/>
          </a:p>
        </p:txBody>
      </p:sp>
      <p:pic>
        <p:nvPicPr>
          <p:cNvPr id="11" name="Obrázek 10">
            <a:extLst>
              <a:ext uri="{FF2B5EF4-FFF2-40B4-BE49-F238E27FC236}">
                <a16:creationId xmlns:a16="http://schemas.microsoft.com/office/drawing/2014/main" xmlns="" id="{7A9A2BD2-1096-47BE-BE7D-31D4B6ED5127}"/>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414000" y="414000"/>
            <a:ext cx="1535992" cy="1059835"/>
          </a:xfrm>
          <a:prstGeom prst="rect">
            <a:avLst/>
          </a:prstGeom>
        </p:spPr>
      </p:pic>
    </p:spTree>
    <p:extLst>
      <p:ext uri="{BB962C8B-B14F-4D97-AF65-F5344CB8AC3E}">
        <p14:creationId xmlns:p14="http://schemas.microsoft.com/office/powerpoint/2010/main" xmlns="" val="39481167"/>
      </p:ext>
    </p:extLst>
  </p:cSld>
  <p:clrMapOvr>
    <a:masterClrMapping/>
  </p:clrMapOvr>
  <p:hf hdr="0" dt="0"/>
  <p:extLst mod="1">
    <p:ext uri="{DCECCB84-F9BA-43D5-87BE-67443E8EF086}">
      <p15:sldGuideLst xmlns:p15="http://schemas.microsoft.com/office/powerpoint/2012/main" xmlns="">
        <p15:guide id="1" orient="horz" pos="2432">
          <p15:clr>
            <a:srgbClr val="FBAE40"/>
          </p15:clr>
        </p15:guide>
        <p15:guide id="2" pos="2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smtClean="0"/>
              <a:t>Klepnutím lze upravit styly předlohy textu.</a:t>
            </a:r>
          </a:p>
          <a:p>
            <a:pPr lvl="1"/>
            <a:r>
              <a:rPr lang="cs-CZ" smtClean="0"/>
              <a:t>Druhá úroveň</a:t>
            </a:r>
          </a:p>
          <a:p>
            <a:pPr lvl="2"/>
            <a:r>
              <a:rPr lang="cs-CZ" smtClean="0"/>
              <a:t>Třetí úroveň</a:t>
            </a:r>
          </a:p>
        </p:txBody>
      </p:sp>
      <p:sp>
        <p:nvSpPr>
          <p:cNvPr id="4" name="Zástupný symbol pro zápatí 3"/>
          <p:cNvSpPr>
            <a:spLocks noGrp="1"/>
          </p:cNvSpPr>
          <p:nvPr>
            <p:ph type="ftr" sz="quarter" idx="10"/>
          </p:nvPr>
        </p:nvSpPr>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xmlns=""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smtClean="0"/>
              <a:t>Klepnutím lze upravit styly předlohy textu.</a:t>
            </a:r>
          </a:p>
        </p:txBody>
      </p:sp>
      <p:sp>
        <p:nvSpPr>
          <p:cNvPr id="13" name="Nadpis 12">
            <a:extLst>
              <a:ext uri="{FF2B5EF4-FFF2-40B4-BE49-F238E27FC236}">
                <a16:creationId xmlns:a16="http://schemas.microsoft.com/office/drawing/2014/main" xmlns="" id="{6B0440B8-6781-4DF7-853B-03D5855A8CB8}"/>
              </a:ext>
            </a:extLst>
          </p:cNvPr>
          <p:cNvSpPr>
            <a:spLocks noGrp="1"/>
          </p:cNvSpPr>
          <p:nvPr>
            <p:ph type="title"/>
          </p:nvPr>
        </p:nvSpPr>
        <p:spPr/>
        <p:txBody>
          <a:bodyPr/>
          <a:lstStyle/>
          <a:p>
            <a:r>
              <a:rPr lang="cs-CZ" smtClean="0"/>
              <a:t>Klepnutím lze upravit styl předlohy nadpisů.</a:t>
            </a:r>
            <a:endParaRPr lang="cs-CZ"/>
          </a:p>
        </p:txBody>
      </p:sp>
      <p:pic>
        <p:nvPicPr>
          <p:cNvPr id="10" name="Obrázek 9">
            <a:extLst>
              <a:ext uri="{FF2B5EF4-FFF2-40B4-BE49-F238E27FC236}">
                <a16:creationId xmlns:a16="http://schemas.microsoft.com/office/drawing/2014/main" xmlns="" id="{BD636BBA-EAE3-4723-B113-5D7145D09DF9}"/>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xmlns="" val="4034428296"/>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xmlns="" id="{9F610B39-FB78-4767-BA31-C3D4E7D5586C}"/>
              </a:ext>
            </a:extLst>
          </p:cNvPr>
          <p:cNvSpPr>
            <a:spLocks noGrp="1"/>
          </p:cNvSpPr>
          <p:nvPr>
            <p:ph type="body" sz="quarter" idx="26"/>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smtClean="0"/>
              <a:t>Klepnutím lze upravit styly předlohy textu.</a:t>
            </a:r>
          </a:p>
        </p:txBody>
      </p:sp>
      <p:sp>
        <p:nvSpPr>
          <p:cNvPr id="18" name="Nadpis 12">
            <a:extLst>
              <a:ext uri="{FF2B5EF4-FFF2-40B4-BE49-F238E27FC236}">
                <a16:creationId xmlns:a16="http://schemas.microsoft.com/office/drawing/2014/main" xmlns="" id="{6B0440B8-6781-4DF7-853B-03D5855A8CB8}"/>
              </a:ext>
            </a:extLst>
          </p:cNvPr>
          <p:cNvSpPr>
            <a:spLocks noGrp="1"/>
          </p:cNvSpPr>
          <p:nvPr>
            <p:ph type="title"/>
          </p:nvPr>
        </p:nvSpPr>
        <p:spPr>
          <a:xfrm>
            <a:off x="720000" y="720000"/>
            <a:ext cx="10753200" cy="451576"/>
          </a:xfrm>
        </p:spPr>
        <p:txBody>
          <a:bodyPr/>
          <a:lstStyle/>
          <a:p>
            <a:r>
              <a:rPr lang="cs-CZ" smtClean="0"/>
              <a:t>Klepnutím lze upravit styl předlohy nadpisů.</a:t>
            </a:r>
            <a:endParaRPr lang="cs-CZ"/>
          </a:p>
        </p:txBody>
      </p:sp>
      <p:sp>
        <p:nvSpPr>
          <p:cNvPr id="21" name="Zástupný symbol pro text 7">
            <a:extLst>
              <a:ext uri="{FF2B5EF4-FFF2-40B4-BE49-F238E27FC236}">
                <a16:creationId xmlns:a16="http://schemas.microsoft.com/office/drawing/2014/main" xmlns="" id="{9F610B39-FB78-4767-BA31-C3D4E7D5586C}"/>
              </a:ext>
            </a:extLst>
          </p:cNvPr>
          <p:cNvSpPr>
            <a:spLocks noGrp="1"/>
          </p:cNvSpPr>
          <p:nvPr>
            <p:ph type="body" sz="quarter" idx="27"/>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smtClean="0"/>
              <a:t>Klepnutím lze upravit styly předlohy textu.</a:t>
            </a:r>
          </a:p>
        </p:txBody>
      </p:sp>
      <p:sp>
        <p:nvSpPr>
          <p:cNvPr id="22" name="Zástupný symbol pro obsah 2"/>
          <p:cNvSpPr>
            <a:spLocks noGrp="1"/>
          </p:cNvSpPr>
          <p:nvPr>
            <p:ph idx="1"/>
          </p:nvPr>
        </p:nvSpPr>
        <p:spPr>
          <a:xfrm>
            <a:off x="720000" y="169200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smtClean="0"/>
              <a:t>Klepnutím lze upravit styly předlohy textu.</a:t>
            </a:r>
          </a:p>
          <a:p>
            <a:pPr lvl="1"/>
            <a:r>
              <a:rPr lang="cs-CZ" smtClean="0"/>
              <a:t>Druhá úroveň</a:t>
            </a:r>
          </a:p>
          <a:p>
            <a:pPr lvl="2"/>
            <a:r>
              <a:rPr lang="cs-CZ" smtClean="0"/>
              <a:t>Třetí úroveň</a:t>
            </a:r>
          </a:p>
        </p:txBody>
      </p:sp>
      <p:sp>
        <p:nvSpPr>
          <p:cNvPr id="23" name="Zástupný symbol pro obsah 2"/>
          <p:cNvSpPr>
            <a:spLocks noGrp="1"/>
          </p:cNvSpPr>
          <p:nvPr>
            <p:ph idx="28"/>
          </p:nvPr>
        </p:nvSpPr>
        <p:spPr>
          <a:xfrm>
            <a:off x="6251280" y="169027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smtClean="0"/>
              <a:t>Klepnutím lze upravit styly předlohy textu.</a:t>
            </a:r>
          </a:p>
          <a:p>
            <a:pPr lvl="1"/>
            <a:r>
              <a:rPr lang="cs-CZ" smtClean="0"/>
              <a:t>Druhá úroveň</a:t>
            </a:r>
          </a:p>
          <a:p>
            <a:pPr lvl="2"/>
            <a:r>
              <a:rPr lang="cs-CZ" smtClean="0"/>
              <a:t>Třetí úroveň</a:t>
            </a:r>
          </a:p>
        </p:txBody>
      </p:sp>
      <p:pic>
        <p:nvPicPr>
          <p:cNvPr id="12" name="Obrázek 11">
            <a:extLst>
              <a:ext uri="{FF2B5EF4-FFF2-40B4-BE49-F238E27FC236}">
                <a16:creationId xmlns:a16="http://schemas.microsoft.com/office/drawing/2014/main" xmlns="" id="{8D071A41-2EBD-49A7-A906-FB9C1EE30D4D}"/>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xmlns="" val="3317168426"/>
      </p:ext>
    </p:extLst>
  </p:cSld>
  <p:clrMapOvr>
    <a:masterClrMapping/>
  </p:clrMapOvr>
  <p:hf hdr="0" dt="0"/>
  <p:extLst mod="1">
    <p:ext uri="{DCECCB84-F9BA-43D5-87BE-67443E8EF086}">
      <p15:sldGuideLst xmlns:p15="http://schemas.microsoft.com/office/powerpoint/2012/main" xmlns="">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adpis, obsah a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xmlns="" id="{83517C49-9C06-4658-8660-E0D21D83CE29}"/>
              </a:ext>
            </a:extLst>
          </p:cNvPr>
          <p:cNvSpPr>
            <a:spLocks noGrp="1"/>
          </p:cNvSpPr>
          <p:nvPr>
            <p:ph sz="quarter" idx="24"/>
          </p:nvPr>
        </p:nvSpPr>
        <p:spPr>
          <a:xfrm>
            <a:off x="719137" y="1695074"/>
            <a:ext cx="5218413" cy="3896711"/>
          </a:xfrm>
        </p:spPr>
        <p:txBody>
          <a:bodyPr/>
          <a:lstStyle/>
          <a:p>
            <a:pPr lvl="0"/>
            <a:r>
              <a:rPr lang="cs-CZ" smtClean="0"/>
              <a:t>Klepnutím lze upravit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xmlns="" id="{ABDE9BC5-EE25-44B2-8081-F2B94BAA680C}"/>
              </a:ext>
            </a:extLst>
          </p:cNvPr>
          <p:cNvSpPr>
            <a:spLocks noGrp="1"/>
          </p:cNvSpPr>
          <p:nvPr>
            <p:ph type="title"/>
          </p:nvPr>
        </p:nvSpPr>
        <p:spPr/>
        <p:txBody>
          <a:bodyPr/>
          <a:lstStyle/>
          <a:p>
            <a:r>
              <a:rPr lang="cs-CZ" smtClean="0"/>
              <a:t>Klepnutím lze upravit styl předlohy nadpisů.</a:t>
            </a:r>
            <a:endParaRPr lang="cs-CZ" dirty="0"/>
          </a:p>
        </p:txBody>
      </p:sp>
      <p:sp>
        <p:nvSpPr>
          <p:cNvPr id="9" name="Zástupný symbol pro text 13">
            <a:extLst>
              <a:ext uri="{FF2B5EF4-FFF2-40B4-BE49-F238E27FC236}">
                <a16:creationId xmlns:a16="http://schemas.microsoft.com/office/drawing/2014/main" xmlns=""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smtClean="0"/>
              <a:t>Klepnutím lze upravit styly předlohy textu.</a:t>
            </a:r>
          </a:p>
        </p:txBody>
      </p:sp>
      <p:sp>
        <p:nvSpPr>
          <p:cNvPr id="12" name="Zástupný symbol pro obsah 2"/>
          <p:cNvSpPr>
            <a:spLocks noGrp="1"/>
          </p:cNvSpPr>
          <p:nvPr>
            <p:ph idx="28"/>
          </p:nvPr>
        </p:nvSpPr>
        <p:spPr>
          <a:xfrm>
            <a:off x="6251280" y="1667024"/>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smtClean="0"/>
              <a:t>Klepnutím lze upravit styly předlohy textu.</a:t>
            </a:r>
          </a:p>
          <a:p>
            <a:pPr lvl="1"/>
            <a:r>
              <a:rPr lang="cs-CZ" smtClean="0"/>
              <a:t>Druhá úroveň</a:t>
            </a:r>
          </a:p>
          <a:p>
            <a:pPr lvl="2"/>
            <a:r>
              <a:rPr lang="cs-CZ" smtClean="0"/>
              <a:t>Třetí úroveň</a:t>
            </a:r>
          </a:p>
        </p:txBody>
      </p:sp>
      <p:pic>
        <p:nvPicPr>
          <p:cNvPr id="13" name="Obrázek 12">
            <a:extLst>
              <a:ext uri="{FF2B5EF4-FFF2-40B4-BE49-F238E27FC236}">
                <a16:creationId xmlns:a16="http://schemas.microsoft.com/office/drawing/2014/main" xmlns="" id="{8EF222EE-72EC-4915-BFF7-454D9FCA75D0}"/>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xmlns="" val="2966739591"/>
      </p:ext>
    </p:extLst>
  </p:cSld>
  <p:clrMapOvr>
    <a:masterClrMapping/>
  </p:clrMapOvr>
  <p:hf hdr="0" dt="0"/>
  <p:extLst mod="1">
    <p:ext uri="{DCECCB84-F9BA-43D5-87BE-67443E8EF086}">
      <p15:sldGuideLst xmlns:p15="http://schemas.microsoft.com/office/powerpoint/2012/main" xmlns="">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xmlns="" id="{548D6DE9-EB16-4D0A-9F96-DD69C3E97213}"/>
              </a:ext>
            </a:extLst>
          </p:cNvPr>
          <p:cNvSpPr>
            <a:spLocks noGrp="1"/>
          </p:cNvSpPr>
          <p:nvPr>
            <p:ph sz="quarter" idx="22"/>
          </p:nvPr>
        </p:nvSpPr>
        <p:spPr>
          <a:xfrm>
            <a:off x="4440000" y="1692002"/>
            <a:ext cx="3311525" cy="2230711"/>
          </a:xfrm>
        </p:spPr>
        <p:txBody>
          <a:bodyPr/>
          <a:lstStyle/>
          <a:p>
            <a:pPr lvl="0"/>
            <a:r>
              <a:rPr lang="cs-CZ" smtClean="0"/>
              <a:t>Klepnutím lze upravit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xmlns="" id="{C2D097E9-9E99-4F02-A434-E69D713D0FBC}"/>
              </a:ext>
            </a:extLst>
          </p:cNvPr>
          <p:cNvSpPr>
            <a:spLocks noGrp="1"/>
          </p:cNvSpPr>
          <p:nvPr>
            <p:ph type="body" sz="quarter" idx="12"/>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smtClean="0"/>
              <a:t>Klepnutím lze upravit styly předlohy textu.</a:t>
            </a:r>
          </a:p>
        </p:txBody>
      </p:sp>
      <p:sp>
        <p:nvSpPr>
          <p:cNvPr id="7" name="Zástupný symbol pro text 5">
            <a:extLst>
              <a:ext uri="{FF2B5EF4-FFF2-40B4-BE49-F238E27FC236}">
                <a16:creationId xmlns:a16="http://schemas.microsoft.com/office/drawing/2014/main" xmlns="" id="{7E169087-A2FD-4849-9AAC-BD41AA07A5EA}"/>
              </a:ext>
            </a:extLst>
          </p:cNvPr>
          <p:cNvSpPr>
            <a:spLocks noGrp="1"/>
          </p:cNvSpPr>
          <p:nvPr>
            <p:ph type="body" sz="quarter" idx="14"/>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smtClean="0"/>
              <a:t>Klepnutím lze upravit styly předlohy textu.</a:t>
            </a:r>
          </a:p>
        </p:txBody>
      </p:sp>
      <p:sp>
        <p:nvSpPr>
          <p:cNvPr id="9" name="Zástupný symbol pro text 5">
            <a:extLst>
              <a:ext uri="{FF2B5EF4-FFF2-40B4-BE49-F238E27FC236}">
                <a16:creationId xmlns:a16="http://schemas.microsoft.com/office/drawing/2014/main" xmlns="" id="{E14CE5FF-FB97-4634-9714-4B5C0FDA3862}"/>
              </a:ext>
            </a:extLst>
          </p:cNvPr>
          <p:cNvSpPr>
            <a:spLocks noGrp="1"/>
          </p:cNvSpPr>
          <p:nvPr>
            <p:ph type="body" sz="quarter" idx="15"/>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smtClean="0"/>
              <a:t>Klepnutím lze upravit styly předlohy textu.</a:t>
            </a:r>
          </a:p>
        </p:txBody>
      </p:sp>
      <p:sp>
        <p:nvSpPr>
          <p:cNvPr id="14" name="Zástupný symbol pro text 13">
            <a:extLst>
              <a:ext uri="{FF2B5EF4-FFF2-40B4-BE49-F238E27FC236}">
                <a16:creationId xmlns:a16="http://schemas.microsoft.com/office/drawing/2014/main" xmlns="" id="{DD220DBF-2B26-4E32-826A-79839FF51027}"/>
              </a:ext>
            </a:extLst>
          </p:cNvPr>
          <p:cNvSpPr>
            <a:spLocks noGrp="1"/>
          </p:cNvSpPr>
          <p:nvPr>
            <p:ph type="body" sz="quarter" idx="19"/>
          </p:nvPr>
        </p:nvSpPr>
        <p:spPr>
          <a:xfrm>
            <a:off x="720725" y="4025136"/>
            <a:ext cx="3311525" cy="216000"/>
          </a:xfrm>
        </p:spPr>
        <p:txBody>
          <a:bodyPr anchor="ctr"/>
          <a:lstStyle>
            <a:lvl1pPr>
              <a:lnSpc>
                <a:spcPts val="1100"/>
              </a:lnSpc>
              <a:defRPr sz="1000" b="0"/>
            </a:lvl1pPr>
          </a:lstStyle>
          <a:p>
            <a:pPr lvl="0"/>
            <a:r>
              <a:rPr lang="cs-CZ" smtClean="0"/>
              <a:t>Klepnutím lze upravit styly předlohy textu.</a:t>
            </a:r>
          </a:p>
        </p:txBody>
      </p:sp>
      <p:sp>
        <p:nvSpPr>
          <p:cNvPr id="15" name="Zástupný symbol pro text 13">
            <a:extLst>
              <a:ext uri="{FF2B5EF4-FFF2-40B4-BE49-F238E27FC236}">
                <a16:creationId xmlns:a16="http://schemas.microsoft.com/office/drawing/2014/main" xmlns="" id="{AD9E96F9-7F56-4453-A9FC-693AF7E57BB4}"/>
              </a:ext>
            </a:extLst>
          </p:cNvPr>
          <p:cNvSpPr>
            <a:spLocks noGrp="1"/>
          </p:cNvSpPr>
          <p:nvPr>
            <p:ph type="body" sz="quarter" idx="20"/>
          </p:nvPr>
        </p:nvSpPr>
        <p:spPr>
          <a:xfrm>
            <a:off x="4440475" y="4025136"/>
            <a:ext cx="3311525" cy="216000"/>
          </a:xfrm>
        </p:spPr>
        <p:txBody>
          <a:bodyPr anchor="ctr"/>
          <a:lstStyle>
            <a:lvl1pPr>
              <a:lnSpc>
                <a:spcPts val="1100"/>
              </a:lnSpc>
              <a:defRPr sz="1000" b="0"/>
            </a:lvl1pPr>
          </a:lstStyle>
          <a:p>
            <a:pPr lvl="0"/>
            <a:r>
              <a:rPr lang="cs-CZ" smtClean="0"/>
              <a:t>Klepnutím lze upravit styly předlohy textu.</a:t>
            </a:r>
          </a:p>
        </p:txBody>
      </p:sp>
      <p:sp>
        <p:nvSpPr>
          <p:cNvPr id="16" name="Zástupný symbol pro text 13">
            <a:extLst>
              <a:ext uri="{FF2B5EF4-FFF2-40B4-BE49-F238E27FC236}">
                <a16:creationId xmlns:a16="http://schemas.microsoft.com/office/drawing/2014/main" xmlns="" id="{88362389-3E8C-4129-819C-75F0F7922D0F}"/>
              </a:ext>
            </a:extLst>
          </p:cNvPr>
          <p:cNvSpPr>
            <a:spLocks noGrp="1"/>
          </p:cNvSpPr>
          <p:nvPr>
            <p:ph type="body" sz="quarter" idx="21"/>
          </p:nvPr>
        </p:nvSpPr>
        <p:spPr>
          <a:xfrm>
            <a:off x="8161436" y="4025136"/>
            <a:ext cx="3311525" cy="216000"/>
          </a:xfrm>
        </p:spPr>
        <p:txBody>
          <a:bodyPr anchor="ctr"/>
          <a:lstStyle>
            <a:lvl1pPr>
              <a:lnSpc>
                <a:spcPts val="1100"/>
              </a:lnSpc>
              <a:defRPr sz="1000" b="0"/>
            </a:lvl1pPr>
          </a:lstStyle>
          <a:p>
            <a:pPr lvl="0"/>
            <a:r>
              <a:rPr lang="cs-CZ" smtClean="0"/>
              <a:t>Klepnutím lze upravit styly předlohy textu.</a:t>
            </a:r>
          </a:p>
        </p:txBody>
      </p:sp>
      <p:sp>
        <p:nvSpPr>
          <p:cNvPr id="18" name="Zástupný symbol pro obsah 12">
            <a:extLst>
              <a:ext uri="{FF2B5EF4-FFF2-40B4-BE49-F238E27FC236}">
                <a16:creationId xmlns:a16="http://schemas.microsoft.com/office/drawing/2014/main" xmlns="" id="{DE897ACA-C285-471C-BF3F-2886D04C7F9F}"/>
              </a:ext>
            </a:extLst>
          </p:cNvPr>
          <p:cNvSpPr>
            <a:spLocks noGrp="1"/>
          </p:cNvSpPr>
          <p:nvPr>
            <p:ph sz="quarter" idx="23"/>
          </p:nvPr>
        </p:nvSpPr>
        <p:spPr>
          <a:xfrm>
            <a:off x="719999" y="1692002"/>
            <a:ext cx="3311525" cy="2230711"/>
          </a:xfrm>
        </p:spPr>
        <p:txBody>
          <a:bodyPr/>
          <a:lstStyle/>
          <a:p>
            <a:pPr lvl="0"/>
            <a:r>
              <a:rPr lang="cs-CZ" smtClean="0"/>
              <a:t>Klepnutím lze upravit styly předlohy textu.</a:t>
            </a:r>
          </a:p>
        </p:txBody>
      </p:sp>
      <p:sp>
        <p:nvSpPr>
          <p:cNvPr id="20" name="Zástupný symbol pro obsah 12">
            <a:extLst>
              <a:ext uri="{FF2B5EF4-FFF2-40B4-BE49-F238E27FC236}">
                <a16:creationId xmlns:a16="http://schemas.microsoft.com/office/drawing/2014/main" xmlns="" id="{9AF93628-9CF3-4CB5-A8C7-735B527D49B2}"/>
              </a:ext>
            </a:extLst>
          </p:cNvPr>
          <p:cNvSpPr>
            <a:spLocks noGrp="1"/>
          </p:cNvSpPr>
          <p:nvPr>
            <p:ph sz="quarter" idx="24"/>
          </p:nvPr>
        </p:nvSpPr>
        <p:spPr>
          <a:xfrm>
            <a:off x="8160001" y="1692002"/>
            <a:ext cx="3311525" cy="2230711"/>
          </a:xfrm>
        </p:spPr>
        <p:txBody>
          <a:bodyPr/>
          <a:lstStyle/>
          <a:p>
            <a:pPr lvl="0"/>
            <a:r>
              <a:rPr lang="cs-CZ" smtClean="0"/>
              <a:t>Klepnutím lze upravit styly předlohy textu.</a:t>
            </a:r>
          </a:p>
        </p:txBody>
      </p:sp>
      <p:sp>
        <p:nvSpPr>
          <p:cNvPr id="19" name="Zástupný symbol pro text 7">
            <a:extLst>
              <a:ext uri="{FF2B5EF4-FFF2-40B4-BE49-F238E27FC236}">
                <a16:creationId xmlns:a16="http://schemas.microsoft.com/office/drawing/2014/main" xmlns=""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smtClean="0"/>
              <a:t>Klepnutím lze upravit styly předlohy textu.</a:t>
            </a:r>
          </a:p>
        </p:txBody>
      </p:sp>
      <p:sp>
        <p:nvSpPr>
          <p:cNvPr id="21" name="Nadpis 12">
            <a:extLst>
              <a:ext uri="{FF2B5EF4-FFF2-40B4-BE49-F238E27FC236}">
                <a16:creationId xmlns:a16="http://schemas.microsoft.com/office/drawing/2014/main" xmlns="" id="{6B0440B8-6781-4DF7-853B-03D5855A8CB8}"/>
              </a:ext>
            </a:extLst>
          </p:cNvPr>
          <p:cNvSpPr>
            <a:spLocks noGrp="1"/>
          </p:cNvSpPr>
          <p:nvPr>
            <p:ph type="title"/>
          </p:nvPr>
        </p:nvSpPr>
        <p:spPr>
          <a:xfrm>
            <a:off x="720000" y="720000"/>
            <a:ext cx="10753200" cy="451576"/>
          </a:xfrm>
        </p:spPr>
        <p:txBody>
          <a:bodyPr/>
          <a:lstStyle/>
          <a:p>
            <a:r>
              <a:rPr lang="cs-CZ" smtClean="0"/>
              <a:t>Klepnutím lze upravit styl předlohy nadpisů.</a:t>
            </a:r>
            <a:endParaRPr lang="cs-CZ"/>
          </a:p>
        </p:txBody>
      </p:sp>
      <p:pic>
        <p:nvPicPr>
          <p:cNvPr id="17" name="Obrázek 16">
            <a:extLst>
              <a:ext uri="{FF2B5EF4-FFF2-40B4-BE49-F238E27FC236}">
                <a16:creationId xmlns:a16="http://schemas.microsoft.com/office/drawing/2014/main" xmlns="" id="{46E8DF9B-B034-4030-8D59-8EB30894BEB2}"/>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xmlns="" val="2713741071"/>
      </p:ext>
    </p:extLst>
  </p:cSld>
  <p:clrMapOvr>
    <a:masterClrMapping/>
  </p:clrMapOvr>
  <p:hf hdr="0" dt="0"/>
  <p:extLst mod="1">
    <p:ext uri="{DCECCB84-F9BA-43D5-87BE-67443E8EF086}">
      <p15:sldGuideLst xmlns:p15="http://schemas.microsoft.com/office/powerpoint/2012/main" xmlns="">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bsah a text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p:nvPr>
        </p:nvSpPr>
        <p:spPr>
          <a:xfrm>
            <a:off x="6272212" y="692150"/>
            <a:ext cx="5200987"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smtClean="0"/>
              <a:t>Klepnutím lze upravit styly předlohy textu.</a:t>
            </a:r>
          </a:p>
          <a:p>
            <a:pPr lvl="1"/>
            <a:r>
              <a:rPr lang="cs-CZ" smtClean="0"/>
              <a:t>Druhá úroveň</a:t>
            </a:r>
          </a:p>
          <a:p>
            <a:pPr lvl="2"/>
            <a:r>
              <a:rPr lang="cs-CZ" smtClean="0"/>
              <a:t>Třetí úroveň</a:t>
            </a:r>
          </a:p>
        </p:txBody>
      </p:sp>
      <p:sp>
        <p:nvSpPr>
          <p:cNvPr id="9" name="Zástupný symbol pro obsah 12">
            <a:extLst>
              <a:ext uri="{FF2B5EF4-FFF2-40B4-BE49-F238E27FC236}">
                <a16:creationId xmlns:a16="http://schemas.microsoft.com/office/drawing/2014/main" xmlns="" id="{83517C49-9C06-4658-8660-E0D21D83CE29}"/>
              </a:ext>
            </a:extLst>
          </p:cNvPr>
          <p:cNvSpPr>
            <a:spLocks noGrp="1"/>
          </p:cNvSpPr>
          <p:nvPr>
            <p:ph sz="quarter" idx="24"/>
          </p:nvPr>
        </p:nvSpPr>
        <p:spPr>
          <a:xfrm>
            <a:off x="719137" y="692150"/>
            <a:ext cx="5218413" cy="4899635"/>
          </a:xfrm>
        </p:spPr>
        <p:txBody>
          <a:bodyPr/>
          <a:lstStyle/>
          <a:p>
            <a:pPr lvl="0"/>
            <a:r>
              <a:rPr lang="cs-CZ" smtClean="0"/>
              <a:t>Klepnutím lze upravit styly předlohy textu.</a:t>
            </a:r>
          </a:p>
        </p:txBody>
      </p:sp>
      <p:sp>
        <p:nvSpPr>
          <p:cNvPr id="10" name="Zástupný symbol pro text 13">
            <a:extLst>
              <a:ext uri="{FF2B5EF4-FFF2-40B4-BE49-F238E27FC236}">
                <a16:creationId xmlns:a16="http://schemas.microsoft.com/office/drawing/2014/main" xmlns=""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smtClean="0"/>
              <a:t>Klepnutím lze upravit styly předlohy textu.</a:t>
            </a:r>
          </a:p>
        </p:txBody>
      </p:sp>
      <p:pic>
        <p:nvPicPr>
          <p:cNvPr id="11" name="Obrázek 10">
            <a:extLst>
              <a:ext uri="{FF2B5EF4-FFF2-40B4-BE49-F238E27FC236}">
                <a16:creationId xmlns:a16="http://schemas.microsoft.com/office/drawing/2014/main" xmlns="" id="{11D939FD-1FD8-4E6C-BF1C-80C9479ECF57}"/>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xmlns="" val="2117383761"/>
      </p:ext>
    </p:extLst>
  </p:cSld>
  <p:clrMapOvr>
    <a:masterClrMapping/>
  </p:clrMapOvr>
  <p:hf hdr="0" dt="0"/>
  <p:extLst mod="1">
    <p:ext uri="{DCECCB84-F9BA-43D5-87BE-67443E8EF086}">
      <p15:sldGuideLst xmlns:p15="http://schemas.microsoft.com/office/powerpoint/2012/main" xmlns="">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bsah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p:nvPr>
        </p:nvSpPr>
        <p:spPr>
          <a:xfrm>
            <a:off x="720000" y="692150"/>
            <a:ext cx="10753200"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smtClean="0"/>
              <a:t>Klepnutím lze upravit styly předlohy textu.</a:t>
            </a:r>
          </a:p>
          <a:p>
            <a:pPr lvl="1"/>
            <a:r>
              <a:rPr lang="cs-CZ" smtClean="0"/>
              <a:t>Druhá úroveň</a:t>
            </a:r>
          </a:p>
          <a:p>
            <a:pPr lvl="2"/>
            <a:r>
              <a:rPr lang="cs-CZ" smtClean="0"/>
              <a:t>Třetí úroveň</a:t>
            </a:r>
          </a:p>
        </p:txBody>
      </p:sp>
      <p:pic>
        <p:nvPicPr>
          <p:cNvPr id="7" name="Obrázek 6">
            <a:extLst>
              <a:ext uri="{FF2B5EF4-FFF2-40B4-BE49-F238E27FC236}">
                <a16:creationId xmlns:a16="http://schemas.microsoft.com/office/drawing/2014/main" xmlns="" id="{F8A642DD-F4D1-4553-8BF4-32A8C8CF50D7}"/>
              </a:ext>
            </a:extLst>
          </p:cNvPr>
          <p:cNvPicPr>
            <a:picLocks noChangeAspect="1"/>
          </p:cNvPicPr>
          <p:nvPr userDrawn="1"/>
        </p:nvPicPr>
        <p:blipFill>
          <a:blip r:embed="rId2" cstate="print">
            <a:extLst>
              <a:ext uri="{28A0092B-C50C-407E-A947-70E740481C1C}">
                <a14:useLocalDpi xmlns:a14="http://schemas.microsoft.com/office/drawing/2010/main" xmlns=""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xmlns="" val="234975528"/>
      </p:ext>
    </p:extLst>
  </p:cSld>
  <p:clrMapOvr>
    <a:masterClrMapping/>
  </p:clrMapOvr>
  <p:hf hdr="0" dt="0"/>
  <p:extLst mod="1">
    <p:ext uri="{DCECCB84-F9BA-43D5-87BE-67443E8EF086}">
      <p15:sldGuideLst xmlns:p15="http://schemas.microsoft.com/office/powerpoint/2012/main" xmlns="">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dirty="0"/>
              <a:t>Definujte zápatí - název prezentace / pracoviště</a:t>
            </a:r>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xmlns=""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lze upravit styl.</a:t>
            </a:r>
          </a:p>
        </p:txBody>
      </p:sp>
      <p:sp>
        <p:nvSpPr>
          <p:cNvPr id="5" name="Zástupný symbol pro text 4">
            <a:extLst>
              <a:ext uri="{FF2B5EF4-FFF2-40B4-BE49-F238E27FC236}">
                <a16:creationId xmlns:a16="http://schemas.microsoft.com/office/drawing/2014/main" xmlns=""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r>
              <a:rPr lang="cs-CZ" dirty="0"/>
              <a:t>Upravte styly předlohy textu</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90"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1" r:id="rId12"/>
    <p:sldLayoutId id="2147483692" r:id="rId13"/>
    <p:sldLayoutId id="2147483693" r:id="rId14"/>
  </p:sldLayoutIdLst>
  <p:hf sldNum="0" hdr="0" ft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6"/>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MP701Z Správní právo procesní - seminář </a:t>
            </a:r>
          </a:p>
        </p:txBody>
      </p:sp>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1</a:t>
            </a:fld>
            <a:endParaRPr lang="cs-CZ" altLang="cs-CZ" dirty="0"/>
          </a:p>
        </p:txBody>
      </p:sp>
      <p:sp>
        <p:nvSpPr>
          <p:cNvPr id="4" name="Nadpis 3"/>
          <p:cNvSpPr>
            <a:spLocks noGrp="1"/>
          </p:cNvSpPr>
          <p:nvPr>
            <p:ph type="title"/>
          </p:nvPr>
        </p:nvSpPr>
        <p:spPr/>
        <p:txBody>
          <a:bodyPr/>
          <a:lstStyle/>
          <a:p>
            <a:r>
              <a:rPr lang="cs-CZ" dirty="0" smtClean="0"/>
              <a:t>Správní řízení –                                      dokazování a správní rozhodnutí.</a:t>
            </a:r>
            <a:endParaRPr lang="cs-CZ" dirty="0"/>
          </a:p>
        </p:txBody>
      </p:sp>
      <p:sp>
        <p:nvSpPr>
          <p:cNvPr id="5" name="Podnadpis 4"/>
          <p:cNvSpPr>
            <a:spLocks noGrp="1"/>
          </p:cNvSpPr>
          <p:nvPr>
            <p:ph type="subTitle" idx="1"/>
          </p:nvPr>
        </p:nvSpPr>
        <p:spPr/>
        <p:txBody>
          <a:bodyPr/>
          <a:lstStyle/>
          <a:p>
            <a:r>
              <a:rPr lang="cs-CZ" b="1" dirty="0" smtClean="0"/>
              <a:t>MP701Z Správní právo procesní - seminář</a:t>
            </a:r>
          </a:p>
          <a:p>
            <a:r>
              <a:rPr lang="cs-CZ" dirty="0" smtClean="0"/>
              <a:t>Mgr. Tomáš Svoboda</a:t>
            </a:r>
            <a:endParaRPr lang="cs-CZ"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smtClean="0"/>
              <a:t>MP701Z Správní právo procesní - seminář </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
        <p:nvSpPr>
          <p:cNvPr id="4" name="Nadpis 3"/>
          <p:cNvSpPr>
            <a:spLocks noGrp="1"/>
          </p:cNvSpPr>
          <p:nvPr>
            <p:ph type="title"/>
          </p:nvPr>
        </p:nvSpPr>
        <p:spPr/>
        <p:txBody>
          <a:bodyPr/>
          <a:lstStyle/>
          <a:p>
            <a:r>
              <a:rPr lang="cs-CZ" dirty="0" smtClean="0"/>
              <a:t>Výroková část</a:t>
            </a:r>
            <a:endParaRPr lang="cs-CZ" dirty="0"/>
          </a:p>
        </p:txBody>
      </p:sp>
      <p:sp>
        <p:nvSpPr>
          <p:cNvPr id="5" name="Zástupný symbol pro obsah 4"/>
          <p:cNvSpPr>
            <a:spLocks noGrp="1"/>
          </p:cNvSpPr>
          <p:nvPr>
            <p:ph idx="1"/>
          </p:nvPr>
        </p:nvSpPr>
        <p:spPr/>
        <p:txBody>
          <a:bodyPr/>
          <a:lstStyle/>
          <a:p>
            <a:r>
              <a:rPr lang="cs-CZ" dirty="0" smtClean="0"/>
              <a:t>Přesnost výroku - zvláštní význam u (správního) trestání</a:t>
            </a:r>
            <a:endParaRPr lang="cs-CZ" b="1" dirty="0" smtClean="0"/>
          </a:p>
          <a:p>
            <a:pPr lvl="1"/>
            <a:r>
              <a:rPr lang="cs-CZ" i="1" dirty="0" smtClean="0">
                <a:solidFill>
                  <a:srgbClr val="0000DC"/>
                </a:solidFill>
              </a:rPr>
              <a:t>Pro odpověď na otázku, zda výrok, jak jej formuloval orgán I. stupně a aproboval stěžovatel, byl opravdu „výrokem ve věci“ je nutno především vymezit, o jakou „věc“ se jedná. Věcí, o kterou šlo, bylo řízení o uložení pokuty podle zákona o potravinách; imanentní součástí procesu o uložení trestu, a o tom, nemůže být žádných pochyb, je i zjištění, jaký delikt byl spáchán, a kdo jej spáchal. Výrok o uložení pokuty (trestu) je tedy vnitřně logicky provázán s výrokem o tom, za jaký delikt (delikty) je ukládán a komu (výrok o vině). </a:t>
            </a:r>
            <a:r>
              <a:rPr lang="cs-CZ" b="1" i="1" dirty="0" smtClean="0">
                <a:solidFill>
                  <a:srgbClr val="0000DC"/>
                </a:solidFill>
              </a:rPr>
              <a:t>Vyslovit vinu za spáchání deliktu pak vyžaduje popsat skutek (též časově a místně), a podřadit jej pod skutkovou podstatu některého deliktu </a:t>
            </a:r>
            <a:r>
              <a:rPr lang="cs-CZ" i="1" dirty="0" smtClean="0">
                <a:solidFill>
                  <a:srgbClr val="0000DC"/>
                </a:solidFill>
              </a:rPr>
              <a:t>(soud nyní odhlíží od subjektivní stránky správních deliktů, která je v této oblasti správního trestání specifická). </a:t>
            </a:r>
            <a:r>
              <a:rPr lang="cs-CZ" b="1" dirty="0" smtClean="0"/>
              <a:t>(NSS 6 As 19/2005-52)</a:t>
            </a:r>
          </a:p>
          <a:p>
            <a:pPr lvl="1"/>
            <a:endParaRPr lang="cs-CZ"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smtClean="0"/>
              <a:t>MP701Z Správní právo procesní - seminář </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
        <p:nvSpPr>
          <p:cNvPr id="4" name="Nadpis 3"/>
          <p:cNvSpPr>
            <a:spLocks noGrp="1"/>
          </p:cNvSpPr>
          <p:nvPr>
            <p:ph type="title"/>
          </p:nvPr>
        </p:nvSpPr>
        <p:spPr/>
        <p:txBody>
          <a:bodyPr/>
          <a:lstStyle/>
          <a:p>
            <a:r>
              <a:rPr lang="cs-CZ" dirty="0" smtClean="0"/>
              <a:t>Výroková část</a:t>
            </a:r>
            <a:endParaRPr lang="cs-CZ" dirty="0"/>
          </a:p>
        </p:txBody>
      </p:sp>
      <p:sp>
        <p:nvSpPr>
          <p:cNvPr id="5" name="Zástupný symbol pro obsah 4"/>
          <p:cNvSpPr>
            <a:spLocks noGrp="1"/>
          </p:cNvSpPr>
          <p:nvPr>
            <p:ph idx="1"/>
          </p:nvPr>
        </p:nvSpPr>
        <p:spPr/>
        <p:txBody>
          <a:bodyPr/>
          <a:lstStyle/>
          <a:p>
            <a:r>
              <a:rPr lang="cs-CZ" dirty="0" smtClean="0"/>
              <a:t>Ustanovení, na jejichž základě je rozhodováno</a:t>
            </a:r>
            <a:endParaRPr lang="cs-CZ" b="1" dirty="0" smtClean="0"/>
          </a:p>
          <a:p>
            <a:pPr lvl="1"/>
            <a:r>
              <a:rPr lang="cs-CZ" sz="1600" i="1" dirty="0" smtClean="0">
                <a:solidFill>
                  <a:srgbClr val="0000DC"/>
                </a:solidFill>
              </a:rPr>
              <a:t>Správní orgán rozhodující o správním deliktu musí ve výrokové části rozhodnutí (§ 68 odst. 2 správního řádu) </a:t>
            </a:r>
            <a:r>
              <a:rPr lang="cs-CZ" sz="1600" b="1" i="1" dirty="0" smtClean="0">
                <a:solidFill>
                  <a:srgbClr val="0000DC"/>
                </a:solidFill>
              </a:rPr>
              <a:t>uvést všechna ustanovení, byť obsažená v různých právních předpisech, která tvoří v souhrnu právní normu odpovídající skutkové podstatě správního deliktu. </a:t>
            </a:r>
            <a:r>
              <a:rPr lang="cs-CZ" sz="1600" i="1" dirty="0" smtClean="0">
                <a:solidFill>
                  <a:srgbClr val="0000DC"/>
                </a:solidFill>
              </a:rPr>
              <a:t>Pokud správní orgán ve výrokové části rozhodnutí (§ 68 odst. 2 správního řádu) neuvede všechna ustanovení, která zakládají porušenou právní normu, bude třeba v každém jednotlivém případě posoudit závažnost takovéhoto pochybení. Při úvahách, zda je neuvedení určitého ustanovení ve výrokové části odstranitelné interpretací rozhodnutí, bude významné zejména to, zda jasné vymezení skutku ve výroku rozhodnutí dovoluje učinit jednoznačný závěr, jakou normu pachatel vlastně porušil. Důležité bude též to, jaká ustanovení ve výrokové části správní orgán uvedl, a jaká neuvedl. Ke zrušení rozhodnutí bude třeba přistoupit i tehdy, nebude-li chybějící ustanovení zmíněno ani v odůvodnění rozhodnutí. </a:t>
            </a:r>
            <a:r>
              <a:rPr lang="cs-CZ" sz="1600" b="1" dirty="0" smtClean="0"/>
              <a:t>(NSS 4 As 165/2016-46)</a:t>
            </a:r>
          </a:p>
          <a:p>
            <a:pPr lvl="1"/>
            <a:endParaRPr lang="cs-CZ" sz="1600" dirty="0" smtClean="0"/>
          </a:p>
          <a:p>
            <a:pPr lvl="1"/>
            <a:r>
              <a:rPr lang="cs-CZ" sz="1600" b="1" i="1" dirty="0" smtClean="0">
                <a:solidFill>
                  <a:srgbClr val="0000DC"/>
                </a:solidFill>
              </a:rPr>
              <a:t>Povinnost uvést ve výrokové části</a:t>
            </a:r>
            <a:r>
              <a:rPr lang="cs-CZ" sz="1600" i="1" dirty="0" smtClean="0">
                <a:solidFill>
                  <a:srgbClr val="0000DC"/>
                </a:solidFill>
              </a:rPr>
              <a:t> rozhodnutí správního orgánu právní ustanovení, podle nichž bylo rozhodováno (§ 68 odst. 2 správního řádu z roku 2004), </a:t>
            </a:r>
            <a:r>
              <a:rPr lang="cs-CZ" sz="1600" b="1" i="1" dirty="0" smtClean="0">
                <a:solidFill>
                  <a:srgbClr val="0000DC"/>
                </a:solidFill>
              </a:rPr>
              <a:t>je splněna i tehdy, když je příslušné ustanovení právního předpisu uvedeno v tzv. </a:t>
            </a:r>
            <a:r>
              <a:rPr lang="cs-CZ" sz="1600" b="1" i="1" dirty="0" err="1" smtClean="0">
                <a:solidFill>
                  <a:srgbClr val="0000DC"/>
                </a:solidFill>
              </a:rPr>
              <a:t>návětí</a:t>
            </a:r>
            <a:r>
              <a:rPr lang="cs-CZ" sz="1600" b="1" i="1" dirty="0" smtClean="0">
                <a:solidFill>
                  <a:srgbClr val="0000DC"/>
                </a:solidFill>
              </a:rPr>
              <a:t> (záhlaví) rozhodnutí</a:t>
            </a:r>
            <a:r>
              <a:rPr lang="cs-CZ" sz="1600" i="1" dirty="0" smtClean="0">
                <a:solidFill>
                  <a:srgbClr val="0000DC"/>
                </a:solidFill>
              </a:rPr>
              <a:t>, které je třeba pokládat za součást výrokové části rozhodnutí. </a:t>
            </a:r>
            <a:r>
              <a:rPr lang="cs-CZ" sz="1600" b="1" dirty="0" smtClean="0"/>
              <a:t>(NSS 8 As 141/2012-57)</a:t>
            </a:r>
            <a:r>
              <a:rPr lang="cs-CZ" sz="1600" dirty="0" smtClean="0"/>
              <a:t/>
            </a:r>
            <a:br>
              <a:rPr lang="cs-CZ" sz="1600" dirty="0" smtClean="0"/>
            </a:br>
            <a:endParaRPr lang="cs-CZ" sz="1600" dirty="0" smtClean="0"/>
          </a:p>
          <a:p>
            <a:pPr lvl="1"/>
            <a:endParaRPr lang="cs-CZ" b="1" dirty="0" smtClean="0"/>
          </a:p>
          <a:p>
            <a:pPr lvl="1"/>
            <a:endParaRPr lang="cs-CZ"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smtClean="0"/>
              <a:t>MP701Z Správní právo procesní - seminář </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
        <p:nvSpPr>
          <p:cNvPr id="4" name="Nadpis 3"/>
          <p:cNvSpPr>
            <a:spLocks noGrp="1"/>
          </p:cNvSpPr>
          <p:nvPr>
            <p:ph type="title"/>
          </p:nvPr>
        </p:nvSpPr>
        <p:spPr/>
        <p:txBody>
          <a:bodyPr/>
          <a:lstStyle/>
          <a:p>
            <a:r>
              <a:rPr lang="cs-CZ" dirty="0" smtClean="0"/>
              <a:t>Odůvodnění</a:t>
            </a:r>
            <a:endParaRPr lang="cs-CZ" dirty="0"/>
          </a:p>
        </p:txBody>
      </p:sp>
      <p:sp>
        <p:nvSpPr>
          <p:cNvPr id="5" name="Zástupný symbol pro obsah 4"/>
          <p:cNvSpPr>
            <a:spLocks noGrp="1"/>
          </p:cNvSpPr>
          <p:nvPr>
            <p:ph idx="1"/>
          </p:nvPr>
        </p:nvSpPr>
        <p:spPr/>
        <p:txBody>
          <a:bodyPr/>
          <a:lstStyle/>
          <a:p>
            <a:r>
              <a:rPr lang="cs-CZ" dirty="0" smtClean="0"/>
              <a:t>Otázky</a:t>
            </a:r>
          </a:p>
          <a:p>
            <a:pPr lvl="1"/>
            <a:r>
              <a:rPr lang="cs-CZ" i="1" dirty="0" smtClean="0">
                <a:solidFill>
                  <a:srgbClr val="0000DC"/>
                </a:solidFill>
              </a:rPr>
              <a:t>Je nedostatečně či nesprávně odůvodnění rozhodnutí právně závazné?</a:t>
            </a:r>
          </a:p>
          <a:p>
            <a:pPr lvl="1"/>
            <a:r>
              <a:rPr lang="cs-CZ" i="1" dirty="0" smtClean="0">
                <a:solidFill>
                  <a:srgbClr val="0000DC"/>
                </a:solidFill>
              </a:rPr>
              <a:t>Je odůvodnění rozhodnutí obligatorní? Bylo by možné příklad neodůvodnit?</a:t>
            </a:r>
          </a:p>
          <a:p>
            <a:pPr lvl="1"/>
            <a:r>
              <a:rPr lang="cs-CZ" i="1" dirty="0" smtClean="0">
                <a:solidFill>
                  <a:srgbClr val="0000DC"/>
                </a:solidFill>
              </a:rPr>
              <a:t>Jaké jsou druhy nepřezkoumatelnosti?</a:t>
            </a:r>
          </a:p>
          <a:p>
            <a:pPr lvl="1"/>
            <a:r>
              <a:rPr lang="cs-CZ" i="1" dirty="0" smtClean="0">
                <a:solidFill>
                  <a:srgbClr val="0000DC"/>
                </a:solidFill>
              </a:rPr>
              <a:t>Co musí odůvodnění obsahovat?</a:t>
            </a:r>
          </a:p>
          <a:p>
            <a:pPr lvl="1"/>
            <a:r>
              <a:rPr lang="cs-CZ" i="1" dirty="0" smtClean="0">
                <a:solidFill>
                  <a:srgbClr val="0000DC"/>
                </a:solidFill>
              </a:rPr>
              <a:t>Trpí odůvodnění příkladu vadami?</a:t>
            </a:r>
          </a:p>
          <a:p>
            <a:r>
              <a:rPr lang="cs-CZ" dirty="0" smtClean="0"/>
              <a:t>Vady:</a:t>
            </a:r>
          </a:p>
          <a:p>
            <a:pPr lvl="1"/>
            <a:r>
              <a:rPr lang="cs-CZ" b="1" dirty="0" smtClean="0"/>
              <a:t>1) celková nepřesvědčivost </a:t>
            </a:r>
            <a:r>
              <a:rPr lang="cs-CZ" dirty="0" smtClean="0"/>
              <a:t>úvah a vypořádání námitek (nerovnost, podjatost…)</a:t>
            </a:r>
          </a:p>
          <a:p>
            <a:pPr lvl="1"/>
            <a:r>
              <a:rPr lang="cs-CZ" b="1" dirty="0" smtClean="0"/>
              <a:t>2) absence důvodu výroku </a:t>
            </a:r>
            <a:r>
              <a:rPr lang="cs-CZ" dirty="0" smtClean="0"/>
              <a:t>o vyloučení odkladného účinku odvolání (důvody: § 85/2 SŘ)</a:t>
            </a:r>
          </a:p>
          <a:p>
            <a:pPr lvl="1"/>
            <a:r>
              <a:rPr lang="cs-CZ" b="1" dirty="0" smtClean="0"/>
              <a:t>3) absence důvodu</a:t>
            </a:r>
            <a:r>
              <a:rPr lang="cs-CZ" dirty="0" smtClean="0"/>
              <a:t> neuložení náhradní výsadby (současně </a:t>
            </a:r>
            <a:r>
              <a:rPr lang="cs-CZ" b="1" dirty="0" smtClean="0"/>
              <a:t>nevypořádání návrhu</a:t>
            </a:r>
            <a:r>
              <a:rPr lang="cs-CZ" dirty="0" smtClean="0"/>
              <a:t>)</a:t>
            </a:r>
          </a:p>
          <a:p>
            <a:pPr lvl="1"/>
            <a:r>
              <a:rPr lang="cs-CZ" dirty="0" smtClean="0"/>
              <a:t>4) nevypořádání jedné námitky (ač pro rozhodování nerelevantní)</a:t>
            </a:r>
          </a:p>
          <a:p>
            <a:endParaRPr lang="cs-CZ"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7" end="7"/>
                                            </p:txEl>
                                          </p:spTgt>
                                        </p:tgtEl>
                                        <p:attrNameLst>
                                          <p:attrName>style.visibility</p:attrName>
                                        </p:attrNameLst>
                                      </p:cBhvr>
                                      <p:to>
                                        <p:strVal val="visible"/>
                                      </p:to>
                                    </p:set>
                                    <p:animEffect transition="in" filter="fade">
                                      <p:cBhvr>
                                        <p:cTn id="7" dur="2000"/>
                                        <p:tgtEl>
                                          <p:spTgt spid="5">
                                            <p:txEl>
                                              <p:pRg st="7" end="7"/>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8" end="8"/>
                                            </p:txEl>
                                          </p:spTgt>
                                        </p:tgtEl>
                                        <p:attrNameLst>
                                          <p:attrName>style.visibility</p:attrName>
                                        </p:attrNameLst>
                                      </p:cBhvr>
                                      <p:to>
                                        <p:strVal val="visible"/>
                                      </p:to>
                                    </p:set>
                                    <p:animEffect transition="in" filter="fade">
                                      <p:cBhvr>
                                        <p:cTn id="12" dur="2000"/>
                                        <p:tgtEl>
                                          <p:spTgt spid="5">
                                            <p:txEl>
                                              <p:pRg st="8" end="8"/>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9" end="9"/>
                                            </p:txEl>
                                          </p:spTgt>
                                        </p:tgtEl>
                                        <p:attrNameLst>
                                          <p:attrName>style.visibility</p:attrName>
                                        </p:attrNameLst>
                                      </p:cBhvr>
                                      <p:to>
                                        <p:strVal val="visible"/>
                                      </p:to>
                                    </p:set>
                                    <p:animEffect transition="in" filter="fade">
                                      <p:cBhvr>
                                        <p:cTn id="17" dur="2000"/>
                                        <p:tgtEl>
                                          <p:spTgt spid="5">
                                            <p:txEl>
                                              <p:pRg st="9" end="9"/>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10" end="10"/>
                                            </p:txEl>
                                          </p:spTgt>
                                        </p:tgtEl>
                                        <p:attrNameLst>
                                          <p:attrName>style.visibility</p:attrName>
                                        </p:attrNameLst>
                                      </p:cBhvr>
                                      <p:to>
                                        <p:strVal val="visible"/>
                                      </p:to>
                                    </p:set>
                                    <p:animEffect transition="in" filter="fade">
                                      <p:cBhvr>
                                        <p:cTn id="22" dur="2000"/>
                                        <p:tgtEl>
                                          <p:spTgt spid="5">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allAtOnce"/>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smtClean="0"/>
              <a:t>MP701Z Správní právo procesní - seminář </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
        <p:nvSpPr>
          <p:cNvPr id="4" name="Nadpis 3"/>
          <p:cNvSpPr>
            <a:spLocks noGrp="1"/>
          </p:cNvSpPr>
          <p:nvPr>
            <p:ph type="title"/>
          </p:nvPr>
        </p:nvSpPr>
        <p:spPr/>
        <p:txBody>
          <a:bodyPr/>
          <a:lstStyle/>
          <a:p>
            <a:r>
              <a:rPr lang="cs-CZ" dirty="0" smtClean="0"/>
              <a:t>Odůvodnění</a:t>
            </a:r>
            <a:endParaRPr lang="cs-CZ" dirty="0"/>
          </a:p>
        </p:txBody>
      </p:sp>
      <p:sp>
        <p:nvSpPr>
          <p:cNvPr id="5" name="Zástupný symbol pro obsah 4"/>
          <p:cNvSpPr>
            <a:spLocks noGrp="1"/>
          </p:cNvSpPr>
          <p:nvPr>
            <p:ph idx="1"/>
          </p:nvPr>
        </p:nvSpPr>
        <p:spPr/>
        <p:txBody>
          <a:bodyPr/>
          <a:lstStyle/>
          <a:p>
            <a:r>
              <a:rPr lang="cs-CZ" dirty="0" smtClean="0"/>
              <a:t>Obecně k </a:t>
            </a:r>
            <a:r>
              <a:rPr lang="cs-CZ" dirty="0" smtClean="0"/>
              <a:t>obsahu odůvodnění</a:t>
            </a:r>
            <a:endParaRPr lang="cs-CZ" dirty="0" smtClean="0"/>
          </a:p>
          <a:p>
            <a:pPr lvl="1"/>
            <a:r>
              <a:rPr lang="cs-CZ" i="1" dirty="0" smtClean="0">
                <a:solidFill>
                  <a:srgbClr val="0000DC"/>
                </a:solidFill>
              </a:rPr>
              <a:t>Z odůvodnění rozhodnutí musí být </a:t>
            </a:r>
            <a:r>
              <a:rPr lang="cs-CZ" i="1" dirty="0" err="1" smtClean="0">
                <a:solidFill>
                  <a:srgbClr val="0000DC"/>
                </a:solidFill>
              </a:rPr>
              <a:t>seznatelné</a:t>
            </a:r>
            <a:r>
              <a:rPr lang="cs-CZ" i="1" dirty="0" smtClean="0">
                <a:solidFill>
                  <a:srgbClr val="0000DC"/>
                </a:solidFill>
              </a:rPr>
              <a:t>, </a:t>
            </a:r>
            <a:r>
              <a:rPr lang="cs-CZ" b="1" i="1" dirty="0" smtClean="0">
                <a:solidFill>
                  <a:srgbClr val="0000DC"/>
                </a:solidFill>
              </a:rPr>
              <a:t>proč správní orgán považuje námitky účastníka za liché</a:t>
            </a:r>
            <a:r>
              <a:rPr lang="cs-CZ" i="1" dirty="0" smtClean="0">
                <a:solidFill>
                  <a:srgbClr val="0000DC"/>
                </a:solidFill>
              </a:rPr>
              <a:t>, mylné, nebo vyvrácené, které skutečnosti vzal za podklad svého rozhodnutí, proč považuje </a:t>
            </a:r>
            <a:r>
              <a:rPr lang="cs-CZ" b="1" i="1" dirty="0" smtClean="0">
                <a:solidFill>
                  <a:srgbClr val="0000DC"/>
                </a:solidFill>
              </a:rPr>
              <a:t>skutečnosti předestírané účastníkem za nerozhodné</a:t>
            </a:r>
            <a:r>
              <a:rPr lang="cs-CZ" i="1" dirty="0" smtClean="0">
                <a:solidFill>
                  <a:srgbClr val="0000DC"/>
                </a:solidFill>
              </a:rPr>
              <a:t>, nesprávné, nebo jinými řádně provedenými důkazy vyvrácené, </a:t>
            </a:r>
            <a:r>
              <a:rPr lang="cs-CZ" b="1" i="1" dirty="0" smtClean="0">
                <a:solidFill>
                  <a:srgbClr val="0000DC"/>
                </a:solidFill>
              </a:rPr>
              <a:t>podle které právní normy rozhodl</a:t>
            </a:r>
            <a:r>
              <a:rPr lang="cs-CZ" i="1" dirty="0" smtClean="0">
                <a:solidFill>
                  <a:srgbClr val="0000DC"/>
                </a:solidFill>
              </a:rPr>
              <a:t>, jakými </a:t>
            </a:r>
            <a:r>
              <a:rPr lang="cs-CZ" b="1" i="1" dirty="0" smtClean="0">
                <a:solidFill>
                  <a:srgbClr val="0000DC"/>
                </a:solidFill>
              </a:rPr>
              <a:t>úvahami se řídil při hodnocení důkazů</a:t>
            </a:r>
            <a:r>
              <a:rPr lang="cs-CZ" i="1" dirty="0" smtClean="0">
                <a:solidFill>
                  <a:srgbClr val="0000DC"/>
                </a:solidFill>
              </a:rPr>
              <a:t>, a v případě rozhodování o relativně neurčité sankci jaké úvahy jej vedly k uložení sankce v konkrétní výši. </a:t>
            </a:r>
            <a:r>
              <a:rPr lang="cs-CZ" b="1" i="1" dirty="0" smtClean="0">
                <a:solidFill>
                  <a:srgbClr val="0000DC"/>
                </a:solidFill>
              </a:rPr>
              <a:t>Rozhodnutí, jehož odůvodnění obsahuje toliko obecný odkaz na to, že napadené rozhodnutí bylo přezkoumáno a jeho důvody shledány správnými, je nepřezkoumatelné, neboť důvody, o něž se výrok opírá, zcela chybějí</a:t>
            </a:r>
            <a:r>
              <a:rPr lang="cs-CZ" i="1" dirty="0" smtClean="0">
                <a:solidFill>
                  <a:srgbClr val="0000DC"/>
                </a:solidFill>
              </a:rPr>
              <a:t>. </a:t>
            </a:r>
            <a:r>
              <a:rPr lang="cs-CZ" b="1" dirty="0" smtClean="0"/>
              <a:t>(NSS 4 As 58/2005)</a:t>
            </a:r>
            <a:endParaRPr lang="cs-CZ" b="1" i="1" dirty="0" smtClean="0">
              <a:solidFill>
                <a:srgbClr val="0000DC"/>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smtClean="0"/>
              <a:t>MP701Z Správní právo procesní - seminář </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14</a:t>
            </a:fld>
            <a:endParaRPr lang="cs-CZ" altLang="cs-CZ" dirty="0"/>
          </a:p>
        </p:txBody>
      </p:sp>
      <p:sp>
        <p:nvSpPr>
          <p:cNvPr id="4" name="Nadpis 3"/>
          <p:cNvSpPr>
            <a:spLocks noGrp="1"/>
          </p:cNvSpPr>
          <p:nvPr>
            <p:ph type="title"/>
          </p:nvPr>
        </p:nvSpPr>
        <p:spPr/>
        <p:txBody>
          <a:bodyPr/>
          <a:lstStyle/>
          <a:p>
            <a:r>
              <a:rPr lang="cs-CZ" dirty="0" smtClean="0"/>
              <a:t>Odůvodnění</a:t>
            </a:r>
            <a:endParaRPr lang="cs-CZ" dirty="0"/>
          </a:p>
        </p:txBody>
      </p:sp>
      <p:sp>
        <p:nvSpPr>
          <p:cNvPr id="5" name="Zástupný symbol pro obsah 4"/>
          <p:cNvSpPr>
            <a:spLocks noGrp="1"/>
          </p:cNvSpPr>
          <p:nvPr>
            <p:ph idx="1"/>
          </p:nvPr>
        </p:nvSpPr>
        <p:spPr/>
        <p:txBody>
          <a:bodyPr/>
          <a:lstStyle/>
          <a:p>
            <a:r>
              <a:rPr lang="cs-CZ" dirty="0" smtClean="0"/>
              <a:t>Vady </a:t>
            </a:r>
            <a:r>
              <a:rPr lang="cs-CZ" dirty="0" smtClean="0"/>
              <a:t>odůvodnění – </a:t>
            </a:r>
            <a:r>
              <a:rPr lang="cs-CZ" dirty="0" smtClean="0"/>
              <a:t>ne </a:t>
            </a:r>
            <a:r>
              <a:rPr lang="cs-CZ" dirty="0" smtClean="0"/>
              <a:t>vždy důvodem pro zrušení</a:t>
            </a:r>
            <a:endParaRPr lang="cs-CZ" dirty="0" smtClean="0"/>
          </a:p>
          <a:p>
            <a:pPr lvl="1"/>
            <a:r>
              <a:rPr lang="cs-CZ" sz="1800" i="1" dirty="0" smtClean="0">
                <a:solidFill>
                  <a:srgbClr val="0000DC"/>
                </a:solidFill>
              </a:rPr>
              <a:t>Úprava náležitostí odůvodnění správního rozhodnutí v § 68 odst. 3 SŘ ovšem nepředstavuje opomenutelnou kategorii. Zajišťuje totiž, </a:t>
            </a:r>
            <a:r>
              <a:rPr lang="cs-CZ" sz="1800" b="1" i="1" dirty="0" smtClean="0">
                <a:solidFill>
                  <a:srgbClr val="0000DC"/>
                </a:solidFill>
              </a:rPr>
              <a:t>aby byl adresát veřejné moci odpovídajícím způsobem seznámen se skutkovými a právními závěry správního orgánu v jeho věci</a:t>
            </a:r>
            <a:r>
              <a:rPr lang="cs-CZ" sz="1800" i="1" dirty="0" smtClean="0">
                <a:solidFill>
                  <a:srgbClr val="0000DC"/>
                </a:solidFill>
              </a:rPr>
              <a:t>. O významu uvedeného závěru ve vztahu ke správnímu trestání nelze mít sebemenších pochyb. </a:t>
            </a:r>
            <a:r>
              <a:rPr lang="cs-CZ" sz="1800" b="1" i="1" dirty="0" smtClean="0">
                <a:solidFill>
                  <a:srgbClr val="0000DC"/>
                </a:solidFill>
              </a:rPr>
              <a:t>Správní soud může výjimečně slevit z nároků na dodržení požadavků § 68 odst. 3 SŘ, nalezne-li ve správním spisu dostatečnou oporu pro úvahu, že je rozhodnutí správního orgánu po právní i skutkové stránce v souladu se zákonem</a:t>
            </a:r>
            <a:r>
              <a:rPr lang="cs-CZ" sz="1800" i="1" dirty="0" smtClean="0">
                <a:solidFill>
                  <a:srgbClr val="0000DC"/>
                </a:solidFill>
              </a:rPr>
              <a:t> (srov. rozsudek Nejvyššího správního soudu ze dne 28. 8. 2007, č. </a:t>
            </a:r>
            <a:r>
              <a:rPr lang="cs-CZ" sz="1800" i="1" dirty="0" err="1" smtClean="0">
                <a:solidFill>
                  <a:srgbClr val="0000DC"/>
                </a:solidFill>
              </a:rPr>
              <a:t>j</a:t>
            </a:r>
            <a:r>
              <a:rPr lang="cs-CZ" sz="1800" i="1" dirty="0" smtClean="0">
                <a:solidFill>
                  <a:srgbClr val="0000DC"/>
                </a:solidFill>
              </a:rPr>
              <a:t>. 6 </a:t>
            </a:r>
            <a:r>
              <a:rPr lang="cs-CZ" sz="1800" i="1" dirty="0" err="1" smtClean="0">
                <a:solidFill>
                  <a:srgbClr val="0000DC"/>
                </a:solidFill>
              </a:rPr>
              <a:t>Ads</a:t>
            </a:r>
            <a:r>
              <a:rPr lang="cs-CZ" sz="1800" i="1" dirty="0" smtClean="0">
                <a:solidFill>
                  <a:srgbClr val="0000DC"/>
                </a:solidFill>
              </a:rPr>
              <a:t> 87/2006-36, č. 1389/2007 Sb. NSS). Tento postup je však namístě pouze v případech, kdy </a:t>
            </a:r>
            <a:r>
              <a:rPr lang="cs-CZ" sz="1800" b="1" i="1" dirty="0" smtClean="0">
                <a:solidFill>
                  <a:srgbClr val="0000DC"/>
                </a:solidFill>
              </a:rPr>
              <a:t>správní spis dává prima facie jednoznačnou odpověď na otázky týkající se skutkového stavu věci. </a:t>
            </a:r>
            <a:r>
              <a:rPr lang="cs-CZ" sz="1800" i="1" dirty="0" smtClean="0">
                <a:solidFill>
                  <a:srgbClr val="0000DC"/>
                </a:solidFill>
              </a:rPr>
              <a:t>Poskytuje-li totiž správní soud ochranu veřejným subjektivním právům přezkumem správního rozhodnutí, činí tak i posouzením jeho odůvodnění (srov. rozsudek Nejvyššího správního soudu ze dne 4. 2. 2010, č. </a:t>
            </a:r>
            <a:r>
              <a:rPr lang="cs-CZ" sz="1800" i="1" dirty="0" err="1" smtClean="0">
                <a:solidFill>
                  <a:srgbClr val="0000DC"/>
                </a:solidFill>
              </a:rPr>
              <a:t>j</a:t>
            </a:r>
            <a:r>
              <a:rPr lang="cs-CZ" sz="1800" i="1" dirty="0" smtClean="0">
                <a:solidFill>
                  <a:srgbClr val="0000DC"/>
                </a:solidFill>
              </a:rPr>
              <a:t>. 7 </a:t>
            </a:r>
            <a:r>
              <a:rPr lang="cs-CZ" sz="1800" i="1" dirty="0" err="1" smtClean="0">
                <a:solidFill>
                  <a:srgbClr val="0000DC"/>
                </a:solidFill>
              </a:rPr>
              <a:t>Afs</a:t>
            </a:r>
            <a:r>
              <a:rPr lang="cs-CZ" sz="1800" i="1" dirty="0" smtClean="0">
                <a:solidFill>
                  <a:srgbClr val="0000DC"/>
                </a:solidFill>
              </a:rPr>
              <a:t> 1/2010-53).</a:t>
            </a:r>
            <a:r>
              <a:rPr lang="cs-CZ" sz="1800" dirty="0" smtClean="0"/>
              <a:t> </a:t>
            </a:r>
            <a:r>
              <a:rPr lang="cs-CZ" sz="1800" b="1" dirty="0" smtClean="0"/>
              <a:t>(NSS 8 As 60/2009)</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smtClean="0"/>
              <a:t>MP701Z Správní právo procesní - seminář </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15</a:t>
            </a:fld>
            <a:endParaRPr lang="cs-CZ" altLang="cs-CZ" dirty="0"/>
          </a:p>
        </p:txBody>
      </p:sp>
      <p:sp>
        <p:nvSpPr>
          <p:cNvPr id="4" name="Nadpis 3"/>
          <p:cNvSpPr>
            <a:spLocks noGrp="1"/>
          </p:cNvSpPr>
          <p:nvPr>
            <p:ph type="title"/>
          </p:nvPr>
        </p:nvSpPr>
        <p:spPr/>
        <p:txBody>
          <a:bodyPr/>
          <a:lstStyle/>
          <a:p>
            <a:r>
              <a:rPr lang="cs-CZ" dirty="0" smtClean="0"/>
              <a:t>Odůvodnění</a:t>
            </a:r>
            <a:endParaRPr lang="cs-CZ" dirty="0"/>
          </a:p>
        </p:txBody>
      </p:sp>
      <p:sp>
        <p:nvSpPr>
          <p:cNvPr id="5" name="Zástupný symbol pro obsah 4"/>
          <p:cNvSpPr>
            <a:spLocks noGrp="1"/>
          </p:cNvSpPr>
          <p:nvPr>
            <p:ph idx="1"/>
          </p:nvPr>
        </p:nvSpPr>
        <p:spPr/>
        <p:txBody>
          <a:bodyPr/>
          <a:lstStyle/>
          <a:p>
            <a:r>
              <a:rPr lang="cs-CZ" dirty="0" smtClean="0"/>
              <a:t>Rozsah provedeného </a:t>
            </a:r>
            <a:r>
              <a:rPr lang="cs-CZ" dirty="0" smtClean="0"/>
              <a:t>důkazu v odůvodnění</a:t>
            </a:r>
            <a:endParaRPr lang="cs-CZ" dirty="0" smtClean="0"/>
          </a:p>
          <a:p>
            <a:pPr lvl="1"/>
            <a:r>
              <a:rPr lang="cs-CZ" b="1" i="1" dirty="0" smtClean="0">
                <a:solidFill>
                  <a:srgbClr val="0000DC"/>
                </a:solidFill>
              </a:rPr>
              <a:t>V odůvodnění správního rozhodnutí nemusí být vždy obsažen podrobný obsah provedeného důkazu; rozhodné jsou konkrétní okolnosti případu </a:t>
            </a:r>
            <a:r>
              <a:rPr lang="cs-CZ" i="1" dirty="0" smtClean="0">
                <a:solidFill>
                  <a:srgbClr val="0000DC"/>
                </a:solidFill>
              </a:rPr>
              <a:t>(např. do jaké míry je to zapotřebí se zřetelem na rozpory v jednotlivých důkazech, na námitky účastníka řízení spod.). Správní orgán však </a:t>
            </a:r>
            <a:r>
              <a:rPr lang="cs-CZ" b="1" i="1" dirty="0" smtClean="0">
                <a:solidFill>
                  <a:srgbClr val="0000DC"/>
                </a:solidFill>
              </a:rPr>
              <a:t>musí v odůvodnění bezpodmínečně uvést, z kterých důkazů vycházel</a:t>
            </a:r>
            <a:r>
              <a:rPr lang="cs-CZ" i="1" dirty="0" smtClean="0">
                <a:solidFill>
                  <a:srgbClr val="0000DC"/>
                </a:solidFill>
              </a:rPr>
              <a:t> (§ 47 odst. 3 správního řádu). </a:t>
            </a:r>
            <a:r>
              <a:rPr lang="cs-CZ" b="1" dirty="0" smtClean="0"/>
              <a:t>(NSS 2 As 18/2004-68)</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smtClean="0"/>
              <a:t>MP701Z Správní právo procesní - seminář </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16</a:t>
            </a:fld>
            <a:endParaRPr lang="cs-CZ" altLang="cs-CZ" dirty="0"/>
          </a:p>
        </p:txBody>
      </p:sp>
      <p:sp>
        <p:nvSpPr>
          <p:cNvPr id="4" name="Nadpis 3"/>
          <p:cNvSpPr>
            <a:spLocks noGrp="1"/>
          </p:cNvSpPr>
          <p:nvPr>
            <p:ph type="title"/>
          </p:nvPr>
        </p:nvSpPr>
        <p:spPr/>
        <p:txBody>
          <a:bodyPr/>
          <a:lstStyle/>
          <a:p>
            <a:r>
              <a:rPr lang="cs-CZ" dirty="0" smtClean="0"/>
              <a:t>Odůvodnění</a:t>
            </a:r>
            <a:endParaRPr lang="cs-CZ" dirty="0"/>
          </a:p>
        </p:txBody>
      </p:sp>
      <p:sp>
        <p:nvSpPr>
          <p:cNvPr id="5" name="Zástupný symbol pro obsah 4"/>
          <p:cNvSpPr>
            <a:spLocks noGrp="1"/>
          </p:cNvSpPr>
          <p:nvPr>
            <p:ph idx="1"/>
          </p:nvPr>
        </p:nvSpPr>
        <p:spPr/>
        <p:txBody>
          <a:bodyPr/>
          <a:lstStyle/>
          <a:p>
            <a:r>
              <a:rPr lang="cs-CZ" dirty="0" smtClean="0"/>
              <a:t>Obligatornost odůvodnění</a:t>
            </a:r>
          </a:p>
          <a:p>
            <a:pPr lvl="1"/>
            <a:r>
              <a:rPr lang="cs-CZ" i="1" dirty="0" smtClean="0">
                <a:solidFill>
                  <a:srgbClr val="0000DC"/>
                </a:solidFill>
              </a:rPr>
              <a:t>Podle § 68 odst. 4 rozhodnutí správního orgánu prvního stupně nemusí (ale může) obsahovat odůvodnění, pokud správní orgán vyhověl všem účastníkům řízení, tedy účastníkům podle § 27 odst. 1, 2 a 3, v plném rozsahu. </a:t>
            </a:r>
            <a:r>
              <a:rPr lang="cs-CZ" b="1" i="1" dirty="0" smtClean="0">
                <a:solidFill>
                  <a:srgbClr val="0000DC"/>
                </a:solidFill>
              </a:rPr>
              <a:t>V plném rozsahu správní orgán účastníkům vyhověl, pokud výroková část rozhodnutí ve věci odpovídá všem požadavkům účastníků </a:t>
            </a:r>
            <a:r>
              <a:rPr lang="cs-CZ" i="1" dirty="0" smtClean="0">
                <a:solidFill>
                  <a:srgbClr val="0000DC"/>
                </a:solidFill>
              </a:rPr>
              <a:t>řízení na rozhodnutí vyjádřeným v jejich návrzích či žádosti. Pokud by absence odůvodnění v rozhodnutí měla </a:t>
            </a:r>
            <a:r>
              <a:rPr lang="cs-CZ" b="1" i="1" dirty="0" smtClean="0">
                <a:solidFill>
                  <a:srgbClr val="0000DC"/>
                </a:solidFill>
              </a:rPr>
              <a:t>za následek nepřezkoumatelnost nebo nesrozumitelnost rozhodnutí</a:t>
            </a:r>
            <a:r>
              <a:rPr lang="cs-CZ" i="1" dirty="0" smtClean="0">
                <a:solidFill>
                  <a:srgbClr val="0000DC"/>
                </a:solidFill>
              </a:rPr>
              <a:t> (například v případě řízení, kde více účastníků uplatňuje rozdílné zájmy, nebo pokud je rozhodnutí založeno na </a:t>
            </a:r>
            <a:r>
              <a:rPr lang="cs-CZ" b="1" i="1" dirty="0" smtClean="0">
                <a:solidFill>
                  <a:srgbClr val="0000DC"/>
                </a:solidFill>
              </a:rPr>
              <a:t>aplikaci neurčitého právního pojmu nebo správního uvážení</a:t>
            </a:r>
            <a:r>
              <a:rPr lang="cs-CZ" i="1" dirty="0" smtClean="0">
                <a:solidFill>
                  <a:srgbClr val="0000DC"/>
                </a:solidFill>
              </a:rPr>
              <a:t> či se odchyluje od ustálené rozhodovací praxe), </a:t>
            </a:r>
            <a:r>
              <a:rPr lang="cs-CZ" b="1" i="1" dirty="0" smtClean="0">
                <a:solidFill>
                  <a:srgbClr val="0000DC"/>
                </a:solidFill>
              </a:rPr>
              <a:t>nelze § 68 odst. 4 aplikovat</a:t>
            </a:r>
            <a:r>
              <a:rPr lang="cs-CZ" i="1" dirty="0" smtClean="0">
                <a:solidFill>
                  <a:srgbClr val="0000DC"/>
                </a:solidFill>
              </a:rPr>
              <a:t>.“ </a:t>
            </a:r>
            <a:r>
              <a:rPr lang="cs-CZ" b="1" dirty="0" smtClean="0"/>
              <a:t>(Závěr č. 88 ze zasedání poradního sboru ministra vnitra ke správnímu řádu ze dne 26. 3. 2010)</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smtClean="0"/>
              <a:t>MP701Z Správní právo procesní - seminář </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17</a:t>
            </a:fld>
            <a:endParaRPr lang="cs-CZ" altLang="cs-CZ" dirty="0"/>
          </a:p>
        </p:txBody>
      </p:sp>
      <p:sp>
        <p:nvSpPr>
          <p:cNvPr id="4" name="Nadpis 3"/>
          <p:cNvSpPr>
            <a:spLocks noGrp="1"/>
          </p:cNvSpPr>
          <p:nvPr>
            <p:ph type="title"/>
          </p:nvPr>
        </p:nvSpPr>
        <p:spPr/>
        <p:txBody>
          <a:bodyPr/>
          <a:lstStyle/>
          <a:p>
            <a:r>
              <a:rPr lang="cs-CZ" dirty="0" smtClean="0"/>
              <a:t>Dokazování</a:t>
            </a:r>
            <a:endParaRPr lang="cs-CZ" dirty="0"/>
          </a:p>
        </p:txBody>
      </p:sp>
      <p:sp>
        <p:nvSpPr>
          <p:cNvPr id="5" name="Zástupný symbol pro obsah 4"/>
          <p:cNvSpPr>
            <a:spLocks noGrp="1"/>
          </p:cNvSpPr>
          <p:nvPr>
            <p:ph idx="1"/>
          </p:nvPr>
        </p:nvSpPr>
        <p:spPr/>
        <p:txBody>
          <a:bodyPr/>
          <a:lstStyle/>
          <a:p>
            <a:r>
              <a:rPr lang="cs-CZ" dirty="0" smtClean="0"/>
              <a:t>Otázky</a:t>
            </a:r>
          </a:p>
          <a:p>
            <a:pPr lvl="1"/>
            <a:r>
              <a:rPr lang="cs-CZ" i="1" dirty="0" smtClean="0">
                <a:solidFill>
                  <a:srgbClr val="0000DC"/>
                </a:solidFill>
              </a:rPr>
              <a:t>Co je podstatou dokazování? </a:t>
            </a:r>
          </a:p>
          <a:p>
            <a:pPr lvl="1"/>
            <a:r>
              <a:rPr lang="cs-CZ" i="1" dirty="0" smtClean="0">
                <a:solidFill>
                  <a:srgbClr val="0000DC"/>
                </a:solidFill>
              </a:rPr>
              <a:t>Jaké zásady se v jeho rámci uplatňují (jmenujte nejméně tři)?</a:t>
            </a:r>
          </a:p>
          <a:p>
            <a:pPr lvl="1"/>
            <a:r>
              <a:rPr lang="cs-CZ" i="1" dirty="0" smtClean="0">
                <a:solidFill>
                  <a:srgbClr val="0000DC"/>
                </a:solidFill>
              </a:rPr>
              <a:t>Jak (kdy) se dokazování provádí? </a:t>
            </a:r>
          </a:p>
          <a:p>
            <a:pPr lvl="1"/>
            <a:r>
              <a:rPr lang="cs-CZ" i="1" dirty="0" smtClean="0">
                <a:solidFill>
                  <a:srgbClr val="0000DC"/>
                </a:solidFill>
              </a:rPr>
              <a:t>Jaké důkazy mohou být obecně užity? </a:t>
            </a:r>
          </a:p>
          <a:p>
            <a:pPr lvl="1"/>
            <a:r>
              <a:rPr lang="cs-CZ" i="1" dirty="0" smtClean="0">
                <a:solidFill>
                  <a:srgbClr val="0000DC"/>
                </a:solidFill>
              </a:rPr>
              <a:t>Jaké důkazy mohly být užity v příkladu?</a:t>
            </a:r>
          </a:p>
          <a:p>
            <a:pPr lvl="1"/>
            <a:r>
              <a:rPr lang="cs-CZ" i="1" dirty="0" smtClean="0">
                <a:solidFill>
                  <a:srgbClr val="0000DC"/>
                </a:solidFill>
              </a:rPr>
              <a:t>Zakládá nezákonnost důkazu (</a:t>
            </a:r>
            <a:r>
              <a:rPr lang="cs-CZ" i="1" dirty="0" err="1" smtClean="0">
                <a:solidFill>
                  <a:srgbClr val="0000DC"/>
                </a:solidFill>
              </a:rPr>
              <a:t>d</a:t>
            </a:r>
            <a:r>
              <a:rPr lang="cs-CZ" i="1" dirty="0" smtClean="0">
                <a:solidFill>
                  <a:srgbClr val="0000DC"/>
                </a:solidFill>
              </a:rPr>
              <a:t>. prostředku) nezákonnost rozhodnutí?</a:t>
            </a:r>
          </a:p>
          <a:p>
            <a:pPr lvl="1"/>
            <a:r>
              <a:rPr lang="cs-CZ" i="1" dirty="0" smtClean="0">
                <a:solidFill>
                  <a:srgbClr val="0000DC"/>
                </a:solidFill>
              </a:rPr>
              <a:t>Může být znalec podjatý? Může být svědek podjatý?</a:t>
            </a:r>
          </a:p>
          <a:p>
            <a:pPr lvl="1"/>
            <a:r>
              <a:rPr lang="cs-CZ" i="1" dirty="0" smtClean="0">
                <a:solidFill>
                  <a:srgbClr val="0000DC"/>
                </a:solidFill>
              </a:rPr>
              <a:t>Má význam vyslýchat účastníka?</a:t>
            </a:r>
          </a:p>
          <a:p>
            <a:pPr lvl="1"/>
            <a:r>
              <a:rPr lang="cs-CZ" i="1" dirty="0" smtClean="0">
                <a:solidFill>
                  <a:srgbClr val="0000DC"/>
                </a:solidFill>
              </a:rPr>
              <a:t>Lze užít jako důkaz záznam o vysvětlení?</a:t>
            </a:r>
          </a:p>
          <a:p>
            <a:endParaRPr lang="cs-CZ"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smtClean="0"/>
              <a:t>MP701Z Správní právo procesní - seminář </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18</a:t>
            </a:fld>
            <a:endParaRPr lang="cs-CZ" altLang="cs-CZ" dirty="0"/>
          </a:p>
        </p:txBody>
      </p:sp>
      <p:sp>
        <p:nvSpPr>
          <p:cNvPr id="4" name="Nadpis 3"/>
          <p:cNvSpPr>
            <a:spLocks noGrp="1"/>
          </p:cNvSpPr>
          <p:nvPr>
            <p:ph type="title"/>
          </p:nvPr>
        </p:nvSpPr>
        <p:spPr/>
        <p:txBody>
          <a:bodyPr/>
          <a:lstStyle/>
          <a:p>
            <a:r>
              <a:rPr lang="cs-CZ" dirty="0" smtClean="0"/>
              <a:t>Dokazování</a:t>
            </a:r>
            <a:endParaRPr lang="cs-CZ" dirty="0"/>
          </a:p>
        </p:txBody>
      </p:sp>
      <p:sp>
        <p:nvSpPr>
          <p:cNvPr id="5" name="Zástupný symbol pro obsah 4"/>
          <p:cNvSpPr>
            <a:spLocks noGrp="1"/>
          </p:cNvSpPr>
          <p:nvPr>
            <p:ph idx="1"/>
          </p:nvPr>
        </p:nvSpPr>
        <p:spPr/>
        <p:txBody>
          <a:bodyPr/>
          <a:lstStyle/>
          <a:p>
            <a:r>
              <a:rPr lang="cs-CZ" dirty="0" smtClean="0"/>
              <a:t>Otázky</a:t>
            </a:r>
          </a:p>
          <a:p>
            <a:pPr lvl="1"/>
            <a:r>
              <a:rPr lang="cs-CZ" i="1" dirty="0" smtClean="0">
                <a:solidFill>
                  <a:srgbClr val="0000DC"/>
                </a:solidFill>
              </a:rPr>
              <a:t>Trpí dokazování v rámci příkladu vadami?</a:t>
            </a:r>
          </a:p>
          <a:p>
            <a:pPr lvl="1"/>
            <a:endParaRPr lang="cs-CZ" dirty="0" smtClean="0"/>
          </a:p>
          <a:p>
            <a:r>
              <a:rPr lang="cs-CZ" dirty="0" smtClean="0"/>
              <a:t>Vady:</a:t>
            </a:r>
          </a:p>
          <a:p>
            <a:pPr lvl="1"/>
            <a:r>
              <a:rPr lang="cs-CZ" b="1" dirty="0" smtClean="0"/>
              <a:t>1) celková nepřesvědčivost </a:t>
            </a:r>
            <a:r>
              <a:rPr lang="cs-CZ" dirty="0" smtClean="0"/>
              <a:t>a rozpornost podkladů (nerovnost, podjatost…)</a:t>
            </a:r>
          </a:p>
          <a:p>
            <a:pPr lvl="1"/>
            <a:r>
              <a:rPr lang="cs-CZ" b="1" dirty="0" smtClean="0"/>
              <a:t>2) (potenciálně) absence výzvy</a:t>
            </a:r>
            <a:r>
              <a:rPr lang="cs-CZ" dirty="0" smtClean="0"/>
              <a:t> k vyjádření se k podkladům (§ 36/3 SŘ)</a:t>
            </a:r>
          </a:p>
          <a:p>
            <a:pPr lvl="1"/>
            <a:r>
              <a:rPr lang="cs-CZ" b="1" dirty="0" smtClean="0"/>
              <a:t>3) nekonkrétní skutečnosti </a:t>
            </a:r>
            <a:r>
              <a:rPr lang="cs-CZ" dirty="0" smtClean="0"/>
              <a:t>známé z úřední činnosti (viz judikatura dále)</a:t>
            </a:r>
          </a:p>
          <a:p>
            <a:pPr lvl="1"/>
            <a:r>
              <a:rPr lang="cs-CZ" b="1" dirty="0" smtClean="0"/>
              <a:t>4) důkaz znaleckým posudkem </a:t>
            </a:r>
            <a:r>
              <a:rPr lang="cs-CZ" dirty="0" smtClean="0"/>
              <a:t>na objednávku účastníka může být problematický</a:t>
            </a:r>
            <a:endParaRPr lang="cs-CZ" b="1" dirty="0" smtClean="0"/>
          </a:p>
          <a:p>
            <a:pPr lvl="2"/>
            <a:r>
              <a:rPr lang="cs-CZ" dirty="0" smtClean="0"/>
              <a:t>obecně zajišťuje SO (§ 56 SŘ) – dle judikatury může předložit účastník, nicméně tehdy může být na místě také rezervovaný přístup… (viz </a:t>
            </a:r>
            <a:r>
              <a:rPr lang="cs-CZ" i="1" dirty="0" err="1" smtClean="0"/>
              <a:t>Phascolarctos</a:t>
            </a:r>
            <a:r>
              <a:rPr lang="cs-CZ" i="1" dirty="0" smtClean="0"/>
              <a:t> </a:t>
            </a:r>
            <a:r>
              <a:rPr lang="cs-CZ" i="1" dirty="0" err="1" smtClean="0"/>
              <a:t>cinereus</a:t>
            </a:r>
            <a:r>
              <a:rPr lang="cs-CZ" dirty="0" smtClean="0"/>
              <a:t>)</a:t>
            </a:r>
          </a:p>
          <a:p>
            <a:endParaRPr lang="cs-CZ"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4" end="4"/>
                                            </p:txEl>
                                          </p:spTgt>
                                        </p:tgtEl>
                                        <p:attrNameLst>
                                          <p:attrName>style.visibility</p:attrName>
                                        </p:attrNameLst>
                                      </p:cBhvr>
                                      <p:to>
                                        <p:strVal val="visible"/>
                                      </p:to>
                                    </p:set>
                                    <p:animEffect transition="in" filter="fade">
                                      <p:cBhvr>
                                        <p:cTn id="7" dur="2000"/>
                                        <p:tgtEl>
                                          <p:spTgt spid="5">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5" end="5"/>
                                            </p:txEl>
                                          </p:spTgt>
                                        </p:tgtEl>
                                        <p:attrNameLst>
                                          <p:attrName>style.visibility</p:attrName>
                                        </p:attrNameLst>
                                      </p:cBhvr>
                                      <p:to>
                                        <p:strVal val="visible"/>
                                      </p:to>
                                    </p:set>
                                    <p:animEffect transition="in" filter="fade">
                                      <p:cBhvr>
                                        <p:cTn id="12" dur="2000"/>
                                        <p:tgtEl>
                                          <p:spTgt spid="5">
                                            <p:txEl>
                                              <p:pRg st="5" end="5"/>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6" end="6"/>
                                            </p:txEl>
                                          </p:spTgt>
                                        </p:tgtEl>
                                        <p:attrNameLst>
                                          <p:attrName>style.visibility</p:attrName>
                                        </p:attrNameLst>
                                      </p:cBhvr>
                                      <p:to>
                                        <p:strVal val="visible"/>
                                      </p:to>
                                    </p:set>
                                    <p:animEffect transition="in" filter="fade">
                                      <p:cBhvr>
                                        <p:cTn id="17" dur="2000"/>
                                        <p:tgtEl>
                                          <p:spTgt spid="5">
                                            <p:txEl>
                                              <p:pRg st="6" end="6"/>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5">
                                            <p:txEl>
                                              <p:pRg st="7" end="7"/>
                                            </p:txEl>
                                          </p:spTgt>
                                        </p:tgtEl>
                                        <p:attrNameLst>
                                          <p:attrName>style.visibility</p:attrName>
                                        </p:attrNameLst>
                                      </p:cBhvr>
                                      <p:to>
                                        <p:strVal val="visible"/>
                                      </p:to>
                                    </p:set>
                                    <p:animEffect transition="in" filter="fade">
                                      <p:cBhvr>
                                        <p:cTn id="20" dur="2000"/>
                                        <p:tgtEl>
                                          <p:spTgt spid="5">
                                            <p:txEl>
                                              <p:pRg st="7" end="7"/>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5">
                                            <p:txEl>
                                              <p:pRg st="8" end="8"/>
                                            </p:txEl>
                                          </p:spTgt>
                                        </p:tgtEl>
                                        <p:attrNameLst>
                                          <p:attrName>style.visibility</p:attrName>
                                        </p:attrNameLst>
                                      </p:cBhvr>
                                      <p:to>
                                        <p:strVal val="visible"/>
                                      </p:to>
                                    </p:set>
                                    <p:animEffect transition="in" filter="fade">
                                      <p:cBhvr>
                                        <p:cTn id="23" dur="2000"/>
                                        <p:tgtEl>
                                          <p:spTgt spid="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smtClean="0"/>
              <a:t>MP701Z Správní právo procesní - seminář </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19</a:t>
            </a:fld>
            <a:endParaRPr lang="cs-CZ" altLang="cs-CZ" dirty="0"/>
          </a:p>
        </p:txBody>
      </p:sp>
      <p:sp>
        <p:nvSpPr>
          <p:cNvPr id="4" name="Nadpis 3"/>
          <p:cNvSpPr>
            <a:spLocks noGrp="1"/>
          </p:cNvSpPr>
          <p:nvPr>
            <p:ph type="title"/>
          </p:nvPr>
        </p:nvSpPr>
        <p:spPr/>
        <p:txBody>
          <a:bodyPr/>
          <a:lstStyle/>
          <a:p>
            <a:r>
              <a:rPr lang="cs-CZ" dirty="0" smtClean="0"/>
              <a:t>Dokazování</a:t>
            </a:r>
            <a:endParaRPr lang="cs-CZ" dirty="0"/>
          </a:p>
        </p:txBody>
      </p:sp>
      <p:sp>
        <p:nvSpPr>
          <p:cNvPr id="5" name="Zástupný symbol pro obsah 4"/>
          <p:cNvSpPr>
            <a:spLocks noGrp="1"/>
          </p:cNvSpPr>
          <p:nvPr>
            <p:ph idx="1"/>
          </p:nvPr>
        </p:nvSpPr>
        <p:spPr/>
        <p:txBody>
          <a:bodyPr/>
          <a:lstStyle/>
          <a:p>
            <a:r>
              <a:rPr lang="cs-CZ" dirty="0" smtClean="0"/>
              <a:t>Provádění důkazů</a:t>
            </a:r>
          </a:p>
          <a:p>
            <a:pPr lvl="1"/>
            <a:r>
              <a:rPr lang="cs-CZ" sz="1800" i="1" dirty="0" smtClean="0">
                <a:solidFill>
                  <a:srgbClr val="0000DC"/>
                </a:solidFill>
              </a:rPr>
              <a:t>Smyslem § 51 odst. 2 správního řádu je umožnit účastníkům řízení, aby mohli být přítomni při provádění důkazů, nebylo-li k jejich provedení nařízeno ústní jednání. </a:t>
            </a:r>
            <a:r>
              <a:rPr lang="cs-CZ" sz="1800" b="1" i="1" dirty="0" smtClean="0">
                <a:solidFill>
                  <a:srgbClr val="0000DC"/>
                </a:solidFill>
              </a:rPr>
              <a:t>Díky přítomnosti při provádění důkazů se mohou účastníci lépe seznámit s jejich obsahem </a:t>
            </a:r>
            <a:r>
              <a:rPr lang="cs-CZ" sz="1800" i="1" dirty="0" smtClean="0">
                <a:solidFill>
                  <a:srgbClr val="0000DC"/>
                </a:solidFill>
              </a:rPr>
              <a:t>(komplexně všemi vjemy vnímat výpověď svědka, ohledávaný předmět apod.) a v návaznosti na to se detailněji vyjádřit k důkazu. </a:t>
            </a:r>
            <a:r>
              <a:rPr lang="cs-CZ" sz="1800" b="1" i="1" dirty="0" smtClean="0">
                <a:solidFill>
                  <a:srgbClr val="0000DC"/>
                </a:solidFill>
              </a:rPr>
              <a:t>Je-li však jako důkaz prováděna listina</a:t>
            </a:r>
            <a:r>
              <a:rPr lang="cs-CZ" sz="1800" i="1" dirty="0" smtClean="0">
                <a:solidFill>
                  <a:srgbClr val="0000DC"/>
                </a:solidFill>
              </a:rPr>
              <a:t>, nadto listina předložená stěžovatelkou, </a:t>
            </a:r>
            <a:r>
              <a:rPr lang="cs-CZ" sz="1800" b="1" i="1" dirty="0" smtClean="0">
                <a:solidFill>
                  <a:srgbClr val="0000DC"/>
                </a:solidFill>
              </a:rPr>
              <a:t>není vadou řízení, pokud nebyla stěžovatelka informována o provedení důkazů mimo ústní jednání</a:t>
            </a:r>
            <a:r>
              <a:rPr lang="cs-CZ" sz="1800" i="1" dirty="0" smtClean="0">
                <a:solidFill>
                  <a:srgbClr val="0000DC"/>
                </a:solidFill>
              </a:rPr>
              <a:t>. </a:t>
            </a:r>
            <a:r>
              <a:rPr lang="cs-CZ" sz="1800" b="1" dirty="0" smtClean="0"/>
              <a:t>(NSS 1 As 157/2012-40)</a:t>
            </a:r>
          </a:p>
          <a:p>
            <a:pPr lvl="1"/>
            <a:endParaRPr lang="cs-CZ" sz="1800" b="1" i="1" dirty="0" smtClean="0">
              <a:solidFill>
                <a:srgbClr val="0000DC"/>
              </a:solidFill>
            </a:endParaRPr>
          </a:p>
          <a:p>
            <a:pPr lvl="1"/>
            <a:r>
              <a:rPr lang="cs-CZ" sz="1800" b="1" i="1" dirty="0" smtClean="0">
                <a:solidFill>
                  <a:srgbClr val="0000DC"/>
                </a:solidFill>
              </a:rPr>
              <a:t>Správní orgán je povinen vyrozumět účastníky řízení o každém provádění důkazů, ať probíhá při ústním jednání, nebo mimo ně. </a:t>
            </a:r>
            <a:r>
              <a:rPr lang="cs-CZ" sz="1800" i="1" dirty="0" smtClean="0">
                <a:solidFill>
                  <a:srgbClr val="0000DC"/>
                </a:solidFill>
              </a:rPr>
              <a:t>V případě nepřítomnosti účastníka řízení při dokazování z důvodu, který připouští zákon, a při dokazování prostřednictvím písemných podkladů, jsou práva účastníka řízení zajištěna postupem podle § 36 odst. 3 správního řádu. </a:t>
            </a:r>
            <a:r>
              <a:rPr lang="cs-CZ" sz="1800" b="1" dirty="0" smtClean="0"/>
              <a:t>(Závěr č. 115 ze zasedání poradního sboru ministra vnitra ke správnímu řádu ze dne 8. 6. 2012)</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smtClean="0"/>
              <a:t>MP701Z Správní právo procesní - seminář </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
        <p:nvSpPr>
          <p:cNvPr id="4" name="Nadpis 3"/>
          <p:cNvSpPr>
            <a:spLocks noGrp="1"/>
          </p:cNvSpPr>
          <p:nvPr>
            <p:ph type="title"/>
          </p:nvPr>
        </p:nvSpPr>
        <p:spPr/>
        <p:txBody>
          <a:bodyPr/>
          <a:lstStyle/>
          <a:p>
            <a:r>
              <a:rPr lang="cs-CZ" dirty="0" smtClean="0"/>
              <a:t>Otázky</a:t>
            </a:r>
            <a:endParaRPr lang="cs-CZ" dirty="0"/>
          </a:p>
        </p:txBody>
      </p:sp>
      <p:sp>
        <p:nvSpPr>
          <p:cNvPr id="5" name="Zástupný symbol pro obsah 4"/>
          <p:cNvSpPr>
            <a:spLocks noGrp="1"/>
          </p:cNvSpPr>
          <p:nvPr>
            <p:ph idx="1"/>
          </p:nvPr>
        </p:nvSpPr>
        <p:spPr/>
        <p:txBody>
          <a:bodyPr/>
          <a:lstStyle/>
          <a:p>
            <a:r>
              <a:rPr lang="cs-CZ" dirty="0" smtClean="0"/>
              <a:t>Definujte následující druhy správního rozhodnutí</a:t>
            </a:r>
          </a:p>
          <a:p>
            <a:pPr lvl="1"/>
            <a:r>
              <a:rPr lang="cs-CZ" i="1" dirty="0" smtClean="0">
                <a:solidFill>
                  <a:srgbClr val="0000DC"/>
                </a:solidFill>
              </a:rPr>
              <a:t>správní rozhodnutí (obecně)</a:t>
            </a:r>
          </a:p>
          <a:p>
            <a:pPr lvl="1"/>
            <a:r>
              <a:rPr lang="cs-CZ" i="1" dirty="0" smtClean="0">
                <a:solidFill>
                  <a:srgbClr val="0000DC"/>
                </a:solidFill>
              </a:rPr>
              <a:t>v širším smyslu / v užším smyslu</a:t>
            </a:r>
          </a:p>
          <a:p>
            <a:pPr lvl="1"/>
            <a:r>
              <a:rPr lang="cs-CZ" i="1" dirty="0" smtClean="0">
                <a:solidFill>
                  <a:srgbClr val="0000DC"/>
                </a:solidFill>
              </a:rPr>
              <a:t>meritorní / procesní</a:t>
            </a:r>
          </a:p>
          <a:p>
            <a:pPr lvl="1"/>
            <a:r>
              <a:rPr lang="cs-CZ" i="1" dirty="0" smtClean="0">
                <a:solidFill>
                  <a:srgbClr val="0000DC"/>
                </a:solidFill>
              </a:rPr>
              <a:t>konstitutivní / deklaratorní</a:t>
            </a:r>
          </a:p>
          <a:p>
            <a:pPr lvl="1"/>
            <a:r>
              <a:rPr lang="cs-CZ" i="1" dirty="0" smtClean="0">
                <a:solidFill>
                  <a:srgbClr val="0000DC"/>
                </a:solidFill>
              </a:rPr>
              <a:t>pozitivní / negativní</a:t>
            </a:r>
          </a:p>
          <a:p>
            <a:pPr lvl="1"/>
            <a:r>
              <a:rPr lang="cs-CZ" i="1" dirty="0" smtClean="0">
                <a:solidFill>
                  <a:srgbClr val="0000DC"/>
                </a:solidFill>
              </a:rPr>
              <a:t>mezitímní</a:t>
            </a:r>
          </a:p>
          <a:p>
            <a:pPr lvl="1"/>
            <a:r>
              <a:rPr lang="cs-CZ" i="1" dirty="0" smtClean="0">
                <a:solidFill>
                  <a:srgbClr val="0000DC"/>
                </a:solidFill>
              </a:rPr>
              <a:t>částečné</a:t>
            </a:r>
          </a:p>
          <a:p>
            <a:pPr lvl="1"/>
            <a:r>
              <a:rPr lang="cs-CZ" i="1" dirty="0" smtClean="0">
                <a:solidFill>
                  <a:srgbClr val="0000DC"/>
                </a:solidFill>
              </a:rPr>
              <a:t>opravné</a:t>
            </a:r>
          </a:p>
          <a:p>
            <a:pPr lvl="1"/>
            <a:r>
              <a:rPr lang="cs-CZ" i="1" dirty="0" smtClean="0">
                <a:solidFill>
                  <a:srgbClr val="0000DC"/>
                </a:solidFill>
              </a:rPr>
              <a:t>nulitní</a:t>
            </a:r>
          </a:p>
          <a:p>
            <a:pPr lvl="1"/>
            <a:r>
              <a:rPr lang="cs-CZ" i="1" dirty="0" smtClean="0">
                <a:solidFill>
                  <a:srgbClr val="0000DC"/>
                </a:solidFill>
              </a:rPr>
              <a:t>fiktivní</a:t>
            </a:r>
          </a:p>
          <a:p>
            <a:pPr lvl="1"/>
            <a:r>
              <a:rPr lang="cs-CZ" i="1" dirty="0" smtClean="0">
                <a:solidFill>
                  <a:srgbClr val="0000DC"/>
                </a:solidFill>
              </a:rPr>
              <a:t>„</a:t>
            </a:r>
            <a:r>
              <a:rPr lang="cs-CZ" i="1" dirty="0" err="1" smtClean="0">
                <a:solidFill>
                  <a:srgbClr val="0000DC"/>
                </a:solidFill>
              </a:rPr>
              <a:t>nonrozhodnutí</a:t>
            </a:r>
            <a:r>
              <a:rPr lang="cs-CZ" i="1" dirty="0" smtClean="0">
                <a:solidFill>
                  <a:srgbClr val="0000DC"/>
                </a:solidFill>
              </a:rPr>
              <a:t>“</a:t>
            </a:r>
          </a:p>
          <a:p>
            <a:pPr lvl="1"/>
            <a:endParaRPr lang="cs-CZ"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smtClean="0"/>
              <a:t>MP701Z Správní právo procesní - seminář </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20</a:t>
            </a:fld>
            <a:endParaRPr lang="cs-CZ" altLang="cs-CZ" dirty="0"/>
          </a:p>
        </p:txBody>
      </p:sp>
      <p:sp>
        <p:nvSpPr>
          <p:cNvPr id="4" name="Nadpis 3"/>
          <p:cNvSpPr>
            <a:spLocks noGrp="1"/>
          </p:cNvSpPr>
          <p:nvPr>
            <p:ph type="title"/>
          </p:nvPr>
        </p:nvSpPr>
        <p:spPr/>
        <p:txBody>
          <a:bodyPr/>
          <a:lstStyle/>
          <a:p>
            <a:r>
              <a:rPr lang="cs-CZ" dirty="0" smtClean="0"/>
              <a:t>Dokazování</a:t>
            </a:r>
            <a:endParaRPr lang="cs-CZ" dirty="0"/>
          </a:p>
        </p:txBody>
      </p:sp>
      <p:sp>
        <p:nvSpPr>
          <p:cNvPr id="5" name="Zástupný symbol pro obsah 4"/>
          <p:cNvSpPr>
            <a:spLocks noGrp="1"/>
          </p:cNvSpPr>
          <p:nvPr>
            <p:ph idx="1"/>
          </p:nvPr>
        </p:nvSpPr>
        <p:spPr/>
        <p:txBody>
          <a:bodyPr/>
          <a:lstStyle/>
          <a:p>
            <a:r>
              <a:rPr lang="cs-CZ" dirty="0" smtClean="0"/>
              <a:t>Hodnocení důkazů</a:t>
            </a:r>
          </a:p>
          <a:p>
            <a:pPr lvl="1"/>
            <a:r>
              <a:rPr lang="cs-CZ" sz="1600" b="1" i="1" dirty="0" smtClean="0">
                <a:solidFill>
                  <a:srgbClr val="0000DC"/>
                </a:solidFill>
              </a:rPr>
              <a:t>Zásadu volného hodnoceni důkazů </a:t>
            </a:r>
            <a:r>
              <a:rPr lang="cs-CZ" sz="1600" i="1" dirty="0" smtClean="0">
                <a:solidFill>
                  <a:srgbClr val="0000DC"/>
                </a:solidFill>
              </a:rPr>
              <a:t>zakotvenou v § 2 odst. 3 zákona č. 337/1992 Sb., o správě daní a poplatků, </a:t>
            </a:r>
            <a:r>
              <a:rPr lang="cs-CZ" sz="1600" b="1" i="1" dirty="0" smtClean="0">
                <a:solidFill>
                  <a:srgbClr val="0000DC"/>
                </a:solidFill>
              </a:rPr>
              <a:t>nelze vykládat tak, že by závěry správce daně o skutkové stránce věci mohly být výsledkem libovůle. </a:t>
            </a:r>
            <a:r>
              <a:rPr lang="cs-CZ" sz="1600" i="1" dirty="0" smtClean="0">
                <a:solidFill>
                  <a:srgbClr val="0000DC"/>
                </a:solidFill>
              </a:rPr>
              <a:t>Takové závěry musí naopak vyplynout z </a:t>
            </a:r>
            <a:r>
              <a:rPr lang="cs-CZ" sz="1600" b="1" i="1" dirty="0" smtClean="0">
                <a:solidFill>
                  <a:srgbClr val="0000DC"/>
                </a:solidFill>
              </a:rPr>
              <a:t>racionálního myšlenkového procesu</a:t>
            </a:r>
            <a:r>
              <a:rPr lang="cs-CZ" sz="1600" i="1" dirty="0" smtClean="0">
                <a:solidFill>
                  <a:srgbClr val="0000DC"/>
                </a:solidFill>
              </a:rPr>
              <a:t> odpovídajícího požadavkům formální logiky, v jehož rámci bude důkladně posouzen každý z provedených důkazů jednotlivě a zároveň budou veškeré tyto důkazy posouzeny v jejich vzájemné souvislosti. Tato úvaha musí být v konečném rozhodnutí v daňovém řízení </a:t>
            </a:r>
            <a:r>
              <a:rPr lang="cs-CZ" sz="1600" b="1" i="1" dirty="0" smtClean="0">
                <a:solidFill>
                  <a:srgbClr val="0000DC"/>
                </a:solidFill>
              </a:rPr>
              <a:t>přezkoumatelným způsobem vyjádřena a plně podléhá kognici správních soudů</a:t>
            </a:r>
            <a:r>
              <a:rPr lang="cs-CZ" sz="1600" i="1" dirty="0" smtClean="0">
                <a:solidFill>
                  <a:srgbClr val="0000DC"/>
                </a:solidFill>
              </a:rPr>
              <a:t>.               </a:t>
            </a:r>
            <a:r>
              <a:rPr lang="cs-CZ" sz="1600" b="1" dirty="0" smtClean="0"/>
              <a:t>(NSS 5 </a:t>
            </a:r>
            <a:r>
              <a:rPr lang="cs-CZ" sz="1600" b="1" dirty="0" err="1" smtClean="0"/>
              <a:t>Afs</a:t>
            </a:r>
            <a:r>
              <a:rPr lang="cs-CZ" sz="1600" b="1" dirty="0" smtClean="0"/>
              <a:t> 5/2008-75)</a:t>
            </a:r>
            <a:endParaRPr lang="cs-CZ" sz="1600" dirty="0" smtClean="0"/>
          </a:p>
          <a:p>
            <a:pPr lvl="1"/>
            <a:endParaRPr lang="cs-CZ" sz="1600" dirty="0" smtClean="0"/>
          </a:p>
          <a:p>
            <a:pPr lvl="1"/>
            <a:r>
              <a:rPr lang="cs-CZ" sz="1600" i="1" dirty="0" smtClean="0">
                <a:solidFill>
                  <a:srgbClr val="0000DC"/>
                </a:solidFill>
              </a:rPr>
              <a:t>Správní orgán může přistoupit k </a:t>
            </a:r>
            <a:r>
              <a:rPr lang="cs-CZ" sz="1600" b="1" i="1" dirty="0" smtClean="0">
                <a:solidFill>
                  <a:srgbClr val="0000DC"/>
                </a:solidFill>
              </a:rPr>
              <a:t>hodnocení důkazů </a:t>
            </a:r>
            <a:r>
              <a:rPr lang="cs-CZ" sz="1600" i="1" strike="sngStrike" dirty="0" smtClean="0">
                <a:solidFill>
                  <a:srgbClr val="0000DC"/>
                </a:solidFill>
              </a:rPr>
              <a:t>(§ 34 odst. 5 </a:t>
            </a:r>
            <a:r>
              <a:rPr lang="cs-CZ" sz="1600" i="1" strike="sngStrike" dirty="0" err="1" smtClean="0">
                <a:solidFill>
                  <a:srgbClr val="0000DC"/>
                </a:solidFill>
              </a:rPr>
              <a:t>spr</a:t>
            </a:r>
            <a:r>
              <a:rPr lang="cs-CZ" sz="1600" i="1" strike="sngStrike" dirty="0" smtClean="0">
                <a:solidFill>
                  <a:srgbClr val="0000DC"/>
                </a:solidFill>
              </a:rPr>
              <a:t>. </a:t>
            </a:r>
            <a:r>
              <a:rPr lang="cs-CZ" sz="1600" i="1" strike="sngStrike" dirty="0" err="1" smtClean="0">
                <a:solidFill>
                  <a:srgbClr val="0000DC"/>
                </a:solidFill>
              </a:rPr>
              <a:t>ř</a:t>
            </a:r>
            <a:r>
              <a:rPr lang="cs-CZ" sz="1600" i="1" strike="sngStrike" dirty="0" smtClean="0">
                <a:solidFill>
                  <a:srgbClr val="0000DC"/>
                </a:solidFill>
              </a:rPr>
              <a:t>.)</a:t>
            </a:r>
            <a:r>
              <a:rPr lang="cs-CZ" sz="1600" i="1" dirty="0" smtClean="0">
                <a:solidFill>
                  <a:srgbClr val="0000DC"/>
                </a:solidFill>
              </a:rPr>
              <a:t> </a:t>
            </a:r>
            <a:r>
              <a:rPr lang="cs-CZ" sz="1600" b="1" i="1" dirty="0" smtClean="0">
                <a:solidFill>
                  <a:srgbClr val="0000DC"/>
                </a:solidFill>
              </a:rPr>
              <a:t>teprve po vyčerpání možnosti odstranit existující rozpory v důkazech. </a:t>
            </a:r>
            <a:r>
              <a:rPr lang="cs-CZ" sz="1600" i="1" dirty="0" smtClean="0">
                <a:solidFill>
                  <a:srgbClr val="0000DC"/>
                </a:solidFill>
              </a:rPr>
              <a:t>Jestliže se však rozpory odstranit nepodaří, je nezbytné, aby správní orgán v odůvodnění svého rozhodnutí vyložil, v čem rozpor spočíval, co bylo učiněno pro jeho odstranění, proč se to nepodařilo a ke kterým důkazům se nakonec při svém hodnocení přichýlil a které důkazy odmítl a proč. </a:t>
            </a:r>
            <a:r>
              <a:rPr lang="cs-CZ" sz="1600" b="1" i="1" dirty="0" smtClean="0">
                <a:solidFill>
                  <a:srgbClr val="0000DC"/>
                </a:solidFill>
              </a:rPr>
              <a:t>Pokud se bez jakéhokoli zdůvodnění přikloní ke skupině důkazů, které podporují jedno skutkové zjištění </a:t>
            </a:r>
            <a:r>
              <a:rPr lang="cs-CZ" sz="1600" i="1" dirty="0" smtClean="0">
                <a:solidFill>
                  <a:srgbClr val="0000DC"/>
                </a:solidFill>
              </a:rPr>
              <a:t>(např. že účastník spáchal správní delikt) </a:t>
            </a:r>
            <a:r>
              <a:rPr lang="cs-CZ" sz="1600" b="1" i="1" dirty="0" smtClean="0">
                <a:solidFill>
                  <a:srgbClr val="0000DC"/>
                </a:solidFill>
              </a:rPr>
              <a:t>a pomine důkazy, z nichž vyvěrá opak, vybočuje tím ze zákonných mezí</a:t>
            </a:r>
            <a:r>
              <a:rPr lang="cs-CZ" sz="1600" i="1" dirty="0" smtClean="0">
                <a:solidFill>
                  <a:srgbClr val="0000DC"/>
                </a:solidFill>
              </a:rPr>
              <a:t>, které mu zákon pro hodnocení důkazů vytyčil. </a:t>
            </a:r>
            <a:r>
              <a:rPr lang="cs-CZ" sz="1600" b="1" dirty="0" smtClean="0"/>
              <a:t>(VS v Praze 6 A 139/94-17)</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smtClean="0"/>
              <a:t>MP701Z Správní právo procesní - seminář </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21</a:t>
            </a:fld>
            <a:endParaRPr lang="cs-CZ" altLang="cs-CZ" dirty="0"/>
          </a:p>
        </p:txBody>
      </p:sp>
      <p:sp>
        <p:nvSpPr>
          <p:cNvPr id="4" name="Nadpis 3"/>
          <p:cNvSpPr>
            <a:spLocks noGrp="1"/>
          </p:cNvSpPr>
          <p:nvPr>
            <p:ph type="title"/>
          </p:nvPr>
        </p:nvSpPr>
        <p:spPr/>
        <p:txBody>
          <a:bodyPr/>
          <a:lstStyle/>
          <a:p>
            <a:r>
              <a:rPr lang="cs-CZ" dirty="0" smtClean="0"/>
              <a:t>Dokazování</a:t>
            </a:r>
            <a:endParaRPr lang="cs-CZ" dirty="0"/>
          </a:p>
        </p:txBody>
      </p:sp>
      <p:sp>
        <p:nvSpPr>
          <p:cNvPr id="5" name="Zástupný symbol pro obsah 4"/>
          <p:cNvSpPr>
            <a:spLocks noGrp="1"/>
          </p:cNvSpPr>
          <p:nvPr>
            <p:ph idx="1"/>
          </p:nvPr>
        </p:nvSpPr>
        <p:spPr/>
        <p:txBody>
          <a:bodyPr/>
          <a:lstStyle/>
          <a:p>
            <a:r>
              <a:rPr lang="cs-CZ" dirty="0" smtClean="0"/>
              <a:t>Možný postup účastníka řízení z moci úřední</a:t>
            </a:r>
          </a:p>
          <a:p>
            <a:pPr lvl="1"/>
            <a:r>
              <a:rPr lang="cs-CZ" sz="1800" i="1" dirty="0" smtClean="0">
                <a:solidFill>
                  <a:srgbClr val="0000DC"/>
                </a:solidFill>
              </a:rPr>
              <a:t>Z dikce ustanovení § 50 odst. 3 se jednoznačně podává, že řízení, v němž má být z moci úřední uložena povinnost, je výlučně ovládáno zásadou vyšetřovací; rovněž je zde zdůrazněna i zásada objektivního, nestranného přístupu, kdy je správní orgán povinen zjišťovat veškeré rozhodné okolnosti, tedy i ty, které svědčí ve prospěch osoby, které má být povinnost (proti její vůli) uložena. Je to tedy správní orgán, který nese odpovědnost za řádné soustředění podkladů pro rozhodnutí a případně i odpovědnost za nesplnění této povinnosti… </a:t>
            </a:r>
            <a:r>
              <a:rPr lang="cs-CZ" sz="1800" b="1" i="1" dirty="0" smtClean="0">
                <a:solidFill>
                  <a:srgbClr val="0000DC"/>
                </a:solidFill>
              </a:rPr>
              <a:t>Pokud se účastník</a:t>
            </a:r>
            <a:r>
              <a:rPr lang="cs-CZ" sz="1800" b="1" dirty="0" smtClean="0">
                <a:solidFill>
                  <a:srgbClr val="0000DC"/>
                </a:solidFill>
              </a:rPr>
              <a:t> </a:t>
            </a:r>
            <a:r>
              <a:rPr lang="cs-CZ" sz="1800" b="1" i="1" dirty="0" smtClean="0">
                <a:solidFill>
                  <a:srgbClr val="0000DC"/>
                </a:solidFill>
              </a:rPr>
              <a:t>takového řízení rozhodne žádné důkazy na svou obranu nenavrhovat, může se to nepochybně odrazit na skutkovém stavu, který bude správní orgán považovat za dostatečně zjištěný </a:t>
            </a:r>
            <a:r>
              <a:rPr lang="cs-CZ" sz="1800" i="1" dirty="0" smtClean="0">
                <a:solidFill>
                  <a:srgbClr val="0000DC"/>
                </a:solidFill>
              </a:rPr>
              <a:t>a který nebude (objektivně vzato) zohledňovat aspekty věci, o kterých se účastník řízení nezmínil (ačkoli by mu byly ku prospěchu) a správnímu orgánu nejsou známy; </a:t>
            </a:r>
            <a:r>
              <a:rPr lang="cs-CZ" sz="1800" b="1" i="1" dirty="0" smtClean="0">
                <a:solidFill>
                  <a:srgbClr val="0000DC"/>
                </a:solidFill>
              </a:rPr>
              <a:t>na straně druhé to však nikterak neomezuje vyšetřovací činnost správního orgánu</a:t>
            </a:r>
            <a:r>
              <a:rPr lang="cs-CZ" sz="1800" i="1" dirty="0" smtClean="0">
                <a:solidFill>
                  <a:srgbClr val="0000DC"/>
                </a:solidFill>
              </a:rPr>
              <a:t>, který je v těchto případech vždy povinen sám zjišťovat všechny rozhodné okolnosti svědčící ve prospěch i v neprospěch žalobce“ </a:t>
            </a:r>
            <a:r>
              <a:rPr lang="cs-CZ" sz="1800" dirty="0" smtClean="0">
                <a:solidFill>
                  <a:srgbClr val="0000DC"/>
                </a:solidFill>
              </a:rPr>
              <a:t>(= účastníka)                   </a:t>
            </a:r>
            <a:r>
              <a:rPr lang="cs-CZ" sz="1800" b="1" dirty="0" smtClean="0"/>
              <a:t>(NSS 2 As 78/2010-49)</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smtClean="0"/>
              <a:t>MP701Z Správní právo procesní - seminář </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22</a:t>
            </a:fld>
            <a:endParaRPr lang="cs-CZ" altLang="cs-CZ" dirty="0"/>
          </a:p>
        </p:txBody>
      </p:sp>
      <p:sp>
        <p:nvSpPr>
          <p:cNvPr id="4" name="Nadpis 3"/>
          <p:cNvSpPr>
            <a:spLocks noGrp="1"/>
          </p:cNvSpPr>
          <p:nvPr>
            <p:ph type="title"/>
          </p:nvPr>
        </p:nvSpPr>
        <p:spPr/>
        <p:txBody>
          <a:bodyPr/>
          <a:lstStyle/>
          <a:p>
            <a:r>
              <a:rPr lang="cs-CZ" dirty="0" smtClean="0"/>
              <a:t>Dokazování</a:t>
            </a:r>
            <a:endParaRPr lang="cs-CZ" dirty="0"/>
          </a:p>
        </p:txBody>
      </p:sp>
      <p:sp>
        <p:nvSpPr>
          <p:cNvPr id="5" name="Zástupný symbol pro obsah 4"/>
          <p:cNvSpPr>
            <a:spLocks noGrp="1"/>
          </p:cNvSpPr>
          <p:nvPr>
            <p:ph idx="1"/>
          </p:nvPr>
        </p:nvSpPr>
        <p:spPr/>
        <p:txBody>
          <a:bodyPr/>
          <a:lstStyle/>
          <a:p>
            <a:r>
              <a:rPr lang="cs-CZ" dirty="0" smtClean="0"/>
              <a:t>Vyjádření se k podkladům</a:t>
            </a:r>
          </a:p>
          <a:p>
            <a:pPr lvl="1"/>
            <a:r>
              <a:rPr lang="cs-CZ" i="1" dirty="0" smtClean="0">
                <a:solidFill>
                  <a:srgbClr val="0000DC"/>
                </a:solidFill>
              </a:rPr>
              <a:t>Není samo o sobě porušením § 36 odst. 3 správního řádu z roku 2004, pokud správní orgán souběžně s oznámením o zahájení správního řízení stanoví jednak lhůtu, ve které lze navrhovat důkazy a činit jiné návrhy, a rovněž následnou lhůtu, ve které se účastníci mohou vyjádřit k podkladům rozhodnutí. </a:t>
            </a:r>
            <a:r>
              <a:rPr lang="cs-CZ" b="1" i="1" dirty="0" smtClean="0">
                <a:solidFill>
                  <a:srgbClr val="0000DC"/>
                </a:solidFill>
              </a:rPr>
              <a:t>Vždy je třeba zkoumat, zda poté, kdy účastník v souladu s poučením postupoval, byl správní spis následně doplňován či nikoli, a zda tak účastník měl faktickou možnost se s úplným správním spisem seznámit</a:t>
            </a:r>
            <a:r>
              <a:rPr lang="cs-CZ" i="1" dirty="0" smtClean="0">
                <a:solidFill>
                  <a:srgbClr val="0000DC"/>
                </a:solidFill>
              </a:rPr>
              <a:t>.      </a:t>
            </a:r>
            <a:r>
              <a:rPr lang="cs-CZ" b="1" dirty="0" smtClean="0"/>
              <a:t>(NSS 2 As 78/2010-49)</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smtClean="0"/>
              <a:t>MP701Z Správní právo procesní - seminář </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23</a:t>
            </a:fld>
            <a:endParaRPr lang="cs-CZ" altLang="cs-CZ" dirty="0"/>
          </a:p>
        </p:txBody>
      </p:sp>
      <p:sp>
        <p:nvSpPr>
          <p:cNvPr id="4" name="Nadpis 3"/>
          <p:cNvSpPr>
            <a:spLocks noGrp="1"/>
          </p:cNvSpPr>
          <p:nvPr>
            <p:ph type="title"/>
          </p:nvPr>
        </p:nvSpPr>
        <p:spPr/>
        <p:txBody>
          <a:bodyPr/>
          <a:lstStyle/>
          <a:p>
            <a:r>
              <a:rPr lang="cs-CZ" dirty="0" smtClean="0"/>
              <a:t>Dokazování</a:t>
            </a:r>
            <a:endParaRPr lang="cs-CZ" dirty="0"/>
          </a:p>
        </p:txBody>
      </p:sp>
      <p:sp>
        <p:nvSpPr>
          <p:cNvPr id="5" name="Zástupný symbol pro obsah 4"/>
          <p:cNvSpPr>
            <a:spLocks noGrp="1"/>
          </p:cNvSpPr>
          <p:nvPr>
            <p:ph idx="1"/>
          </p:nvPr>
        </p:nvSpPr>
        <p:spPr/>
        <p:txBody>
          <a:bodyPr/>
          <a:lstStyle/>
          <a:p>
            <a:r>
              <a:rPr lang="cs-CZ" dirty="0" smtClean="0"/>
              <a:t>Notoriety a „úřední“ skutečnosti</a:t>
            </a:r>
          </a:p>
          <a:p>
            <a:pPr lvl="1"/>
            <a:r>
              <a:rPr lang="cs-CZ" i="1" dirty="0" smtClean="0">
                <a:solidFill>
                  <a:srgbClr val="0000DC"/>
                </a:solidFill>
              </a:rPr>
              <a:t>I. </a:t>
            </a:r>
            <a:r>
              <a:rPr lang="cs-CZ" b="1" i="1" dirty="0" smtClean="0">
                <a:solidFill>
                  <a:srgbClr val="0000DC"/>
                </a:solidFill>
              </a:rPr>
              <a:t>Správní orgán nemusí uvádět zdroj, z něhož se dozvěděl o existenci obecně známé skutečnosti. Naproti tomu musí uvést, ze které jeho konkrétní úřední činnosti či postupu jsou mu známé tzv. úřední skutečnosti </a:t>
            </a:r>
            <a:r>
              <a:rPr lang="cs-CZ" i="1" dirty="0" smtClean="0">
                <a:solidFill>
                  <a:srgbClr val="0000DC"/>
                </a:solidFill>
              </a:rPr>
              <a:t>(§ 50 odst. 1 správního řádu z roku 2004).</a:t>
            </a:r>
          </a:p>
          <a:p>
            <a:pPr lvl="1"/>
            <a:r>
              <a:rPr lang="cs-CZ" i="1" dirty="0" smtClean="0">
                <a:solidFill>
                  <a:srgbClr val="0000DC"/>
                </a:solidFill>
              </a:rPr>
              <a:t>II. Pokud správní orgán nezachytí stav internetové stránky, kterou vzal v potaz pro své rozhodování, ať již tiskem nebo uložením na elektronický nosič dat, znemožní tak správnímu soudu úkol vycházet při přezkumu rozhodnutí ze skutkového stavu, který tu byl v době rozhodování správního orgánu (§ 75 odst. 1 s. </a:t>
            </a:r>
            <a:r>
              <a:rPr lang="cs-CZ" i="1" dirty="0" err="1" smtClean="0">
                <a:solidFill>
                  <a:srgbClr val="0000DC"/>
                </a:solidFill>
              </a:rPr>
              <a:t>ř</a:t>
            </a:r>
            <a:r>
              <a:rPr lang="cs-CZ" i="1" dirty="0" smtClean="0">
                <a:solidFill>
                  <a:srgbClr val="0000DC"/>
                </a:solidFill>
              </a:rPr>
              <a:t>. s.). Je proto nezbytné, aby důkazy z internetu, které správní orgán nashromáždí, byly přezkoumatelně označeny datem svého pořízení. </a:t>
            </a:r>
            <a:r>
              <a:rPr lang="cs-CZ" b="1" dirty="0" smtClean="0"/>
              <a:t>(NSS 1 As 33/2011-58)</a:t>
            </a:r>
          </a:p>
          <a:p>
            <a:pPr lvl="1"/>
            <a:endParaRPr lang="cs-CZ"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smtClean="0"/>
              <a:t>MP701Z Správní právo procesní - seminář </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24</a:t>
            </a:fld>
            <a:endParaRPr lang="cs-CZ" altLang="cs-CZ" dirty="0"/>
          </a:p>
        </p:txBody>
      </p:sp>
      <p:sp>
        <p:nvSpPr>
          <p:cNvPr id="4" name="Nadpis 3"/>
          <p:cNvSpPr>
            <a:spLocks noGrp="1"/>
          </p:cNvSpPr>
          <p:nvPr>
            <p:ph type="title"/>
          </p:nvPr>
        </p:nvSpPr>
        <p:spPr/>
        <p:txBody>
          <a:bodyPr/>
          <a:lstStyle/>
          <a:p>
            <a:r>
              <a:rPr lang="cs-CZ" dirty="0" smtClean="0"/>
              <a:t>Dokazování</a:t>
            </a:r>
            <a:endParaRPr lang="cs-CZ" dirty="0"/>
          </a:p>
        </p:txBody>
      </p:sp>
      <p:sp>
        <p:nvSpPr>
          <p:cNvPr id="5" name="Zástupný symbol pro obsah 4"/>
          <p:cNvSpPr>
            <a:spLocks noGrp="1"/>
          </p:cNvSpPr>
          <p:nvPr>
            <p:ph idx="1"/>
          </p:nvPr>
        </p:nvSpPr>
        <p:spPr/>
        <p:txBody>
          <a:bodyPr/>
          <a:lstStyle/>
          <a:p>
            <a:r>
              <a:rPr lang="cs-CZ" dirty="0" smtClean="0"/>
              <a:t>Znalecký posudek na objednávku účastníka</a:t>
            </a:r>
          </a:p>
          <a:p>
            <a:pPr lvl="1"/>
            <a:r>
              <a:rPr lang="cs-CZ" i="1" dirty="0" smtClean="0">
                <a:solidFill>
                  <a:srgbClr val="0000DC"/>
                </a:solidFill>
              </a:rPr>
              <a:t>Má-li posudek předložený účastníkem správního řízení náležitosti znaleckého posudku dle § 127a o. s. </a:t>
            </a:r>
            <a:r>
              <a:rPr lang="cs-CZ" i="1" dirty="0" err="1" smtClean="0">
                <a:solidFill>
                  <a:srgbClr val="0000DC"/>
                </a:solidFill>
              </a:rPr>
              <a:t>ř</a:t>
            </a:r>
            <a:r>
              <a:rPr lang="cs-CZ" i="1" dirty="0" smtClean="0">
                <a:solidFill>
                  <a:srgbClr val="0000DC"/>
                </a:solidFill>
              </a:rPr>
              <a:t>., </a:t>
            </a:r>
            <a:r>
              <a:rPr lang="cs-CZ" b="1" i="1" dirty="0" smtClean="0">
                <a:solidFill>
                  <a:srgbClr val="0000DC"/>
                </a:solidFill>
              </a:rPr>
              <a:t>postupuje se při jeho provádění stejně jako při provádění znaleckého posudku znalce ustanoveného správním orgánem podle § 56 správního řádu z roku 2004</a:t>
            </a:r>
            <a:r>
              <a:rPr lang="cs-CZ" dirty="0" smtClean="0">
                <a:solidFill>
                  <a:srgbClr val="0000DC"/>
                </a:solidFill>
              </a:rPr>
              <a:t>. </a:t>
            </a:r>
            <a:r>
              <a:rPr lang="cs-CZ" b="1" dirty="0" smtClean="0"/>
              <a:t>(NSS 9 As 206/2014-48)</a:t>
            </a:r>
          </a:p>
          <a:p>
            <a:pPr lvl="1"/>
            <a:endParaRPr lang="cs-CZ" b="1" dirty="0" smtClean="0"/>
          </a:p>
          <a:p>
            <a:pPr lvl="1"/>
            <a:r>
              <a:rPr lang="cs-CZ" i="1" dirty="0" smtClean="0">
                <a:solidFill>
                  <a:srgbClr val="0000DC"/>
                </a:solidFill>
              </a:rPr>
              <a:t>Je-li v průběhu správního řízení mezi účastníky určitá otázka sporná a správní orgán za účelem jejího vyhodnocení provádí důkaz znaleckým posudkem (§ 56 správního řádu), který byl </a:t>
            </a:r>
            <a:r>
              <a:rPr lang="cs-CZ" b="1" i="1" dirty="0" smtClean="0">
                <a:solidFill>
                  <a:srgbClr val="0000DC"/>
                </a:solidFill>
              </a:rPr>
              <a:t>vypracován na objednávku některého z účastníků, pak by měl na tento posudek nahlížet s větší rezervou než na znalecký posudek vypracovaný znalcem, který je vůči účastníkům řízení nezávislý</a:t>
            </a:r>
            <a:r>
              <a:rPr lang="cs-CZ" i="1" dirty="0" smtClean="0">
                <a:solidFill>
                  <a:srgbClr val="0000DC"/>
                </a:solidFill>
              </a:rPr>
              <a:t>. </a:t>
            </a:r>
            <a:r>
              <a:rPr lang="pl-PL" b="1" dirty="0" smtClean="0"/>
              <a:t>(KS v Praze, 47 A 15/2012-152, sbírka NSS)</a:t>
            </a:r>
            <a:endParaRPr lang="cs-CZ" b="1" dirty="0" smtClean="0"/>
          </a:p>
          <a:p>
            <a:pPr lvl="1"/>
            <a:endParaRPr lang="cs-CZ" b="1"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smtClean="0"/>
              <a:t>MP701Z Správní právo procesní - seminář </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25</a:t>
            </a:fld>
            <a:endParaRPr lang="cs-CZ" altLang="cs-CZ" dirty="0"/>
          </a:p>
        </p:txBody>
      </p:sp>
      <p:sp>
        <p:nvSpPr>
          <p:cNvPr id="4" name="Nadpis 3"/>
          <p:cNvSpPr>
            <a:spLocks noGrp="1"/>
          </p:cNvSpPr>
          <p:nvPr>
            <p:ph type="title"/>
          </p:nvPr>
        </p:nvSpPr>
        <p:spPr/>
        <p:txBody>
          <a:bodyPr/>
          <a:lstStyle/>
          <a:p>
            <a:r>
              <a:rPr lang="cs-CZ" dirty="0" smtClean="0"/>
              <a:t>Dokazování</a:t>
            </a:r>
            <a:endParaRPr lang="cs-CZ" dirty="0"/>
          </a:p>
        </p:txBody>
      </p:sp>
      <p:sp>
        <p:nvSpPr>
          <p:cNvPr id="5" name="Zástupný symbol pro obsah 4"/>
          <p:cNvSpPr>
            <a:spLocks noGrp="1"/>
          </p:cNvSpPr>
          <p:nvPr>
            <p:ph idx="1"/>
          </p:nvPr>
        </p:nvSpPr>
        <p:spPr/>
        <p:txBody>
          <a:bodyPr/>
          <a:lstStyle/>
          <a:p>
            <a:r>
              <a:rPr lang="cs-CZ" dirty="0" smtClean="0"/>
              <a:t>Příklad nepoužitelnosti nezákonného důkazu</a:t>
            </a:r>
          </a:p>
          <a:p>
            <a:pPr lvl="1"/>
            <a:r>
              <a:rPr lang="cs-CZ" i="1" dirty="0" smtClean="0">
                <a:solidFill>
                  <a:srgbClr val="0000DC"/>
                </a:solidFill>
              </a:rPr>
              <a:t>V českém právním řádu neexistuje žádný právní základ pro utajené pořizování audiovizuálních nahrávek orgány veřejné moci pro účely správního trestání, pokud tyto zasahují do „soukromého života“ fyzických osob [čl. 8 Úmluvy o ochraně lidských práv a základních svobod (č. 209/1992 Sb.)]. Takovýmto základem není ani § 51 odst. 1 správního řádu z roku 2004. Důkaz audiovizuální nahrávkou pořízenou v utajení orgánem veřejné moci nebo v souvislosti s činností orgánu veřejné moci je proto v řízení o správním trestání zásadně nepoužitelný</a:t>
            </a:r>
            <a:r>
              <a:rPr lang="cs-CZ" dirty="0" smtClean="0">
                <a:solidFill>
                  <a:srgbClr val="0000DC"/>
                </a:solidFill>
              </a:rPr>
              <a:t>. </a:t>
            </a:r>
            <a:r>
              <a:rPr lang="cs-CZ" b="1" dirty="0" smtClean="0"/>
              <a:t>(NSS 1 </a:t>
            </a:r>
            <a:r>
              <a:rPr lang="cs-CZ" b="1" dirty="0" err="1" smtClean="0"/>
              <a:t>Afs</a:t>
            </a:r>
            <a:r>
              <a:rPr lang="cs-CZ" b="1" dirty="0" smtClean="0"/>
              <a:t> 60/2009-119)</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smtClean="0"/>
              <a:t>MP701Z Správní právo procesní - seminář </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26</a:t>
            </a:fld>
            <a:endParaRPr lang="cs-CZ" altLang="cs-CZ" dirty="0"/>
          </a:p>
        </p:txBody>
      </p:sp>
      <p:sp>
        <p:nvSpPr>
          <p:cNvPr id="4" name="Nadpis 3"/>
          <p:cNvSpPr>
            <a:spLocks noGrp="1"/>
          </p:cNvSpPr>
          <p:nvPr>
            <p:ph type="title"/>
          </p:nvPr>
        </p:nvSpPr>
        <p:spPr/>
        <p:txBody>
          <a:bodyPr/>
          <a:lstStyle/>
          <a:p>
            <a:r>
              <a:rPr lang="cs-CZ" dirty="0" smtClean="0"/>
              <a:t>Poučení</a:t>
            </a:r>
            <a:endParaRPr lang="cs-CZ" dirty="0"/>
          </a:p>
        </p:txBody>
      </p:sp>
      <p:sp>
        <p:nvSpPr>
          <p:cNvPr id="5" name="Zástupný symbol pro obsah 4"/>
          <p:cNvSpPr>
            <a:spLocks noGrp="1"/>
          </p:cNvSpPr>
          <p:nvPr>
            <p:ph idx="1"/>
          </p:nvPr>
        </p:nvSpPr>
        <p:spPr/>
        <p:txBody>
          <a:bodyPr/>
          <a:lstStyle/>
          <a:p>
            <a:r>
              <a:rPr lang="cs-CZ" dirty="0" smtClean="0"/>
              <a:t>Otázky</a:t>
            </a:r>
          </a:p>
          <a:p>
            <a:pPr lvl="1"/>
            <a:r>
              <a:rPr lang="cs-CZ" i="1" dirty="0" smtClean="0">
                <a:solidFill>
                  <a:srgbClr val="0000DC"/>
                </a:solidFill>
              </a:rPr>
              <a:t>O jakých prostředcích se poučuje (ve správním rozhodnutí)?</a:t>
            </a:r>
          </a:p>
          <a:p>
            <a:pPr lvl="1"/>
            <a:r>
              <a:rPr lang="cs-CZ" i="1" dirty="0" smtClean="0">
                <a:solidFill>
                  <a:srgbClr val="0000DC"/>
                </a:solidFill>
              </a:rPr>
              <a:t>Lze poučovat „nad rámec zákona“?</a:t>
            </a:r>
          </a:p>
          <a:p>
            <a:pPr lvl="1"/>
            <a:r>
              <a:rPr lang="cs-CZ" i="1" dirty="0" smtClean="0">
                <a:solidFill>
                  <a:srgbClr val="0000DC"/>
                </a:solidFill>
              </a:rPr>
              <a:t>Trpí poučování v rámci příkladu vadami?</a:t>
            </a:r>
          </a:p>
          <a:p>
            <a:pPr lvl="1">
              <a:buNone/>
            </a:pPr>
            <a:endParaRPr lang="cs-CZ" i="1" dirty="0" smtClean="0">
              <a:solidFill>
                <a:srgbClr val="0000DC"/>
              </a:solidFill>
            </a:endParaRPr>
          </a:p>
          <a:p>
            <a:r>
              <a:rPr lang="cs-CZ" dirty="0" smtClean="0"/>
              <a:t>Vady:</a:t>
            </a:r>
          </a:p>
          <a:p>
            <a:pPr lvl="1"/>
            <a:r>
              <a:rPr lang="cs-CZ" b="1" dirty="0" smtClean="0"/>
              <a:t>1) neúplnost poučení </a:t>
            </a:r>
            <a:r>
              <a:rPr lang="cs-CZ" dirty="0" smtClean="0"/>
              <a:t>(neidentifikovaný odvolací orgán - § 68/5 SŘ)</a:t>
            </a:r>
          </a:p>
          <a:p>
            <a:pPr lvl="1"/>
            <a:r>
              <a:rPr lang="cs-CZ" b="1" dirty="0" smtClean="0"/>
              <a:t>2) absence poučení o vyloučení odkladného účinku </a:t>
            </a:r>
            <a:r>
              <a:rPr lang="cs-CZ" dirty="0" smtClean="0"/>
              <a:t>(§ 68/6 SŘ)</a:t>
            </a:r>
          </a:p>
          <a:p>
            <a:pPr lvl="1"/>
            <a:r>
              <a:rPr lang="cs-CZ" b="1" dirty="0" smtClean="0"/>
              <a:t>3) drobný text </a:t>
            </a:r>
            <a:r>
              <a:rPr lang="cs-CZ" dirty="0" smtClean="0"/>
              <a:t>(zřejmě) v rozporu se základními zásadami činnosti správních orgánů</a:t>
            </a:r>
          </a:p>
          <a:p>
            <a:pPr lvl="2"/>
            <a:r>
              <a:rPr lang="cs-CZ" dirty="0" smtClean="0"/>
              <a:t>srov. zejm. § 4/2 a 2/3 SŘ</a:t>
            </a:r>
          </a:p>
          <a:p>
            <a:endParaRPr lang="cs-CZ"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6" end="6"/>
                                            </p:txEl>
                                          </p:spTgt>
                                        </p:tgtEl>
                                        <p:attrNameLst>
                                          <p:attrName>style.visibility</p:attrName>
                                        </p:attrNameLst>
                                      </p:cBhvr>
                                      <p:to>
                                        <p:strVal val="visible"/>
                                      </p:to>
                                    </p:set>
                                    <p:animEffect transition="in" filter="fade">
                                      <p:cBhvr>
                                        <p:cTn id="7" dur="2000"/>
                                        <p:tgtEl>
                                          <p:spTgt spid="5">
                                            <p:txEl>
                                              <p:pRg st="6" end="6"/>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7" end="7"/>
                                            </p:txEl>
                                          </p:spTgt>
                                        </p:tgtEl>
                                        <p:attrNameLst>
                                          <p:attrName>style.visibility</p:attrName>
                                        </p:attrNameLst>
                                      </p:cBhvr>
                                      <p:to>
                                        <p:strVal val="visible"/>
                                      </p:to>
                                    </p:set>
                                    <p:animEffect transition="in" filter="fade">
                                      <p:cBhvr>
                                        <p:cTn id="12" dur="2000"/>
                                        <p:tgtEl>
                                          <p:spTgt spid="5">
                                            <p:txEl>
                                              <p:pRg st="7" end="7"/>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8" end="8"/>
                                            </p:txEl>
                                          </p:spTgt>
                                        </p:tgtEl>
                                        <p:attrNameLst>
                                          <p:attrName>style.visibility</p:attrName>
                                        </p:attrNameLst>
                                      </p:cBhvr>
                                      <p:to>
                                        <p:strVal val="visible"/>
                                      </p:to>
                                    </p:set>
                                    <p:animEffect transition="in" filter="fade">
                                      <p:cBhvr>
                                        <p:cTn id="17" dur="2000"/>
                                        <p:tgtEl>
                                          <p:spTgt spid="5">
                                            <p:txEl>
                                              <p:pRg st="8" end="8"/>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5">
                                            <p:txEl>
                                              <p:pRg st="9" end="9"/>
                                            </p:txEl>
                                          </p:spTgt>
                                        </p:tgtEl>
                                        <p:attrNameLst>
                                          <p:attrName>style.visibility</p:attrName>
                                        </p:attrNameLst>
                                      </p:cBhvr>
                                      <p:to>
                                        <p:strVal val="visible"/>
                                      </p:to>
                                    </p:set>
                                    <p:animEffect transition="in" filter="fade">
                                      <p:cBhvr>
                                        <p:cTn id="20" dur="2000"/>
                                        <p:tgtEl>
                                          <p:spTgt spid="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allAtOnce"/>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smtClean="0"/>
              <a:t>MP701Z Správní právo procesní - seminář </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27</a:t>
            </a:fld>
            <a:endParaRPr lang="cs-CZ" altLang="cs-CZ" dirty="0"/>
          </a:p>
        </p:txBody>
      </p:sp>
      <p:sp>
        <p:nvSpPr>
          <p:cNvPr id="4" name="Nadpis 3"/>
          <p:cNvSpPr>
            <a:spLocks noGrp="1"/>
          </p:cNvSpPr>
          <p:nvPr>
            <p:ph type="title"/>
          </p:nvPr>
        </p:nvSpPr>
        <p:spPr/>
        <p:txBody>
          <a:bodyPr/>
          <a:lstStyle/>
          <a:p>
            <a:r>
              <a:rPr lang="cs-CZ" dirty="0" smtClean="0"/>
              <a:t>Poučení</a:t>
            </a:r>
            <a:endParaRPr lang="cs-CZ" dirty="0"/>
          </a:p>
        </p:txBody>
      </p:sp>
      <p:sp>
        <p:nvSpPr>
          <p:cNvPr id="5" name="Zástupný symbol pro obsah 4"/>
          <p:cNvSpPr>
            <a:spLocks noGrp="1"/>
          </p:cNvSpPr>
          <p:nvPr>
            <p:ph idx="1"/>
          </p:nvPr>
        </p:nvSpPr>
        <p:spPr/>
        <p:txBody>
          <a:bodyPr/>
          <a:lstStyle/>
          <a:p>
            <a:r>
              <a:rPr lang="cs-CZ" dirty="0" smtClean="0"/>
              <a:t>Nadbytečnost poučení (či jiné obsahové části)</a:t>
            </a:r>
          </a:p>
          <a:p>
            <a:pPr lvl="1"/>
            <a:r>
              <a:rPr lang="cs-CZ" i="1" dirty="0" smtClean="0">
                <a:solidFill>
                  <a:srgbClr val="0000DC"/>
                </a:solidFill>
              </a:rPr>
              <a:t>Při zkoumání </a:t>
            </a:r>
            <a:r>
              <a:rPr lang="cs-CZ" b="1" i="1" dirty="0" smtClean="0">
                <a:solidFill>
                  <a:srgbClr val="0000DC"/>
                </a:solidFill>
              </a:rPr>
              <a:t>obsahu náležitostí úředního rozhodnutí – správního či soudního, se obvykle uplatní zásada ‚nadbytečné neškodí‘:</a:t>
            </a:r>
            <a:r>
              <a:rPr lang="cs-CZ" i="1" dirty="0" smtClean="0">
                <a:solidFill>
                  <a:srgbClr val="0000DC"/>
                </a:solidFill>
              </a:rPr>
              <a:t> je-li tedy některá část rozhodnutí informačně bohatší, než být musela, zpravidla to není na závadu a k nadbytečným informacím se nepřihlíží. Jinak je tomu však tehdy, pokud rozhodující orgán vtělí do určité části rozhodnutí informace, které tam být nesmějí, neboť mají být podle své povahy umístěny jinde – a právě to se stalo v projednávané věci. Krajský soud zde nepominul žádnou ze zákonných náležitostí rozhodnutí; pochybil ale tím, že obsahově smísil výrok a odůvodnění, ačkoli je po grafické stránce členil obvyklým způsobem. </a:t>
            </a:r>
            <a:r>
              <a:rPr lang="cs-CZ" b="1" dirty="0" smtClean="0"/>
              <a:t>(NSS 1 As 3/2005)</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smtClean="0"/>
              <a:t>MP701Z Správní právo procesní - seminář </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28</a:t>
            </a:fld>
            <a:endParaRPr lang="cs-CZ" altLang="cs-CZ" dirty="0"/>
          </a:p>
        </p:txBody>
      </p:sp>
      <p:sp>
        <p:nvSpPr>
          <p:cNvPr id="4" name="Nadpis 3"/>
          <p:cNvSpPr>
            <a:spLocks noGrp="1"/>
          </p:cNvSpPr>
          <p:nvPr>
            <p:ph type="title"/>
          </p:nvPr>
        </p:nvSpPr>
        <p:spPr/>
        <p:txBody>
          <a:bodyPr/>
          <a:lstStyle/>
          <a:p>
            <a:r>
              <a:rPr lang="cs-CZ" dirty="0" smtClean="0"/>
              <a:t>Poučení</a:t>
            </a:r>
            <a:endParaRPr lang="cs-CZ" dirty="0"/>
          </a:p>
        </p:txBody>
      </p:sp>
      <p:sp>
        <p:nvSpPr>
          <p:cNvPr id="5" name="Zástupný symbol pro obsah 4"/>
          <p:cNvSpPr>
            <a:spLocks noGrp="1"/>
          </p:cNvSpPr>
          <p:nvPr>
            <p:ph idx="1"/>
          </p:nvPr>
        </p:nvSpPr>
        <p:spPr/>
        <p:txBody>
          <a:bodyPr/>
          <a:lstStyle/>
          <a:p>
            <a:r>
              <a:rPr lang="cs-CZ" dirty="0" smtClean="0"/>
              <a:t>Poučení o správní žalobě</a:t>
            </a:r>
          </a:p>
          <a:p>
            <a:pPr lvl="1"/>
            <a:r>
              <a:rPr lang="cs-CZ" i="1" dirty="0" smtClean="0">
                <a:solidFill>
                  <a:srgbClr val="0000DC"/>
                </a:solidFill>
              </a:rPr>
              <a:t>Správní orgán jistě nechybuje, pokud účastníka poučí o možnosti napadnout jeho rozhodnutí žalobou ve správním soudnictví; </a:t>
            </a:r>
            <a:r>
              <a:rPr lang="cs-CZ" b="1" i="1" dirty="0" smtClean="0">
                <a:solidFill>
                  <a:srgbClr val="0000DC"/>
                </a:solidFill>
              </a:rPr>
              <a:t>takový přístup je však s ohledem na stávající právní úpravu nadstandardní a nelze se jej domáhat.</a:t>
            </a:r>
            <a:r>
              <a:rPr lang="cs-CZ" i="1" dirty="0" smtClean="0">
                <a:solidFill>
                  <a:srgbClr val="0000DC"/>
                </a:solidFill>
              </a:rPr>
              <a:t> Zmeškal-li tedy žalobce lhůtu k podání správní žaloby, nemůže to s úspěchem vytýkat žalovanému: ten svou povinnost poučit žalobce o řádných opravných prostředcích neporušil. Lhůtu k podání žaloby přitom nelze v řízení před správním soudem prominout (§ 72 odst. 4 s. </a:t>
            </a:r>
            <a:r>
              <a:rPr lang="cs-CZ" i="1" dirty="0" err="1" smtClean="0">
                <a:solidFill>
                  <a:srgbClr val="0000DC"/>
                </a:solidFill>
              </a:rPr>
              <a:t>ř</a:t>
            </a:r>
            <a:r>
              <a:rPr lang="cs-CZ" i="1" dirty="0" smtClean="0">
                <a:solidFill>
                  <a:srgbClr val="0000DC"/>
                </a:solidFill>
              </a:rPr>
              <a:t>. s.); ani Městský soud v Praze, ani Nejvyšší správní soud tak nemohou zhojit důsledky opožděného podání žaloby. </a:t>
            </a:r>
            <a:r>
              <a:rPr lang="cs-CZ" b="1" dirty="0" smtClean="0"/>
              <a:t>(NSS 1 As 35/2005-61)</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smtClean="0"/>
              <a:t>MP701Z Správní právo procesní - seminář </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4" name="Nadpis 3"/>
          <p:cNvSpPr>
            <a:spLocks noGrp="1"/>
          </p:cNvSpPr>
          <p:nvPr>
            <p:ph type="title"/>
          </p:nvPr>
        </p:nvSpPr>
        <p:spPr/>
        <p:txBody>
          <a:bodyPr/>
          <a:lstStyle/>
          <a:p>
            <a:r>
              <a:rPr lang="cs-CZ" dirty="0" smtClean="0"/>
              <a:t>Otázky</a:t>
            </a:r>
            <a:endParaRPr lang="cs-CZ" dirty="0"/>
          </a:p>
        </p:txBody>
      </p:sp>
      <p:sp>
        <p:nvSpPr>
          <p:cNvPr id="5" name="Zástupný symbol pro obsah 4"/>
          <p:cNvSpPr>
            <a:spLocks noGrp="1"/>
          </p:cNvSpPr>
          <p:nvPr>
            <p:ph idx="1"/>
          </p:nvPr>
        </p:nvSpPr>
        <p:spPr/>
        <p:txBody>
          <a:bodyPr/>
          <a:lstStyle/>
          <a:p>
            <a:r>
              <a:rPr lang="cs-CZ" dirty="0" smtClean="0"/>
              <a:t>Definujte následující druhy „správního rozhodnutí“</a:t>
            </a:r>
          </a:p>
          <a:p>
            <a:pPr lvl="1"/>
            <a:r>
              <a:rPr lang="cs-CZ" i="1" dirty="0" smtClean="0">
                <a:solidFill>
                  <a:srgbClr val="0000DC"/>
                </a:solidFill>
              </a:rPr>
              <a:t>správní rozhodnutí (obecně) </a:t>
            </a:r>
            <a:r>
              <a:rPr lang="cs-CZ" b="1" dirty="0" smtClean="0"/>
              <a:t>– § 9 SŘ („materiálně“), § 67 SŘ a </a:t>
            </a:r>
            <a:r>
              <a:rPr lang="cs-CZ" b="1" dirty="0" err="1" smtClean="0"/>
              <a:t>násl</a:t>
            </a:r>
            <a:r>
              <a:rPr lang="cs-CZ" b="1" dirty="0" smtClean="0"/>
              <a:t>. („formálně“)</a:t>
            </a:r>
          </a:p>
          <a:p>
            <a:pPr lvl="1"/>
            <a:r>
              <a:rPr lang="cs-CZ" i="1" dirty="0" smtClean="0">
                <a:solidFill>
                  <a:srgbClr val="0000DC"/>
                </a:solidFill>
              </a:rPr>
              <a:t>v širším smyslu / v užším smyslu </a:t>
            </a:r>
            <a:r>
              <a:rPr lang="cs-CZ" b="1" dirty="0" smtClean="0"/>
              <a:t>– § 67/1, § 76 SŘ, § 148 - 151 SŘ</a:t>
            </a:r>
          </a:p>
          <a:p>
            <a:pPr lvl="1"/>
            <a:r>
              <a:rPr lang="cs-CZ" i="1" dirty="0" smtClean="0">
                <a:solidFill>
                  <a:srgbClr val="0000DC"/>
                </a:solidFill>
              </a:rPr>
              <a:t>meritorní / procesní </a:t>
            </a:r>
            <a:r>
              <a:rPr lang="cs-CZ" b="1" dirty="0" smtClean="0"/>
              <a:t>– § 67/1, § 76 SŘ</a:t>
            </a:r>
          </a:p>
          <a:p>
            <a:pPr lvl="1"/>
            <a:r>
              <a:rPr lang="cs-CZ" i="1" dirty="0" smtClean="0">
                <a:solidFill>
                  <a:srgbClr val="0000DC"/>
                </a:solidFill>
              </a:rPr>
              <a:t>konstitutivní / deklaratorní </a:t>
            </a:r>
            <a:r>
              <a:rPr lang="cs-CZ" b="1" dirty="0" smtClean="0"/>
              <a:t>– §9 a  § 67/1 SŘ</a:t>
            </a:r>
          </a:p>
          <a:p>
            <a:pPr lvl="1"/>
            <a:r>
              <a:rPr lang="cs-CZ" i="1" dirty="0" smtClean="0">
                <a:solidFill>
                  <a:srgbClr val="0000DC"/>
                </a:solidFill>
              </a:rPr>
              <a:t>pozitivní / negativní </a:t>
            </a:r>
            <a:r>
              <a:rPr lang="cs-CZ" b="1" dirty="0" smtClean="0"/>
              <a:t>– např. § 141/7 SŘ</a:t>
            </a:r>
          </a:p>
          <a:p>
            <a:pPr lvl="1"/>
            <a:r>
              <a:rPr lang="cs-CZ" i="1" dirty="0" smtClean="0">
                <a:solidFill>
                  <a:srgbClr val="0000DC"/>
                </a:solidFill>
              </a:rPr>
              <a:t>mezitímní </a:t>
            </a:r>
            <a:r>
              <a:rPr lang="cs-CZ" b="1" dirty="0" smtClean="0"/>
              <a:t>– § 148/1 a) SŘ</a:t>
            </a:r>
          </a:p>
          <a:p>
            <a:pPr lvl="1"/>
            <a:r>
              <a:rPr lang="cs-CZ" i="1" dirty="0" smtClean="0">
                <a:solidFill>
                  <a:srgbClr val="0000DC"/>
                </a:solidFill>
              </a:rPr>
              <a:t>částečné </a:t>
            </a:r>
            <a:r>
              <a:rPr lang="cs-CZ" b="1" dirty="0" smtClean="0"/>
              <a:t>– § 148/1 b) SŘ</a:t>
            </a:r>
          </a:p>
          <a:p>
            <a:pPr lvl="1"/>
            <a:r>
              <a:rPr lang="cs-CZ" i="1" dirty="0" smtClean="0">
                <a:solidFill>
                  <a:srgbClr val="0000DC"/>
                </a:solidFill>
              </a:rPr>
              <a:t>opravné </a:t>
            </a:r>
            <a:r>
              <a:rPr lang="cs-CZ" b="1" dirty="0" smtClean="0"/>
              <a:t>– § 70 věta druhá SŘ</a:t>
            </a:r>
          </a:p>
          <a:p>
            <a:pPr lvl="1"/>
            <a:r>
              <a:rPr lang="cs-CZ" i="1" dirty="0" smtClean="0">
                <a:solidFill>
                  <a:srgbClr val="0000DC"/>
                </a:solidFill>
              </a:rPr>
              <a:t>nulitní </a:t>
            </a:r>
            <a:r>
              <a:rPr lang="cs-CZ" b="1" dirty="0" smtClean="0"/>
              <a:t>– § 77 SŘ</a:t>
            </a:r>
          </a:p>
          <a:p>
            <a:pPr lvl="1"/>
            <a:r>
              <a:rPr lang="cs-CZ" i="1" dirty="0" smtClean="0">
                <a:solidFill>
                  <a:srgbClr val="0000DC"/>
                </a:solidFill>
              </a:rPr>
              <a:t>fiktivní </a:t>
            </a:r>
            <a:r>
              <a:rPr lang="cs-CZ" b="1" dirty="0" smtClean="0"/>
              <a:t>– např. § 9 odst. 3 zákona č. 123/1998 Sb.</a:t>
            </a:r>
          </a:p>
          <a:p>
            <a:pPr lvl="1"/>
            <a:r>
              <a:rPr lang="cs-CZ" i="1" dirty="0" smtClean="0">
                <a:solidFill>
                  <a:srgbClr val="0000DC"/>
                </a:solidFill>
              </a:rPr>
              <a:t>„</a:t>
            </a:r>
            <a:r>
              <a:rPr lang="cs-CZ" i="1" dirty="0" err="1" smtClean="0">
                <a:solidFill>
                  <a:srgbClr val="0000DC"/>
                </a:solidFill>
              </a:rPr>
              <a:t>nonrozhodnutí</a:t>
            </a:r>
            <a:r>
              <a:rPr lang="cs-CZ" i="1" dirty="0" smtClean="0">
                <a:solidFill>
                  <a:srgbClr val="0000DC"/>
                </a:solidFill>
              </a:rPr>
              <a:t>“ </a:t>
            </a:r>
            <a:r>
              <a:rPr lang="cs-CZ" b="1" dirty="0" smtClean="0"/>
              <a:t>– § 154 + 158/1 SŘ</a:t>
            </a:r>
          </a:p>
          <a:p>
            <a:pPr lvl="1"/>
            <a:endParaRPr lang="cs-CZ"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Definujte zápatí - název prezentace / pracoviště</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4" name="Nadpis 3"/>
          <p:cNvSpPr>
            <a:spLocks noGrp="1"/>
          </p:cNvSpPr>
          <p:nvPr>
            <p:ph type="title"/>
          </p:nvPr>
        </p:nvSpPr>
        <p:spPr/>
        <p:txBody>
          <a:bodyPr/>
          <a:lstStyle/>
          <a:p>
            <a:r>
              <a:rPr lang="cs-CZ" dirty="0" smtClean="0"/>
              <a:t>Příklad – rozhodnutí o kácení</a:t>
            </a:r>
            <a:endParaRPr lang="cs-CZ" dirty="0"/>
          </a:p>
        </p:txBody>
      </p:sp>
      <p:sp>
        <p:nvSpPr>
          <p:cNvPr id="5" name="Zástupný symbol pro obsah 4"/>
          <p:cNvSpPr>
            <a:spLocks noGrp="1"/>
          </p:cNvSpPr>
          <p:nvPr>
            <p:ph idx="1"/>
          </p:nvPr>
        </p:nvSpPr>
        <p:spPr/>
        <p:txBody>
          <a:bodyPr/>
          <a:lstStyle/>
          <a:p>
            <a:r>
              <a:rPr lang="cs-CZ" dirty="0" smtClean="0"/>
              <a:t>z prezentace lze otevřít </a:t>
            </a:r>
            <a:r>
              <a:rPr lang="cs-CZ" dirty="0" err="1" smtClean="0"/>
              <a:t>pdf</a:t>
            </a:r>
            <a:r>
              <a:rPr lang="cs-CZ" dirty="0" smtClean="0"/>
              <a:t> soubor:</a:t>
            </a:r>
          </a:p>
          <a:p>
            <a:endParaRPr lang="cs-CZ" dirty="0"/>
          </a:p>
        </p:txBody>
      </p:sp>
      <p:graphicFrame>
        <p:nvGraphicFramePr>
          <p:cNvPr id="6" name="Objekt 5"/>
          <p:cNvGraphicFramePr>
            <a:graphicFrameLocks noChangeAspect="1"/>
          </p:cNvGraphicFramePr>
          <p:nvPr/>
        </p:nvGraphicFramePr>
        <p:xfrm>
          <a:off x="4849543" y="2318730"/>
          <a:ext cx="2451100" cy="3467100"/>
        </p:xfrm>
        <a:graphic>
          <a:graphicData uri="http://schemas.openxmlformats.org/presentationml/2006/ole">
            <p:oleObj spid="_x0000_s2050" name="Acrobat Document" r:id="rId3" imgW="5668166" imgH="8019048" progId="AcroExch.Document.DC">
              <p:embed/>
            </p:oleObj>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smtClean="0"/>
              <a:t>MP701Z Správní právo procesní - seminář </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4" name="Nadpis 3"/>
          <p:cNvSpPr>
            <a:spLocks noGrp="1"/>
          </p:cNvSpPr>
          <p:nvPr>
            <p:ph type="title"/>
          </p:nvPr>
        </p:nvSpPr>
        <p:spPr/>
        <p:txBody>
          <a:bodyPr/>
          <a:lstStyle/>
          <a:p>
            <a:r>
              <a:rPr lang="cs-CZ" dirty="0" smtClean="0"/>
              <a:t>Formální náležitosti</a:t>
            </a:r>
            <a:endParaRPr lang="cs-CZ" dirty="0"/>
          </a:p>
        </p:txBody>
      </p:sp>
      <p:sp>
        <p:nvSpPr>
          <p:cNvPr id="5" name="Zástupný symbol pro obsah 4"/>
          <p:cNvSpPr>
            <a:spLocks noGrp="1"/>
          </p:cNvSpPr>
          <p:nvPr>
            <p:ph idx="1"/>
          </p:nvPr>
        </p:nvSpPr>
        <p:spPr/>
        <p:txBody>
          <a:bodyPr/>
          <a:lstStyle/>
          <a:p>
            <a:r>
              <a:rPr lang="cs-CZ" dirty="0" smtClean="0"/>
              <a:t>Otázky:</a:t>
            </a:r>
          </a:p>
          <a:p>
            <a:pPr lvl="1"/>
            <a:r>
              <a:rPr lang="cs-CZ" sz="1800" i="1" dirty="0" smtClean="0">
                <a:solidFill>
                  <a:srgbClr val="0000DC"/>
                </a:solidFill>
              </a:rPr>
              <a:t>Jaké „úřední osoby“ správní řád rozlišuje? V jakém rozsahu odpovídají za rozhodnutí?</a:t>
            </a:r>
          </a:p>
          <a:p>
            <a:pPr lvl="1"/>
            <a:r>
              <a:rPr lang="cs-CZ" sz="1800" i="1" dirty="0" smtClean="0">
                <a:solidFill>
                  <a:srgbClr val="0000DC"/>
                </a:solidFill>
              </a:rPr>
              <a:t>Kdo rozhoduje o kom? Jak se lze bránit jejich „nerovnému“ postupu ve věci?</a:t>
            </a:r>
          </a:p>
          <a:p>
            <a:pPr lvl="1"/>
            <a:r>
              <a:rPr lang="cs-CZ" sz="1800" i="1" dirty="0" smtClean="0">
                <a:solidFill>
                  <a:srgbClr val="0000DC"/>
                </a:solidFill>
              </a:rPr>
              <a:t>Kdo je účastníkem řízení v příkladu a o jaké účastníky jde (z pohledu § 27 SŘ)?</a:t>
            </a:r>
          </a:p>
          <a:p>
            <a:pPr lvl="1"/>
            <a:r>
              <a:rPr lang="cs-CZ" sz="1800" i="1" dirty="0" smtClean="0">
                <a:solidFill>
                  <a:srgbClr val="0000DC"/>
                </a:solidFill>
              </a:rPr>
              <a:t>Trpí formální náležitosti příkladu vadami?</a:t>
            </a:r>
            <a:endParaRPr lang="cs-CZ" dirty="0" smtClean="0"/>
          </a:p>
          <a:p>
            <a:r>
              <a:rPr lang="cs-CZ" dirty="0" smtClean="0"/>
              <a:t>Vady</a:t>
            </a:r>
          </a:p>
          <a:p>
            <a:pPr lvl="1"/>
            <a:r>
              <a:rPr lang="cs-CZ" sz="1800" b="1" dirty="0" smtClean="0"/>
              <a:t>1) vymezení účastníků </a:t>
            </a:r>
            <a:r>
              <a:rPr lang="cs-CZ" sz="1800" dirty="0" smtClean="0"/>
              <a:t>(dle § 69/2 SŘ hlavní účastníci ve výrokové části, zřejmě zde však není na závadu uvedení zde také ostatních účastníků dle § 69/2 SŘ – jinak bývají např. v tzv. rozdělovníku</a:t>
            </a:r>
            <a:r>
              <a:rPr lang="en-US" sz="1800" dirty="0" smtClean="0"/>
              <a:t>;</a:t>
            </a:r>
            <a:r>
              <a:rPr lang="cs-CZ" sz="1800" dirty="0" smtClean="0"/>
              <a:t> lze nicméně dovozovat, že právnické osoby by měly být identifikovány názvem a sídlem – avšak SŘ jednoznačně nepředepisuje…) </a:t>
            </a:r>
          </a:p>
          <a:p>
            <a:pPr lvl="1"/>
            <a:r>
              <a:rPr lang="cs-CZ" sz="1800" b="1" dirty="0" smtClean="0"/>
              <a:t>2) „drobné formální vady“ </a:t>
            </a:r>
            <a:r>
              <a:rPr lang="cs-CZ" sz="1800" dirty="0" smtClean="0"/>
              <a:t>(absence doložky </a:t>
            </a:r>
            <a:r>
              <a:rPr lang="cs-CZ" sz="1800" i="1" dirty="0" smtClean="0"/>
              <a:t>„Za správnost vyhotovení:“</a:t>
            </a:r>
            <a:r>
              <a:rPr lang="cs-CZ" sz="1800" dirty="0" smtClean="0"/>
              <a:t> s identifikací odpovědné úřední osoby na stejnopisu, nesprávně označení č. </a:t>
            </a:r>
            <a:r>
              <a:rPr lang="cs-CZ" sz="1800" dirty="0" err="1" smtClean="0"/>
              <a:t>j</a:t>
            </a:r>
            <a:r>
              <a:rPr lang="cs-CZ" sz="1800" dirty="0" smtClean="0"/>
              <a:t>., datum, kontaktní údaje - § 69/1 SŘ)</a:t>
            </a:r>
          </a:p>
          <a:p>
            <a:pPr lvl="1"/>
            <a:r>
              <a:rPr lang="cs-CZ" sz="1800" b="1" dirty="0" smtClean="0"/>
              <a:t>= nikoli závažné vady</a:t>
            </a:r>
            <a:r>
              <a:rPr lang="cs-CZ" sz="1800" dirty="0" smtClean="0"/>
              <a:t>, pro které by mělo být zrušeno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6" end="6"/>
                                            </p:txEl>
                                          </p:spTgt>
                                        </p:tgtEl>
                                        <p:attrNameLst>
                                          <p:attrName>style.visibility</p:attrName>
                                        </p:attrNameLst>
                                      </p:cBhvr>
                                      <p:to>
                                        <p:strVal val="visible"/>
                                      </p:to>
                                    </p:set>
                                    <p:animEffect transition="in" filter="fade">
                                      <p:cBhvr>
                                        <p:cTn id="7" dur="2000"/>
                                        <p:tgtEl>
                                          <p:spTgt spid="5">
                                            <p:txEl>
                                              <p:pRg st="6" end="6"/>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7" end="7"/>
                                            </p:txEl>
                                          </p:spTgt>
                                        </p:tgtEl>
                                        <p:attrNameLst>
                                          <p:attrName>style.visibility</p:attrName>
                                        </p:attrNameLst>
                                      </p:cBhvr>
                                      <p:to>
                                        <p:strVal val="visible"/>
                                      </p:to>
                                    </p:set>
                                    <p:animEffect transition="in" filter="fade">
                                      <p:cBhvr>
                                        <p:cTn id="12" dur="2000"/>
                                        <p:tgtEl>
                                          <p:spTgt spid="5">
                                            <p:txEl>
                                              <p:pRg st="7" end="7"/>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8" end="8"/>
                                            </p:txEl>
                                          </p:spTgt>
                                        </p:tgtEl>
                                        <p:attrNameLst>
                                          <p:attrName>style.visibility</p:attrName>
                                        </p:attrNameLst>
                                      </p:cBhvr>
                                      <p:to>
                                        <p:strVal val="visible"/>
                                      </p:to>
                                    </p:set>
                                    <p:animEffect transition="in" filter="fade">
                                      <p:cBhvr>
                                        <p:cTn id="17" dur="2000"/>
                                        <p:tgtEl>
                                          <p:spTgt spid="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smtClean="0"/>
              <a:t>MP701Z Správní právo procesní - seminář </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4" name="Nadpis 3"/>
          <p:cNvSpPr>
            <a:spLocks noGrp="1"/>
          </p:cNvSpPr>
          <p:nvPr>
            <p:ph type="title"/>
          </p:nvPr>
        </p:nvSpPr>
        <p:spPr/>
        <p:txBody>
          <a:bodyPr/>
          <a:lstStyle/>
          <a:p>
            <a:r>
              <a:rPr lang="cs-CZ" dirty="0" smtClean="0"/>
              <a:t>Formální náležitosti</a:t>
            </a:r>
            <a:endParaRPr lang="cs-CZ" dirty="0"/>
          </a:p>
        </p:txBody>
      </p:sp>
      <p:sp>
        <p:nvSpPr>
          <p:cNvPr id="5" name="Zástupný symbol pro obsah 4"/>
          <p:cNvSpPr>
            <a:spLocks noGrp="1"/>
          </p:cNvSpPr>
          <p:nvPr>
            <p:ph idx="1"/>
          </p:nvPr>
        </p:nvSpPr>
        <p:spPr/>
        <p:txBody>
          <a:bodyPr/>
          <a:lstStyle/>
          <a:p>
            <a:r>
              <a:rPr lang="cs-CZ" dirty="0" smtClean="0"/>
              <a:t>(Omezený) význam vad formálních náležitostí</a:t>
            </a:r>
          </a:p>
          <a:p>
            <a:pPr lvl="1"/>
            <a:r>
              <a:rPr lang="cs-CZ" i="1" dirty="0" smtClean="0">
                <a:solidFill>
                  <a:srgbClr val="0000DC"/>
                </a:solidFill>
              </a:rPr>
              <a:t>Samotnou skutečností, že rozhodnutí podle ustanovení § 1 zákona č. 157/2000 Sb., o přechodu některých věcí, práv a závazků z majetku České republiky do majetku krajů, </a:t>
            </a:r>
            <a:r>
              <a:rPr lang="cs-CZ" b="1" i="1" dirty="0" smtClean="0">
                <a:solidFill>
                  <a:srgbClr val="0000DC"/>
                </a:solidFill>
              </a:rPr>
              <a:t>podepsal v rozporu s dikcí odstavce 3 téhož ustanovení zastupující náměstek ministra, a nikoli sám ministr, nebyl žalobce (příslušný kraj) na svých právech zkrácen</a:t>
            </a:r>
            <a:r>
              <a:rPr lang="cs-CZ" i="1" dirty="0" smtClean="0">
                <a:solidFill>
                  <a:srgbClr val="0000DC"/>
                </a:solidFill>
              </a:rPr>
              <a:t>. </a:t>
            </a:r>
            <a:r>
              <a:rPr lang="cs-CZ" b="1" dirty="0" smtClean="0"/>
              <a:t>(NSS 5 A 8/2002-31)</a:t>
            </a:r>
          </a:p>
          <a:p>
            <a:pPr lvl="1"/>
            <a:endParaRPr lang="cs-CZ" i="1" dirty="0" smtClean="0">
              <a:solidFill>
                <a:srgbClr val="0000DC"/>
              </a:solidFill>
            </a:endParaRPr>
          </a:p>
          <a:p>
            <a:pPr lvl="1"/>
            <a:r>
              <a:rPr lang="cs-CZ" b="1" i="1" dirty="0" smtClean="0">
                <a:solidFill>
                  <a:srgbClr val="0000DC"/>
                </a:solidFill>
              </a:rPr>
              <a:t>Neuvedení čísla jednacího v rozhodnutí </a:t>
            </a:r>
            <a:r>
              <a:rPr lang="cs-CZ" i="1" dirty="0" smtClean="0">
                <a:solidFill>
                  <a:srgbClr val="0000DC"/>
                </a:solidFill>
              </a:rPr>
              <a:t>správního orgánu je sice porušením § 69 odst. 1 správního řádu z roku 2004, </a:t>
            </a:r>
            <a:r>
              <a:rPr lang="cs-CZ" b="1" i="1" dirty="0" smtClean="0">
                <a:solidFill>
                  <a:srgbClr val="0000DC"/>
                </a:solidFill>
              </a:rPr>
              <a:t>avšak vzhledem k tomu, že k identifikaci rozhodnutí postačí datum jeho vydání, uvedení spisové značky a dostatečně určité vymezení věci</a:t>
            </a:r>
            <a:r>
              <a:rPr lang="cs-CZ" i="1" dirty="0" smtClean="0">
                <a:solidFill>
                  <a:srgbClr val="0000DC"/>
                </a:solidFill>
              </a:rPr>
              <a:t>, o níž je rozhodováno, </a:t>
            </a:r>
            <a:r>
              <a:rPr lang="cs-CZ" b="1" i="1" dirty="0" smtClean="0">
                <a:solidFill>
                  <a:srgbClr val="0000DC"/>
                </a:solidFill>
              </a:rPr>
              <a:t>nemohl být žalobce tímto ryze formálním pochybením nijak dotčen</a:t>
            </a:r>
            <a:r>
              <a:rPr lang="cs-CZ" i="1" dirty="0" smtClean="0">
                <a:solidFill>
                  <a:srgbClr val="0000DC"/>
                </a:solidFill>
              </a:rPr>
              <a:t> na svých procesních právech účastníka řízení.                                            </a:t>
            </a:r>
            <a:r>
              <a:rPr lang="cs-CZ" b="1" dirty="0" smtClean="0"/>
              <a:t>(MS v Praze, 9 Ca 256/2008-38, Sb. NSS)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smtClean="0"/>
              <a:t>MP701Z Správní právo procesní - seminář </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4" name="Nadpis 3"/>
          <p:cNvSpPr>
            <a:spLocks noGrp="1"/>
          </p:cNvSpPr>
          <p:nvPr>
            <p:ph type="title"/>
          </p:nvPr>
        </p:nvSpPr>
        <p:spPr/>
        <p:txBody>
          <a:bodyPr/>
          <a:lstStyle/>
          <a:p>
            <a:r>
              <a:rPr lang="cs-CZ" dirty="0" smtClean="0"/>
              <a:t>Výroková část</a:t>
            </a:r>
            <a:endParaRPr lang="cs-CZ" dirty="0"/>
          </a:p>
        </p:txBody>
      </p:sp>
      <p:sp>
        <p:nvSpPr>
          <p:cNvPr id="5" name="Zástupný symbol pro obsah 4"/>
          <p:cNvSpPr>
            <a:spLocks noGrp="1"/>
          </p:cNvSpPr>
          <p:nvPr>
            <p:ph idx="1"/>
          </p:nvPr>
        </p:nvSpPr>
        <p:spPr/>
        <p:txBody>
          <a:bodyPr/>
          <a:lstStyle/>
          <a:p>
            <a:r>
              <a:rPr lang="cs-CZ" dirty="0" smtClean="0"/>
              <a:t>Otázky:</a:t>
            </a:r>
          </a:p>
          <a:p>
            <a:pPr lvl="1"/>
            <a:r>
              <a:rPr lang="cs-CZ" i="1" dirty="0" smtClean="0">
                <a:solidFill>
                  <a:srgbClr val="0000DC"/>
                </a:solidFill>
              </a:rPr>
              <a:t>Co je podstatou výroku?</a:t>
            </a:r>
          </a:p>
          <a:p>
            <a:pPr lvl="1"/>
            <a:r>
              <a:rPr lang="cs-CZ" i="1" dirty="0" smtClean="0">
                <a:solidFill>
                  <a:srgbClr val="0000DC"/>
                </a:solidFill>
              </a:rPr>
              <a:t>Z jakého stavu (časově) vychází rozhodnutí?</a:t>
            </a:r>
          </a:p>
          <a:p>
            <a:pPr lvl="1"/>
            <a:r>
              <a:rPr lang="cs-CZ" i="1" dirty="0" smtClean="0">
                <a:solidFill>
                  <a:srgbClr val="0000DC"/>
                </a:solidFill>
              </a:rPr>
              <a:t>Kolik má příklad výroků?</a:t>
            </a:r>
          </a:p>
          <a:p>
            <a:pPr lvl="1"/>
            <a:r>
              <a:rPr lang="cs-CZ" i="1" dirty="0" smtClean="0">
                <a:solidFill>
                  <a:srgbClr val="0000DC"/>
                </a:solidFill>
              </a:rPr>
              <a:t>Trpí výroková část příkladu vadami?</a:t>
            </a:r>
          </a:p>
          <a:p>
            <a:pPr lvl="1"/>
            <a:endParaRPr lang="cs-CZ" dirty="0" smtClean="0"/>
          </a:p>
          <a:p>
            <a:r>
              <a:rPr lang="cs-CZ" dirty="0" smtClean="0"/>
              <a:t>Vady</a:t>
            </a:r>
          </a:p>
          <a:p>
            <a:pPr lvl="1"/>
            <a:r>
              <a:rPr lang="cs-CZ" b="1" dirty="0" smtClean="0"/>
              <a:t>1) nedostatečně vymezený předmět </a:t>
            </a:r>
            <a:r>
              <a:rPr lang="cs-CZ" dirty="0" smtClean="0"/>
              <a:t>řízení (§ 68/2 SŘ), resp. o jaké dřeviny šlo = </a:t>
            </a:r>
            <a:r>
              <a:rPr lang="cs-CZ" b="1" dirty="0" smtClean="0"/>
              <a:t>neurčitý výrok a nevykonatelnost </a:t>
            </a:r>
            <a:r>
              <a:rPr lang="cs-CZ" dirty="0" smtClean="0"/>
              <a:t>(řešení = zpřesnění, např. identifikace jednotlivých stromů ve vedlejších ustanoveních výroku, v praxi i např. nákres…)</a:t>
            </a:r>
          </a:p>
          <a:p>
            <a:pPr lvl="1"/>
            <a:r>
              <a:rPr lang="cs-CZ" dirty="0" smtClean="0"/>
              <a:t>2) potenciálně také absence lhůty ke splnění (je-li ke kácení bezodkladný důvod) či uložení jiných povinností… (viz dále)</a:t>
            </a:r>
            <a:endParaRPr lang="cs-CZ" b="1" dirty="0" smtClean="0"/>
          </a:p>
          <a:p>
            <a:pPr lvl="1"/>
            <a:endParaRPr lang="cs-CZ"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7" end="7"/>
                                            </p:txEl>
                                          </p:spTgt>
                                        </p:tgtEl>
                                        <p:attrNameLst>
                                          <p:attrName>style.visibility</p:attrName>
                                        </p:attrNameLst>
                                      </p:cBhvr>
                                      <p:to>
                                        <p:strVal val="visible"/>
                                      </p:to>
                                    </p:set>
                                    <p:animEffect transition="in" filter="fade">
                                      <p:cBhvr>
                                        <p:cTn id="7" dur="2000"/>
                                        <p:tgtEl>
                                          <p:spTgt spid="5">
                                            <p:txEl>
                                              <p:pRg st="7" end="7"/>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txEl>
                                              <p:pRg st="8" end="8"/>
                                            </p:txEl>
                                          </p:spTgt>
                                        </p:tgtEl>
                                        <p:attrNameLst>
                                          <p:attrName>style.visibility</p:attrName>
                                        </p:attrNameLst>
                                      </p:cBhvr>
                                      <p:to>
                                        <p:strVal val="visible"/>
                                      </p:to>
                                    </p:set>
                                    <p:animEffect transition="in" filter="fade">
                                      <p:cBhvr>
                                        <p:cTn id="10" dur="2000"/>
                                        <p:tgtEl>
                                          <p:spTgt spid="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allAtOnce"/>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smtClean="0"/>
              <a:t>MP701Z Správní právo procesní - seminář </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4" name="Nadpis 3"/>
          <p:cNvSpPr>
            <a:spLocks noGrp="1"/>
          </p:cNvSpPr>
          <p:nvPr>
            <p:ph type="title"/>
          </p:nvPr>
        </p:nvSpPr>
        <p:spPr/>
        <p:txBody>
          <a:bodyPr/>
          <a:lstStyle/>
          <a:p>
            <a:r>
              <a:rPr lang="cs-CZ" dirty="0" smtClean="0"/>
              <a:t>Výroková část</a:t>
            </a:r>
            <a:endParaRPr lang="cs-CZ" dirty="0"/>
          </a:p>
        </p:txBody>
      </p:sp>
      <p:sp>
        <p:nvSpPr>
          <p:cNvPr id="5" name="Zástupný symbol pro obsah 4"/>
          <p:cNvSpPr>
            <a:spLocks noGrp="1"/>
          </p:cNvSpPr>
          <p:nvPr>
            <p:ph idx="1"/>
          </p:nvPr>
        </p:nvSpPr>
        <p:spPr/>
        <p:txBody>
          <a:bodyPr/>
          <a:lstStyle/>
          <a:p>
            <a:r>
              <a:rPr lang="cs-CZ" dirty="0" smtClean="0"/>
              <a:t>Určitost výroku</a:t>
            </a:r>
          </a:p>
          <a:p>
            <a:pPr lvl="1"/>
            <a:r>
              <a:rPr lang="cs-CZ" i="1" dirty="0" smtClean="0">
                <a:solidFill>
                  <a:srgbClr val="0000DC"/>
                </a:solidFill>
              </a:rPr>
              <a:t>„Výrok rozhodnutí přitom obsahuje autoritativní řešení otázky, která je předmětem řízení, kdy v této části rozhodnutí ukládá správce daně povinnosti a zakládá práva, mění právní vztahy nebo je autoritativně deklaruje. </a:t>
            </a:r>
            <a:r>
              <a:rPr lang="cs-CZ" b="1" i="1" dirty="0" smtClean="0">
                <a:solidFill>
                  <a:srgbClr val="0000DC"/>
                </a:solidFill>
              </a:rPr>
              <a:t>Výrok proto musí být po obsahové stránce jasný, srozumitelný, přesný a určitý, aby mohl být závazný a vykonatelný</a:t>
            </a:r>
            <a:r>
              <a:rPr lang="cs-CZ" i="1" dirty="0" smtClean="0">
                <a:solidFill>
                  <a:srgbClr val="0000DC"/>
                </a:solidFill>
              </a:rPr>
              <a:t>.“             </a:t>
            </a:r>
            <a:r>
              <a:rPr lang="cs-CZ" b="1" dirty="0" smtClean="0"/>
              <a:t>(ÚS II. ÚS 583/2003)</a:t>
            </a:r>
          </a:p>
          <a:p>
            <a:pPr lvl="1"/>
            <a:endParaRPr lang="cs-CZ" dirty="0" smtClean="0"/>
          </a:p>
          <a:p>
            <a:r>
              <a:rPr lang="cs-CZ" dirty="0" smtClean="0"/>
              <a:t>Rozhodný skutkový a právní stav</a:t>
            </a:r>
            <a:endParaRPr lang="cs-CZ" b="1" dirty="0" smtClean="0"/>
          </a:p>
          <a:p>
            <a:pPr lvl="1"/>
            <a:r>
              <a:rPr lang="cs-CZ" b="1" i="1" dirty="0" smtClean="0">
                <a:solidFill>
                  <a:srgbClr val="0000DC"/>
                </a:solidFill>
              </a:rPr>
              <a:t>Pro rozhodování správního orgánu v prvním stupni je rozhodující skutkový a právní stav v době vydání rozhodnutí</a:t>
            </a:r>
            <a:r>
              <a:rPr lang="cs-CZ" i="1" dirty="0" smtClean="0">
                <a:solidFill>
                  <a:srgbClr val="0000DC"/>
                </a:solidFill>
              </a:rPr>
              <a:t>, nikoliv v době zahájení řízení (srov. § 96 odst. 2, § 90 odst. 4 nebo § 82 odst. 4 správního řádu z roku 2004). </a:t>
            </a:r>
            <a:r>
              <a:rPr lang="cs-CZ" b="1" dirty="0" smtClean="0"/>
              <a:t>(NSS 1 As 24/2011)</a:t>
            </a:r>
          </a:p>
          <a:p>
            <a:pPr lvl="1"/>
            <a:endParaRPr lang="cs-CZ" b="1" dirty="0" smtClean="0"/>
          </a:p>
          <a:p>
            <a:pPr lvl="1"/>
            <a:endParaRPr lang="cs-CZ"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smtClean="0"/>
              <a:t>MP701Z Správní právo procesní - seminář </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
        <p:nvSpPr>
          <p:cNvPr id="4" name="Nadpis 3"/>
          <p:cNvSpPr>
            <a:spLocks noGrp="1"/>
          </p:cNvSpPr>
          <p:nvPr>
            <p:ph type="title"/>
          </p:nvPr>
        </p:nvSpPr>
        <p:spPr/>
        <p:txBody>
          <a:bodyPr/>
          <a:lstStyle/>
          <a:p>
            <a:r>
              <a:rPr lang="cs-CZ" dirty="0" smtClean="0"/>
              <a:t>Výroková část</a:t>
            </a:r>
            <a:endParaRPr lang="cs-CZ" dirty="0"/>
          </a:p>
        </p:txBody>
      </p:sp>
      <p:sp>
        <p:nvSpPr>
          <p:cNvPr id="5" name="Zástupný symbol pro obsah 4"/>
          <p:cNvSpPr>
            <a:spLocks noGrp="1"/>
          </p:cNvSpPr>
          <p:nvPr>
            <p:ph idx="1"/>
          </p:nvPr>
        </p:nvSpPr>
        <p:spPr/>
        <p:txBody>
          <a:bodyPr/>
          <a:lstStyle/>
          <a:p>
            <a:r>
              <a:rPr lang="cs-CZ" dirty="0" err="1" smtClean="0"/>
              <a:t>Vícečetnost</a:t>
            </a:r>
            <a:r>
              <a:rPr lang="cs-CZ" dirty="0" smtClean="0"/>
              <a:t> výroků</a:t>
            </a:r>
          </a:p>
          <a:p>
            <a:pPr lvl="1"/>
            <a:r>
              <a:rPr lang="cs-CZ" sz="1800" b="1" i="1" dirty="0" smtClean="0">
                <a:solidFill>
                  <a:srgbClr val="0000DC"/>
                </a:solidFill>
              </a:rPr>
              <a:t>V praxi státní správy není nijak výjimečné, že rozhodnutí (autoritativní správní akt) v sobě skrývá několik výroků samostatných (a tím i samostatně napadnutelných). </a:t>
            </a:r>
            <a:r>
              <a:rPr lang="cs-CZ" sz="1800" i="1" dirty="0" smtClean="0">
                <a:solidFill>
                  <a:srgbClr val="0000DC"/>
                </a:solidFill>
              </a:rPr>
              <a:t>Obvykle bývají také graficky odlišeny do odstavců anebo číslovány, není to však pravidlem a neděje se tak zcela bez chyb. Nutno si v této souvislosti uvědomit, že pojem "rozhodnutí správního orgánu" má širší i užší význam. V širším významu je "rozhodnutím" zpravidla písemný akt správního orgánu, individualizovaný jednacím číslem, datem vydání a dalšími formálními náležitostmi. </a:t>
            </a:r>
            <a:r>
              <a:rPr lang="cs-CZ" sz="1800" b="1" i="1" dirty="0" smtClean="0">
                <a:solidFill>
                  <a:srgbClr val="0000DC"/>
                </a:solidFill>
              </a:rPr>
              <a:t>Z užšího hlediska (a z pohledu správního soudnictví) může ovšem takto individualizované rozhodnutí v sobě skrývat několik samostatných autoritativních vyřízení několika věcí </a:t>
            </a:r>
            <a:r>
              <a:rPr lang="cs-CZ" sz="1800" i="1" dirty="0" smtClean="0">
                <a:solidFill>
                  <a:srgbClr val="0000DC"/>
                </a:solidFill>
              </a:rPr>
              <a:t>(starší literatura hovořila o "kusech"), a každé takové vyřízení (rozhodnutí v užším slova smyslu, popř. "výrok"), které je schopno materiální právní moci. Nejčastějším případem bude ovšem rozhodnutí o jediné věci (jediném "kusu") jediným správním aktem. Pluralita však není žádnou výjimkou. Typickým příkladem je právě uložení pokut za poškození podzemního telekomunikačního vedení několika účastníkům investiční výstavby, např. projektantovi, investorovi a dodavateli stavby. </a:t>
            </a:r>
            <a:r>
              <a:rPr lang="cs-CZ" sz="1800" b="1" dirty="0" smtClean="0"/>
              <a:t>(VS v Praze 6 A 216/95-23)</a:t>
            </a:r>
            <a:endParaRPr lang="cs-CZ" b="1"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46859 (1)">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zentace-LAW-CZ.potx" id="{9368F25A-D07D-4454-BB9E-323E9573381A}" vid="{D76D3162-79D4-49CC-8197-D810905360BE}"/>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46859 (1)</Template>
  <TotalTime>10869</TotalTime>
  <Words>2141</Words>
  <Application>Microsoft Office PowerPoint</Application>
  <PresentationFormat>Vlastní</PresentationFormat>
  <Paragraphs>219</Paragraphs>
  <Slides>28</Slides>
  <Notes>0</Notes>
  <HiddenSlides>0</HiddenSlides>
  <MMClips>0</MMClips>
  <ScaleCrop>false</ScaleCrop>
  <HeadingPairs>
    <vt:vector size="6" baseType="variant">
      <vt:variant>
        <vt:lpstr>Motiv</vt:lpstr>
      </vt:variant>
      <vt:variant>
        <vt:i4>1</vt:i4>
      </vt:variant>
      <vt:variant>
        <vt:lpstr>Vložené servery OLE</vt:lpstr>
      </vt:variant>
      <vt:variant>
        <vt:i4>1</vt:i4>
      </vt:variant>
      <vt:variant>
        <vt:lpstr>Nadpisy snímků</vt:lpstr>
      </vt:variant>
      <vt:variant>
        <vt:i4>28</vt:i4>
      </vt:variant>
    </vt:vector>
  </HeadingPairs>
  <TitlesOfParts>
    <vt:vector size="30" baseType="lpstr">
      <vt:lpstr>46859 (1)</vt:lpstr>
      <vt:lpstr>Adobe Acrobat Document</vt:lpstr>
      <vt:lpstr>Správní řízení –                                      dokazování a správní rozhodnutí.</vt:lpstr>
      <vt:lpstr>Otázky</vt:lpstr>
      <vt:lpstr>Otázky</vt:lpstr>
      <vt:lpstr>Příklad – rozhodnutí o kácení</vt:lpstr>
      <vt:lpstr>Formální náležitosti</vt:lpstr>
      <vt:lpstr>Formální náležitosti</vt:lpstr>
      <vt:lpstr>Výroková část</vt:lpstr>
      <vt:lpstr>Výroková část</vt:lpstr>
      <vt:lpstr>Výroková část</vt:lpstr>
      <vt:lpstr>Výroková část</vt:lpstr>
      <vt:lpstr>Výroková část</vt:lpstr>
      <vt:lpstr>Odůvodnění</vt:lpstr>
      <vt:lpstr>Odůvodnění</vt:lpstr>
      <vt:lpstr>Odůvodnění</vt:lpstr>
      <vt:lpstr>Odůvodnění</vt:lpstr>
      <vt:lpstr>Odůvodnění</vt:lpstr>
      <vt:lpstr>Dokazování</vt:lpstr>
      <vt:lpstr>Dokazování</vt:lpstr>
      <vt:lpstr>Dokazování</vt:lpstr>
      <vt:lpstr>Dokazování</vt:lpstr>
      <vt:lpstr>Dokazování</vt:lpstr>
      <vt:lpstr>Dokazování</vt:lpstr>
      <vt:lpstr>Dokazování</vt:lpstr>
      <vt:lpstr>Dokazování</vt:lpstr>
      <vt:lpstr>Dokazování</vt:lpstr>
      <vt:lpstr>Poučení</vt:lpstr>
      <vt:lpstr>Poučení</vt:lpstr>
      <vt:lpstr>Poučení</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Odpovědnost místní samosprávy za škodu</dc:title>
  <dc:creator>Admin</dc:creator>
  <cp:lastModifiedBy>Admin</cp:lastModifiedBy>
  <cp:revision>579</cp:revision>
  <cp:lastPrinted>1601-01-01T00:00:00Z</cp:lastPrinted>
  <dcterms:created xsi:type="dcterms:W3CDTF">2019-10-30T16:32:40Z</dcterms:created>
  <dcterms:modified xsi:type="dcterms:W3CDTF">2019-11-15T17:27:58Z</dcterms:modified>
</cp:coreProperties>
</file>