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8"/>
  </p:notesMasterIdLst>
  <p:handoutMasterIdLst>
    <p:handoutMasterId r:id="rId19"/>
  </p:handoutMasterIdLst>
  <p:sldIdLst>
    <p:sldId id="256" r:id="rId2"/>
    <p:sldId id="320" r:id="rId3"/>
    <p:sldId id="306" r:id="rId4"/>
    <p:sldId id="311" r:id="rId5"/>
    <p:sldId id="312" r:id="rId6"/>
    <p:sldId id="321" r:id="rId7"/>
    <p:sldId id="323" r:id="rId8"/>
    <p:sldId id="314" r:id="rId9"/>
    <p:sldId id="313" r:id="rId10"/>
    <p:sldId id="322" r:id="rId11"/>
    <p:sldId id="316" r:id="rId12"/>
    <p:sldId id="315" r:id="rId13"/>
    <p:sldId id="317" r:id="rId14"/>
    <p:sldId id="318" r:id="rId15"/>
    <p:sldId id="319" r:id="rId16"/>
    <p:sldId id="309" r:id="rId1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DC"/>
    <a:srgbClr val="9100DC"/>
    <a:srgbClr val="F01928"/>
    <a:srgbClr val="5AC8AF"/>
    <a:srgbClr val="00287D"/>
    <a:srgbClr val="96969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96" d="100"/>
          <a:sy n="96" d="100"/>
        </p:scale>
        <p:origin x="-108" y="-57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=""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=""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=""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=""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=""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=""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=""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=""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=""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=""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=""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=""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=""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=""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=""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=""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=""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=""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MP701Z Správní právo procesní - seminář 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Přezkoumání správních rozhodnutí v režimu SŘS. Žaloba proti rozhodnutí.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MP701Z Správní právo procesní - seminář</a:t>
            </a:r>
          </a:p>
          <a:p>
            <a:r>
              <a:rPr lang="cs-CZ" dirty="0" smtClean="0"/>
              <a:t>Mgr. Tomáš Svoboda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MP701Z Správní právo procesní - seminář 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Žalobní </a:t>
            </a:r>
            <a:r>
              <a:rPr lang="cs-CZ" dirty="0" smtClean="0"/>
              <a:t>typy SŘS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Otázky:</a:t>
            </a:r>
          </a:p>
          <a:p>
            <a:pPr lvl="1"/>
            <a:r>
              <a:rPr lang="cs-CZ" sz="1800" i="1" dirty="0" smtClean="0">
                <a:solidFill>
                  <a:srgbClr val="0000DC"/>
                </a:solidFill>
              </a:rPr>
              <a:t>Co lze typicky rozumět pod rozhodnutím ve smyslu SŘS</a:t>
            </a:r>
            <a:r>
              <a:rPr lang="cs-CZ" sz="1800" i="1" dirty="0" smtClean="0">
                <a:solidFill>
                  <a:srgbClr val="0000DC"/>
                </a:solidFill>
              </a:rPr>
              <a:t>? </a:t>
            </a:r>
            <a:r>
              <a:rPr lang="cs-CZ" sz="1800" b="1" dirty="0" smtClean="0"/>
              <a:t>– srov. </a:t>
            </a:r>
            <a:r>
              <a:rPr lang="cs-CZ" sz="1800" b="1" dirty="0" smtClean="0"/>
              <a:t>§ 67 a </a:t>
            </a:r>
            <a:r>
              <a:rPr lang="cs-CZ" sz="1800" b="1" dirty="0" err="1" smtClean="0"/>
              <a:t>násl</a:t>
            </a:r>
            <a:r>
              <a:rPr lang="cs-CZ" sz="1800" b="1" dirty="0" smtClean="0"/>
              <a:t>. SŘ</a:t>
            </a:r>
            <a:endParaRPr lang="cs-CZ" sz="1800" b="1" dirty="0" smtClean="0"/>
          </a:p>
          <a:p>
            <a:pPr lvl="1"/>
            <a:r>
              <a:rPr lang="cs-CZ" sz="1800" i="1" dirty="0" smtClean="0">
                <a:solidFill>
                  <a:srgbClr val="0000DC"/>
                </a:solidFill>
              </a:rPr>
              <a:t>Co lze typicky rozumět pod zásahem ve smyslu SŘS</a:t>
            </a:r>
            <a:r>
              <a:rPr lang="cs-CZ" sz="1800" i="1" dirty="0" smtClean="0">
                <a:solidFill>
                  <a:srgbClr val="0000DC"/>
                </a:solidFill>
              </a:rPr>
              <a:t>? </a:t>
            </a:r>
            <a:r>
              <a:rPr lang="cs-CZ" sz="1800" b="1" dirty="0" smtClean="0"/>
              <a:t>– srov. např. § 14 zákona </a:t>
            </a:r>
            <a:r>
              <a:rPr lang="cs-CZ" sz="1800" b="1" dirty="0" smtClean="0"/>
              <a:t> </a:t>
            </a:r>
            <a:r>
              <a:rPr lang="cs-CZ" sz="1800" b="1" dirty="0" smtClean="0"/>
              <a:t>č. 553/1991 Sb</a:t>
            </a:r>
            <a:r>
              <a:rPr lang="cs-CZ" sz="1800" b="1" dirty="0" smtClean="0"/>
              <a:t>.</a:t>
            </a:r>
            <a:endParaRPr lang="cs-CZ" sz="1800" b="1" dirty="0" smtClean="0"/>
          </a:p>
          <a:p>
            <a:pPr lvl="1"/>
            <a:r>
              <a:rPr lang="cs-CZ" sz="1800" i="1" dirty="0" smtClean="0">
                <a:solidFill>
                  <a:srgbClr val="0000DC"/>
                </a:solidFill>
              </a:rPr>
              <a:t>Jaký je vzájemný vztah tzv. nečinnostní a zásahové žaloby vůči žalobě proti rozhodnutí správního orgánu? </a:t>
            </a:r>
            <a:r>
              <a:rPr lang="cs-CZ" sz="1800" b="1" dirty="0" smtClean="0"/>
              <a:t>– srov. § 65, 79 a 82 SŘS a judikatura dále</a:t>
            </a:r>
            <a:endParaRPr lang="cs-CZ" sz="1800" b="1" dirty="0" smtClean="0"/>
          </a:p>
          <a:p>
            <a:pPr lvl="1"/>
            <a:r>
              <a:rPr lang="cs-CZ" sz="1800" i="1" dirty="0" smtClean="0">
                <a:solidFill>
                  <a:srgbClr val="0000DC"/>
                </a:solidFill>
              </a:rPr>
              <a:t>Jakým způsobem se lze ve správním soudnictví bránit proti nečinnosti SO</a:t>
            </a:r>
            <a:r>
              <a:rPr lang="cs-CZ" sz="1800" i="1" dirty="0" smtClean="0">
                <a:solidFill>
                  <a:srgbClr val="0000DC"/>
                </a:solidFill>
              </a:rPr>
              <a:t>? </a:t>
            </a:r>
            <a:r>
              <a:rPr lang="cs-CZ" sz="1800" b="1" dirty="0" smtClean="0"/>
              <a:t>- § 79 a </a:t>
            </a:r>
            <a:r>
              <a:rPr lang="cs-CZ" sz="1800" b="1" dirty="0" err="1" smtClean="0"/>
              <a:t>násl</a:t>
            </a:r>
            <a:r>
              <a:rPr lang="cs-CZ" sz="1800" b="1" dirty="0" smtClean="0"/>
              <a:t>. a § 82 a </a:t>
            </a:r>
            <a:r>
              <a:rPr lang="cs-CZ" sz="1800" b="1" dirty="0" err="1" smtClean="0"/>
              <a:t>násl</a:t>
            </a:r>
            <a:r>
              <a:rPr lang="cs-CZ" sz="1800" b="1" dirty="0" smtClean="0"/>
              <a:t>. SŘS (viz judikatura dále)</a:t>
            </a:r>
            <a:endParaRPr lang="cs-CZ" sz="1800" b="1" dirty="0" smtClean="0"/>
          </a:p>
          <a:p>
            <a:pPr lvl="1"/>
            <a:r>
              <a:rPr lang="cs-CZ" sz="1800" i="1" dirty="0" smtClean="0">
                <a:solidFill>
                  <a:srgbClr val="0000DC"/>
                </a:solidFill>
              </a:rPr>
              <a:t>Je možné se tzv. zásahovou žalobou domáhat vydání deklaratorního rozhodnutí soudu? </a:t>
            </a:r>
            <a:r>
              <a:rPr lang="cs-CZ" sz="1800" b="1" dirty="0" smtClean="0"/>
              <a:t>- § 82 SŘS</a:t>
            </a:r>
            <a:endParaRPr lang="cs-CZ" sz="1800" b="1" dirty="0" smtClean="0"/>
          </a:p>
          <a:p>
            <a:pPr lvl="1"/>
            <a:r>
              <a:rPr lang="cs-CZ" sz="1800" i="1" dirty="0" smtClean="0">
                <a:solidFill>
                  <a:srgbClr val="0000DC"/>
                </a:solidFill>
              </a:rPr>
              <a:t>Jaké další druhy řízení upravuje SŘS</a:t>
            </a:r>
            <a:r>
              <a:rPr lang="cs-CZ" sz="1800" i="1" dirty="0" smtClean="0">
                <a:solidFill>
                  <a:srgbClr val="0000DC"/>
                </a:solidFill>
              </a:rPr>
              <a:t>? </a:t>
            </a:r>
            <a:r>
              <a:rPr lang="cs-CZ" sz="1800" b="1" dirty="0" smtClean="0"/>
              <a:t>– § 88 a </a:t>
            </a:r>
            <a:r>
              <a:rPr lang="cs-CZ" sz="1800" b="1" dirty="0" err="1" smtClean="0"/>
              <a:t>násl</a:t>
            </a:r>
            <a:r>
              <a:rPr lang="cs-CZ" sz="1800" b="1" dirty="0" smtClean="0"/>
              <a:t>., </a:t>
            </a:r>
            <a:r>
              <a:rPr lang="cs-CZ" sz="1800" b="1" dirty="0" smtClean="0"/>
              <a:t>91a a </a:t>
            </a:r>
            <a:r>
              <a:rPr lang="cs-CZ" sz="1800" b="1" dirty="0" err="1" smtClean="0"/>
              <a:t>násl</a:t>
            </a:r>
            <a:r>
              <a:rPr lang="cs-CZ" sz="1800" b="1" dirty="0" smtClean="0"/>
              <a:t>., 94 a </a:t>
            </a:r>
            <a:r>
              <a:rPr lang="cs-CZ" sz="1800" b="1" dirty="0" err="1" smtClean="0"/>
              <a:t>násl</a:t>
            </a:r>
            <a:r>
              <a:rPr lang="cs-CZ" sz="1800" b="1" dirty="0" smtClean="0"/>
              <a:t>., 97 a </a:t>
            </a:r>
            <a:r>
              <a:rPr lang="cs-CZ" sz="1800" b="1" dirty="0" err="1" smtClean="0"/>
              <a:t>násl</a:t>
            </a:r>
            <a:r>
              <a:rPr lang="cs-CZ" sz="1800" b="1" dirty="0" smtClean="0"/>
              <a:t>., 101a a </a:t>
            </a:r>
            <a:r>
              <a:rPr lang="cs-CZ" sz="1800" b="1" dirty="0" err="1" smtClean="0"/>
              <a:t>násl</a:t>
            </a:r>
            <a:r>
              <a:rPr lang="cs-CZ" sz="1800" b="1" dirty="0" smtClean="0"/>
              <a:t>. a 101e a </a:t>
            </a:r>
            <a:r>
              <a:rPr lang="cs-CZ" sz="1800" b="1" dirty="0" err="1" smtClean="0"/>
              <a:t>násl</a:t>
            </a:r>
            <a:r>
              <a:rPr lang="cs-CZ" sz="1800" b="1" dirty="0" smtClean="0"/>
              <a:t>. </a:t>
            </a:r>
            <a:r>
              <a:rPr lang="cs-CZ" sz="1800" b="1" dirty="0" smtClean="0"/>
              <a:t>SŘS</a:t>
            </a:r>
            <a:endParaRPr lang="cs-CZ" sz="1800" b="1" dirty="0" smtClean="0"/>
          </a:p>
          <a:p>
            <a:pPr lvl="1">
              <a:buNone/>
            </a:pPr>
            <a:endParaRPr lang="cs-CZ" sz="1800" i="1" dirty="0" smtClean="0">
              <a:solidFill>
                <a:srgbClr val="0000DC"/>
              </a:solidFill>
            </a:endParaRPr>
          </a:p>
          <a:p>
            <a:pPr lvl="1"/>
            <a:r>
              <a:rPr lang="cs-CZ" sz="1800" i="1" dirty="0" smtClean="0">
                <a:solidFill>
                  <a:srgbClr val="0000DC"/>
                </a:solidFill>
              </a:rPr>
              <a:t>Zamyslete se, jak by bylo možné reagovat na situaci, kdy žalobce podá „nesprávný“ žalobní typ, resp. jak této situaci ze strany žalobce </a:t>
            </a:r>
            <a:r>
              <a:rPr lang="cs-CZ" sz="1800" i="1" dirty="0" smtClean="0">
                <a:solidFill>
                  <a:srgbClr val="0000DC"/>
                </a:solidFill>
              </a:rPr>
              <a:t>předejít? </a:t>
            </a:r>
            <a:r>
              <a:rPr lang="cs-CZ" sz="1800" dirty="0" smtClean="0"/>
              <a:t>– podat několik žalob… (avšak viz dále poučení)</a:t>
            </a:r>
            <a:endParaRPr lang="cs-CZ" sz="1800" dirty="0" smtClean="0"/>
          </a:p>
          <a:p>
            <a:pPr lvl="1"/>
            <a:endParaRPr lang="cs-CZ" i="1" dirty="0" smtClean="0">
              <a:solidFill>
                <a:srgbClr val="0000DC"/>
              </a:solidFill>
            </a:endParaRPr>
          </a:p>
          <a:p>
            <a:pPr lvl="1"/>
            <a:endParaRPr lang="cs-CZ" i="1" dirty="0" smtClean="0">
              <a:solidFill>
                <a:srgbClr val="0000DC"/>
              </a:solidFill>
            </a:endParaRPr>
          </a:p>
          <a:p>
            <a:pPr lvl="1"/>
            <a:endParaRPr lang="cs-CZ" i="1" dirty="0" smtClean="0">
              <a:solidFill>
                <a:srgbClr val="0000DC"/>
              </a:solidFill>
            </a:endParaRP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MP701Z Správní právo procesní - seminář 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Žalobní </a:t>
            </a:r>
            <a:r>
              <a:rPr lang="cs-CZ" dirty="0" smtClean="0"/>
              <a:t>typy </a:t>
            </a:r>
            <a:r>
              <a:rPr lang="cs-CZ" dirty="0" smtClean="0"/>
              <a:t>SŘS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Vztah žaloby proti rozhodnutí a zásahové žaloby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Z ustanovení § 85 s. </a:t>
            </a:r>
            <a:r>
              <a:rPr lang="cs-CZ" i="1" dirty="0" err="1" smtClean="0">
                <a:solidFill>
                  <a:srgbClr val="0000DC"/>
                </a:solidFill>
              </a:rPr>
              <a:t>ř</a:t>
            </a:r>
            <a:r>
              <a:rPr lang="cs-CZ" i="1" dirty="0" smtClean="0">
                <a:solidFill>
                  <a:srgbClr val="0000DC"/>
                </a:solidFill>
              </a:rPr>
              <a:t>. s. plyne, že ve vztahu mezi žalobou proti rozhodnutí a žalobou proti nezákonnému zásahu správního orgánu </a:t>
            </a:r>
            <a:r>
              <a:rPr lang="cs-CZ" b="1" i="1" dirty="0" smtClean="0">
                <a:solidFill>
                  <a:srgbClr val="0000DC"/>
                </a:solidFill>
              </a:rPr>
              <a:t>má primát žaloba proti rozhodnutí a možnost úspěšně podat žalobu proti nezákonnému zásahu nastupuje teprve tehdy, pokud žaloba proti rozhodnutí nepřipadá v úvahu</a:t>
            </a:r>
            <a:r>
              <a:rPr lang="cs-CZ" i="1" dirty="0" smtClean="0">
                <a:solidFill>
                  <a:srgbClr val="0000DC"/>
                </a:solidFill>
              </a:rPr>
              <a:t>. Účastník řízení tedy nemůže volit, kterou z těchto žalob bude považovat za výhodnější a které řízení bude žalobou iniciovat.      </a:t>
            </a:r>
            <a:r>
              <a:rPr lang="cs-CZ" b="1" dirty="0" smtClean="0"/>
              <a:t>(NSS 2 </a:t>
            </a:r>
            <a:r>
              <a:rPr lang="cs-CZ" b="1" dirty="0" err="1" smtClean="0"/>
              <a:t>Aps</a:t>
            </a:r>
            <a:r>
              <a:rPr lang="cs-CZ" b="1" dirty="0" smtClean="0"/>
              <a:t> 3/2004)</a:t>
            </a:r>
          </a:p>
          <a:p>
            <a:r>
              <a:rPr lang="cs-CZ" dirty="0" smtClean="0"/>
              <a:t>Nejen dotčení práv rozhodnutím, ale také právní sféry (širší pojetí)</a:t>
            </a:r>
          </a:p>
          <a:p>
            <a:pPr lvl="1"/>
            <a:r>
              <a:rPr lang="cs-CZ" b="1" i="1" dirty="0" smtClean="0">
                <a:solidFill>
                  <a:srgbClr val="0000DC"/>
                </a:solidFill>
              </a:rPr>
              <a:t>Aktivní žalobní legitimace </a:t>
            </a:r>
            <a:r>
              <a:rPr lang="cs-CZ" i="1" dirty="0" smtClean="0">
                <a:solidFill>
                  <a:srgbClr val="0000DC"/>
                </a:solidFill>
              </a:rPr>
              <a:t>v řízení o žalobě proti rozhodnutí správního orgánu (§ 65 a </a:t>
            </a:r>
            <a:r>
              <a:rPr lang="cs-CZ" i="1" dirty="0" err="1" smtClean="0">
                <a:solidFill>
                  <a:srgbClr val="0000DC"/>
                </a:solidFill>
              </a:rPr>
              <a:t>násl</a:t>
            </a:r>
            <a:r>
              <a:rPr lang="cs-CZ" i="1" dirty="0" smtClean="0">
                <a:solidFill>
                  <a:srgbClr val="0000DC"/>
                </a:solidFill>
              </a:rPr>
              <a:t>. s. </a:t>
            </a:r>
            <a:r>
              <a:rPr lang="cs-CZ" i="1" dirty="0" err="1" smtClean="0">
                <a:solidFill>
                  <a:srgbClr val="0000DC"/>
                </a:solidFill>
              </a:rPr>
              <a:t>ř</a:t>
            </a:r>
            <a:r>
              <a:rPr lang="cs-CZ" i="1" dirty="0" smtClean="0">
                <a:solidFill>
                  <a:srgbClr val="0000DC"/>
                </a:solidFill>
              </a:rPr>
              <a:t>. s.) </a:t>
            </a:r>
            <a:r>
              <a:rPr lang="cs-CZ" b="1" i="1" dirty="0" smtClean="0">
                <a:solidFill>
                  <a:srgbClr val="0000DC"/>
                </a:solidFill>
              </a:rPr>
              <a:t>bude dána vždy tehdy, pokud s ohledem na tvrzení žalobce není možné zjevně a jednoznačně konstatovat, že k zásahu do jeho právní sféry v žádném případě dojít nemohlo</a:t>
            </a:r>
            <a:r>
              <a:rPr lang="cs-CZ" i="1" dirty="0" smtClean="0">
                <a:solidFill>
                  <a:srgbClr val="0000DC"/>
                </a:solidFill>
              </a:rPr>
              <a:t>. </a:t>
            </a:r>
            <a:r>
              <a:rPr lang="cs-CZ" b="1" dirty="0" smtClean="0"/>
              <a:t>(</a:t>
            </a:r>
            <a:r>
              <a:rPr lang="cs-CZ" b="1" dirty="0" smtClean="0"/>
              <a:t>NSS </a:t>
            </a:r>
            <a:r>
              <a:rPr lang="cs-CZ" b="1" dirty="0" smtClean="0"/>
              <a:t>8</a:t>
            </a:r>
            <a:r>
              <a:rPr lang="cs-CZ" b="1" dirty="0" smtClean="0"/>
              <a:t> As 47/2005-86)</a:t>
            </a:r>
          </a:p>
          <a:p>
            <a:pPr lvl="1"/>
            <a:endParaRPr lang="cs-CZ" i="1" dirty="0" smtClean="0">
              <a:solidFill>
                <a:srgbClr val="0000DC"/>
              </a:solidFill>
            </a:endParaRPr>
          </a:p>
          <a:p>
            <a:pPr lvl="1"/>
            <a:endParaRPr lang="cs-CZ" i="1" dirty="0" smtClean="0">
              <a:solidFill>
                <a:srgbClr val="0000DC"/>
              </a:solidFill>
            </a:endParaRPr>
          </a:p>
          <a:p>
            <a:pPr lvl="1"/>
            <a:endParaRPr lang="cs-CZ" i="1" dirty="0" smtClean="0">
              <a:solidFill>
                <a:srgbClr val="0000DC"/>
              </a:solidFill>
            </a:endParaRP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MP701Z Správní právo procesní - seminář 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Žalobní </a:t>
            </a:r>
            <a:r>
              <a:rPr lang="cs-CZ" dirty="0" smtClean="0"/>
              <a:t>typy SŘS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Materiální pojetí rozhodnutí ve smyslu SŘS</a:t>
            </a:r>
            <a:endParaRPr lang="cs-CZ" i="1" dirty="0" smtClean="0">
              <a:solidFill>
                <a:srgbClr val="0000DC"/>
              </a:solidFill>
            </a:endParaRP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Pojem „rozhodnutí“ „rozhodnutí“ ve smyslu § 65 odst. 1 s. </a:t>
            </a:r>
            <a:r>
              <a:rPr lang="cs-CZ" i="1" dirty="0" err="1" smtClean="0">
                <a:solidFill>
                  <a:srgbClr val="0000DC"/>
                </a:solidFill>
              </a:rPr>
              <a:t>ř</a:t>
            </a:r>
            <a:r>
              <a:rPr lang="cs-CZ" i="1" dirty="0" smtClean="0">
                <a:solidFill>
                  <a:srgbClr val="0000DC"/>
                </a:solidFill>
              </a:rPr>
              <a:t>. s. je třeba chápat v </a:t>
            </a:r>
            <a:r>
              <a:rPr lang="cs-CZ" b="1" i="1" dirty="0" smtClean="0">
                <a:solidFill>
                  <a:srgbClr val="0000DC"/>
                </a:solidFill>
              </a:rPr>
              <a:t>materiálním smyslu jako jakýkoliv individuální právní akt vydaný orgánem veřejné moci </a:t>
            </a:r>
            <a:r>
              <a:rPr lang="cs-CZ" i="1" dirty="0" smtClean="0">
                <a:solidFill>
                  <a:srgbClr val="0000DC"/>
                </a:solidFill>
              </a:rPr>
              <a:t>z pozice jeho vrchnostenského postavení. </a:t>
            </a:r>
            <a:r>
              <a:rPr lang="cs-CZ" b="1" i="1" dirty="0" smtClean="0">
                <a:solidFill>
                  <a:srgbClr val="0000DC"/>
                </a:solidFill>
              </a:rPr>
              <a:t>Námitky, že rozhodnutí nemělo příslušnou formu a nebylo vydáno v žádném řízení, je nutno odmítnout </a:t>
            </a:r>
            <a:r>
              <a:rPr lang="cs-CZ" i="1" dirty="0" smtClean="0">
                <a:solidFill>
                  <a:srgbClr val="0000DC"/>
                </a:solidFill>
              </a:rPr>
              <a:t>již proto, že potřeba soudního přezkumu faktických správních rozhodnutí je ještě intenzivnější právě tam, kde správní orgán nepostupuje předem stanoveným a předvídatelným způsobem podle příslušného procesního předpisu. </a:t>
            </a:r>
            <a:r>
              <a:rPr lang="cs-CZ" b="1" dirty="0" smtClean="0"/>
              <a:t>(NSS 1 </a:t>
            </a:r>
            <a:r>
              <a:rPr lang="cs-CZ" b="1" dirty="0" err="1" smtClean="0"/>
              <a:t>Afs</a:t>
            </a:r>
            <a:r>
              <a:rPr lang="cs-CZ" b="1" dirty="0" smtClean="0"/>
              <a:t> 147/2005)</a:t>
            </a:r>
          </a:p>
          <a:p>
            <a:pPr lvl="1"/>
            <a:endParaRPr lang="cs-CZ" i="1" dirty="0" smtClean="0">
              <a:solidFill>
                <a:srgbClr val="0000DC"/>
              </a:solidFill>
            </a:endParaRPr>
          </a:p>
          <a:p>
            <a:pPr lvl="1"/>
            <a:r>
              <a:rPr lang="cs-CZ" i="1" dirty="0" smtClean="0"/>
              <a:t>pozn.: </a:t>
            </a:r>
            <a:r>
              <a:rPr lang="cs-CZ" dirty="0" smtClean="0"/>
              <a:t>judikatura delší dobu inklinuje směrem k pojetí materiálně-formálnímu, vyžadujícímu určité „minimální“ formální znaky (srov. aktuálně např. </a:t>
            </a:r>
            <a:r>
              <a:rPr lang="cs-CZ" b="1" dirty="0" smtClean="0"/>
              <a:t>NSS 1 As 436/2017-47</a:t>
            </a:r>
            <a:r>
              <a:rPr lang="cs-CZ" dirty="0" smtClean="0"/>
              <a:t>)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MP701Z Správní právo procesní - seminář 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Žalobní </a:t>
            </a:r>
            <a:r>
              <a:rPr lang="cs-CZ" dirty="0" smtClean="0"/>
              <a:t>typy SŘS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Podmínky pro uplatnění tzv. zásahové žaloby</a:t>
            </a:r>
            <a:endParaRPr lang="cs-CZ" i="1" dirty="0" smtClean="0">
              <a:solidFill>
                <a:srgbClr val="0000DC"/>
              </a:solidFill>
            </a:endParaRPr>
          </a:p>
          <a:p>
            <a:pPr lvl="1"/>
            <a:r>
              <a:rPr lang="cs-CZ" b="1" i="1" dirty="0" smtClean="0">
                <a:solidFill>
                  <a:srgbClr val="0000DC"/>
                </a:solidFill>
              </a:rPr>
              <a:t>Ochrana podle § 82 a </a:t>
            </a:r>
            <a:r>
              <a:rPr lang="cs-CZ" b="1" i="1" dirty="0" err="1" smtClean="0">
                <a:solidFill>
                  <a:srgbClr val="0000DC"/>
                </a:solidFill>
              </a:rPr>
              <a:t>násl</a:t>
            </a:r>
            <a:r>
              <a:rPr lang="cs-CZ" b="1" i="1" dirty="0" smtClean="0">
                <a:solidFill>
                  <a:srgbClr val="0000DC"/>
                </a:solidFill>
              </a:rPr>
              <a:t>. s. </a:t>
            </a:r>
            <a:r>
              <a:rPr lang="cs-CZ" b="1" i="1" dirty="0" err="1" smtClean="0">
                <a:solidFill>
                  <a:srgbClr val="0000DC"/>
                </a:solidFill>
              </a:rPr>
              <a:t>ř</a:t>
            </a:r>
            <a:r>
              <a:rPr lang="cs-CZ" b="1" i="1" dirty="0" smtClean="0">
                <a:solidFill>
                  <a:srgbClr val="0000DC"/>
                </a:solidFill>
              </a:rPr>
              <a:t>. s. je důvodná tehdy, jsou-li - a to kumulativně, tedy zároveň - splněny následující podmínky</a:t>
            </a:r>
            <a:r>
              <a:rPr lang="cs-CZ" i="1" dirty="0" smtClean="0">
                <a:solidFill>
                  <a:srgbClr val="0000DC"/>
                </a:solidFill>
              </a:rPr>
              <a:t>: žalobce musí být přímo (1. podmínka) zkrácen na svých právech (2. podmínka) nezákonným (3. podmínka) zásahem, pokynem nebo donucením („zásahem“ v širším smyslu) správního orgánu, který není rozhodnutím (4. podmínka) a byl zaměřen přímo proti němu nebo v jeho důsledku bylo proti němu přímo zasaženo (5. podmínka), přičemž „zásah“ v širším smyslu nebo jeho důsledky musí trvat nebo musí hrozit opakování „zásahu“ (6. podmínka). Není-li byť jen jediná z uvedených podmínek splněna, nelze ochranu podle § 82 a </a:t>
            </a:r>
            <a:r>
              <a:rPr lang="cs-CZ" i="1" dirty="0" err="1" smtClean="0">
                <a:solidFill>
                  <a:srgbClr val="0000DC"/>
                </a:solidFill>
              </a:rPr>
              <a:t>násl</a:t>
            </a:r>
            <a:r>
              <a:rPr lang="cs-CZ" i="1" dirty="0" smtClean="0">
                <a:solidFill>
                  <a:srgbClr val="0000DC"/>
                </a:solidFill>
              </a:rPr>
              <a:t>. s. </a:t>
            </a:r>
            <a:r>
              <a:rPr lang="cs-CZ" i="1" dirty="0" err="1" smtClean="0">
                <a:solidFill>
                  <a:srgbClr val="0000DC"/>
                </a:solidFill>
              </a:rPr>
              <a:t>ř</a:t>
            </a:r>
            <a:r>
              <a:rPr lang="cs-CZ" i="1" dirty="0" smtClean="0">
                <a:solidFill>
                  <a:srgbClr val="0000DC"/>
                </a:solidFill>
              </a:rPr>
              <a:t>. s. poskytnout.                        </a:t>
            </a:r>
            <a:r>
              <a:rPr lang="cs-CZ" b="1" dirty="0" smtClean="0"/>
              <a:t>(NSS 2 </a:t>
            </a:r>
            <a:r>
              <a:rPr lang="cs-CZ" b="1" dirty="0" err="1" smtClean="0"/>
              <a:t>Aps</a:t>
            </a:r>
            <a:r>
              <a:rPr lang="cs-CZ" b="1" dirty="0" smtClean="0"/>
              <a:t> 1/2005-65</a:t>
            </a:r>
            <a:r>
              <a:rPr lang="cs-CZ" dirty="0" smtClean="0"/>
              <a:t>)</a:t>
            </a:r>
          </a:p>
          <a:p>
            <a:pPr lvl="1"/>
            <a:endParaRPr lang="cs-CZ" dirty="0" smtClean="0"/>
          </a:p>
          <a:p>
            <a:pPr lvl="1"/>
            <a:r>
              <a:rPr lang="cs-CZ" i="1" dirty="0" smtClean="0"/>
              <a:t>pozn.: </a:t>
            </a:r>
            <a:r>
              <a:rPr lang="cs-CZ" dirty="0" smtClean="0"/>
              <a:t>v mezidobí také možnost deklarování nezákonnosti skončeného zásahu (§ 82 SŘS)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MP701Z Správní právo procesní - seminář 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Žalobní </a:t>
            </a:r>
            <a:r>
              <a:rPr lang="cs-CZ" dirty="0" smtClean="0"/>
              <a:t>typy SŘS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Některé </a:t>
            </a:r>
            <a:r>
              <a:rPr lang="cs-CZ" dirty="0" smtClean="0"/>
              <a:t>formy nečinnosti </a:t>
            </a:r>
            <a:r>
              <a:rPr lang="cs-CZ" dirty="0" smtClean="0"/>
              <a:t>jako </a:t>
            </a:r>
            <a:r>
              <a:rPr lang="cs-CZ" dirty="0" smtClean="0"/>
              <a:t>tzv. nečinnostní zásah</a:t>
            </a:r>
            <a:endParaRPr lang="cs-CZ" i="1" dirty="0" smtClean="0">
              <a:solidFill>
                <a:srgbClr val="0000DC"/>
              </a:solidFill>
            </a:endParaRP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Oproti tomu zásahová žaloba chrání proti jakýmkoli jiným aktům či úkonům veřejné správy směřujícím proti jednotlivci, které jsou způsobilé zasáhnout sféru jeho práv a povinností a které nejsou pouhými procesními úkony technicky zajišťujícími průběh řízení. Nemusí jít nutně o akty neformální povahy či jen o faktické úkony, nýbrž i </a:t>
            </a:r>
            <a:r>
              <a:rPr lang="cs-CZ" b="1" i="1" dirty="0" smtClean="0">
                <a:solidFill>
                  <a:srgbClr val="0000DC"/>
                </a:solidFill>
              </a:rPr>
              <a:t>o jakékoli jiné konání či opomenutí konat, nelze-li je podřadit pod pojem rozhodnutí ve smyslu § 65 odst. 1 s. </a:t>
            </a:r>
            <a:r>
              <a:rPr lang="cs-CZ" b="1" i="1" dirty="0" err="1" smtClean="0">
                <a:solidFill>
                  <a:srgbClr val="0000DC"/>
                </a:solidFill>
              </a:rPr>
              <a:t>ř</a:t>
            </a:r>
            <a:r>
              <a:rPr lang="cs-CZ" b="1" i="1" dirty="0" smtClean="0">
                <a:solidFill>
                  <a:srgbClr val="0000DC"/>
                </a:solidFill>
              </a:rPr>
              <a:t>. s. Zásahem proto může být i nezákonná nečinnost spočívající v neučinění nějakého úkonu jiného než rozhodnutí ve smyslu § 65 odst. 1 s. </a:t>
            </a:r>
            <a:r>
              <a:rPr lang="cs-CZ" b="1" i="1" dirty="0" err="1" smtClean="0">
                <a:solidFill>
                  <a:srgbClr val="0000DC"/>
                </a:solidFill>
              </a:rPr>
              <a:t>ř</a:t>
            </a:r>
            <a:r>
              <a:rPr lang="cs-CZ" b="1" i="1" dirty="0" smtClean="0">
                <a:solidFill>
                  <a:srgbClr val="0000DC"/>
                </a:solidFill>
              </a:rPr>
              <a:t>. s.</a:t>
            </a:r>
            <a:r>
              <a:rPr lang="cs-CZ" i="1" dirty="0" smtClean="0">
                <a:solidFill>
                  <a:srgbClr val="0000DC"/>
                </a:solidFill>
              </a:rPr>
              <a:t> V tomto ohledu tedy rozšířený senát nesdílí názor vyjádřený v rozsudku Nejvyššího správního soudu ze dne 16. 1. 2008, </a:t>
            </a:r>
            <a:r>
              <a:rPr lang="cs-CZ" i="1" dirty="0" err="1" smtClean="0">
                <a:solidFill>
                  <a:srgbClr val="0000DC"/>
                </a:solidFill>
              </a:rPr>
              <a:t>čj</a:t>
            </a:r>
            <a:r>
              <a:rPr lang="cs-CZ" i="1" dirty="0" smtClean="0">
                <a:solidFill>
                  <a:srgbClr val="0000DC"/>
                </a:solidFill>
              </a:rPr>
              <a:t>. 3 </a:t>
            </a:r>
            <a:r>
              <a:rPr lang="cs-CZ" i="1" dirty="0" err="1" smtClean="0">
                <a:solidFill>
                  <a:srgbClr val="0000DC"/>
                </a:solidFill>
              </a:rPr>
              <a:t>Aps</a:t>
            </a:r>
            <a:r>
              <a:rPr lang="cs-CZ" i="1" dirty="0" smtClean="0">
                <a:solidFill>
                  <a:srgbClr val="0000DC"/>
                </a:solidFill>
              </a:rPr>
              <a:t> 3/2006-54, z něhož vyplývá, že nezákonným zásahem může být toliko konání, ne však opomenutí. </a:t>
            </a:r>
            <a:r>
              <a:rPr lang="cs-CZ" b="1" dirty="0" smtClean="0"/>
              <a:t>(</a:t>
            </a:r>
            <a:r>
              <a:rPr lang="cs-CZ" b="1" dirty="0" smtClean="0"/>
              <a:t>NSS </a:t>
            </a:r>
            <a:r>
              <a:rPr lang="cs-CZ" b="1" dirty="0" smtClean="0"/>
              <a:t>7 </a:t>
            </a:r>
            <a:r>
              <a:rPr lang="cs-CZ" b="1" dirty="0" err="1" smtClean="0"/>
              <a:t>Aps</a:t>
            </a:r>
            <a:r>
              <a:rPr lang="cs-CZ" b="1" dirty="0" smtClean="0"/>
              <a:t> 3/2008-98)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MP701Z Správní právo procesní - seminář 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Žalobní </a:t>
            </a:r>
            <a:r>
              <a:rPr lang="cs-CZ" dirty="0" smtClean="0"/>
              <a:t>typy SŘS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Povinnost soudu poučit o „správném“ žalobním typu</a:t>
            </a:r>
            <a:endParaRPr lang="cs-CZ" i="1" dirty="0" smtClean="0">
              <a:solidFill>
                <a:srgbClr val="0000DC"/>
              </a:solidFill>
            </a:endParaRP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Ústavní soud ve světle všech výše uvedených argumentů uzavírá, že postup Nejvyššího správního soudu, který vedl k odmítnutí žaloby stěžovatele z důvodu nesprávné volby žalobního typu v situaci, která nebyla pro stěžovatele žádným způsobem předvídatelná, je porušením práva stěžovatele na přístup k soudu garantovaného v čl. 36 odst. 1 Listiny. </a:t>
            </a:r>
            <a:r>
              <a:rPr lang="cs-CZ" b="1" i="1" dirty="0" smtClean="0">
                <a:solidFill>
                  <a:srgbClr val="0000DC"/>
                </a:solidFill>
              </a:rPr>
              <a:t>Ve světle práva na spravedlivý proces bylo povinností Nejvyššího správního soudu poučit stěžovatele, že hodlá vycházet z jiného právního posouzení věci </a:t>
            </a:r>
            <a:r>
              <a:rPr lang="cs-CZ" i="1" dirty="0" smtClean="0">
                <a:solidFill>
                  <a:srgbClr val="0000DC"/>
                </a:solidFill>
              </a:rPr>
              <a:t>a nabídnout mu tak příležitost účinně argumentovat ve vztahu k otázkám, na jejichž řešení bude rozhodnutí soudu spočívat. </a:t>
            </a:r>
            <a:r>
              <a:rPr lang="cs-CZ" b="1" i="1" dirty="0" smtClean="0">
                <a:solidFill>
                  <a:srgbClr val="0000DC"/>
                </a:solidFill>
              </a:rPr>
              <a:t>V případě setrvání na právním názoru, že volba žalobního typu byla volbou nesprávnou, měl Nejvyšší správní soud vrátit věc krajskému soudu k dalšímu řízení a tím umožnit stěžovateli úpravu žaloby tak, aby věc byla meritorně </a:t>
            </a:r>
            <a:r>
              <a:rPr lang="cs-CZ" b="1" i="1" dirty="0" err="1" smtClean="0">
                <a:solidFill>
                  <a:srgbClr val="0000DC"/>
                </a:solidFill>
              </a:rPr>
              <a:t>projednatelná</a:t>
            </a:r>
            <a:r>
              <a:rPr lang="cs-CZ" b="1" i="1" dirty="0" smtClean="0">
                <a:solidFill>
                  <a:srgbClr val="0000DC"/>
                </a:solidFill>
              </a:rPr>
              <a:t>. </a:t>
            </a:r>
            <a:r>
              <a:rPr lang="cs-CZ" b="1" dirty="0" smtClean="0"/>
              <a:t>(ÚS II. ÚS 2398/18)</a:t>
            </a:r>
            <a:endParaRPr lang="cs-CZ" dirty="0" smtClean="0"/>
          </a:p>
          <a:p>
            <a:pPr lvl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MP701Z Správní právo procesní - seminář 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Formy </a:t>
            </a:r>
            <a:r>
              <a:rPr lang="cs-CZ" dirty="0" smtClean="0"/>
              <a:t>činnosti VS </a:t>
            </a:r>
            <a:r>
              <a:rPr lang="cs-CZ" dirty="0" smtClean="0"/>
              <a:t>– </a:t>
            </a:r>
            <a:r>
              <a:rPr lang="cs-CZ" dirty="0" smtClean="0"/>
              <a:t>ochrana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 </a:t>
            </a:r>
            <a:r>
              <a:rPr lang="cs-CZ" dirty="0" smtClean="0"/>
              <a:t>následujícím formám činnosti VS 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normativní správní akt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správní rozhodnutí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tzv. jiný úkon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veřejnoprávní smlouva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opatření obecné povahy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faktické </a:t>
            </a:r>
            <a:r>
              <a:rPr lang="cs-CZ" i="1" dirty="0" smtClean="0">
                <a:solidFill>
                  <a:srgbClr val="0000DC"/>
                </a:solidFill>
              </a:rPr>
              <a:t>úkony</a:t>
            </a:r>
            <a:endParaRPr lang="cs-CZ" dirty="0" smtClean="0"/>
          </a:p>
          <a:p>
            <a:r>
              <a:rPr lang="cs-CZ" dirty="0" smtClean="0"/>
              <a:t>přiřaďte možnosti a způsoby</a:t>
            </a:r>
            <a:r>
              <a:rPr lang="cs-CZ" b="1" dirty="0" smtClean="0"/>
              <a:t> </a:t>
            </a:r>
          </a:p>
          <a:p>
            <a:pPr lvl="1"/>
            <a:r>
              <a:rPr lang="cs-CZ" b="1" dirty="0" smtClean="0"/>
              <a:t>ochrany </a:t>
            </a:r>
            <a:r>
              <a:rPr lang="cs-CZ" b="1" dirty="0" smtClean="0"/>
              <a:t>podle </a:t>
            </a:r>
            <a:r>
              <a:rPr lang="cs-CZ" b="1" dirty="0" smtClean="0"/>
              <a:t>SŘ </a:t>
            </a:r>
          </a:p>
          <a:p>
            <a:pPr lvl="1"/>
            <a:r>
              <a:rPr lang="cs-CZ" b="1" dirty="0" smtClean="0"/>
              <a:t>soudní ochrany</a:t>
            </a:r>
            <a:endParaRPr lang="cs-CZ" b="1" dirty="0" smtClean="0"/>
          </a:p>
          <a:p>
            <a:r>
              <a:rPr lang="cs-CZ" dirty="0" smtClean="0"/>
              <a:t>a zodpovězte si, do jaké míry tyto možnosti navazují…</a:t>
            </a:r>
            <a:endParaRPr lang="cs-CZ" dirty="0" smtClean="0"/>
          </a:p>
          <a:p>
            <a:pPr lvl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MP701Z Správní právo procesní - seminář 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Úvodní poznámka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 smtClean="0"/>
              <a:t>Judikatura a otázky obsažené v </a:t>
            </a:r>
            <a:r>
              <a:rPr lang="cs-CZ" dirty="0" smtClean="0"/>
              <a:t>prezentaci (platí taktéž pro </a:t>
            </a:r>
            <a:r>
              <a:rPr lang="cs-CZ" dirty="0" smtClean="0"/>
              <a:t>předcházející </a:t>
            </a:r>
            <a:r>
              <a:rPr lang="cs-CZ" dirty="0" smtClean="0"/>
              <a:t>prezentace) </a:t>
            </a:r>
            <a:r>
              <a:rPr lang="cs-CZ" dirty="0" smtClean="0"/>
              <a:t>slouží pro práci na semináři, nejedná se o materiál pro přípravu na zkoušku – potud se jedná o fakultativní zdroj. 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Současně je ovšem třeba věnovat pozornost </a:t>
            </a:r>
            <a:r>
              <a:rPr lang="cs-CZ" dirty="0" smtClean="0"/>
              <a:t>zejména obsahu </a:t>
            </a:r>
            <a:r>
              <a:rPr lang="cs-CZ" dirty="0" smtClean="0"/>
              <a:t>učebnice, přednáškám a prezentacím z přednášek, ze kterých tato prezentace </a:t>
            </a:r>
            <a:r>
              <a:rPr lang="cs-CZ" dirty="0" smtClean="0"/>
              <a:t>z vychází</a:t>
            </a:r>
            <a:r>
              <a:rPr lang="cs-CZ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MP701Z Správní právo procesní - seminář 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Zápočtový test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 posledním </a:t>
            </a:r>
            <a:r>
              <a:rPr lang="cs-CZ" dirty="0" smtClean="0"/>
              <a:t>semináři</a:t>
            </a:r>
            <a:endParaRPr lang="cs-CZ" dirty="0" smtClean="0"/>
          </a:p>
          <a:p>
            <a:r>
              <a:rPr lang="cs-CZ" dirty="0" smtClean="0"/>
              <a:t>Obsah</a:t>
            </a:r>
          </a:p>
          <a:p>
            <a:pPr lvl="1"/>
            <a:r>
              <a:rPr lang="cs-CZ" dirty="0" smtClean="0"/>
              <a:t>zhruba </a:t>
            </a:r>
            <a:r>
              <a:rPr lang="cs-CZ" dirty="0" smtClean="0"/>
              <a:t>20 otázek</a:t>
            </a:r>
          </a:p>
          <a:p>
            <a:pPr lvl="1"/>
            <a:r>
              <a:rPr lang="cs-CZ" dirty="0" smtClean="0"/>
              <a:t>z většiny uzavřené otázky (ano/ne)</a:t>
            </a:r>
          </a:p>
          <a:p>
            <a:pPr lvl="1"/>
            <a:r>
              <a:rPr lang="cs-CZ" dirty="0" smtClean="0"/>
              <a:t>část mohou tvořit otevřené otázky</a:t>
            </a:r>
          </a:p>
          <a:p>
            <a:pPr lvl="1"/>
            <a:r>
              <a:rPr lang="cs-CZ" dirty="0" smtClean="0"/>
              <a:t>potřeba </a:t>
            </a:r>
            <a:r>
              <a:rPr lang="cs-CZ" dirty="0" smtClean="0"/>
              <a:t>zhruba 60 </a:t>
            </a:r>
            <a:r>
              <a:rPr lang="cs-CZ" dirty="0" smtClean="0"/>
              <a:t>% </a:t>
            </a:r>
            <a:r>
              <a:rPr lang="cs-CZ" dirty="0" smtClean="0"/>
              <a:t>správných </a:t>
            </a:r>
            <a:r>
              <a:rPr lang="cs-CZ" dirty="0" smtClean="0"/>
              <a:t>odpovědí</a:t>
            </a:r>
          </a:p>
          <a:p>
            <a:r>
              <a:rPr lang="cs-CZ" dirty="0" smtClean="0"/>
              <a:t>Lze používat právní předpisy </a:t>
            </a:r>
          </a:p>
          <a:p>
            <a:pPr lvl="1"/>
            <a:r>
              <a:rPr lang="cs-CZ" dirty="0" smtClean="0"/>
              <a:t>v </a:t>
            </a:r>
            <a:r>
              <a:rPr lang="cs-CZ" dirty="0" smtClean="0"/>
              <a:t>„papírové“ </a:t>
            </a:r>
            <a:r>
              <a:rPr lang="cs-CZ" dirty="0" smtClean="0"/>
              <a:t>podobě</a:t>
            </a:r>
            <a:endParaRPr lang="cs-CZ" dirty="0" smtClean="0"/>
          </a:p>
          <a:p>
            <a:r>
              <a:rPr lang="cs-CZ" dirty="0" smtClean="0"/>
              <a:t>Čas 20 minut</a:t>
            </a:r>
          </a:p>
          <a:p>
            <a:pPr lvl="1"/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MP701Z Správní právo procesní - seminář 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Správní soudnictví - principy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Otázky (optikou SŘS)</a:t>
            </a:r>
          </a:p>
          <a:p>
            <a:pPr marL="781200" lvl="1" indent="-457200">
              <a:buFont typeface="+mj-lt"/>
              <a:buAutoNum type="arabicParenR"/>
            </a:pPr>
            <a:r>
              <a:rPr lang="cs-CZ" i="1" dirty="0" smtClean="0">
                <a:solidFill>
                  <a:srgbClr val="0000DC"/>
                </a:solidFill>
              </a:rPr>
              <a:t>Vymezte princip subsidiarity soudní ochrany a ke kterým prostředkům směřuje.</a:t>
            </a:r>
          </a:p>
          <a:p>
            <a:pPr marL="781200" lvl="1" indent="-457200">
              <a:buFont typeface="+mj-lt"/>
              <a:buAutoNum type="arabicParenR"/>
            </a:pPr>
            <a:r>
              <a:rPr lang="cs-CZ" i="1" dirty="0" smtClean="0">
                <a:solidFill>
                  <a:srgbClr val="0000DC"/>
                </a:solidFill>
              </a:rPr>
              <a:t>Vymezte princip přezkumu správními soudy (druh „opravného systému“). </a:t>
            </a:r>
          </a:p>
          <a:p>
            <a:pPr marL="781200" lvl="1" indent="-457200">
              <a:buFont typeface="+mj-lt"/>
              <a:buAutoNum type="arabicParenR"/>
            </a:pPr>
            <a:r>
              <a:rPr lang="cs-CZ" i="1" dirty="0" smtClean="0">
                <a:solidFill>
                  <a:srgbClr val="0000DC"/>
                </a:solidFill>
              </a:rPr>
              <a:t>Existují z tohoto principu nějaké výjimky?</a:t>
            </a:r>
          </a:p>
          <a:p>
            <a:pPr marL="781200" lvl="1" indent="-457200">
              <a:buFont typeface="+mj-lt"/>
              <a:buAutoNum type="arabicParenR"/>
            </a:pPr>
            <a:r>
              <a:rPr lang="cs-CZ" i="1" dirty="0" smtClean="0">
                <a:solidFill>
                  <a:srgbClr val="0000DC"/>
                </a:solidFill>
              </a:rPr>
              <a:t>Vymezte princip plné jurisdikce. Uplatňuje se v rámci správního soudnictví?</a:t>
            </a:r>
          </a:p>
          <a:p>
            <a:pPr marL="781200" lvl="1" indent="-457200">
              <a:buFont typeface="+mj-lt"/>
              <a:buAutoNum type="arabicParenR"/>
            </a:pPr>
            <a:r>
              <a:rPr lang="cs-CZ" i="1" dirty="0" smtClean="0">
                <a:solidFill>
                  <a:srgbClr val="0000DC"/>
                </a:solidFill>
              </a:rPr>
              <a:t>Na jakém základě (principu) je zahajováno soudní řízení správní?</a:t>
            </a:r>
          </a:p>
          <a:p>
            <a:pPr marL="781200" lvl="1" indent="-457200">
              <a:buFont typeface="+mj-lt"/>
              <a:buAutoNum type="arabicParenR"/>
            </a:pPr>
            <a:r>
              <a:rPr lang="cs-CZ" i="1" dirty="0" smtClean="0">
                <a:solidFill>
                  <a:srgbClr val="0000DC"/>
                </a:solidFill>
              </a:rPr>
              <a:t>Uplatňuje se v rámci správního soudnictví princip rovnosti zbraní, veřejnosti či ústnosti a přímosti?</a:t>
            </a:r>
          </a:p>
          <a:p>
            <a:pPr marL="781200" lvl="1" indent="-457200">
              <a:buFont typeface="+mj-lt"/>
              <a:buAutoNum type="arabicParenR"/>
            </a:pPr>
            <a:r>
              <a:rPr lang="cs-CZ" i="1" dirty="0" smtClean="0">
                <a:solidFill>
                  <a:srgbClr val="0000DC"/>
                </a:solidFill>
              </a:rPr>
              <a:t>Upravuje SŘS všechny aspekty procesního postupu správních soudů?</a:t>
            </a:r>
          </a:p>
          <a:p>
            <a:pPr marL="781200" lvl="1" indent="-457200">
              <a:buFont typeface="+mj-lt"/>
              <a:buAutoNum type="arabicParenR"/>
            </a:pPr>
            <a:r>
              <a:rPr lang="cs-CZ" i="1" dirty="0" smtClean="0">
                <a:solidFill>
                  <a:srgbClr val="0000DC"/>
                </a:solidFill>
              </a:rPr>
              <a:t>Směřuje správní soudnictví k ochraně subjektivního nebo objektivního práva</a:t>
            </a:r>
            <a:r>
              <a:rPr lang="cs-CZ" i="1" dirty="0" smtClean="0">
                <a:solidFill>
                  <a:srgbClr val="0000DC"/>
                </a:solidFill>
              </a:rPr>
              <a:t>?</a:t>
            </a:r>
            <a:endParaRPr lang="cs-CZ" i="1" dirty="0" smtClean="0">
              <a:solidFill>
                <a:srgbClr val="0000D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MP701Z Správní právo procesní - seminář 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Správní soudnictví - principy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Otázky (optikou SŘS)</a:t>
            </a:r>
          </a:p>
          <a:p>
            <a:pPr marL="781200" lvl="1" indent="-457200">
              <a:buFont typeface="+mj-lt"/>
              <a:buAutoNum type="arabicParenR"/>
            </a:pPr>
            <a:r>
              <a:rPr lang="cs-CZ" sz="1800" i="1" dirty="0" smtClean="0">
                <a:solidFill>
                  <a:srgbClr val="0000DC"/>
                </a:solidFill>
              </a:rPr>
              <a:t>Vymezte princip subsidiarity soudní ochrany a ke kterým prostředkům směřuje </a:t>
            </a:r>
            <a:r>
              <a:rPr lang="cs-CZ" sz="1800" b="1" dirty="0" smtClean="0"/>
              <a:t>– zejm. § 5 SŘS </a:t>
            </a:r>
          </a:p>
          <a:p>
            <a:pPr marL="781200" lvl="1" indent="-457200">
              <a:buFont typeface="+mj-lt"/>
              <a:buAutoNum type="arabicParenR"/>
            </a:pPr>
            <a:r>
              <a:rPr lang="cs-CZ" sz="1800" i="1" dirty="0" smtClean="0">
                <a:solidFill>
                  <a:srgbClr val="0000DC"/>
                </a:solidFill>
              </a:rPr>
              <a:t>Vymezte kasační princip (druh „opravného systému“) </a:t>
            </a:r>
            <a:r>
              <a:rPr lang="cs-CZ" sz="1800" b="1" dirty="0" smtClean="0"/>
              <a:t>– § 78/1 a 4 SŘS</a:t>
            </a:r>
          </a:p>
          <a:p>
            <a:pPr marL="781200" lvl="1" indent="-457200">
              <a:buFont typeface="+mj-lt"/>
              <a:buAutoNum type="arabicParenR"/>
            </a:pPr>
            <a:r>
              <a:rPr lang="cs-CZ" sz="1800" i="1" dirty="0" smtClean="0">
                <a:solidFill>
                  <a:srgbClr val="0000DC"/>
                </a:solidFill>
              </a:rPr>
              <a:t>Existují zde nějaké výjimky? </a:t>
            </a:r>
            <a:r>
              <a:rPr lang="cs-CZ" sz="1800" b="1" dirty="0" smtClean="0"/>
              <a:t>– zejm. § 78/2 SŘS, ale také např. § 91a/1 b) SŘS</a:t>
            </a:r>
          </a:p>
          <a:p>
            <a:pPr marL="781200" lvl="1" indent="-457200">
              <a:buFont typeface="+mj-lt"/>
              <a:buAutoNum type="arabicParenR"/>
            </a:pPr>
            <a:r>
              <a:rPr lang="cs-CZ" sz="1800" i="1" dirty="0" smtClean="0">
                <a:solidFill>
                  <a:srgbClr val="0000DC"/>
                </a:solidFill>
              </a:rPr>
              <a:t>Vymezte princip plné jurisdikce. Uplatňuje se v rámci správního soudnictví? </a:t>
            </a:r>
            <a:r>
              <a:rPr lang="cs-CZ" sz="1800" b="1" dirty="0" smtClean="0"/>
              <a:t>– § 55/1 + § 77 SŘS</a:t>
            </a:r>
          </a:p>
          <a:p>
            <a:pPr marL="781200" lvl="1" indent="-457200">
              <a:buFont typeface="+mj-lt"/>
              <a:buAutoNum type="arabicParenR"/>
            </a:pPr>
            <a:r>
              <a:rPr lang="cs-CZ" sz="1800" i="1" dirty="0" smtClean="0">
                <a:solidFill>
                  <a:srgbClr val="0000DC"/>
                </a:solidFill>
              </a:rPr>
              <a:t>Na jakém základě (principu) je zahajováno soudní řízení správní? </a:t>
            </a:r>
            <a:r>
              <a:rPr lang="cs-CZ" sz="1800" b="1" dirty="0" smtClean="0"/>
              <a:t>– § 32 SŘS</a:t>
            </a:r>
          </a:p>
          <a:p>
            <a:pPr marL="781200" lvl="1" indent="-457200">
              <a:buFont typeface="+mj-lt"/>
              <a:buAutoNum type="arabicParenR"/>
            </a:pPr>
            <a:r>
              <a:rPr lang="cs-CZ" sz="1800" i="1" dirty="0" smtClean="0">
                <a:solidFill>
                  <a:srgbClr val="0000DC"/>
                </a:solidFill>
              </a:rPr>
              <a:t>Uplatňuje se v rámci správního soudnictví princip rovnosti zbraní, veřejnosti či ústnosti a přímosti? </a:t>
            </a:r>
            <a:r>
              <a:rPr lang="cs-CZ" sz="1800" b="1" dirty="0" smtClean="0"/>
              <a:t>– např. § 102 SŘS, § 49/2 a 10 SŘS (čl. 38/2 LZPS), § 49 SŘS (avšak v praxi zpravidla postup dle § 51 SŘS)</a:t>
            </a:r>
          </a:p>
          <a:p>
            <a:pPr marL="781200" lvl="1" indent="-457200">
              <a:buFont typeface="+mj-lt"/>
              <a:buAutoNum type="arabicParenR"/>
            </a:pPr>
            <a:r>
              <a:rPr lang="cs-CZ" sz="1800" i="1" dirty="0" smtClean="0">
                <a:solidFill>
                  <a:srgbClr val="0000DC"/>
                </a:solidFill>
              </a:rPr>
              <a:t>Upravuje SŘS všechny aspekty procesního postupu správních soudů? </a:t>
            </a:r>
            <a:r>
              <a:rPr lang="cs-CZ" sz="1800" b="1" dirty="0" smtClean="0"/>
              <a:t>– srov. zejm. § 64 SŘS</a:t>
            </a:r>
          </a:p>
          <a:p>
            <a:pPr marL="781200" lvl="1" indent="-457200">
              <a:buFont typeface="+mj-lt"/>
              <a:buAutoNum type="arabicParenR"/>
            </a:pPr>
            <a:r>
              <a:rPr lang="cs-CZ" sz="1800" i="1" dirty="0" smtClean="0">
                <a:solidFill>
                  <a:srgbClr val="0000DC"/>
                </a:solidFill>
              </a:rPr>
              <a:t>Směřuje správní soudnictví k ochraně subjektivního nebo objektivního práva? </a:t>
            </a:r>
            <a:r>
              <a:rPr lang="cs-CZ" sz="1800" b="1" dirty="0" smtClean="0"/>
              <a:t>– § 2 SŘS, odlišně však § 66 SŘS</a:t>
            </a:r>
          </a:p>
          <a:p>
            <a:pPr marL="781200" lvl="1" indent="-457200">
              <a:buFont typeface="+mj-lt"/>
              <a:buAutoNum type="arabicParenR"/>
            </a:pPr>
            <a:endParaRPr lang="cs-CZ" sz="1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MP701Z Správní právo procesní - seminář 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– souhlas(y) podle </a:t>
            </a:r>
            <a:r>
              <a:rPr lang="cs-CZ" dirty="0" err="1" smtClean="0"/>
              <a:t>StZ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Otázky (k rozdanému materiálu – územnímu souhlasu):</a:t>
            </a:r>
            <a:endParaRPr lang="cs-CZ" dirty="0" smtClean="0"/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Odhadněte, o jaký úkon (formu) podle SŘ se jedná (za současné právní úpravy v </a:t>
            </a:r>
            <a:r>
              <a:rPr lang="cs-CZ" i="1" dirty="0" err="1" smtClean="0">
                <a:solidFill>
                  <a:srgbClr val="0000DC"/>
                </a:solidFill>
              </a:rPr>
              <a:t>StZ</a:t>
            </a:r>
            <a:r>
              <a:rPr lang="cs-CZ" i="1" dirty="0" smtClean="0">
                <a:solidFill>
                  <a:srgbClr val="0000DC"/>
                </a:solidFill>
              </a:rPr>
              <a:t>).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Jakým způsobem (žalobním typem) by se osoba dotčená nezákonně vydaným „souhlasem“ mohla bránit ve správním soudnictví?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Jaký je rozdíl mezi pojetím rozhodnutí podle SŘ a SŘS? 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Co se rozumí tzv. materiálním pojetím rozhodnutí?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Kdo bude účastníkem odpovídajícího soudního řízení správního? 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Jaké postavení by měla osoba, které byl „souhlasem“ aprobován stavební záměr?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K čemu slouží rozšířený senát NSS?</a:t>
            </a:r>
          </a:p>
          <a:p>
            <a:pPr lvl="1"/>
            <a:endParaRPr lang="cs-CZ" i="1" dirty="0" smtClean="0">
              <a:solidFill>
                <a:srgbClr val="0000DC"/>
              </a:solidFill>
            </a:endParaRP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MP701Z Správní právo procesní - seminář 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– souhlas(y) podle </a:t>
            </a:r>
            <a:r>
              <a:rPr lang="cs-CZ" dirty="0" err="1" smtClean="0"/>
              <a:t>StZ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Otázky:</a:t>
            </a:r>
          </a:p>
          <a:p>
            <a:pPr lvl="1"/>
            <a:r>
              <a:rPr lang="cs-CZ" sz="1800" i="1" dirty="0" smtClean="0">
                <a:solidFill>
                  <a:srgbClr val="0000DC"/>
                </a:solidFill>
              </a:rPr>
              <a:t>Odhadněte, o jaký úkon (formu) podle SŘ se jedná (za současné právní úpravy v </a:t>
            </a:r>
            <a:r>
              <a:rPr lang="cs-CZ" sz="1800" i="1" dirty="0" err="1" smtClean="0">
                <a:solidFill>
                  <a:srgbClr val="0000DC"/>
                </a:solidFill>
              </a:rPr>
              <a:t>StZ</a:t>
            </a:r>
            <a:r>
              <a:rPr lang="cs-CZ" sz="1800" i="1" dirty="0" smtClean="0">
                <a:solidFill>
                  <a:srgbClr val="0000DC"/>
                </a:solidFill>
              </a:rPr>
              <a:t>). </a:t>
            </a:r>
            <a:r>
              <a:rPr lang="cs-CZ" sz="1800" b="1" dirty="0" smtClean="0"/>
              <a:t>- § 154 SŘ   </a:t>
            </a:r>
            <a:r>
              <a:rPr lang="cs-CZ" sz="1800" dirty="0" smtClean="0"/>
              <a:t>(§ 96 odst. 4 věta čtvrtá </a:t>
            </a:r>
            <a:r>
              <a:rPr lang="cs-CZ" sz="1800" dirty="0" err="1" smtClean="0"/>
              <a:t>StZ</a:t>
            </a:r>
            <a:r>
              <a:rPr lang="cs-CZ" sz="1800" dirty="0" smtClean="0"/>
              <a:t> a obdobně v případě jiných „souhlasů“ ve spojení s § 177 odst. 2 SŘ)</a:t>
            </a:r>
            <a:endParaRPr lang="cs-CZ" sz="1800" dirty="0" smtClean="0"/>
          </a:p>
          <a:p>
            <a:pPr lvl="1"/>
            <a:r>
              <a:rPr lang="cs-CZ" sz="1800" i="1" dirty="0" smtClean="0">
                <a:solidFill>
                  <a:srgbClr val="0000DC"/>
                </a:solidFill>
              </a:rPr>
              <a:t>Jakým způsobem (žalobním typem) by se osoba dotčená nezákonně vydaným „souhlasem“ mohla bránit ve správním soudnictví</a:t>
            </a:r>
            <a:r>
              <a:rPr lang="cs-CZ" sz="1800" i="1" dirty="0" smtClean="0">
                <a:solidFill>
                  <a:srgbClr val="0000DC"/>
                </a:solidFill>
              </a:rPr>
              <a:t>? </a:t>
            </a:r>
            <a:r>
              <a:rPr lang="cs-CZ" sz="1800" b="1" dirty="0" smtClean="0"/>
              <a:t>– aktuálně § 65 a </a:t>
            </a:r>
            <a:r>
              <a:rPr lang="cs-CZ" sz="1800" b="1" dirty="0" err="1" smtClean="0"/>
              <a:t>násl</a:t>
            </a:r>
            <a:r>
              <a:rPr lang="cs-CZ" sz="1800" b="1" dirty="0" smtClean="0"/>
              <a:t>. SŘS (viz judikatura k přípravě na seminář)</a:t>
            </a:r>
            <a:endParaRPr lang="cs-CZ" sz="1800" b="1" dirty="0" smtClean="0"/>
          </a:p>
          <a:p>
            <a:pPr lvl="1"/>
            <a:r>
              <a:rPr lang="cs-CZ" sz="1800" i="1" dirty="0" smtClean="0">
                <a:solidFill>
                  <a:srgbClr val="0000DC"/>
                </a:solidFill>
              </a:rPr>
              <a:t>Jaký </a:t>
            </a:r>
            <a:r>
              <a:rPr lang="cs-CZ" sz="1800" i="1" dirty="0" smtClean="0">
                <a:solidFill>
                  <a:srgbClr val="0000DC"/>
                </a:solidFill>
              </a:rPr>
              <a:t>je rozdíl mezi pojetím rozhodnutí podle SŘ a SŘS? </a:t>
            </a:r>
            <a:r>
              <a:rPr lang="cs-CZ" sz="1800" b="1" dirty="0" smtClean="0"/>
              <a:t>– srov. § 67 – 69 SŘ a § 65 SŘS</a:t>
            </a:r>
            <a:endParaRPr lang="cs-CZ" sz="1800" b="1" dirty="0" smtClean="0"/>
          </a:p>
          <a:p>
            <a:pPr lvl="1"/>
            <a:r>
              <a:rPr lang="cs-CZ" sz="1800" i="1" dirty="0" smtClean="0">
                <a:solidFill>
                  <a:srgbClr val="0000DC"/>
                </a:solidFill>
              </a:rPr>
              <a:t>Co se rozumí tzv. materiálním pojetím rozhodnutí</a:t>
            </a:r>
            <a:r>
              <a:rPr lang="cs-CZ" sz="1800" i="1" dirty="0" smtClean="0">
                <a:solidFill>
                  <a:srgbClr val="0000DC"/>
                </a:solidFill>
              </a:rPr>
              <a:t>? </a:t>
            </a:r>
            <a:r>
              <a:rPr lang="cs-CZ" sz="1800" b="1" dirty="0" smtClean="0"/>
              <a:t>– srov. </a:t>
            </a:r>
            <a:r>
              <a:rPr lang="cs-CZ" sz="1800" b="1" dirty="0" smtClean="0"/>
              <a:t>§ 65 SŘS </a:t>
            </a:r>
            <a:r>
              <a:rPr lang="cs-CZ" sz="1800" b="1" dirty="0" smtClean="0"/>
              <a:t>a </a:t>
            </a:r>
            <a:r>
              <a:rPr lang="cs-CZ" sz="1800" b="1" dirty="0" smtClean="0"/>
              <a:t>judikatura dále</a:t>
            </a:r>
            <a:endParaRPr lang="cs-CZ" sz="1800" b="1" dirty="0" smtClean="0"/>
          </a:p>
          <a:p>
            <a:pPr lvl="1"/>
            <a:r>
              <a:rPr lang="cs-CZ" sz="1800" i="1" dirty="0" smtClean="0">
                <a:solidFill>
                  <a:srgbClr val="0000DC"/>
                </a:solidFill>
              </a:rPr>
              <a:t>Kdo bude účastníkem odpovídajícího soudního řízení správního? </a:t>
            </a:r>
            <a:r>
              <a:rPr lang="cs-CZ" sz="1800" b="1" dirty="0" smtClean="0"/>
              <a:t>- § 33/1 ve spojení s § 69 SŘS</a:t>
            </a:r>
            <a:endParaRPr lang="cs-CZ" sz="1800" b="1" dirty="0" smtClean="0"/>
          </a:p>
          <a:p>
            <a:pPr lvl="1"/>
            <a:r>
              <a:rPr lang="cs-CZ" sz="1800" i="1" dirty="0" smtClean="0">
                <a:solidFill>
                  <a:srgbClr val="0000DC"/>
                </a:solidFill>
              </a:rPr>
              <a:t>Jaké postavení by měla osoba, které byl „souhlasem“ aprobován stavební záměr</a:t>
            </a:r>
            <a:r>
              <a:rPr lang="cs-CZ" sz="1800" i="1" dirty="0" smtClean="0">
                <a:solidFill>
                  <a:srgbClr val="0000DC"/>
                </a:solidFill>
              </a:rPr>
              <a:t>? </a:t>
            </a:r>
            <a:r>
              <a:rPr lang="cs-CZ" sz="1800" b="1" dirty="0" smtClean="0"/>
              <a:t>- § 34 SŘS</a:t>
            </a:r>
            <a:endParaRPr lang="cs-CZ" sz="1800" b="1" dirty="0" smtClean="0"/>
          </a:p>
          <a:p>
            <a:pPr lvl="1"/>
            <a:r>
              <a:rPr lang="cs-CZ" sz="1800" i="1" dirty="0" smtClean="0">
                <a:solidFill>
                  <a:srgbClr val="0000DC"/>
                </a:solidFill>
              </a:rPr>
              <a:t>K čemu slouží rozšířený senát NSS</a:t>
            </a:r>
            <a:r>
              <a:rPr lang="cs-CZ" sz="1800" i="1" dirty="0" smtClean="0">
                <a:solidFill>
                  <a:srgbClr val="0000DC"/>
                </a:solidFill>
              </a:rPr>
              <a:t>? </a:t>
            </a:r>
            <a:r>
              <a:rPr lang="cs-CZ" sz="1800" b="1" dirty="0" smtClean="0"/>
              <a:t>- zejm. § 17 SŘS</a:t>
            </a:r>
            <a:endParaRPr lang="cs-CZ" sz="1800" b="1" dirty="0" smtClean="0"/>
          </a:p>
          <a:p>
            <a:pPr lvl="1"/>
            <a:endParaRPr lang="cs-CZ" i="1" dirty="0" smtClean="0">
              <a:solidFill>
                <a:srgbClr val="0000DC"/>
              </a:solidFill>
            </a:endParaRP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MP701Z Správní právo procesní - seminář 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– souhlas(y) podle </a:t>
            </a:r>
            <a:r>
              <a:rPr lang="cs-CZ" dirty="0" err="1" smtClean="0"/>
              <a:t>StZ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Povaha „souhlasů“ podle </a:t>
            </a:r>
            <a:r>
              <a:rPr lang="cs-CZ" dirty="0" err="1" smtClean="0"/>
              <a:t>StZ</a:t>
            </a:r>
            <a:r>
              <a:rPr lang="cs-CZ" dirty="0" smtClean="0"/>
              <a:t> v aktuální </a:t>
            </a:r>
            <a:r>
              <a:rPr lang="cs-CZ" dirty="0" smtClean="0"/>
              <a:t>judikatuře</a:t>
            </a:r>
            <a:endParaRPr lang="cs-CZ" dirty="0" smtClean="0"/>
          </a:p>
          <a:p>
            <a:pPr lvl="1"/>
            <a:r>
              <a:rPr lang="cs-CZ" sz="1800" i="1" dirty="0" smtClean="0">
                <a:solidFill>
                  <a:srgbClr val="0000DC"/>
                </a:solidFill>
              </a:rPr>
              <a:t>Rozšířený senát dospěl k závěru, že soudní ochrana poskytovaná proti souhlasům vydávaným dle stavebního zákona v řízení o žalobě na ochranu proti nezákonnému zásahu správního orgánu nesplňuje požadavky vyplývající z mezinárodního a ústavního práva na efektivnost poskytované soudní ochrany. Účinná soudní ochrana naopak může být poskytnuta v řízení o žalobě proti rozhodnutí. S tímto řešením koresponduje i skutečná povaha souhlasů. </a:t>
            </a:r>
            <a:r>
              <a:rPr lang="cs-CZ" sz="1800" b="1" i="1" dirty="0" smtClean="0">
                <a:solidFill>
                  <a:srgbClr val="0000DC"/>
                </a:solidFill>
              </a:rPr>
              <a:t>Ačkoli totiž souhlasy vydávané dle stavebního zákona nepředstavují rozhodnutí správního orgánu ve smyslu § 67 správního řádu, jedná se o formalizované úkony správního orgánu v rámci jeho zákonem stanovené pravomoci, vztahující se ke konkrétní věci a adresované individuálně určeným jednotlivcům, zakládající, popř. měnící jejich práva a povinnosti za zákonem stanovených podmínek. </a:t>
            </a:r>
            <a:r>
              <a:rPr lang="cs-CZ" sz="1800" i="1" dirty="0" smtClean="0">
                <a:solidFill>
                  <a:srgbClr val="0000DC"/>
                </a:solidFill>
              </a:rPr>
              <a:t>Zákon také podrobně stanoví náležitosti těchto souhlasů a postup při jejich vydávání. </a:t>
            </a:r>
            <a:r>
              <a:rPr lang="cs-CZ" sz="1800" b="1" i="1" dirty="0" smtClean="0">
                <a:solidFill>
                  <a:srgbClr val="0000DC"/>
                </a:solidFill>
              </a:rPr>
              <a:t>Takové akty jsou způsobilé být předmětem soudního přezkumu v řízení o žalobě proti rozhodnutí správního orgánu dle § 65 a </a:t>
            </a:r>
            <a:r>
              <a:rPr lang="cs-CZ" sz="1800" b="1" i="1" dirty="0" err="1" smtClean="0">
                <a:solidFill>
                  <a:srgbClr val="0000DC"/>
                </a:solidFill>
              </a:rPr>
              <a:t>násl</a:t>
            </a:r>
            <a:r>
              <a:rPr lang="cs-CZ" sz="1800" b="1" i="1" dirty="0" smtClean="0">
                <a:solidFill>
                  <a:srgbClr val="0000DC"/>
                </a:solidFill>
              </a:rPr>
              <a:t>. s. </a:t>
            </a:r>
            <a:r>
              <a:rPr lang="cs-CZ" sz="1800" b="1" i="1" dirty="0" err="1" smtClean="0">
                <a:solidFill>
                  <a:srgbClr val="0000DC"/>
                </a:solidFill>
              </a:rPr>
              <a:t>ř</a:t>
            </a:r>
            <a:r>
              <a:rPr lang="cs-CZ" sz="1800" b="1" i="1" dirty="0" smtClean="0">
                <a:solidFill>
                  <a:srgbClr val="0000DC"/>
                </a:solidFill>
              </a:rPr>
              <a:t>. s. </a:t>
            </a:r>
            <a:r>
              <a:rPr lang="cs-CZ" sz="1800" i="1" dirty="0" smtClean="0">
                <a:solidFill>
                  <a:srgbClr val="0000DC"/>
                </a:solidFill>
              </a:rPr>
              <a:t>a v případech zjištění jejich nezákonnosti mohou být zrušeny, čímž bude žalobci zkrácenému na jeho právech nezákonným souhlasem poskytnuta účinná soudní ochrana. </a:t>
            </a:r>
            <a:r>
              <a:rPr lang="cs-CZ" sz="1800" b="1" dirty="0" smtClean="0"/>
              <a:t>(NSS </a:t>
            </a:r>
            <a:r>
              <a:rPr lang="cs-CZ" sz="1800" b="1" dirty="0" smtClean="0"/>
              <a:t>1 As </a:t>
            </a:r>
            <a:r>
              <a:rPr lang="cs-CZ" sz="1800" b="1" dirty="0" smtClean="0"/>
              <a:t>436/2017-43)</a:t>
            </a:r>
            <a:endParaRPr lang="cs-CZ" sz="1800" b="1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MP701Z Správní právo procesní - seminář 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Žalobní </a:t>
            </a:r>
            <a:r>
              <a:rPr lang="cs-CZ" dirty="0" smtClean="0"/>
              <a:t>typy SŘS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Otázky: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Co lze typicky rozumět pod rozhodnutím ve smyslu SŘS?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Co lze typicky rozumět pod zásahem ve smyslu SŘS?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Jaký je vzájemný vztah tzv. nečinnostní a zásahové žaloby vůči žalobě proti rozhodnutí správního orgánu? 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Jakým způsobem se lze ve správním soudnictví bránit proti nečinnosti SO?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Je možné se tzv. zásahovou žalobou domáhat vydání deklaratorního rozhodnutí soudu? 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Jaké další druhy řízení upravuje SŘS?</a:t>
            </a:r>
          </a:p>
          <a:p>
            <a:pPr lvl="1">
              <a:buNone/>
            </a:pPr>
            <a:endParaRPr lang="cs-CZ" i="1" dirty="0" smtClean="0">
              <a:solidFill>
                <a:srgbClr val="0000DC"/>
              </a:solidFill>
            </a:endParaRP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Zamyslete se, jak by bylo možné reagovat na situaci, kdy žalobce podá „nesprávný“ žalobní typ, resp. jak této situaci ze strany žalobce </a:t>
            </a:r>
            <a:r>
              <a:rPr lang="cs-CZ" i="1" dirty="0" smtClean="0">
                <a:solidFill>
                  <a:srgbClr val="0000DC"/>
                </a:solidFill>
              </a:rPr>
              <a:t>předejít?</a:t>
            </a:r>
            <a:endParaRPr lang="cs-CZ" i="1" dirty="0" smtClean="0">
              <a:solidFill>
                <a:srgbClr val="0000DC"/>
              </a:solidFill>
            </a:endParaRPr>
          </a:p>
          <a:p>
            <a:pPr lvl="1"/>
            <a:endParaRPr lang="cs-CZ" i="1" dirty="0" smtClean="0">
              <a:solidFill>
                <a:srgbClr val="0000DC"/>
              </a:solidFill>
            </a:endParaRPr>
          </a:p>
          <a:p>
            <a:pPr lvl="1"/>
            <a:endParaRPr lang="cs-CZ" i="1" dirty="0" smtClean="0">
              <a:solidFill>
                <a:srgbClr val="0000DC"/>
              </a:solidFill>
            </a:endParaRPr>
          </a:p>
          <a:p>
            <a:pPr lvl="1"/>
            <a:endParaRPr lang="cs-CZ" i="1" dirty="0" smtClean="0">
              <a:solidFill>
                <a:srgbClr val="0000DC"/>
              </a:solidFill>
            </a:endParaRP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6859 (1)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46859 (1)</Template>
  <TotalTime>12943</TotalTime>
  <Words>1774</Words>
  <Application>Microsoft Office PowerPoint</Application>
  <PresentationFormat>Vlastní</PresentationFormat>
  <Paragraphs>155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46859 (1)</vt:lpstr>
      <vt:lpstr>Přezkoumání správních rozhodnutí v režimu SŘS. Žaloba proti rozhodnutí.</vt:lpstr>
      <vt:lpstr>Úvodní poznámka</vt:lpstr>
      <vt:lpstr>Zápočtový test</vt:lpstr>
      <vt:lpstr>Správní soudnictví - principy</vt:lpstr>
      <vt:lpstr>Správní soudnictví - principy</vt:lpstr>
      <vt:lpstr>Příklad – souhlas(y) podle StZ</vt:lpstr>
      <vt:lpstr>Příklad – souhlas(y) podle StZ</vt:lpstr>
      <vt:lpstr>Příklad – souhlas(y) podle StZ</vt:lpstr>
      <vt:lpstr>Žalobní typy SŘS</vt:lpstr>
      <vt:lpstr>Žalobní typy SŘS</vt:lpstr>
      <vt:lpstr>Žalobní typy SŘS</vt:lpstr>
      <vt:lpstr>Žalobní typy SŘS</vt:lpstr>
      <vt:lpstr>Žalobní typy SŘS</vt:lpstr>
      <vt:lpstr>Žalobní typy SŘS</vt:lpstr>
      <vt:lpstr>Žalobní typy SŘS</vt:lpstr>
      <vt:lpstr>Formy činnosti VS – ochrana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Odpovědnost místní samosprávy za škodu</dc:title>
  <dc:creator>Admin</dc:creator>
  <cp:lastModifiedBy>Admin</cp:lastModifiedBy>
  <cp:revision>658</cp:revision>
  <cp:lastPrinted>1601-01-01T00:00:00Z</cp:lastPrinted>
  <dcterms:created xsi:type="dcterms:W3CDTF">2019-10-30T16:32:40Z</dcterms:created>
  <dcterms:modified xsi:type="dcterms:W3CDTF">2019-12-16T13:54:40Z</dcterms:modified>
</cp:coreProperties>
</file>