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7" d="100"/>
          <a:sy n="57"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DBEA9B6-B4B3-4A4B-B567-866A6DC1C97E}" type="datetimeFigureOut">
              <a:rPr lang="cs-CZ" smtClean="0"/>
              <a:t>10.11.2019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09883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BEA9B6-B4B3-4A4B-B567-866A6DC1C97E}" type="datetimeFigureOut">
              <a:rPr lang="cs-CZ" smtClean="0"/>
              <a:t>10.11.2019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990975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BEA9B6-B4B3-4A4B-B567-866A6DC1C97E}" type="datetimeFigureOut">
              <a:rPr lang="cs-CZ" smtClean="0"/>
              <a:t>10.11.2019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504389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09600" y="1719263"/>
            <a:ext cx="5384800" cy="441166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197600" y="1719263"/>
            <a:ext cx="5384800" cy="441166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351540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BEA9B6-B4B3-4A4B-B567-866A6DC1C97E}" type="datetimeFigureOut">
              <a:rPr lang="cs-CZ" smtClean="0"/>
              <a:t>10.11.2019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136945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DBEA9B6-B4B3-4A4B-B567-866A6DC1C97E}" type="datetimeFigureOut">
              <a:rPr lang="cs-CZ" smtClean="0"/>
              <a:t>10.11.2019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422581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DBEA9B6-B4B3-4A4B-B567-866A6DC1C97E}" type="datetimeFigureOut">
              <a:rPr lang="cs-CZ" smtClean="0"/>
              <a:t>10.11.2019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06439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DBEA9B6-B4B3-4A4B-B567-866A6DC1C97E}" type="datetimeFigureOut">
              <a:rPr lang="cs-CZ" smtClean="0"/>
              <a:t>10.11.2019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84299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DBEA9B6-B4B3-4A4B-B567-866A6DC1C97E}" type="datetimeFigureOut">
              <a:rPr lang="cs-CZ" smtClean="0"/>
              <a:t>10.11.2019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47162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BEA9B6-B4B3-4A4B-B567-866A6DC1C97E}" type="datetimeFigureOut">
              <a:rPr lang="cs-CZ" smtClean="0"/>
              <a:t>10.11.2019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78443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DBEA9B6-B4B3-4A4B-B567-866A6DC1C97E}" type="datetimeFigureOut">
              <a:rPr lang="cs-CZ" smtClean="0"/>
              <a:t>10.11.2019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20382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DBEA9B6-B4B3-4A4B-B567-866A6DC1C97E}" type="datetimeFigureOut">
              <a:rPr lang="cs-CZ" smtClean="0"/>
              <a:t>10.11.2019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177684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EA9B6-B4B3-4A4B-B567-866A6DC1C97E}" type="datetimeFigureOut">
              <a:rPr lang="cs-CZ" smtClean="0"/>
              <a:t>10.11.2019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27BAF-8A8B-4317-8273-4EE433585861}" type="slidenum">
              <a:rPr lang="cs-CZ" smtClean="0"/>
              <a:t>‹#›</a:t>
            </a:fld>
            <a:endParaRPr lang="cs-CZ"/>
          </a:p>
        </p:txBody>
      </p:sp>
    </p:spTree>
    <p:extLst>
      <p:ext uri="{BB962C8B-B14F-4D97-AF65-F5344CB8AC3E}">
        <p14:creationId xmlns:p14="http://schemas.microsoft.com/office/powerpoint/2010/main" val="345710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ochrance.cz/stiznosti-na-urady/principy-dobre-sprav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Zásady ve finančním právu</a:t>
            </a:r>
            <a:endParaRPr lang="cs-CZ" b="1" dirty="0"/>
          </a:p>
        </p:txBody>
      </p:sp>
      <p:sp>
        <p:nvSpPr>
          <p:cNvPr id="3" name="Podnadpis 2"/>
          <p:cNvSpPr>
            <a:spLocks noGrp="1"/>
          </p:cNvSpPr>
          <p:nvPr>
            <p:ph type="subTitle" idx="1"/>
          </p:nvPr>
        </p:nvSpPr>
        <p:spPr/>
        <p:txBody>
          <a:bodyPr/>
          <a:lstStyle/>
          <a:p>
            <a:endParaRPr lang="cs-CZ" dirty="0" smtClean="0"/>
          </a:p>
          <a:p>
            <a:r>
              <a:rPr lang="cs-CZ" dirty="0" smtClean="0"/>
              <a:t>Petr Mrkývka</a:t>
            </a:r>
            <a:endParaRPr lang="cs-CZ" dirty="0"/>
          </a:p>
        </p:txBody>
      </p:sp>
    </p:spTree>
    <p:extLst>
      <p:ext uri="{BB962C8B-B14F-4D97-AF65-F5344CB8AC3E}">
        <p14:creationId xmlns:p14="http://schemas.microsoft.com/office/powerpoint/2010/main" val="1718544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rgbClr val="FF0000"/>
                </a:solidFill>
              </a:rPr>
              <a:t>Zásady </a:t>
            </a:r>
            <a:r>
              <a:rPr lang="cs-CZ" b="1" dirty="0" smtClean="0">
                <a:solidFill>
                  <a:srgbClr val="FF0000"/>
                </a:solidFill>
              </a:rPr>
              <a:t>činnosti finanční správy</a:t>
            </a:r>
            <a:endParaRPr lang="cs-CZ" b="1" dirty="0">
              <a:solidFill>
                <a:srgbClr val="FF0000"/>
              </a:solidFill>
            </a:endParaRPr>
          </a:p>
        </p:txBody>
      </p:sp>
      <p:sp>
        <p:nvSpPr>
          <p:cNvPr id="3" name="Podnadpis 2"/>
          <p:cNvSpPr>
            <a:spLocks noGrp="1"/>
          </p:cNvSpPr>
          <p:nvPr>
            <p:ph type="subTitle" idx="1"/>
          </p:nvPr>
        </p:nvSpPr>
        <p:spPr/>
        <p:txBody>
          <a:bodyPr/>
          <a:lstStyle/>
          <a:p>
            <a:endParaRPr lang="cs-CZ" dirty="0" smtClean="0"/>
          </a:p>
        </p:txBody>
      </p:sp>
    </p:spTree>
    <p:extLst>
      <p:ext uri="{BB962C8B-B14F-4D97-AF65-F5344CB8AC3E}">
        <p14:creationId xmlns:p14="http://schemas.microsoft.com/office/powerpoint/2010/main" val="474561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b="1" dirty="0" smtClean="0"/>
              <a:t>Potřeby finanční správy</a:t>
            </a:r>
          </a:p>
        </p:txBody>
      </p:sp>
      <p:sp>
        <p:nvSpPr>
          <p:cNvPr id="20483" name="Rectangle 3"/>
          <p:cNvSpPr>
            <a:spLocks noGrp="1" noChangeArrowheads="1"/>
          </p:cNvSpPr>
          <p:nvPr>
            <p:ph type="body" idx="1"/>
          </p:nvPr>
        </p:nvSpPr>
        <p:spPr/>
        <p:txBody>
          <a:bodyPr/>
          <a:lstStyle/>
          <a:p>
            <a:pPr eaLnBrk="1" hangingPunct="1"/>
            <a:r>
              <a:rPr lang="cs-CZ" smtClean="0"/>
              <a:t>Jednotné zásady fungování finanční správy, zejména v případě správy veřejných financí</a:t>
            </a:r>
          </a:p>
          <a:p>
            <a:pPr eaLnBrk="1" hangingPunct="1"/>
            <a:r>
              <a:rPr lang="cs-CZ" smtClean="0"/>
              <a:t>Splnění požadavků dobré správy</a:t>
            </a:r>
          </a:p>
          <a:p>
            <a:pPr eaLnBrk="1" hangingPunct="1"/>
            <a:r>
              <a:rPr lang="cs-CZ" smtClean="0"/>
              <a:t>Efektivnost</a:t>
            </a:r>
          </a:p>
          <a:p>
            <a:pPr eaLnBrk="1" hangingPunct="1"/>
            <a:r>
              <a:rPr lang="cs-CZ" smtClean="0"/>
              <a:t>Hospodárnost</a:t>
            </a:r>
          </a:p>
          <a:p>
            <a:pPr eaLnBrk="1" hangingPunct="1"/>
            <a:r>
              <a:rPr lang="cs-CZ" smtClean="0"/>
              <a:t>Stabilita</a:t>
            </a:r>
          </a:p>
        </p:txBody>
      </p:sp>
    </p:spTree>
    <p:extLst>
      <p:ext uri="{BB962C8B-B14F-4D97-AF65-F5344CB8AC3E}">
        <p14:creationId xmlns:p14="http://schemas.microsoft.com/office/powerpoint/2010/main" val="2280940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Katalogy zásad</a:t>
            </a:r>
            <a:endParaRPr lang="cs-CZ" b="1" dirty="0"/>
          </a:p>
        </p:txBody>
      </p:sp>
      <p:sp>
        <p:nvSpPr>
          <p:cNvPr id="3" name="Zástupný symbol pro obsah 2"/>
          <p:cNvSpPr>
            <a:spLocks noGrp="1"/>
          </p:cNvSpPr>
          <p:nvPr>
            <p:ph idx="1"/>
          </p:nvPr>
        </p:nvSpPr>
        <p:spPr/>
        <p:txBody>
          <a:bodyPr/>
          <a:lstStyle/>
          <a:p>
            <a:r>
              <a:rPr lang="cs-CZ" dirty="0" smtClean="0"/>
              <a:t>Zásady činnosti veřejné správy - § 2 – 8 SŘ (zákon č. 500/2004 Sb., v platném znění)</a:t>
            </a:r>
          </a:p>
          <a:p>
            <a:r>
              <a:rPr lang="cs-CZ" dirty="0"/>
              <a:t>Z</a:t>
            </a:r>
            <a:r>
              <a:rPr lang="cs-CZ" dirty="0" smtClean="0"/>
              <a:t>ásady správy daní § 5 – 9 DŘ (zákon č. 280/2009 Sb., v platném znění)</a:t>
            </a:r>
            <a:endParaRPr lang="cs-CZ" dirty="0"/>
          </a:p>
        </p:txBody>
      </p:sp>
    </p:spTree>
    <p:extLst>
      <p:ext uri="{BB962C8B-B14F-4D97-AF65-F5344CB8AC3E}">
        <p14:creationId xmlns:p14="http://schemas.microsoft.com/office/powerpoint/2010/main" val="1172282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smtClean="0"/>
              <a:t>veřejná</a:t>
            </a:r>
            <a:r>
              <a:rPr lang="cs-CZ" altLang="cs-CZ" b="0" dirty="0" smtClean="0"/>
              <a:t> správa </a:t>
            </a:r>
            <a:br>
              <a:rPr lang="cs-CZ" altLang="cs-CZ" b="0" dirty="0" smtClean="0"/>
            </a:br>
            <a:r>
              <a:rPr lang="cs-CZ" altLang="cs-CZ" dirty="0" smtClean="0"/>
              <a:t>a dobrá finanční správa</a:t>
            </a: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54890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70858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348966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a:t>Konzervativní politik</a:t>
            </a:r>
          </a:p>
          <a:p>
            <a:r>
              <a:rPr lang="cs-CZ" altLang="cs-CZ" sz="2600"/>
              <a:t>nar. 1943 Londýn</a:t>
            </a:r>
          </a:p>
          <a:p>
            <a:r>
              <a:rPr lang="cs-CZ" altLang="cs-CZ" sz="2600"/>
              <a:t>poslanec Evropského parlamentu</a:t>
            </a:r>
          </a:p>
          <a:p>
            <a:r>
              <a:rPr lang="cs-CZ" altLang="cs-CZ" sz="2600"/>
              <a:t>tvůrce myšlenky Kodexu dobré správy (1998)</a:t>
            </a:r>
          </a:p>
          <a:p>
            <a:endParaRPr lang="cs-CZ" altLang="cs-CZ" sz="2600"/>
          </a:p>
        </p:txBody>
      </p:sp>
      <p:pic>
        <p:nvPicPr>
          <p:cNvPr id="5128" name="Picture 8" descr="RPerry"/>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9545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3396230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2601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698413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b="1" dirty="0" smtClean="0"/>
              <a:t>„</a:t>
            </a:r>
            <a:r>
              <a:rPr lang="cs-CZ" sz="3200" b="1" dirty="0" smtClean="0">
                <a:solidFill>
                  <a:srgbClr val="FF0000"/>
                </a:solidFill>
              </a:rPr>
              <a:t>Právní řád je systém uspořádaný</a:t>
            </a:r>
            <a:r>
              <a:rPr lang="cs-CZ" sz="3200" b="1" dirty="0" smtClean="0"/>
              <a:t>“  (František </a:t>
            </a:r>
            <a:r>
              <a:rPr lang="cs-CZ" sz="3200" b="1" dirty="0" err="1" smtClean="0"/>
              <a:t>Weyr</a:t>
            </a:r>
            <a:r>
              <a:rPr lang="cs-CZ" sz="3200" b="1" dirty="0" smtClean="0"/>
              <a:t>)</a:t>
            </a:r>
          </a:p>
          <a:p>
            <a:r>
              <a:rPr lang="cs-CZ" sz="3200" b="1" dirty="0" smtClean="0"/>
              <a:t>Principy </a:t>
            </a:r>
            <a:r>
              <a:rPr lang="cs-CZ" sz="3200" dirty="0" smtClean="0"/>
              <a:t>– soulad právního řádu, </a:t>
            </a:r>
          </a:p>
          <a:p>
            <a:r>
              <a:rPr lang="cs-CZ" sz="3200" b="1" dirty="0" smtClean="0"/>
              <a:t>Zásady</a:t>
            </a:r>
            <a:r>
              <a:rPr lang="cs-CZ" sz="3200" dirty="0" smtClean="0"/>
              <a:t> – soulad odvětví</a:t>
            </a:r>
          </a:p>
          <a:p>
            <a:r>
              <a:rPr lang="cs-CZ" sz="3200" dirty="0" smtClean="0"/>
              <a:t>Zásady v kodifikovaných a nekodifikovaných odvětvích</a:t>
            </a:r>
          </a:p>
          <a:p>
            <a:r>
              <a:rPr lang="cs-CZ" sz="3200" dirty="0" smtClean="0"/>
              <a:t>Zásady – odvětvové postuláty představované vědou pro tvorbu dokonalého vzoru daného institutu vztahů tvořících předmět finančního práva (</a:t>
            </a:r>
            <a:r>
              <a:rPr lang="cs-CZ" sz="3200" dirty="0" err="1" smtClean="0"/>
              <a:t>Cezary</a:t>
            </a:r>
            <a:r>
              <a:rPr lang="cs-CZ" sz="3200" dirty="0" smtClean="0"/>
              <a:t> </a:t>
            </a:r>
            <a:r>
              <a:rPr lang="cs-CZ" sz="3200" dirty="0" err="1" smtClean="0"/>
              <a:t>Kosikowski</a:t>
            </a:r>
            <a:r>
              <a:rPr lang="cs-CZ" sz="3200" dirty="0" smtClean="0"/>
              <a:t>)</a:t>
            </a:r>
          </a:p>
          <a:p>
            <a:r>
              <a:rPr lang="cs-CZ" altLang="cs-CZ" dirty="0" smtClean="0"/>
              <a:t>Zásady = postuláty představené doktrínou k vytvoření dokonalého vzoru chování </a:t>
            </a:r>
          </a:p>
          <a:p>
            <a:pPr marL="0" indent="0">
              <a:buNone/>
            </a:pPr>
            <a:endParaRPr lang="cs-CZ" b="1" dirty="0"/>
          </a:p>
          <a:p>
            <a:pPr marL="0" indent="0">
              <a:buNone/>
            </a:pPr>
            <a:endParaRPr lang="cs-CZ" b="1" dirty="0"/>
          </a:p>
        </p:txBody>
      </p:sp>
    </p:spTree>
    <p:extLst>
      <p:ext uri="{BB962C8B-B14F-4D97-AF65-F5344CB8AC3E}">
        <p14:creationId xmlns:p14="http://schemas.microsoft.com/office/powerpoint/2010/main" val="2984580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438341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a:t>Jacob Söderman</a:t>
            </a:r>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a:t>člen švédské sociální demokracie ve Finsku</a:t>
            </a:r>
          </a:p>
          <a:p>
            <a:r>
              <a:rPr lang="cs-CZ" altLang="cs-CZ" sz="2600"/>
              <a:t>evropský ombudsman (1995-2003)</a:t>
            </a:r>
          </a:p>
          <a:p>
            <a:r>
              <a:rPr lang="cs-CZ" altLang="cs-CZ" sz="2600"/>
              <a:t>návrh  Kodexu dobré správy (2001)</a:t>
            </a:r>
          </a:p>
        </p:txBody>
      </p:sp>
      <p:pic>
        <p:nvPicPr>
          <p:cNvPr id="8198" name="Picture 6" descr="Jacke%20Soderman%20hemsida"/>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30185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1646891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a:t>Principy dobré správy VOP</a:t>
            </a:r>
          </a:p>
        </p:txBody>
      </p:sp>
      <p:sp>
        <p:nvSpPr>
          <p:cNvPr id="15363" name="Rectangle 3"/>
          <p:cNvSpPr>
            <a:spLocks noGrp="1" noChangeArrowheads="1"/>
          </p:cNvSpPr>
          <p:nvPr>
            <p:ph type="body" idx="1"/>
          </p:nvPr>
        </p:nvSpPr>
        <p:spPr/>
        <p:txBody>
          <a:bodyPr>
            <a:normAutofit lnSpcReduction="10000"/>
          </a:bodyPr>
          <a:lstStyle/>
          <a:p>
            <a:pPr marL="609600" indent="-609600">
              <a:lnSpc>
                <a:spcPct val="80000"/>
              </a:lnSpc>
              <a:buFontTx/>
              <a:buAutoNum type="arabicPeriod"/>
            </a:pPr>
            <a:r>
              <a:rPr lang="cs-CZ" altLang="cs-CZ" sz="2600"/>
              <a:t>Dodržování právního řádu.</a:t>
            </a:r>
          </a:p>
          <a:p>
            <a:pPr marL="609600" indent="-609600">
              <a:lnSpc>
                <a:spcPct val="80000"/>
              </a:lnSpc>
              <a:buFontTx/>
              <a:buAutoNum type="arabicPeriod"/>
            </a:pPr>
            <a:r>
              <a:rPr lang="cs-CZ" altLang="cs-CZ" sz="2600"/>
              <a:t>Nestrannost</a:t>
            </a:r>
          </a:p>
          <a:p>
            <a:pPr marL="609600" indent="-609600">
              <a:lnSpc>
                <a:spcPct val="80000"/>
              </a:lnSpc>
              <a:buFontTx/>
              <a:buAutoNum type="arabicPeriod"/>
            </a:pPr>
            <a:r>
              <a:rPr lang="cs-CZ" altLang="cs-CZ" sz="2600"/>
              <a:t>Včasnost</a:t>
            </a:r>
          </a:p>
          <a:p>
            <a:pPr marL="609600" indent="-609600">
              <a:lnSpc>
                <a:spcPct val="80000"/>
              </a:lnSpc>
              <a:buFontTx/>
              <a:buAutoNum type="arabicPeriod"/>
            </a:pPr>
            <a:r>
              <a:rPr lang="cs-CZ" altLang="cs-CZ" sz="2600"/>
              <a:t>Předvídatelnost</a:t>
            </a:r>
          </a:p>
          <a:p>
            <a:pPr marL="609600" indent="-609600">
              <a:lnSpc>
                <a:spcPct val="80000"/>
              </a:lnSpc>
              <a:buFontTx/>
              <a:buAutoNum type="arabicPeriod"/>
            </a:pPr>
            <a:r>
              <a:rPr lang="cs-CZ" altLang="cs-CZ" sz="2600"/>
              <a:t>Přesvědčivost</a:t>
            </a:r>
          </a:p>
          <a:p>
            <a:pPr marL="609600" indent="-609600">
              <a:lnSpc>
                <a:spcPct val="80000"/>
              </a:lnSpc>
              <a:buFontTx/>
              <a:buAutoNum type="arabicPeriod"/>
            </a:pPr>
            <a:r>
              <a:rPr lang="cs-CZ" altLang="cs-CZ" sz="2600"/>
              <a:t>Přiměřenost</a:t>
            </a:r>
          </a:p>
          <a:p>
            <a:pPr marL="609600" indent="-609600">
              <a:lnSpc>
                <a:spcPct val="80000"/>
              </a:lnSpc>
              <a:buFontTx/>
              <a:buAutoNum type="arabicPeriod"/>
            </a:pPr>
            <a:r>
              <a:rPr lang="cs-CZ" altLang="cs-CZ" sz="2600"/>
              <a:t>Součinnost</a:t>
            </a:r>
          </a:p>
          <a:p>
            <a:pPr marL="609600" indent="-609600">
              <a:lnSpc>
                <a:spcPct val="80000"/>
              </a:lnSpc>
              <a:buFontTx/>
              <a:buAutoNum type="arabicPeriod"/>
            </a:pPr>
            <a:r>
              <a:rPr lang="cs-CZ" altLang="cs-CZ" sz="2600"/>
              <a:t>Odpovědnost</a:t>
            </a:r>
          </a:p>
          <a:p>
            <a:pPr marL="609600" indent="-609600">
              <a:lnSpc>
                <a:spcPct val="80000"/>
              </a:lnSpc>
              <a:buFontTx/>
              <a:buAutoNum type="arabicPeriod"/>
            </a:pPr>
            <a:r>
              <a:rPr lang="cs-CZ" altLang="cs-CZ" sz="2600"/>
              <a:t>Otevřenost</a:t>
            </a:r>
          </a:p>
          <a:p>
            <a:pPr marL="609600" indent="-609600">
              <a:lnSpc>
                <a:spcPct val="80000"/>
              </a:lnSpc>
              <a:buFontTx/>
              <a:buAutoNum type="arabicPeriod"/>
            </a:pPr>
            <a:r>
              <a:rPr lang="cs-CZ" altLang="cs-CZ" sz="2600"/>
              <a:t>Vstřícnost</a:t>
            </a:r>
          </a:p>
        </p:txBody>
      </p:sp>
    </p:spTree>
    <p:extLst>
      <p:ext uri="{BB962C8B-B14F-4D97-AF65-F5344CB8AC3E}">
        <p14:creationId xmlns:p14="http://schemas.microsoft.com/office/powerpoint/2010/main" val="2152725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Stránky VOP</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r>
              <a:rPr lang="cs-CZ" dirty="0">
                <a:hlinkClick r:id="rId2"/>
              </a:rPr>
              <a:t>https://www.ochrance.cz/stiznosti-na-urady/principy-dobre-spravy</a:t>
            </a:r>
            <a:r>
              <a:rPr lang="cs-CZ" dirty="0" smtClean="0">
                <a:hlinkClick r:id="rId2"/>
              </a:rPr>
              <a:t>/</a:t>
            </a:r>
            <a:endParaRPr lang="cs-CZ" dirty="0" smtClean="0"/>
          </a:p>
          <a:p>
            <a:endParaRPr lang="cs-CZ" dirty="0"/>
          </a:p>
        </p:txBody>
      </p:sp>
    </p:spTree>
    <p:extLst>
      <p:ext uri="{BB962C8B-B14F-4D97-AF65-F5344CB8AC3E}">
        <p14:creationId xmlns:p14="http://schemas.microsoft.com/office/powerpoint/2010/main" val="4045155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t>Princip „dobré správy“ ve SŘ</a:t>
            </a:r>
          </a:p>
        </p:txBody>
      </p:sp>
      <p:sp>
        <p:nvSpPr>
          <p:cNvPr id="16387" name="Rectangle 3"/>
          <p:cNvSpPr>
            <a:spLocks noGrp="1" noChangeArrowheads="1"/>
          </p:cNvSpPr>
          <p:nvPr>
            <p:ph type="body" idx="1"/>
          </p:nvPr>
        </p:nvSpPr>
        <p:spPr/>
        <p:txBody>
          <a:bodyPr/>
          <a:lstStyle/>
          <a:p>
            <a:r>
              <a:rPr lang="cs-CZ" altLang="cs-CZ"/>
              <a:t>§ 8 odst. 2</a:t>
            </a:r>
          </a:p>
          <a:p>
            <a:r>
              <a:rPr lang="cs-CZ" altLang="cs-CZ"/>
              <a:t>…správní orgány spolupracují v zájmu dobré správy…</a:t>
            </a:r>
          </a:p>
          <a:p>
            <a:r>
              <a:rPr lang="cs-CZ" altLang="cs-CZ"/>
              <a:t>nepochopení tohoto principu zákonodárcem</a:t>
            </a:r>
          </a:p>
        </p:txBody>
      </p:sp>
    </p:spTree>
    <p:extLst>
      <p:ext uri="{BB962C8B-B14F-4D97-AF65-F5344CB8AC3E}">
        <p14:creationId xmlns:p14="http://schemas.microsoft.com/office/powerpoint/2010/main" val="3923279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t>Kolize</a:t>
            </a:r>
          </a:p>
        </p:txBody>
      </p:sp>
      <p:sp>
        <p:nvSpPr>
          <p:cNvPr id="17411" name="Rectangle 3"/>
          <p:cNvSpPr>
            <a:spLocks noGrp="1" noChangeArrowheads="1"/>
          </p:cNvSpPr>
          <p:nvPr>
            <p:ph type="body" idx="1"/>
          </p:nvPr>
        </p:nvSpPr>
        <p:spPr/>
        <p:txBody>
          <a:bodyPr/>
          <a:lstStyle/>
          <a:p>
            <a:r>
              <a:rPr lang="cs-CZ" altLang="cs-CZ"/>
              <a:t>Dobrá správa</a:t>
            </a:r>
          </a:p>
          <a:p>
            <a:r>
              <a:rPr lang="cs-CZ" altLang="cs-CZ"/>
              <a:t>X</a:t>
            </a:r>
          </a:p>
          <a:p>
            <a:r>
              <a:rPr lang="cs-CZ" altLang="cs-CZ"/>
              <a:t>Veřejný zájem</a:t>
            </a:r>
          </a:p>
        </p:txBody>
      </p:sp>
    </p:spTree>
    <p:extLst>
      <p:ext uri="{BB962C8B-B14F-4D97-AF65-F5344CB8AC3E}">
        <p14:creationId xmlns:p14="http://schemas.microsoft.com/office/powerpoint/2010/main" val="1888279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a:t>Dobré vládnutí</a:t>
            </a:r>
          </a:p>
        </p:txBody>
      </p:sp>
      <p:sp>
        <p:nvSpPr>
          <p:cNvPr id="18435" name="Rectangle 3"/>
          <p:cNvSpPr>
            <a:spLocks noGrp="1" noChangeArrowheads="1"/>
          </p:cNvSpPr>
          <p:nvPr>
            <p:ph type="body" idx="1"/>
          </p:nvPr>
        </p:nvSpPr>
        <p:spPr/>
        <p:txBody>
          <a:bodyPr/>
          <a:lstStyle/>
          <a:p>
            <a:r>
              <a:rPr lang="cs-CZ" altLang="cs-CZ"/>
              <a:t>Vyšší stupeň</a:t>
            </a:r>
          </a:p>
          <a:p>
            <a:r>
              <a:rPr lang="cs-CZ" altLang="cs-CZ"/>
              <a:t>Dobrá správa složka dobrého vládnutí</a:t>
            </a:r>
          </a:p>
          <a:p>
            <a:r>
              <a:rPr lang="cs-CZ" altLang="cs-CZ"/>
              <a:t>Ekonomicky: vyšší efektivita</a:t>
            </a:r>
          </a:p>
          <a:p>
            <a:r>
              <a:rPr lang="cs-CZ" altLang="cs-CZ"/>
              <a:t>Politicky a právně: těsnější vazby politických a správních institucemi na občany</a:t>
            </a:r>
          </a:p>
          <a:p>
            <a:r>
              <a:rPr lang="cs-CZ" altLang="cs-CZ"/>
              <a:t>Dobrá správa               dobré vládnutí</a:t>
            </a:r>
          </a:p>
        </p:txBody>
      </p:sp>
      <p:sp>
        <p:nvSpPr>
          <p:cNvPr id="18436" name="Line 4"/>
          <p:cNvSpPr>
            <a:spLocks noChangeShapeType="1"/>
          </p:cNvSpPr>
          <p:nvPr/>
        </p:nvSpPr>
        <p:spPr bwMode="auto">
          <a:xfrm>
            <a:off x="4943475" y="5229225"/>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2122715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a:t>Dobrá finanční správa</a:t>
            </a:r>
          </a:p>
        </p:txBody>
      </p:sp>
      <p:sp>
        <p:nvSpPr>
          <p:cNvPr id="19459" name="Rectangle 3"/>
          <p:cNvSpPr>
            <a:spLocks noGrp="1" noChangeArrowheads="1"/>
          </p:cNvSpPr>
          <p:nvPr>
            <p:ph type="body" idx="1"/>
          </p:nvPr>
        </p:nvSpPr>
        <p:spPr/>
        <p:txBody>
          <a:bodyPr/>
          <a:lstStyle/>
          <a:p>
            <a:r>
              <a:rPr lang="cs-CZ" altLang="cs-CZ"/>
              <a:t>Dobrá správa veřejných financí, peněžního systému a dohledu nad finančním trhem</a:t>
            </a:r>
          </a:p>
          <a:p>
            <a:r>
              <a:rPr lang="cs-CZ" altLang="cs-CZ"/>
              <a:t>Efektivní</a:t>
            </a:r>
          </a:p>
          <a:p>
            <a:r>
              <a:rPr lang="cs-CZ" altLang="cs-CZ"/>
              <a:t>Přátelská</a:t>
            </a:r>
          </a:p>
          <a:p>
            <a:r>
              <a:rPr lang="cs-CZ" altLang="cs-CZ"/>
              <a:t>Moderní</a:t>
            </a:r>
          </a:p>
          <a:p>
            <a:r>
              <a:rPr lang="cs-CZ" altLang="cs-CZ"/>
              <a:t>Etické kodexy daňové správy</a:t>
            </a:r>
          </a:p>
        </p:txBody>
      </p:sp>
    </p:spTree>
    <p:extLst>
      <p:ext uri="{BB962C8B-B14F-4D97-AF65-F5344CB8AC3E}">
        <p14:creationId xmlns:p14="http://schemas.microsoft.com/office/powerpoint/2010/main" val="3021438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rgbClr val="FF0000"/>
                </a:solidFill>
              </a:rPr>
              <a:t>Komparace zásad SŘ a DŘ</a:t>
            </a:r>
            <a:endParaRPr lang="cs-CZ" b="1" dirty="0">
              <a:solidFill>
                <a:srgbClr val="FF0000"/>
              </a:solidFill>
            </a:endParaRP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4581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cs-CZ" smtClean="0"/>
              <a:t>Evoluce postulátů finančního práva</a:t>
            </a:r>
          </a:p>
        </p:txBody>
      </p:sp>
      <p:sp>
        <p:nvSpPr>
          <p:cNvPr id="5123" name="Rectangle 3"/>
          <p:cNvSpPr>
            <a:spLocks noGrp="1" noChangeArrowheads="1"/>
          </p:cNvSpPr>
          <p:nvPr>
            <p:ph type="body" idx="1"/>
          </p:nvPr>
        </p:nvSpPr>
        <p:spPr/>
        <p:txBody>
          <a:bodyPr/>
          <a:lstStyle/>
          <a:p>
            <a:pPr eaLnBrk="1" hangingPunct="1"/>
            <a:r>
              <a:rPr lang="cs-CZ" altLang="cs-CZ" dirty="0" smtClean="0"/>
              <a:t>Připomenutí: FP je nekodifikované</a:t>
            </a:r>
          </a:p>
          <a:p>
            <a:pPr eaLnBrk="1" hangingPunct="1"/>
            <a:r>
              <a:rPr lang="cs-CZ" altLang="cs-CZ" dirty="0" smtClean="0"/>
              <a:t>Historicky nejdříve se utvořily zásady regulace daní a rozpočtů</a:t>
            </a:r>
          </a:p>
          <a:p>
            <a:r>
              <a:rPr lang="cs-CZ" altLang="cs-CZ" dirty="0" smtClean="0"/>
              <a:t>Další zásady byly </a:t>
            </a:r>
            <a:r>
              <a:rPr lang="cs-CZ" altLang="cs-CZ" b="1" dirty="0" smtClean="0"/>
              <a:t>zjištěny </a:t>
            </a:r>
            <a:r>
              <a:rPr lang="cs-CZ" altLang="cs-CZ" dirty="0" smtClean="0"/>
              <a:t>analýzou </a:t>
            </a:r>
            <a:r>
              <a:rPr lang="cs-CZ" altLang="cs-CZ" dirty="0" smtClean="0"/>
              <a:t>z normativních aktů majících stěžejní význam ve struktuře pramenů finančního </a:t>
            </a:r>
            <a:r>
              <a:rPr lang="cs-CZ" altLang="cs-CZ" dirty="0" smtClean="0"/>
              <a:t>práva</a:t>
            </a:r>
          </a:p>
          <a:p>
            <a:r>
              <a:rPr lang="cs-CZ" altLang="cs-CZ" dirty="0" smtClean="0"/>
              <a:t>Postuláty akceptované zákonodárcem v podobě právní normy mají povahu základních mantinelů </a:t>
            </a:r>
          </a:p>
          <a:p>
            <a:pPr marL="0" indent="0">
              <a:buNone/>
            </a:pPr>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2066364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správního řádu a daňového řádu</a:t>
            </a:r>
            <a:endParaRPr lang="cs-CZ" dirty="0"/>
          </a:p>
        </p:txBody>
      </p:sp>
      <p:sp>
        <p:nvSpPr>
          <p:cNvPr id="6" name="Zástupný symbol pro text 5"/>
          <p:cNvSpPr>
            <a:spLocks noGrp="1"/>
          </p:cNvSpPr>
          <p:nvPr>
            <p:ph type="body" idx="1"/>
          </p:nvPr>
        </p:nvSpPr>
        <p:spPr/>
        <p:txBody>
          <a:bodyPr/>
          <a:lstStyle/>
          <a:p>
            <a:r>
              <a:rPr lang="cs-CZ" dirty="0" smtClean="0"/>
              <a:t>SŘ § 1</a:t>
            </a:r>
            <a:endParaRPr lang="cs-CZ" dirty="0"/>
          </a:p>
        </p:txBody>
      </p:sp>
      <p:sp>
        <p:nvSpPr>
          <p:cNvPr id="7" name="Zástupný symbol pro obsah 6"/>
          <p:cNvSpPr>
            <a:spLocks noGrp="1"/>
          </p:cNvSpPr>
          <p:nvPr>
            <p:ph sz="half" idx="2"/>
          </p:nvPr>
        </p:nvSpPr>
        <p:spPr/>
        <p:txBody>
          <a:bodyPr>
            <a:normAutofit fontScale="77500" lnSpcReduction="20000"/>
          </a:bodyPr>
          <a:lstStyle/>
          <a:p>
            <a:r>
              <a:rPr lang="cs-CZ" dirty="0" smtClean="0"/>
              <a:t>SŘ upravuje postup orgánů moci výkonné, orgánů územních samosprávných celků a jiných orgánů, právnických a fyzických osob, pokud vykonávají působnost v oblasti veřejné správy (dále jen "správní orgán").</a:t>
            </a:r>
          </a:p>
          <a:p>
            <a:r>
              <a:rPr lang="cs-CZ" dirty="0" smtClean="0"/>
              <a:t>SŘ nebo jeho jednotlivá ustanovení se použijí, nestanoví-li zvláštní zákon jiný postup.</a:t>
            </a:r>
          </a:p>
          <a:p>
            <a:r>
              <a:rPr lang="cs-CZ" dirty="0" smtClean="0"/>
              <a:t> SŘ se nevztahuje na právní jednání prováděná správními orgány a na vztahy mezi orgány téhož územního samosprávného celku při výkonu samostatné působnosti.</a:t>
            </a:r>
            <a:endParaRPr lang="cs-CZ" dirty="0"/>
          </a:p>
        </p:txBody>
      </p:sp>
      <p:sp>
        <p:nvSpPr>
          <p:cNvPr id="8" name="Zástupný symbol pro text 7"/>
          <p:cNvSpPr>
            <a:spLocks noGrp="1"/>
          </p:cNvSpPr>
          <p:nvPr>
            <p:ph type="body" sz="quarter" idx="3"/>
          </p:nvPr>
        </p:nvSpPr>
        <p:spPr/>
        <p:txBody>
          <a:bodyPr/>
          <a:lstStyle/>
          <a:p>
            <a:r>
              <a:rPr lang="cs-CZ" dirty="0" smtClean="0"/>
              <a:t>DŘ § 262</a:t>
            </a:r>
            <a:endParaRPr lang="cs-CZ" dirty="0"/>
          </a:p>
        </p:txBody>
      </p:sp>
      <p:sp>
        <p:nvSpPr>
          <p:cNvPr id="9" name="Zástupný symbol pro obsah 8"/>
          <p:cNvSpPr>
            <a:spLocks noGrp="1"/>
          </p:cNvSpPr>
          <p:nvPr>
            <p:ph sz="quarter" idx="4"/>
          </p:nvPr>
        </p:nvSpPr>
        <p:spPr/>
        <p:txBody>
          <a:bodyPr/>
          <a:lstStyle/>
          <a:p>
            <a:r>
              <a:rPr lang="cs-CZ" dirty="0" smtClean="0"/>
              <a:t>Při správě daní se správní řád nepoužije.</a:t>
            </a:r>
          </a:p>
          <a:p>
            <a:r>
              <a:rPr lang="cs-CZ" dirty="0" smtClean="0"/>
              <a:t>Pozn.: Správa daně je postup, jehož cílem je správné zjištění a stanovení daní a zabezpečení jejich úhrady. (§ 1/2 DŘ)</a:t>
            </a:r>
            <a:endParaRPr lang="cs-CZ" dirty="0"/>
          </a:p>
        </p:txBody>
      </p:sp>
    </p:spTree>
    <p:extLst>
      <p:ext uri="{BB962C8B-B14F-4D97-AF65-F5344CB8AC3E}">
        <p14:creationId xmlns:p14="http://schemas.microsoft.com/office/powerpoint/2010/main" val="4182263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smtClean="0">
                <a:solidFill>
                  <a:srgbClr val="FF0000"/>
                </a:solidFill>
              </a:rPr>
              <a:t>§ 177 odst. 1 správního řádu </a:t>
            </a:r>
            <a:endParaRPr lang="cs-CZ" b="1" dirty="0">
              <a:solidFill>
                <a:srgbClr val="FF0000"/>
              </a:solidFill>
            </a:endParaRPr>
          </a:p>
        </p:txBody>
      </p:sp>
      <p:sp>
        <p:nvSpPr>
          <p:cNvPr id="9" name="Zástupný symbol pro obsah 8"/>
          <p:cNvSpPr>
            <a:spLocks noGrp="1"/>
          </p:cNvSpPr>
          <p:nvPr>
            <p:ph idx="1"/>
          </p:nvPr>
        </p:nvSpPr>
        <p:spPr/>
        <p:txBody>
          <a:bodyPr>
            <a:normAutofit/>
          </a:bodyPr>
          <a:lstStyle/>
          <a:p>
            <a:r>
              <a:rPr lang="cs-CZ" sz="4400" dirty="0" smtClean="0"/>
              <a:t>Základní zásady činnosti správních orgánů uvedené v § 2 až 8 se použijí při výkonu veřejné správy i v případech, kdy zvláštní zákon stanoví, že se správní řád nepoužije, ale sám úpravu odpovídající těmto zásadám neobsahuje.</a:t>
            </a:r>
            <a:endParaRPr lang="cs-CZ" sz="4400" dirty="0"/>
          </a:p>
        </p:txBody>
      </p:sp>
    </p:spTree>
    <p:extLst>
      <p:ext uri="{BB962C8B-B14F-4D97-AF65-F5344CB8AC3E}">
        <p14:creationId xmlns:p14="http://schemas.microsoft.com/office/powerpoint/2010/main" val="9056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Zásada legality </a:t>
            </a:r>
            <a:endParaRPr lang="cs-CZ" dirty="0"/>
          </a:p>
        </p:txBody>
      </p:sp>
      <p:sp>
        <p:nvSpPr>
          <p:cNvPr id="5" name="Zástupný symbol pro text 4"/>
          <p:cNvSpPr>
            <a:spLocks noGrp="1"/>
          </p:cNvSpPr>
          <p:nvPr>
            <p:ph type="body" idx="1"/>
          </p:nvPr>
        </p:nvSpPr>
        <p:spPr/>
        <p:txBody>
          <a:bodyPr/>
          <a:lstStyle/>
          <a:p>
            <a:r>
              <a:rPr lang="cs-CZ" dirty="0" smtClean="0"/>
              <a:t>SŘ § 2/1</a:t>
            </a:r>
            <a:endParaRPr lang="cs-CZ" dirty="0"/>
          </a:p>
        </p:txBody>
      </p:sp>
      <p:sp>
        <p:nvSpPr>
          <p:cNvPr id="6" name="Zástupný symbol pro obsah 5"/>
          <p:cNvSpPr>
            <a:spLocks noGrp="1"/>
          </p:cNvSpPr>
          <p:nvPr>
            <p:ph sz="half" idx="2"/>
          </p:nvPr>
        </p:nvSpPr>
        <p:spPr/>
        <p:txBody>
          <a:bodyPr>
            <a:normAutofit lnSpcReduction="10000"/>
          </a:bodyPr>
          <a:lstStyle/>
          <a:p>
            <a:r>
              <a:rPr lang="cs-CZ" dirty="0" smtClean="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endParaRPr lang="cs-CZ" dirty="0"/>
          </a:p>
        </p:txBody>
      </p:sp>
      <p:sp>
        <p:nvSpPr>
          <p:cNvPr id="7" name="Zástupný symbol pro text 6"/>
          <p:cNvSpPr>
            <a:spLocks noGrp="1"/>
          </p:cNvSpPr>
          <p:nvPr>
            <p:ph type="body" sz="quarter" idx="3"/>
          </p:nvPr>
        </p:nvSpPr>
        <p:spPr/>
        <p:txBody>
          <a:bodyPr/>
          <a:lstStyle/>
          <a:p>
            <a:r>
              <a:rPr lang="cs-CZ" dirty="0" smtClean="0"/>
              <a:t>DŘ § 5/1</a:t>
            </a:r>
            <a:endParaRPr lang="cs-CZ" dirty="0"/>
          </a:p>
        </p:txBody>
      </p:sp>
      <p:sp>
        <p:nvSpPr>
          <p:cNvPr id="8" name="Zástupný symbol pro obsah 7"/>
          <p:cNvSpPr>
            <a:spLocks noGrp="1"/>
          </p:cNvSpPr>
          <p:nvPr>
            <p:ph sz="quarter" idx="4"/>
          </p:nvPr>
        </p:nvSpPr>
        <p:spPr/>
        <p:txBody>
          <a:bodyPr/>
          <a:lstStyle/>
          <a:p>
            <a:r>
              <a:rPr lang="cs-CZ" dirty="0" smtClean="0"/>
              <a:t>Správce daně postupuje při správě daní v souladu se zákony a jinými právními předpisy (dále jen „právní předpis“). Zákonem se pro účely tohoto zákona rozumí též mezinárodní smlouva, která je součástí právního řádu.</a:t>
            </a:r>
            <a:endParaRPr lang="cs-CZ" dirty="0"/>
          </a:p>
        </p:txBody>
      </p:sp>
    </p:spTree>
    <p:extLst>
      <p:ext uri="{BB962C8B-B14F-4D97-AF65-F5344CB8AC3E}">
        <p14:creationId xmlns:p14="http://schemas.microsoft.com/office/powerpoint/2010/main" val="3933472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legitimity</a:t>
            </a:r>
            <a:endParaRPr lang="cs-CZ" dirty="0"/>
          </a:p>
        </p:txBody>
      </p:sp>
      <p:sp>
        <p:nvSpPr>
          <p:cNvPr id="3" name="Zástupný symbol pro text 2"/>
          <p:cNvSpPr>
            <a:spLocks noGrp="1"/>
          </p:cNvSpPr>
          <p:nvPr>
            <p:ph type="body" idx="1"/>
          </p:nvPr>
        </p:nvSpPr>
        <p:spPr/>
        <p:txBody>
          <a:bodyPr/>
          <a:lstStyle/>
          <a:p>
            <a:r>
              <a:rPr lang="cs-CZ" dirty="0" smtClean="0"/>
              <a:t>SŘ § 2/2</a:t>
            </a:r>
            <a:endParaRPr lang="cs-CZ" dirty="0"/>
          </a:p>
        </p:txBody>
      </p:sp>
      <p:sp>
        <p:nvSpPr>
          <p:cNvPr id="4" name="Zástupný symbol pro obsah 3"/>
          <p:cNvSpPr>
            <a:spLocks noGrp="1"/>
          </p:cNvSpPr>
          <p:nvPr>
            <p:ph sz="half" idx="2"/>
          </p:nvPr>
        </p:nvSpPr>
        <p:spPr/>
        <p:txBody>
          <a:bodyPr/>
          <a:lstStyle/>
          <a:p>
            <a:r>
              <a:rPr lang="cs-CZ" dirty="0" smtClean="0"/>
              <a:t>Správní orgán uplatňuje svou pravomoc pouze k těm účelům, k nimž mu byla zákonem nebo na základě zákona svěřena, a v rozsahu, v jakém mu byla svěřena.</a:t>
            </a:r>
          </a:p>
          <a:p>
            <a:r>
              <a:rPr lang="cs-CZ" dirty="0" smtClean="0"/>
              <a:t>= </a:t>
            </a:r>
            <a:r>
              <a:rPr lang="cs-CZ" dirty="0" smtClean="0">
                <a:solidFill>
                  <a:srgbClr val="FF0000"/>
                </a:solidFill>
              </a:rPr>
              <a:t>zákaz zneužití správního uvážení</a:t>
            </a:r>
            <a:endParaRPr lang="cs-CZ" dirty="0">
              <a:solidFill>
                <a:srgbClr val="FF0000"/>
              </a:solidFill>
            </a:endParaRPr>
          </a:p>
        </p:txBody>
      </p:sp>
      <p:sp>
        <p:nvSpPr>
          <p:cNvPr id="5" name="Zástupný symbol pro text 4"/>
          <p:cNvSpPr>
            <a:spLocks noGrp="1"/>
          </p:cNvSpPr>
          <p:nvPr>
            <p:ph type="body" sz="quarter" idx="3"/>
          </p:nvPr>
        </p:nvSpPr>
        <p:spPr/>
        <p:txBody>
          <a:bodyPr/>
          <a:lstStyle/>
          <a:p>
            <a:r>
              <a:rPr lang="cs-CZ" dirty="0" smtClean="0"/>
              <a:t>DŘ § 5/2</a:t>
            </a:r>
            <a:endParaRPr lang="cs-CZ" dirty="0"/>
          </a:p>
        </p:txBody>
      </p:sp>
      <p:sp>
        <p:nvSpPr>
          <p:cNvPr id="6" name="Zástupný symbol pro obsah 5"/>
          <p:cNvSpPr>
            <a:spLocks noGrp="1"/>
          </p:cNvSpPr>
          <p:nvPr>
            <p:ph sz="quarter" idx="4"/>
          </p:nvPr>
        </p:nvSpPr>
        <p:spPr/>
        <p:txBody>
          <a:bodyPr/>
          <a:lstStyle/>
          <a:p>
            <a:r>
              <a:rPr lang="cs-CZ" dirty="0" smtClean="0"/>
              <a:t>Správce daně uplatňuje svou pravomoc pouze k těm účelům, k nimž mu byla zákonem nebo na základě zákona svěřena, a v rozsahu, v jakém mu byla svěřena.</a:t>
            </a:r>
            <a:endParaRPr lang="cs-CZ" dirty="0"/>
          </a:p>
        </p:txBody>
      </p:sp>
    </p:spTree>
    <p:extLst>
      <p:ext uri="{BB962C8B-B14F-4D97-AF65-F5344CB8AC3E}">
        <p14:creationId xmlns:p14="http://schemas.microsoft.com/office/powerpoint/2010/main" val="3308753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 proporcionality (přiměřenosti) – zásada ochrany dobré víry a oprávněných zájmů</a:t>
            </a:r>
            <a:endParaRPr lang="cs-CZ" dirty="0"/>
          </a:p>
        </p:txBody>
      </p:sp>
      <p:sp>
        <p:nvSpPr>
          <p:cNvPr id="3" name="Zástupný symbol pro text 2"/>
          <p:cNvSpPr>
            <a:spLocks noGrp="1"/>
          </p:cNvSpPr>
          <p:nvPr>
            <p:ph type="body" idx="1"/>
          </p:nvPr>
        </p:nvSpPr>
        <p:spPr/>
        <p:txBody>
          <a:bodyPr/>
          <a:lstStyle/>
          <a:p>
            <a:r>
              <a:rPr lang="cs-CZ" dirty="0" smtClean="0"/>
              <a:t>SŘ § 2/3</a:t>
            </a:r>
            <a:endParaRPr lang="cs-CZ" dirty="0"/>
          </a:p>
        </p:txBody>
      </p:sp>
      <p:sp>
        <p:nvSpPr>
          <p:cNvPr id="4" name="Zástupný symbol pro obsah 3"/>
          <p:cNvSpPr>
            <a:spLocks noGrp="1"/>
          </p:cNvSpPr>
          <p:nvPr>
            <p:ph sz="half" idx="2"/>
          </p:nvPr>
        </p:nvSpPr>
        <p:spPr/>
        <p:txBody>
          <a:bodyPr/>
          <a:lstStyle/>
          <a:p>
            <a:r>
              <a:rPr lang="cs-CZ" dirty="0" smtClean="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endParaRPr lang="cs-CZ" dirty="0"/>
          </a:p>
        </p:txBody>
      </p:sp>
      <p:sp>
        <p:nvSpPr>
          <p:cNvPr id="5" name="Zástupný symbol pro text 4"/>
          <p:cNvSpPr>
            <a:spLocks noGrp="1"/>
          </p:cNvSpPr>
          <p:nvPr>
            <p:ph type="body" sz="quarter" idx="3"/>
          </p:nvPr>
        </p:nvSpPr>
        <p:spPr/>
        <p:txBody>
          <a:bodyPr/>
          <a:lstStyle/>
          <a:p>
            <a:r>
              <a:rPr lang="cs-CZ" dirty="0" smtClean="0"/>
              <a:t>DŘ § 5/3</a:t>
            </a:r>
            <a:endParaRPr lang="cs-CZ" dirty="0"/>
          </a:p>
        </p:txBody>
      </p:sp>
      <p:sp>
        <p:nvSpPr>
          <p:cNvPr id="6" name="Zástupný symbol pro obsah 5"/>
          <p:cNvSpPr>
            <a:spLocks noGrp="1"/>
          </p:cNvSpPr>
          <p:nvPr>
            <p:ph sz="quarter" idx="4"/>
          </p:nvPr>
        </p:nvSpPr>
        <p:spPr/>
        <p:txBody>
          <a:bodyPr>
            <a:normAutofit fontScale="92500"/>
          </a:bodyPr>
          <a:lstStyle/>
          <a:p>
            <a:r>
              <a:rPr lang="cs-CZ" dirty="0" smtClean="0"/>
              <a:t> Správce daně šetří práva a právem chráněné zájmy daňových subjektů a třetích osob (dále jen „osoba zúčastněná na správě daní“) v souladu s právními předpisy a </a:t>
            </a:r>
            <a:r>
              <a:rPr lang="cs-CZ" u="sng" dirty="0" smtClean="0"/>
              <a:t>používá při vyžadování plnění jejich povinností jen takové prostředky, které je nejméně zatěžují a ještě umožňují dosáhnout cíle správy daní.</a:t>
            </a:r>
            <a:endParaRPr lang="cs-CZ" u="sng" dirty="0"/>
          </a:p>
        </p:txBody>
      </p:sp>
    </p:spTree>
    <p:extLst>
      <p:ext uri="{BB962C8B-B14F-4D97-AF65-F5344CB8AC3E}">
        <p14:creationId xmlns:p14="http://schemas.microsoft.com/office/powerpoint/2010/main" val="4056453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Zásada legitimního očekávání</a:t>
            </a:r>
            <a:endParaRPr lang="cs-CZ" dirty="0"/>
          </a:p>
        </p:txBody>
      </p:sp>
      <p:sp>
        <p:nvSpPr>
          <p:cNvPr id="3" name="Zástupný symbol pro text 2"/>
          <p:cNvSpPr>
            <a:spLocks noGrp="1"/>
          </p:cNvSpPr>
          <p:nvPr>
            <p:ph type="body" idx="1"/>
          </p:nvPr>
        </p:nvSpPr>
        <p:spPr/>
        <p:txBody>
          <a:bodyPr/>
          <a:lstStyle/>
          <a:p>
            <a:r>
              <a:rPr lang="cs-CZ" dirty="0" smtClean="0"/>
              <a:t>SŘ § 2/4</a:t>
            </a:r>
            <a:endParaRPr lang="cs-CZ" dirty="0"/>
          </a:p>
        </p:txBody>
      </p:sp>
      <p:sp>
        <p:nvSpPr>
          <p:cNvPr id="4" name="Zástupný symbol pro obsah 3"/>
          <p:cNvSpPr>
            <a:spLocks noGrp="1"/>
          </p:cNvSpPr>
          <p:nvPr>
            <p:ph sz="half" idx="2"/>
          </p:nvPr>
        </p:nvSpPr>
        <p:spPr/>
        <p:txBody>
          <a:bodyPr/>
          <a:lstStyle/>
          <a:p>
            <a:r>
              <a:rPr lang="cs-CZ" dirty="0" smtClean="0"/>
              <a:t>Správní orgán dbá, aby přijaté řešení bylo v souladu s veřejným zájmem a aby odpovídalo okolnostem daného případu, jakož i na to, aby při rozhodování skutkově shodných nebo podobných případů nevznikaly nedůvodné rozdíly.</a:t>
            </a:r>
            <a:endParaRPr lang="cs-CZ" dirty="0"/>
          </a:p>
        </p:txBody>
      </p:sp>
      <p:sp>
        <p:nvSpPr>
          <p:cNvPr id="5" name="Zástupný symbol pro text 4"/>
          <p:cNvSpPr>
            <a:spLocks noGrp="1"/>
          </p:cNvSpPr>
          <p:nvPr>
            <p:ph type="body" sz="quarter" idx="3"/>
          </p:nvPr>
        </p:nvSpPr>
        <p:spPr/>
        <p:txBody>
          <a:bodyPr/>
          <a:lstStyle/>
          <a:p>
            <a:r>
              <a:rPr lang="cs-CZ" dirty="0" smtClean="0"/>
              <a:t>DŘ § 8/2</a:t>
            </a:r>
            <a:endParaRPr lang="cs-CZ" dirty="0"/>
          </a:p>
        </p:txBody>
      </p:sp>
      <p:sp>
        <p:nvSpPr>
          <p:cNvPr id="6" name="Zástupný symbol pro obsah 5"/>
          <p:cNvSpPr>
            <a:spLocks noGrp="1"/>
          </p:cNvSpPr>
          <p:nvPr>
            <p:ph sz="quarter" idx="4"/>
          </p:nvPr>
        </p:nvSpPr>
        <p:spPr/>
        <p:txBody>
          <a:bodyPr/>
          <a:lstStyle/>
          <a:p>
            <a:r>
              <a:rPr lang="cs-CZ" dirty="0" smtClean="0"/>
              <a:t>Správce daně dbá na to, aby při rozhodování skutkově shodných nebo podobných případů nevznikaly nedůvodné rozdíly.</a:t>
            </a:r>
            <a:endParaRPr lang="cs-CZ" dirty="0"/>
          </a:p>
        </p:txBody>
      </p:sp>
    </p:spTree>
    <p:extLst>
      <p:ext uri="{BB962C8B-B14F-4D97-AF65-F5344CB8AC3E}">
        <p14:creationId xmlns:p14="http://schemas.microsoft.com/office/powerpoint/2010/main" val="36508276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materiální pravdy</a:t>
            </a:r>
            <a:endParaRPr lang="cs-CZ" dirty="0"/>
          </a:p>
        </p:txBody>
      </p:sp>
      <p:sp>
        <p:nvSpPr>
          <p:cNvPr id="3" name="Zástupný symbol pro text 2"/>
          <p:cNvSpPr>
            <a:spLocks noGrp="1"/>
          </p:cNvSpPr>
          <p:nvPr>
            <p:ph type="body" idx="1"/>
          </p:nvPr>
        </p:nvSpPr>
        <p:spPr/>
        <p:txBody>
          <a:bodyPr/>
          <a:lstStyle/>
          <a:p>
            <a:r>
              <a:rPr lang="cs-CZ" dirty="0" smtClean="0"/>
              <a:t>SŘ § 3</a:t>
            </a:r>
            <a:endParaRPr lang="cs-CZ" dirty="0"/>
          </a:p>
        </p:txBody>
      </p:sp>
      <p:sp>
        <p:nvSpPr>
          <p:cNvPr id="4" name="Zástupný symbol pro obsah 3"/>
          <p:cNvSpPr>
            <a:spLocks noGrp="1"/>
          </p:cNvSpPr>
          <p:nvPr>
            <p:ph sz="half" idx="2"/>
          </p:nvPr>
        </p:nvSpPr>
        <p:spPr/>
        <p:txBody>
          <a:bodyPr/>
          <a:lstStyle/>
          <a:p>
            <a:r>
              <a:rPr lang="cs-CZ" dirty="0" smtClean="0"/>
              <a:t>Nevyplývá-li ze zákona něco jiného, postupuje správní orgán tak, aby byl zjištěn stav věci, o němž nejsou důvodné pochybnosti, a to v rozsahu, který je nezbytný pro soulad jeho úkonu s požadavky uvedenými v § 2.</a:t>
            </a:r>
            <a:endParaRPr lang="cs-CZ" dirty="0"/>
          </a:p>
        </p:txBody>
      </p:sp>
      <p:sp>
        <p:nvSpPr>
          <p:cNvPr id="5" name="Zástupný symbol pro text 4"/>
          <p:cNvSpPr>
            <a:spLocks noGrp="1"/>
          </p:cNvSpPr>
          <p:nvPr>
            <p:ph type="body" sz="quarter" idx="3"/>
          </p:nvPr>
        </p:nvSpPr>
        <p:spPr/>
        <p:txBody>
          <a:bodyPr/>
          <a:lstStyle/>
          <a:p>
            <a:r>
              <a:rPr lang="cs-CZ" dirty="0" smtClean="0"/>
              <a:t>DŘ § 8/1, § 8/3</a:t>
            </a:r>
            <a:endParaRPr lang="cs-CZ" dirty="0"/>
          </a:p>
        </p:txBody>
      </p:sp>
      <p:sp>
        <p:nvSpPr>
          <p:cNvPr id="6" name="Zástupný symbol pro obsah 5"/>
          <p:cNvSpPr>
            <a:spLocks noGrp="1"/>
          </p:cNvSpPr>
          <p:nvPr>
            <p:ph sz="quarter" idx="4"/>
          </p:nvPr>
        </p:nvSpPr>
        <p:spPr/>
        <p:txBody>
          <a:bodyPr>
            <a:normAutofit fontScale="92500" lnSpcReduction="20000"/>
          </a:bodyPr>
          <a:lstStyle/>
          <a:p>
            <a:r>
              <a:rPr lang="cs-CZ" dirty="0" smtClean="0"/>
              <a:t>Správce daně při dokazování hodnotí důkazy podle své úvahy. Správce daně posuzuje každý důkaz jednotlivě a všechny důkazy v jejich vzájemné souvislosti; přitom přihlíží ke všemu, co při správě daní vyšlo najevo.</a:t>
            </a:r>
          </a:p>
          <a:p>
            <a:r>
              <a:rPr lang="cs-CZ" dirty="0" smtClean="0"/>
              <a:t>Správce daně vychází ze skutečného obsahu právního jednání nebo jiné skutečnosti rozhodné pro správu daní.</a:t>
            </a:r>
            <a:endParaRPr lang="cs-CZ" dirty="0"/>
          </a:p>
        </p:txBody>
      </p:sp>
    </p:spTree>
    <p:extLst>
      <p:ext uri="{BB962C8B-B14F-4D97-AF65-F5344CB8AC3E}">
        <p14:creationId xmlns:p14="http://schemas.microsoft.com/office/powerpoint/2010/main" val="2005298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a:t>
            </a:r>
            <a:r>
              <a:rPr lang="cs-CZ" i="1" dirty="0" err="1" smtClean="0"/>
              <a:t>service</a:t>
            </a:r>
            <a:r>
              <a:rPr lang="cs-CZ" i="1" dirty="0" smtClean="0"/>
              <a:t> </a:t>
            </a:r>
            <a:r>
              <a:rPr lang="cs-CZ" i="1" dirty="0" err="1" smtClean="0"/>
              <a:t>publique</a:t>
            </a:r>
            <a:endParaRPr lang="cs-CZ" dirty="0"/>
          </a:p>
        </p:txBody>
      </p:sp>
      <p:sp>
        <p:nvSpPr>
          <p:cNvPr id="3" name="Zástupný symbol pro text 2"/>
          <p:cNvSpPr>
            <a:spLocks noGrp="1"/>
          </p:cNvSpPr>
          <p:nvPr>
            <p:ph type="body" idx="1"/>
          </p:nvPr>
        </p:nvSpPr>
        <p:spPr/>
        <p:txBody>
          <a:bodyPr/>
          <a:lstStyle/>
          <a:p>
            <a:r>
              <a:rPr lang="cs-CZ" dirty="0" smtClean="0"/>
              <a:t>SŘ § 4/1</a:t>
            </a:r>
            <a:endParaRPr lang="cs-CZ" dirty="0"/>
          </a:p>
        </p:txBody>
      </p:sp>
      <p:sp>
        <p:nvSpPr>
          <p:cNvPr id="4" name="Zástupný symbol pro obsah 3"/>
          <p:cNvSpPr>
            <a:spLocks noGrp="1"/>
          </p:cNvSpPr>
          <p:nvPr>
            <p:ph sz="half" idx="2"/>
          </p:nvPr>
        </p:nvSpPr>
        <p:spPr/>
        <p:txBody>
          <a:bodyPr/>
          <a:lstStyle/>
          <a:p>
            <a:r>
              <a:rPr lang="cs-CZ" dirty="0" smtClean="0"/>
              <a:t>Veřejná správa je službou veřejnosti. Každý, kdo plní úkoly vyplývající z působnosti správního orgánu, má povinnost se k dotčeným osobám chovat zdvořile a podle možností jim vycházet vstříc.</a:t>
            </a:r>
            <a:endParaRPr lang="cs-CZ" dirty="0"/>
          </a:p>
        </p:txBody>
      </p:sp>
      <p:sp>
        <p:nvSpPr>
          <p:cNvPr id="5" name="Zástupný symbol pro text 4"/>
          <p:cNvSpPr>
            <a:spLocks noGrp="1"/>
          </p:cNvSpPr>
          <p:nvPr>
            <p:ph type="body" sz="quarter" idx="3"/>
          </p:nvPr>
        </p:nvSpPr>
        <p:spPr/>
        <p:txBody>
          <a:bodyPr/>
          <a:lstStyle/>
          <a:p>
            <a:r>
              <a:rPr lang="cs-CZ" dirty="0" smtClean="0"/>
              <a:t>DŘ § 6/4</a:t>
            </a:r>
            <a:endParaRPr lang="cs-CZ" dirty="0"/>
          </a:p>
        </p:txBody>
      </p:sp>
      <p:sp>
        <p:nvSpPr>
          <p:cNvPr id="6" name="Zástupný symbol pro obsah 5"/>
          <p:cNvSpPr>
            <a:spLocks noGrp="1"/>
          </p:cNvSpPr>
          <p:nvPr>
            <p:ph sz="quarter" idx="4"/>
          </p:nvPr>
        </p:nvSpPr>
        <p:spPr/>
        <p:txBody>
          <a:bodyPr/>
          <a:lstStyle/>
          <a:p>
            <a:r>
              <a:rPr lang="cs-CZ" dirty="0" smtClean="0"/>
              <a:t>Správce daně podle možností vychází osobám zúčastněným na správě daní vstříc. Úřední osoby jsou povinny vyvarovat se při správě daní nezdvořilostí.</a:t>
            </a:r>
            <a:endParaRPr lang="cs-CZ" dirty="0"/>
          </a:p>
        </p:txBody>
      </p:sp>
    </p:spTree>
    <p:extLst>
      <p:ext uri="{BB962C8B-B14F-4D97-AF65-F5344CB8AC3E}">
        <p14:creationId xmlns:p14="http://schemas.microsoft.com/office/powerpoint/2010/main" val="4196935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edukační</a:t>
            </a:r>
            <a:endParaRPr lang="cs-CZ" dirty="0"/>
          </a:p>
        </p:txBody>
      </p:sp>
      <p:sp>
        <p:nvSpPr>
          <p:cNvPr id="3" name="Zástupný symbol pro text 2"/>
          <p:cNvSpPr>
            <a:spLocks noGrp="1"/>
          </p:cNvSpPr>
          <p:nvPr>
            <p:ph type="body" idx="1"/>
          </p:nvPr>
        </p:nvSpPr>
        <p:spPr/>
        <p:txBody>
          <a:bodyPr/>
          <a:lstStyle/>
          <a:p>
            <a:r>
              <a:rPr lang="cs-CZ" dirty="0" smtClean="0"/>
              <a:t>SŘ § 4/2</a:t>
            </a:r>
            <a:endParaRPr lang="cs-CZ" dirty="0"/>
          </a:p>
        </p:txBody>
      </p:sp>
      <p:sp>
        <p:nvSpPr>
          <p:cNvPr id="4" name="Zástupný symbol pro obsah 3"/>
          <p:cNvSpPr>
            <a:spLocks noGrp="1"/>
          </p:cNvSpPr>
          <p:nvPr>
            <p:ph sz="half" idx="2"/>
          </p:nvPr>
        </p:nvSpPr>
        <p:spPr/>
        <p:txBody>
          <a:bodyPr/>
          <a:lstStyle/>
          <a:p>
            <a:r>
              <a:rPr lang="cs-CZ" dirty="0" smtClean="0"/>
              <a:t>Správní orgán v souvislosti se svým úkonem poskytne dotčené osobě přiměřené poučení o jejích právech a povinnostech, je-li to vzhledem k povaze úkonu a osobním poměrům dotčené osoby potřebné.</a:t>
            </a:r>
            <a:endParaRPr lang="cs-CZ" dirty="0"/>
          </a:p>
        </p:txBody>
      </p:sp>
      <p:sp>
        <p:nvSpPr>
          <p:cNvPr id="5" name="Zástupný symbol pro text 4"/>
          <p:cNvSpPr>
            <a:spLocks noGrp="1"/>
          </p:cNvSpPr>
          <p:nvPr>
            <p:ph type="body" sz="quarter" idx="3"/>
          </p:nvPr>
        </p:nvSpPr>
        <p:spPr/>
        <p:txBody>
          <a:bodyPr/>
          <a:lstStyle/>
          <a:p>
            <a:r>
              <a:rPr lang="cs-CZ" dirty="0" smtClean="0"/>
              <a:t>DŘ § 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v souvislosti se svým úkonem jim poskytne přiměřené poučení o jejich právech a povinnostech, je-li to vzhledem k povaze úkonu potřebné nebo stanoví-li tak zákon.</a:t>
            </a:r>
            <a:endParaRPr lang="cs-CZ" dirty="0"/>
          </a:p>
        </p:txBody>
      </p:sp>
    </p:spTree>
    <p:extLst>
      <p:ext uri="{BB962C8B-B14F-4D97-AF65-F5344CB8AC3E}">
        <p14:creationId xmlns:p14="http://schemas.microsoft.com/office/powerpoint/2010/main" val="78642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kvalifikované procesní informace</a:t>
            </a:r>
            <a:endParaRPr lang="cs-CZ" dirty="0"/>
          </a:p>
        </p:txBody>
      </p:sp>
      <p:sp>
        <p:nvSpPr>
          <p:cNvPr id="3" name="Zástupný symbol pro text 2"/>
          <p:cNvSpPr>
            <a:spLocks noGrp="1"/>
          </p:cNvSpPr>
          <p:nvPr>
            <p:ph type="body" idx="1"/>
          </p:nvPr>
        </p:nvSpPr>
        <p:spPr/>
        <p:txBody>
          <a:bodyPr/>
          <a:lstStyle/>
          <a:p>
            <a:r>
              <a:rPr lang="cs-CZ" dirty="0" smtClean="0"/>
              <a:t>SŘ § 4/3</a:t>
            </a:r>
            <a:endParaRPr lang="cs-CZ" dirty="0"/>
          </a:p>
        </p:txBody>
      </p:sp>
      <p:sp>
        <p:nvSpPr>
          <p:cNvPr id="4" name="Zástupný symbol pro obsah 3"/>
          <p:cNvSpPr>
            <a:spLocks noGrp="1"/>
          </p:cNvSpPr>
          <p:nvPr>
            <p:ph sz="half" idx="2"/>
          </p:nvPr>
        </p:nvSpPr>
        <p:spPr/>
        <p:txBody>
          <a:bodyPr/>
          <a:lstStyle/>
          <a:p>
            <a:r>
              <a:rPr lang="cs-CZ" dirty="0" smtClean="0"/>
              <a:t>Správní orgán s dostatečným předstihem uvědomí dotčené osoby o úkonu, který učiní, je-li to potřebné k hájení jejich práv a neohrozí-li to účel úkonu.</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3935388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Systém zásad finančního práva </a:t>
            </a:r>
            <a:endParaRPr lang="cs-CZ" b="1" dirty="0"/>
          </a:p>
        </p:txBody>
      </p:sp>
      <p:sp>
        <p:nvSpPr>
          <p:cNvPr id="3" name="Zástupný symbol pro obsah 2"/>
          <p:cNvSpPr>
            <a:spLocks noGrp="1"/>
          </p:cNvSpPr>
          <p:nvPr>
            <p:ph idx="1"/>
          </p:nvPr>
        </p:nvSpPr>
        <p:spPr/>
        <p:txBody>
          <a:bodyPr/>
          <a:lstStyle/>
          <a:p>
            <a:pPr marL="0" indent="0">
              <a:buNone/>
            </a:pPr>
            <a:endParaRPr lang="cs-CZ" dirty="0" smtClean="0"/>
          </a:p>
          <a:p>
            <a:r>
              <a:rPr lang="cs-CZ" dirty="0" smtClean="0"/>
              <a:t>Zásady </a:t>
            </a:r>
            <a:r>
              <a:rPr lang="cs-CZ" b="1" dirty="0" smtClean="0"/>
              <a:t>tvorby</a:t>
            </a:r>
            <a:r>
              <a:rPr lang="cs-CZ" dirty="0" smtClean="0"/>
              <a:t> finančního práva</a:t>
            </a:r>
          </a:p>
          <a:p>
            <a:r>
              <a:rPr lang="cs-CZ" b="1" dirty="0" smtClean="0"/>
              <a:t>Obecné zásady finančního práva</a:t>
            </a:r>
          </a:p>
          <a:p>
            <a:r>
              <a:rPr lang="cs-CZ" b="1" dirty="0" smtClean="0"/>
              <a:t>Zásady finanční správy</a:t>
            </a:r>
          </a:p>
          <a:p>
            <a:r>
              <a:rPr lang="cs-CZ" b="1" dirty="0" smtClean="0"/>
              <a:t>Zásady správy daní</a:t>
            </a:r>
          </a:p>
          <a:p>
            <a:r>
              <a:rPr lang="cs-CZ" b="1" dirty="0" smtClean="0"/>
              <a:t>…</a:t>
            </a:r>
            <a:endParaRPr lang="cs-CZ" b="1" dirty="0"/>
          </a:p>
        </p:txBody>
      </p:sp>
    </p:spTree>
    <p:extLst>
      <p:ext uri="{BB962C8B-B14F-4D97-AF65-F5344CB8AC3E}">
        <p14:creationId xmlns:p14="http://schemas.microsoft.com/office/powerpoint/2010/main" val="2663798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vstřícnosti k právům a oprávněným zájmů dotčených osob</a:t>
            </a:r>
            <a:endParaRPr lang="cs-CZ" dirty="0"/>
          </a:p>
        </p:txBody>
      </p:sp>
      <p:sp>
        <p:nvSpPr>
          <p:cNvPr id="3" name="Zástupný symbol pro text 2"/>
          <p:cNvSpPr>
            <a:spLocks noGrp="1"/>
          </p:cNvSpPr>
          <p:nvPr>
            <p:ph type="body" idx="1"/>
          </p:nvPr>
        </p:nvSpPr>
        <p:spPr/>
        <p:txBody>
          <a:bodyPr/>
          <a:lstStyle/>
          <a:p>
            <a:r>
              <a:rPr lang="cs-CZ" dirty="0" smtClean="0"/>
              <a:t>SŘ § 4/4</a:t>
            </a:r>
            <a:endParaRPr lang="cs-CZ" dirty="0"/>
          </a:p>
        </p:txBody>
      </p:sp>
      <p:sp>
        <p:nvSpPr>
          <p:cNvPr id="4" name="Zástupný symbol pro obsah 3"/>
          <p:cNvSpPr>
            <a:spLocks noGrp="1"/>
          </p:cNvSpPr>
          <p:nvPr>
            <p:ph sz="half" idx="2"/>
          </p:nvPr>
        </p:nvSpPr>
        <p:spPr/>
        <p:txBody>
          <a:bodyPr/>
          <a:lstStyle/>
          <a:p>
            <a:r>
              <a:rPr lang="cs-CZ" dirty="0" smtClean="0"/>
              <a:t>Správní orgán umožní dotčeným osobám uplatňovat jejich práva a oprávněné zájmy.</a:t>
            </a:r>
            <a:endParaRPr lang="cs-CZ" dirty="0"/>
          </a:p>
        </p:txBody>
      </p:sp>
      <p:sp>
        <p:nvSpPr>
          <p:cNvPr id="5" name="Zástupný symbol pro text 4"/>
          <p:cNvSpPr>
            <a:spLocks noGrp="1"/>
          </p:cNvSpPr>
          <p:nvPr>
            <p:ph type="body" sz="quarter" idx="3"/>
          </p:nvPr>
        </p:nvSpPr>
        <p:spPr/>
        <p:txBody>
          <a:bodyPr/>
          <a:lstStyle/>
          <a:p>
            <a:r>
              <a:rPr lang="cs-CZ" dirty="0" smtClean="0"/>
              <a:t>DŘ § 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a:t>
            </a:r>
            <a:r>
              <a:rPr lang="cs-CZ" u="sng" dirty="0" smtClean="0"/>
              <a:t>v souvislosti se svým úkonem jim poskytne přiměřené poučení o jejich právech a povinnostech, je-li to vzhledem k povaze úkonu potřebné nebo stanoví-li tak zákon.</a:t>
            </a:r>
            <a:endParaRPr lang="cs-CZ" u="sng" dirty="0"/>
          </a:p>
        </p:txBody>
      </p:sp>
    </p:spTree>
    <p:extLst>
      <p:ext uri="{BB962C8B-B14F-4D97-AF65-F5344CB8AC3E}">
        <p14:creationId xmlns:p14="http://schemas.microsoft.com/office/powerpoint/2010/main" val="1676620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subsidiarity </a:t>
            </a:r>
            <a:endParaRPr lang="cs-CZ" dirty="0"/>
          </a:p>
        </p:txBody>
      </p:sp>
      <p:sp>
        <p:nvSpPr>
          <p:cNvPr id="3" name="Zástupný symbol pro text 2"/>
          <p:cNvSpPr>
            <a:spLocks noGrp="1"/>
          </p:cNvSpPr>
          <p:nvPr>
            <p:ph type="body" idx="1"/>
          </p:nvPr>
        </p:nvSpPr>
        <p:spPr/>
        <p:txBody>
          <a:bodyPr/>
          <a:lstStyle/>
          <a:p>
            <a:r>
              <a:rPr lang="cs-CZ" dirty="0" smtClean="0"/>
              <a:t>SŘ § 5</a:t>
            </a:r>
            <a:endParaRPr lang="cs-CZ" dirty="0"/>
          </a:p>
        </p:txBody>
      </p:sp>
      <p:sp>
        <p:nvSpPr>
          <p:cNvPr id="4" name="Zástupný symbol pro obsah 3"/>
          <p:cNvSpPr>
            <a:spLocks noGrp="1"/>
          </p:cNvSpPr>
          <p:nvPr>
            <p:ph sz="half" idx="2"/>
          </p:nvPr>
        </p:nvSpPr>
        <p:spPr/>
        <p:txBody>
          <a:bodyPr/>
          <a:lstStyle/>
          <a:p>
            <a:r>
              <a:rPr lang="cs-CZ" dirty="0" smtClean="0"/>
              <a:t>Pokud to povaha projednávané věci umožňuje, pokusí se správní orgán o smírné odstranění rozporů, které brání řádnému projednání a rozhodnutí dané věci.</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781866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včasnosti</a:t>
            </a:r>
            <a:endParaRPr lang="cs-CZ" dirty="0"/>
          </a:p>
        </p:txBody>
      </p:sp>
      <p:sp>
        <p:nvSpPr>
          <p:cNvPr id="3" name="Zástupný symbol pro text 2"/>
          <p:cNvSpPr>
            <a:spLocks noGrp="1"/>
          </p:cNvSpPr>
          <p:nvPr>
            <p:ph type="body" idx="1"/>
          </p:nvPr>
        </p:nvSpPr>
        <p:spPr/>
        <p:txBody>
          <a:bodyPr/>
          <a:lstStyle/>
          <a:p>
            <a:r>
              <a:rPr lang="cs-CZ" dirty="0" smtClean="0"/>
              <a:t>SŘ § 6/1</a:t>
            </a:r>
            <a:endParaRPr lang="cs-CZ" dirty="0"/>
          </a:p>
        </p:txBody>
      </p:sp>
      <p:sp>
        <p:nvSpPr>
          <p:cNvPr id="4" name="Zástupný symbol pro obsah 3"/>
          <p:cNvSpPr>
            <a:spLocks noGrp="1"/>
          </p:cNvSpPr>
          <p:nvPr>
            <p:ph sz="half" idx="2"/>
          </p:nvPr>
        </p:nvSpPr>
        <p:spPr/>
        <p:txBody>
          <a:bodyPr/>
          <a:lstStyle/>
          <a:p>
            <a:r>
              <a:rPr lang="cs-CZ" dirty="0" smtClean="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endParaRPr lang="cs-CZ" dirty="0"/>
          </a:p>
        </p:txBody>
      </p:sp>
      <p:sp>
        <p:nvSpPr>
          <p:cNvPr id="5" name="Zástupný symbol pro text 4"/>
          <p:cNvSpPr>
            <a:spLocks noGrp="1"/>
          </p:cNvSpPr>
          <p:nvPr>
            <p:ph type="body" sz="quarter" idx="3"/>
          </p:nvPr>
        </p:nvSpPr>
        <p:spPr/>
        <p:txBody>
          <a:bodyPr/>
          <a:lstStyle/>
          <a:p>
            <a:r>
              <a:rPr lang="cs-CZ" dirty="0" smtClean="0"/>
              <a:t>DŘ § 7/1</a:t>
            </a:r>
            <a:endParaRPr lang="cs-CZ" dirty="0"/>
          </a:p>
        </p:txBody>
      </p:sp>
      <p:sp>
        <p:nvSpPr>
          <p:cNvPr id="6" name="Zástupný symbol pro obsah 5"/>
          <p:cNvSpPr>
            <a:spLocks noGrp="1"/>
          </p:cNvSpPr>
          <p:nvPr>
            <p:ph sz="quarter" idx="4"/>
          </p:nvPr>
        </p:nvSpPr>
        <p:spPr/>
        <p:txBody>
          <a:bodyPr/>
          <a:lstStyle/>
          <a:p>
            <a:r>
              <a:rPr lang="cs-CZ" dirty="0" smtClean="0"/>
              <a:t>Správce daně postupuje bez zbytečných průtahů.</a:t>
            </a:r>
            <a:endParaRPr lang="cs-CZ" dirty="0"/>
          </a:p>
        </p:txBody>
      </p:sp>
    </p:spTree>
    <p:extLst>
      <p:ext uri="{BB962C8B-B14F-4D97-AF65-F5344CB8AC3E}">
        <p14:creationId xmlns:p14="http://schemas.microsoft.com/office/powerpoint/2010/main" val="902224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hospodárnosti </a:t>
            </a:r>
            <a:endParaRPr lang="cs-CZ" dirty="0"/>
          </a:p>
        </p:txBody>
      </p:sp>
      <p:sp>
        <p:nvSpPr>
          <p:cNvPr id="3" name="Zástupný symbol pro text 2"/>
          <p:cNvSpPr>
            <a:spLocks noGrp="1"/>
          </p:cNvSpPr>
          <p:nvPr>
            <p:ph type="body" idx="1"/>
          </p:nvPr>
        </p:nvSpPr>
        <p:spPr/>
        <p:txBody>
          <a:bodyPr/>
          <a:lstStyle/>
          <a:p>
            <a:r>
              <a:rPr lang="cs-CZ" dirty="0" smtClean="0"/>
              <a:t>SŘ § 6/2</a:t>
            </a:r>
            <a:endParaRPr lang="cs-CZ" dirty="0"/>
          </a:p>
        </p:txBody>
      </p:sp>
      <p:sp>
        <p:nvSpPr>
          <p:cNvPr id="4" name="Zástupný symbol pro obsah 3"/>
          <p:cNvSpPr>
            <a:spLocks noGrp="1"/>
          </p:cNvSpPr>
          <p:nvPr>
            <p:ph sz="half" idx="2"/>
          </p:nvPr>
        </p:nvSpPr>
        <p:spPr/>
        <p:txBody>
          <a:bodyPr>
            <a:normAutofit fontScale="77500" lnSpcReduction="20000"/>
          </a:bodyPr>
          <a:lstStyle/>
          <a:p>
            <a:r>
              <a:rPr lang="cs-CZ" dirty="0" smtClean="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endParaRPr lang="cs-CZ" dirty="0"/>
          </a:p>
        </p:txBody>
      </p:sp>
      <p:sp>
        <p:nvSpPr>
          <p:cNvPr id="5" name="Zástupný symbol pro text 4"/>
          <p:cNvSpPr>
            <a:spLocks noGrp="1"/>
          </p:cNvSpPr>
          <p:nvPr>
            <p:ph type="body" sz="quarter" idx="3"/>
          </p:nvPr>
        </p:nvSpPr>
        <p:spPr/>
        <p:txBody>
          <a:bodyPr/>
          <a:lstStyle/>
          <a:p>
            <a:r>
              <a:rPr lang="cs-CZ" dirty="0" smtClean="0"/>
              <a:t>DŘ § 5/3, § 7/2</a:t>
            </a:r>
            <a:endParaRPr lang="cs-CZ" dirty="0"/>
          </a:p>
        </p:txBody>
      </p:sp>
      <p:sp>
        <p:nvSpPr>
          <p:cNvPr id="6" name="Zástupný symbol pro obsah 5"/>
          <p:cNvSpPr>
            <a:spLocks noGrp="1"/>
          </p:cNvSpPr>
          <p:nvPr>
            <p:ph sz="quarter" idx="4"/>
          </p:nvPr>
        </p:nvSpPr>
        <p:spPr/>
        <p:txBody>
          <a:bodyPr>
            <a:normAutofit fontScale="70000" lnSpcReduction="20000"/>
          </a:bodyPr>
          <a:lstStyle/>
          <a:p>
            <a:r>
              <a:rPr lang="cs-CZ" dirty="0" smtClean="0"/>
              <a:t> </a:t>
            </a:r>
            <a:r>
              <a:rPr lang="cs-CZ" u="sng" dirty="0" smtClean="0"/>
              <a:t>Správce daně šetří práva a právem chráněné zájmy daňových subjektů a třetích osob (dále jen „osoba zúčastněná na správě daní“) v souladu s právními předpisy </a:t>
            </a:r>
            <a:r>
              <a:rPr lang="cs-CZ" dirty="0" smtClean="0"/>
              <a:t>a používá při vyžadování plnění jejich povinností jen takové prostředky, které je nejméně zatěžují a ještě umožňují dosáhnout cíle správy daní.</a:t>
            </a:r>
          </a:p>
          <a:p>
            <a:r>
              <a:rPr lang="cs-CZ" dirty="0" smtClean="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015119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rovnosti a nestrannosti postupu správních orgánů</a:t>
            </a:r>
            <a:endParaRPr lang="cs-CZ" dirty="0"/>
          </a:p>
        </p:txBody>
      </p:sp>
      <p:sp>
        <p:nvSpPr>
          <p:cNvPr id="3" name="Zástupný symbol pro text 2"/>
          <p:cNvSpPr>
            <a:spLocks noGrp="1"/>
          </p:cNvSpPr>
          <p:nvPr>
            <p:ph type="body" idx="1"/>
          </p:nvPr>
        </p:nvSpPr>
        <p:spPr/>
        <p:txBody>
          <a:bodyPr/>
          <a:lstStyle/>
          <a:p>
            <a:r>
              <a:rPr lang="cs-CZ" dirty="0" smtClean="0"/>
              <a:t>SŘ § 7/1, 2</a:t>
            </a:r>
            <a:endParaRPr lang="cs-CZ" dirty="0"/>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smtClean="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smtClean="0"/>
              <a:t>Tam, kde by rovnost dotčených osob mohla být ohrožena, správní orgán učiní opatření potřebná k jejímu zajištění.</a:t>
            </a:r>
            <a:endParaRPr lang="cs-CZ" dirty="0"/>
          </a:p>
        </p:txBody>
      </p:sp>
      <p:sp>
        <p:nvSpPr>
          <p:cNvPr id="5" name="Zástupný symbol pro text 4"/>
          <p:cNvSpPr>
            <a:spLocks noGrp="1"/>
          </p:cNvSpPr>
          <p:nvPr>
            <p:ph type="body" sz="quarter" idx="3"/>
          </p:nvPr>
        </p:nvSpPr>
        <p:spPr/>
        <p:txBody>
          <a:bodyPr/>
          <a:lstStyle/>
          <a:p>
            <a:r>
              <a:rPr lang="cs-CZ" dirty="0" smtClean="0"/>
              <a:t>DŘ § 6/1</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mají rovná procesní práva a povinnost</a:t>
            </a:r>
            <a:endParaRPr lang="cs-CZ" dirty="0"/>
          </a:p>
        </p:txBody>
      </p:sp>
    </p:spTree>
    <p:extLst>
      <p:ext uri="{BB962C8B-B14F-4D97-AF65-F5344CB8AC3E}">
        <p14:creationId xmlns:p14="http://schemas.microsoft.com/office/powerpoint/2010/main" val="12428206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souladnosti postupů</a:t>
            </a:r>
            <a:endParaRPr lang="cs-CZ" dirty="0"/>
          </a:p>
        </p:txBody>
      </p:sp>
      <p:sp>
        <p:nvSpPr>
          <p:cNvPr id="3" name="Zástupný symbol pro text 2"/>
          <p:cNvSpPr>
            <a:spLocks noGrp="1"/>
          </p:cNvSpPr>
          <p:nvPr>
            <p:ph type="body" idx="1"/>
          </p:nvPr>
        </p:nvSpPr>
        <p:spPr/>
        <p:txBody>
          <a:bodyPr/>
          <a:lstStyle/>
          <a:p>
            <a:r>
              <a:rPr lang="cs-CZ" dirty="0" smtClean="0"/>
              <a:t>SŘ § 8/1</a:t>
            </a:r>
            <a:endParaRPr lang="cs-CZ" dirty="0"/>
          </a:p>
        </p:txBody>
      </p:sp>
      <p:sp>
        <p:nvSpPr>
          <p:cNvPr id="4" name="Zástupný symbol pro obsah 3"/>
          <p:cNvSpPr>
            <a:spLocks noGrp="1"/>
          </p:cNvSpPr>
          <p:nvPr>
            <p:ph sz="half" idx="2"/>
          </p:nvPr>
        </p:nvSpPr>
        <p:spPr/>
        <p:txBody>
          <a:bodyPr>
            <a:normAutofit fontScale="92500"/>
          </a:bodyPr>
          <a:lstStyle/>
          <a:p>
            <a:r>
              <a:rPr lang="cs-CZ" dirty="0" smtClean="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7398884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správních orgánů</a:t>
            </a:r>
            <a:endParaRPr lang="cs-CZ" dirty="0"/>
          </a:p>
        </p:txBody>
      </p:sp>
      <p:sp>
        <p:nvSpPr>
          <p:cNvPr id="3" name="Zástupný symbol pro text 2"/>
          <p:cNvSpPr>
            <a:spLocks noGrp="1"/>
          </p:cNvSpPr>
          <p:nvPr>
            <p:ph type="body" idx="1"/>
          </p:nvPr>
        </p:nvSpPr>
        <p:spPr/>
        <p:txBody>
          <a:bodyPr/>
          <a:lstStyle/>
          <a:p>
            <a:r>
              <a:rPr lang="cs-CZ" dirty="0" smtClean="0"/>
              <a:t>SŘ § 8/2</a:t>
            </a:r>
            <a:endParaRPr lang="cs-CZ" dirty="0"/>
          </a:p>
        </p:txBody>
      </p:sp>
      <p:sp>
        <p:nvSpPr>
          <p:cNvPr id="4" name="Zástupný symbol pro obsah 3"/>
          <p:cNvSpPr>
            <a:spLocks noGrp="1"/>
          </p:cNvSpPr>
          <p:nvPr>
            <p:ph sz="half" idx="2"/>
          </p:nvPr>
        </p:nvSpPr>
        <p:spPr/>
        <p:txBody>
          <a:bodyPr/>
          <a:lstStyle/>
          <a:p>
            <a:r>
              <a:rPr lang="cs-CZ" dirty="0" smtClean="0"/>
              <a:t> Správní orgány vzájemně spolupracují v zájmu dobré správy.</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34855015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subjektů správy daní </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6/2</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a správce daně vzájemně spolupracují.</a:t>
            </a:r>
            <a:endParaRPr lang="cs-CZ" dirty="0"/>
          </a:p>
        </p:txBody>
      </p:sp>
    </p:spTree>
    <p:extLst>
      <p:ext uri="{BB962C8B-B14F-4D97-AF65-F5344CB8AC3E}">
        <p14:creationId xmlns:p14="http://schemas.microsoft.com/office/powerpoint/2010/main" val="40917926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neveřejnosti  a mlčenlivosti</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9/1</a:t>
            </a:r>
            <a:endParaRPr lang="cs-CZ" dirty="0"/>
          </a:p>
        </p:txBody>
      </p:sp>
      <p:sp>
        <p:nvSpPr>
          <p:cNvPr id="6" name="Zástupný symbol pro obsah 5"/>
          <p:cNvSpPr>
            <a:spLocks noGrp="1"/>
          </p:cNvSpPr>
          <p:nvPr>
            <p:ph sz="quarter" idx="4"/>
          </p:nvPr>
        </p:nvSpPr>
        <p:spPr/>
        <p:txBody>
          <a:bodyPr/>
          <a:lstStyle/>
          <a:p>
            <a:r>
              <a:rPr lang="cs-CZ" dirty="0" smtClean="0"/>
              <a:t>Správa daní je neveřejná. Osoby zúčastněné na správě daní a úřední osoby jsou povinny za podmínek stanovených tímto nebo jiným zákonem zachovávat mlčenlivost o všem, co se v souvislosti se správou daní dozvěděly.</a:t>
            </a:r>
            <a:endParaRPr lang="cs-CZ" dirty="0"/>
          </a:p>
        </p:txBody>
      </p:sp>
    </p:spTree>
    <p:extLst>
      <p:ext uri="{BB962C8B-B14F-4D97-AF65-F5344CB8AC3E}">
        <p14:creationId xmlns:p14="http://schemas.microsoft.com/office/powerpoint/2010/main" val="1371009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správy daňových pohledávek</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9/2, 3</a:t>
            </a:r>
            <a:endParaRPr lang="cs-CZ" dirty="0"/>
          </a:p>
        </p:txBody>
      </p:sp>
      <p:sp>
        <p:nvSpPr>
          <p:cNvPr id="6" name="Zástupný symbol pro obsah 5"/>
          <p:cNvSpPr>
            <a:spLocks noGrp="1"/>
          </p:cNvSpPr>
          <p:nvPr>
            <p:ph sz="quarter" idx="4"/>
          </p:nvPr>
        </p:nvSpPr>
        <p:spPr/>
        <p:txBody>
          <a:bodyPr>
            <a:normAutofit fontScale="92500" lnSpcReduction="10000"/>
          </a:bodyPr>
          <a:lstStyle/>
          <a:p>
            <a:r>
              <a:rPr lang="cs-CZ" dirty="0" smtClean="0"/>
              <a:t>Správce daně soustavně zjišťuje předpoklady pro vznik nebo trvání povinností osob zúčastněných na správě daní a činí nezbytné úkony, aby tyto povinnosti byly splněny.</a:t>
            </a:r>
          </a:p>
          <a:p>
            <a:r>
              <a:rPr lang="cs-CZ" dirty="0" smtClean="0"/>
              <a:t>Správce daně může shromažďovat osobní údaje a jiné údaje, jsou-li potřebné pro správu daní, a to jen v rozsahu, který je nezbytný pro dosažení cíle správy daní.</a:t>
            </a:r>
            <a:endParaRPr lang="cs-CZ" dirty="0"/>
          </a:p>
        </p:txBody>
      </p:sp>
    </p:spTree>
    <p:extLst>
      <p:ext uri="{BB962C8B-B14F-4D97-AF65-F5344CB8AC3E}">
        <p14:creationId xmlns:p14="http://schemas.microsoft.com/office/powerpoint/2010/main" val="11562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altLang="cs-CZ" b="1" dirty="0" smtClean="0">
                <a:solidFill>
                  <a:srgbClr val="FF0000"/>
                </a:solidFill>
              </a:rPr>
              <a:t>Zásady tvorby finančního práva</a:t>
            </a:r>
          </a:p>
        </p:txBody>
      </p:sp>
      <p:sp>
        <p:nvSpPr>
          <p:cNvPr id="6147" name="Rectangle 3"/>
          <p:cNvSpPr>
            <a:spLocks noGrp="1" noChangeArrowheads="1"/>
          </p:cNvSpPr>
          <p:nvPr>
            <p:ph type="body" idx="1"/>
          </p:nvPr>
        </p:nvSpPr>
        <p:spPr/>
        <p:txBody>
          <a:bodyPr/>
          <a:lstStyle/>
          <a:p>
            <a:pPr eaLnBrk="1" hangingPunct="1"/>
            <a:r>
              <a:rPr lang="cs-CZ" altLang="cs-CZ" dirty="0" smtClean="0"/>
              <a:t>Obecné zásady pro tvorbu práva</a:t>
            </a:r>
          </a:p>
          <a:p>
            <a:pPr eaLnBrk="1" hangingPunct="1"/>
            <a:r>
              <a:rPr lang="cs-CZ" altLang="cs-CZ" dirty="0" smtClean="0"/>
              <a:t>Speciální principy</a:t>
            </a:r>
          </a:p>
        </p:txBody>
      </p:sp>
    </p:spTree>
    <p:extLst>
      <p:ext uri="{BB962C8B-B14F-4D97-AF65-F5344CB8AC3E}">
        <p14:creationId xmlns:p14="http://schemas.microsoft.com/office/powerpoint/2010/main" val="42068115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finanční správy </a:t>
            </a:r>
            <a:endParaRPr lang="cs-CZ" dirty="0"/>
          </a:p>
        </p:txBody>
      </p:sp>
      <p:sp>
        <p:nvSpPr>
          <p:cNvPr id="3" name="Zástupný symbol pro obsah 2"/>
          <p:cNvSpPr>
            <a:spLocks noGrp="1"/>
          </p:cNvSpPr>
          <p:nvPr>
            <p:ph idx="1"/>
          </p:nvPr>
        </p:nvSpPr>
        <p:spPr/>
        <p:txBody>
          <a:bodyPr/>
          <a:lstStyle/>
          <a:p>
            <a:r>
              <a:rPr lang="cs-CZ" dirty="0" smtClean="0"/>
              <a:t>Zásady činnosti působící na venek – tj. vůči adresátům finanční správy</a:t>
            </a:r>
          </a:p>
          <a:p>
            <a:r>
              <a:rPr lang="cs-CZ" dirty="0" smtClean="0"/>
              <a:t>Vnitřní zásady správy</a:t>
            </a:r>
          </a:p>
          <a:p>
            <a:r>
              <a:rPr lang="cs-CZ" dirty="0" smtClean="0"/>
              <a:t>Zásady nakládání s veřejným majetkem</a:t>
            </a:r>
          </a:p>
          <a:p>
            <a:r>
              <a:rPr lang="cs-CZ" dirty="0" smtClean="0"/>
              <a:t>Zásady použití veřejných prostředků</a:t>
            </a:r>
          </a:p>
          <a:p>
            <a:r>
              <a:rPr lang="cs-CZ" dirty="0" smtClean="0"/>
              <a:t>Zásady účetnictví</a:t>
            </a:r>
          </a:p>
          <a:p>
            <a:r>
              <a:rPr lang="cs-CZ" dirty="0" smtClean="0"/>
              <a:t>Zásady evidence </a:t>
            </a:r>
          </a:p>
          <a:p>
            <a:r>
              <a:rPr lang="cs-CZ" dirty="0" smtClean="0"/>
              <a:t>…..</a:t>
            </a:r>
            <a:endParaRPr lang="cs-CZ" dirty="0"/>
          </a:p>
        </p:txBody>
      </p:sp>
    </p:spTree>
    <p:extLst>
      <p:ext uri="{BB962C8B-B14F-4D97-AF65-F5344CB8AC3E}">
        <p14:creationId xmlns:p14="http://schemas.microsoft.com/office/powerpoint/2010/main" val="23963999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vyplývající z povahy veřejné finanční činnosti</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Zásada účelovosti,</a:t>
            </a:r>
          </a:p>
          <a:p>
            <a:r>
              <a:rPr lang="cs-CZ" dirty="0" smtClean="0"/>
              <a:t>Zásada plánovitosti,</a:t>
            </a:r>
          </a:p>
          <a:p>
            <a:r>
              <a:rPr lang="cs-CZ" dirty="0" smtClean="0"/>
              <a:t>Zásada priority vyrovnanosti veřejných rozpočtů,</a:t>
            </a:r>
          </a:p>
          <a:p>
            <a:r>
              <a:rPr lang="cs-CZ" dirty="0" smtClean="0"/>
              <a:t>Zásada efektivnosti a hospodárnosti,</a:t>
            </a:r>
          </a:p>
          <a:p>
            <a:r>
              <a:rPr lang="cs-CZ" dirty="0" smtClean="0"/>
              <a:t>Zásada veřejnosti a přehlednosti veřejných fondů,</a:t>
            </a:r>
          </a:p>
          <a:p>
            <a:r>
              <a:rPr lang="cs-CZ" dirty="0" smtClean="0"/>
              <a:t>Zásada účtování (bilancování),</a:t>
            </a:r>
          </a:p>
          <a:p>
            <a:r>
              <a:rPr lang="cs-CZ" dirty="0" smtClean="0"/>
              <a:t>Zásada kontroly,</a:t>
            </a:r>
          </a:p>
          <a:p>
            <a:r>
              <a:rPr lang="cs-CZ" dirty="0" smtClean="0"/>
              <a:t>Zásada nadřazenosti finančních zájmů státu nad individuálními zájmy,</a:t>
            </a:r>
          </a:p>
          <a:p>
            <a:r>
              <a:rPr lang="cs-CZ" dirty="0" smtClean="0"/>
              <a:t>Zásada fiskálního federalizmu,</a:t>
            </a:r>
          </a:p>
          <a:p>
            <a:r>
              <a:rPr lang="cs-CZ" dirty="0" smtClean="0"/>
              <a:t>Zásada finanční disciplíny.</a:t>
            </a:r>
          </a:p>
        </p:txBody>
      </p:sp>
    </p:spTree>
    <p:extLst>
      <p:ext uri="{BB962C8B-B14F-4D97-AF65-F5344CB8AC3E}">
        <p14:creationId xmlns:p14="http://schemas.microsoft.com/office/powerpoint/2010/main" val="3269939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a:t>Prameny</a:t>
            </a:r>
          </a:p>
        </p:txBody>
      </p:sp>
      <p:sp>
        <p:nvSpPr>
          <p:cNvPr id="4099" name="Rectangle 3"/>
          <p:cNvSpPr>
            <a:spLocks noGrp="1" noChangeArrowheads="1"/>
          </p:cNvSpPr>
          <p:nvPr>
            <p:ph type="body" idx="1"/>
          </p:nvPr>
        </p:nvSpPr>
        <p:spPr/>
        <p:txBody>
          <a:bodyPr>
            <a:normAutofit fontScale="85000" lnSpcReduction="10000"/>
          </a:bodyPr>
          <a:lstStyle/>
          <a:p>
            <a:pPr>
              <a:lnSpc>
                <a:spcPct val="80000"/>
              </a:lnSpc>
            </a:pPr>
            <a:r>
              <a:rPr lang="cs-CZ" altLang="cs-CZ" sz="1900" dirty="0" err="1"/>
              <a:t>Jackiewicz</a:t>
            </a:r>
            <a:r>
              <a:rPr lang="cs-CZ" altLang="cs-CZ" sz="1900" dirty="0"/>
              <a:t>, A. I.: </a:t>
            </a:r>
            <a:r>
              <a:rPr lang="cs-CZ" altLang="cs-CZ" sz="1900" dirty="0" err="1"/>
              <a:t>Prawo</a:t>
            </a:r>
            <a:r>
              <a:rPr lang="cs-CZ" altLang="cs-CZ" sz="1900" dirty="0"/>
              <a:t> do </a:t>
            </a:r>
            <a:r>
              <a:rPr lang="cs-CZ" altLang="cs-CZ" sz="1900" dirty="0" err="1"/>
              <a:t>dobrej</a:t>
            </a:r>
            <a:r>
              <a:rPr lang="cs-CZ" altLang="cs-CZ" sz="1900" dirty="0"/>
              <a:t> </a:t>
            </a:r>
            <a:r>
              <a:rPr lang="cs-CZ" altLang="cs-CZ" sz="1900" dirty="0" err="1"/>
              <a:t>administracji</a:t>
            </a:r>
            <a:r>
              <a:rPr lang="cs-CZ" altLang="cs-CZ" sz="1900" dirty="0"/>
              <a:t> jako standard </a:t>
            </a:r>
            <a:r>
              <a:rPr lang="cs-CZ" altLang="cs-CZ" sz="1900" dirty="0" err="1"/>
              <a:t>europejski</a:t>
            </a:r>
            <a:r>
              <a:rPr lang="cs-CZ" altLang="cs-CZ" sz="1900" dirty="0"/>
              <a:t>. Adam </a:t>
            </a:r>
            <a:r>
              <a:rPr lang="cs-CZ" altLang="cs-CZ" sz="1900" dirty="0" err="1"/>
              <a:t>Marszałek</a:t>
            </a:r>
            <a:r>
              <a:rPr lang="cs-CZ" altLang="cs-CZ" sz="1900" dirty="0"/>
              <a:t>. </a:t>
            </a:r>
            <a:r>
              <a:rPr lang="cs-CZ" altLang="cs-CZ" sz="1900" dirty="0" err="1"/>
              <a:t>Toruń</a:t>
            </a:r>
            <a:r>
              <a:rPr lang="cs-CZ" altLang="cs-CZ" sz="1900" dirty="0"/>
              <a:t> 2008</a:t>
            </a:r>
          </a:p>
          <a:p>
            <a:pPr>
              <a:lnSpc>
                <a:spcPct val="80000"/>
              </a:lnSpc>
            </a:pPr>
            <a:r>
              <a:rPr lang="pl-PL" altLang="cs-CZ" sz="1900" dirty="0"/>
              <a:t>Bogucka, I., Pietrzykowski, T.: Etyka w administracji publicznej. LexisNexis. Warszawa 2009</a:t>
            </a:r>
          </a:p>
          <a:p>
            <a:pPr>
              <a:lnSpc>
                <a:spcPct val="80000"/>
              </a:lnSpc>
            </a:pPr>
            <a:r>
              <a:rPr lang="pl-PL" altLang="cs-CZ" sz="1900" dirty="0"/>
              <a:t>Gilowska, Z., Izdebski, H., Raczkowski, K. (eds.): Efektywna administracja skarbowa. Ministerstwo Finansów. Warszawa 2007</a:t>
            </a:r>
          </a:p>
          <a:p>
            <a:pPr>
              <a:lnSpc>
                <a:spcPct val="80000"/>
              </a:lnSpc>
            </a:pPr>
            <a:r>
              <a:rPr lang="pl-PL" altLang="cs-CZ" sz="1900" dirty="0"/>
              <a:t>Gilowska, Z., Tadeuszewicz, R., Tchórzewski, J. (eds.): Nowoczesna administracja skarbowa. Ministerstwo Finansów. Warszawa 2007</a:t>
            </a:r>
          </a:p>
          <a:p>
            <a:pPr>
              <a:lnSpc>
                <a:spcPct val="80000"/>
              </a:lnSpc>
            </a:pPr>
            <a:r>
              <a:rPr lang="pl-PL" altLang="cs-CZ" sz="1900" dirty="0"/>
              <a:t>Gilowska, Z., Pogonowski, P., Sobczyk, I. (eds.): Przyjazna administracja skarbowa. Ministerstwo Finansów. Warszawa 2007</a:t>
            </a:r>
          </a:p>
          <a:p>
            <a:pPr>
              <a:lnSpc>
                <a:spcPct val="80000"/>
              </a:lnSpc>
            </a:pPr>
            <a:r>
              <a:rPr lang="pl-PL" altLang="cs-CZ" sz="1900" dirty="0"/>
              <a:t>Hrabcov</a:t>
            </a:r>
            <a:r>
              <a:rPr lang="cs-CZ" altLang="cs-CZ" sz="1900" dirty="0"/>
              <a:t>á, D. (</a:t>
            </a:r>
            <a:r>
              <a:rPr lang="cs-CZ" altLang="cs-CZ" sz="1900" dirty="0" err="1"/>
              <a:t>ed</a:t>
            </a:r>
            <a:r>
              <a:rPr lang="cs-CZ" altLang="cs-CZ" sz="1900" dirty="0"/>
              <a:t>.): Principy dobré správy. Kancelář veřejného ochránce práv a Masarykova univerzita. Brno </a:t>
            </a:r>
            <a:r>
              <a:rPr lang="cs-CZ" altLang="cs-CZ" sz="1900" dirty="0" smtClean="0"/>
              <a:t>2006</a:t>
            </a:r>
          </a:p>
          <a:p>
            <a:pPr>
              <a:lnSpc>
                <a:spcPct val="80000"/>
              </a:lnSpc>
            </a:pPr>
            <a:r>
              <a:rPr lang="cs-CZ" altLang="cs-CZ" sz="1900" dirty="0" smtClean="0"/>
              <a:t>Skulová, S. a kol.: Správní právo procesní. Čeněk. Plzeň 2008</a:t>
            </a:r>
          </a:p>
          <a:p>
            <a:pPr>
              <a:lnSpc>
                <a:spcPct val="80000"/>
              </a:lnSpc>
            </a:pPr>
            <a:r>
              <a:rPr lang="cs-CZ" altLang="cs-CZ" sz="1900" dirty="0" err="1" smtClean="0"/>
              <a:t>Mrkývka</a:t>
            </a:r>
            <a:r>
              <a:rPr lang="cs-CZ" altLang="cs-CZ" sz="1900" dirty="0" smtClean="0"/>
              <a:t>, P.: Propedeutika finančního práva I – Obecná část. MUNI. Brno </a:t>
            </a:r>
            <a:r>
              <a:rPr lang="cs-CZ" altLang="cs-CZ" sz="1900" dirty="0" smtClean="0"/>
              <a:t>2014</a:t>
            </a:r>
          </a:p>
          <a:p>
            <a:pPr>
              <a:lnSpc>
                <a:spcPct val="80000"/>
              </a:lnSpc>
            </a:pPr>
            <a:r>
              <a:rPr lang="cs-CZ" altLang="cs-CZ" sz="1900" dirty="0" smtClean="0"/>
              <a:t>Pařízková, I.: Finance územních samosprávných celků. MUNI. Brno 1998</a:t>
            </a:r>
          </a:p>
          <a:p>
            <a:pPr>
              <a:lnSpc>
                <a:spcPct val="80000"/>
              </a:lnSpc>
            </a:pPr>
            <a:r>
              <a:rPr lang="cs-CZ" altLang="cs-CZ" sz="1900" dirty="0" err="1" smtClean="0"/>
              <a:t>Ruśkowski</a:t>
            </a:r>
            <a:r>
              <a:rPr lang="cs-CZ" altLang="cs-CZ" sz="1900" dirty="0" smtClean="0"/>
              <a:t>, E. (</a:t>
            </a:r>
            <a:r>
              <a:rPr lang="cs-CZ" altLang="cs-CZ" sz="1900" dirty="0" err="1" smtClean="0"/>
              <a:t>ed</a:t>
            </a:r>
            <a:r>
              <a:rPr lang="cs-CZ" altLang="cs-CZ" sz="1900" dirty="0" smtClean="0"/>
              <a:t>.): </a:t>
            </a:r>
            <a:r>
              <a:rPr lang="cs-CZ" altLang="cs-CZ" sz="1900" dirty="0" err="1" smtClean="0"/>
              <a:t>The</a:t>
            </a:r>
            <a:r>
              <a:rPr lang="cs-CZ" altLang="cs-CZ" sz="1900" dirty="0" smtClean="0"/>
              <a:t> Budget </a:t>
            </a:r>
            <a:r>
              <a:rPr lang="cs-CZ" altLang="cs-CZ" sz="1900" dirty="0" err="1" smtClean="0"/>
              <a:t>Deficyt</a:t>
            </a:r>
            <a:r>
              <a:rPr lang="cs-CZ" altLang="cs-CZ" sz="1900" dirty="0" smtClean="0"/>
              <a:t> and </a:t>
            </a:r>
            <a:r>
              <a:rPr lang="cs-CZ" altLang="cs-CZ" sz="1900" dirty="0" err="1" smtClean="0"/>
              <a:t>the</a:t>
            </a:r>
            <a:r>
              <a:rPr lang="cs-CZ" altLang="cs-CZ" sz="1900" dirty="0" smtClean="0"/>
              <a:t> Public </a:t>
            </a:r>
            <a:r>
              <a:rPr lang="cs-CZ" altLang="cs-CZ" sz="1900" dirty="0" err="1" smtClean="0"/>
              <a:t>Debt</a:t>
            </a:r>
            <a:r>
              <a:rPr lang="cs-CZ" altLang="cs-CZ" sz="1900" dirty="0" smtClean="0"/>
              <a:t> in </a:t>
            </a:r>
            <a:r>
              <a:rPr lang="cs-CZ" altLang="cs-CZ" sz="1900" dirty="0" err="1" smtClean="0"/>
              <a:t>the</a:t>
            </a:r>
            <a:r>
              <a:rPr lang="cs-CZ" altLang="cs-CZ" sz="1900" dirty="0" smtClean="0"/>
              <a:t> </a:t>
            </a:r>
            <a:r>
              <a:rPr lang="cs-CZ" altLang="cs-CZ" sz="1900" dirty="0" err="1" smtClean="0"/>
              <a:t>Selected</a:t>
            </a:r>
            <a:r>
              <a:rPr lang="cs-CZ" altLang="cs-CZ" sz="1900" dirty="0" smtClean="0"/>
              <a:t> </a:t>
            </a:r>
            <a:r>
              <a:rPr lang="cs-CZ" altLang="cs-CZ" sz="1900" dirty="0" err="1" smtClean="0"/>
              <a:t>European</a:t>
            </a:r>
            <a:r>
              <a:rPr lang="cs-CZ" altLang="cs-CZ" sz="1900" dirty="0" smtClean="0"/>
              <a:t> </a:t>
            </a:r>
            <a:r>
              <a:rPr lang="cs-CZ" altLang="cs-CZ" sz="1900" dirty="0" err="1" smtClean="0"/>
              <a:t>Countries</a:t>
            </a:r>
            <a:r>
              <a:rPr lang="cs-CZ" altLang="cs-CZ" sz="1900" dirty="0" smtClean="0"/>
              <a:t>. </a:t>
            </a:r>
            <a:r>
              <a:rPr lang="cs-CZ" altLang="cs-CZ" sz="1900" dirty="0" err="1" smtClean="0"/>
              <a:t>WSzFiZ</a:t>
            </a:r>
            <a:r>
              <a:rPr lang="cs-CZ" altLang="cs-CZ" sz="1900" dirty="0" smtClean="0"/>
              <a:t>. Bialystok 2003.</a:t>
            </a:r>
          </a:p>
          <a:p>
            <a:pPr>
              <a:lnSpc>
                <a:spcPct val="80000"/>
              </a:lnSpc>
            </a:pPr>
            <a:r>
              <a:rPr lang="cs-CZ" altLang="cs-CZ" sz="1900" dirty="0" err="1" smtClean="0"/>
              <a:t>Brzezinski</a:t>
            </a:r>
            <a:r>
              <a:rPr lang="cs-CZ" altLang="cs-CZ" sz="1900" dirty="0" smtClean="0"/>
              <a:t>, B.: </a:t>
            </a:r>
            <a:r>
              <a:rPr lang="cs-CZ" altLang="cs-CZ" sz="1900" dirty="0" err="1" smtClean="0"/>
              <a:t>Zasady</a:t>
            </a:r>
            <a:r>
              <a:rPr lang="cs-CZ" altLang="cs-CZ" sz="1900" dirty="0" smtClean="0"/>
              <a:t> </a:t>
            </a:r>
            <a:r>
              <a:rPr lang="cs-CZ" altLang="cs-CZ" sz="1900" dirty="0" err="1" smtClean="0"/>
              <a:t>tworzenia</a:t>
            </a:r>
            <a:r>
              <a:rPr lang="cs-CZ" altLang="cs-CZ" sz="1900" dirty="0" smtClean="0"/>
              <a:t> </a:t>
            </a:r>
            <a:r>
              <a:rPr lang="cs-CZ" altLang="cs-CZ" sz="1900" dirty="0" err="1" smtClean="0"/>
              <a:t>prawa</a:t>
            </a:r>
            <a:r>
              <a:rPr lang="cs-CZ" altLang="cs-CZ" sz="1900" dirty="0" smtClean="0"/>
              <a:t> </a:t>
            </a:r>
            <a:r>
              <a:rPr lang="cs-CZ" altLang="cs-CZ" sz="1900" dirty="0" err="1" smtClean="0"/>
              <a:t>finansowego</a:t>
            </a:r>
            <a:r>
              <a:rPr lang="cs-CZ" altLang="cs-CZ" sz="1900" dirty="0" smtClean="0"/>
              <a:t> (</a:t>
            </a:r>
            <a:r>
              <a:rPr lang="cs-CZ" altLang="cs-CZ" sz="1900" dirty="0" err="1" smtClean="0"/>
              <a:t>próba</a:t>
            </a:r>
            <a:r>
              <a:rPr lang="cs-CZ" altLang="cs-CZ" sz="1900" dirty="0" smtClean="0"/>
              <a:t> </a:t>
            </a:r>
            <a:r>
              <a:rPr lang="cs-CZ" altLang="cs-CZ" sz="1900" dirty="0" err="1" smtClean="0"/>
              <a:t>sformulowania</a:t>
            </a:r>
            <a:r>
              <a:rPr lang="cs-CZ" altLang="cs-CZ" sz="1900" dirty="0" smtClean="0"/>
              <a:t>). </a:t>
            </a:r>
            <a:r>
              <a:rPr lang="cs-CZ" altLang="cs-CZ" sz="1900" dirty="0" err="1" smtClean="0"/>
              <a:t>Państwo</a:t>
            </a:r>
            <a:r>
              <a:rPr lang="cs-CZ" altLang="cs-CZ" sz="1900" dirty="0" smtClean="0"/>
              <a:t> i </a:t>
            </a:r>
            <a:r>
              <a:rPr lang="cs-CZ" altLang="cs-CZ" sz="1900" dirty="0" err="1" smtClean="0"/>
              <a:t>prawo</a:t>
            </a:r>
            <a:r>
              <a:rPr lang="cs-CZ" altLang="cs-CZ" sz="1900" dirty="0"/>
              <a:t> </a:t>
            </a:r>
            <a:r>
              <a:rPr lang="cs-CZ" altLang="cs-CZ" sz="1900" dirty="0" err="1" smtClean="0"/>
              <a:t>Nr</a:t>
            </a:r>
            <a:r>
              <a:rPr lang="cs-CZ" altLang="cs-CZ" sz="1900" dirty="0" smtClean="0"/>
              <a:t> 5/1986. </a:t>
            </a:r>
            <a:r>
              <a:rPr lang="cs-CZ" altLang="cs-CZ" sz="1900" dirty="0" err="1" smtClean="0"/>
              <a:t>Warzawa</a:t>
            </a:r>
            <a:r>
              <a:rPr lang="cs-CZ" altLang="cs-CZ" sz="1900" dirty="0" smtClean="0"/>
              <a:t> </a:t>
            </a:r>
          </a:p>
          <a:p>
            <a:pPr>
              <a:lnSpc>
                <a:spcPct val="80000"/>
              </a:lnSpc>
            </a:pPr>
            <a:r>
              <a:rPr lang="cs-CZ" altLang="cs-CZ" sz="1900" dirty="0" err="1" smtClean="0"/>
              <a:t>Kosikowski</a:t>
            </a:r>
            <a:r>
              <a:rPr lang="cs-CZ" altLang="cs-CZ" sz="1900" dirty="0" smtClean="0"/>
              <a:t>, C.: </a:t>
            </a:r>
            <a:r>
              <a:rPr lang="cs-CZ" altLang="cs-CZ" sz="1900" dirty="0" err="1" smtClean="0"/>
              <a:t>Prawo</a:t>
            </a:r>
            <a:r>
              <a:rPr lang="cs-CZ" altLang="cs-CZ" sz="1900" dirty="0" smtClean="0"/>
              <a:t> </a:t>
            </a:r>
            <a:r>
              <a:rPr lang="cs-CZ" altLang="cs-CZ" sz="1900" dirty="0" err="1" smtClean="0"/>
              <a:t>finansowe</a:t>
            </a:r>
            <a:r>
              <a:rPr lang="cs-CZ" altLang="cs-CZ" sz="1900" dirty="0" smtClean="0"/>
              <a:t> – </a:t>
            </a:r>
            <a:r>
              <a:rPr lang="pl-PL" altLang="cs-CZ" sz="1900" dirty="0" smtClean="0"/>
              <a:t>część ogólna. Wydawnictwo ABC. Warszawa 2003</a:t>
            </a:r>
            <a:endParaRPr lang="cs-CZ" altLang="cs-CZ" sz="1900" dirty="0"/>
          </a:p>
        </p:txBody>
      </p:sp>
    </p:spTree>
    <p:extLst>
      <p:ext uri="{BB962C8B-B14F-4D97-AF65-F5344CB8AC3E}">
        <p14:creationId xmlns:p14="http://schemas.microsoft.com/office/powerpoint/2010/main" val="1176145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zásady tvorby finančního práva</a:t>
            </a:r>
            <a:endParaRPr lang="cs-CZ" dirty="0"/>
          </a:p>
        </p:txBody>
      </p:sp>
      <p:sp>
        <p:nvSpPr>
          <p:cNvPr id="3" name="Zástupný symbol pro obsah 2"/>
          <p:cNvSpPr>
            <a:spLocks noGrp="1"/>
          </p:cNvSpPr>
          <p:nvPr>
            <p:ph idx="1"/>
          </p:nvPr>
        </p:nvSpPr>
        <p:spPr/>
        <p:txBody>
          <a:bodyPr/>
          <a:lstStyle/>
          <a:p>
            <a:r>
              <a:rPr lang="cs-CZ" dirty="0" smtClean="0"/>
              <a:t>Obecná legislativní pravidla</a:t>
            </a:r>
          </a:p>
          <a:p>
            <a:r>
              <a:rPr lang="cs-CZ" dirty="0" smtClean="0"/>
              <a:t>Pravidla legislativní techniky</a:t>
            </a:r>
          </a:p>
          <a:p>
            <a:r>
              <a:rPr lang="cs-CZ" dirty="0" smtClean="0"/>
              <a:t>Mantinely katalogu základních principů právního řádu </a:t>
            </a:r>
          </a:p>
          <a:p>
            <a:r>
              <a:rPr lang="cs-CZ" dirty="0" smtClean="0"/>
              <a:t>Principy kontinentální právní kultury</a:t>
            </a:r>
          </a:p>
          <a:p>
            <a:r>
              <a:rPr lang="cs-CZ" dirty="0" smtClean="0"/>
              <a:t>….</a:t>
            </a:r>
          </a:p>
          <a:p>
            <a:endParaRPr lang="cs-CZ" dirty="0"/>
          </a:p>
        </p:txBody>
      </p:sp>
    </p:spTree>
    <p:extLst>
      <p:ext uri="{BB962C8B-B14F-4D97-AF65-F5344CB8AC3E}">
        <p14:creationId xmlns:p14="http://schemas.microsoft.com/office/powerpoint/2010/main" val="2030459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b="1" dirty="0" smtClean="0"/>
              <a:t>Speciální </a:t>
            </a:r>
            <a:r>
              <a:rPr lang="cs-CZ" altLang="cs-CZ" b="1" dirty="0" smtClean="0"/>
              <a:t>zásady tvorby finančního práva </a:t>
            </a:r>
            <a:endParaRPr lang="cs-CZ" altLang="cs-CZ" b="1" dirty="0" smtClean="0"/>
          </a:p>
        </p:txBody>
      </p:sp>
      <p:sp>
        <p:nvSpPr>
          <p:cNvPr id="7171" name="Rectangle 3"/>
          <p:cNvSpPr>
            <a:spLocks noGrp="1" noChangeArrowheads="1"/>
          </p:cNvSpPr>
          <p:nvPr>
            <p:ph type="body" idx="1"/>
          </p:nvPr>
        </p:nvSpPr>
        <p:spPr/>
        <p:txBody>
          <a:bodyPr/>
          <a:lstStyle/>
          <a:p>
            <a:pPr eaLnBrk="1" hangingPunct="1">
              <a:lnSpc>
                <a:spcPct val="90000"/>
              </a:lnSpc>
            </a:pPr>
            <a:r>
              <a:rPr lang="cs-CZ" altLang="cs-CZ" sz="2100" dirty="0" smtClean="0"/>
              <a:t>(</a:t>
            </a:r>
            <a:r>
              <a:rPr lang="cs-CZ" altLang="cs-CZ" sz="2100" b="1" dirty="0" err="1" smtClean="0"/>
              <a:t>Bogumil</a:t>
            </a:r>
            <a:r>
              <a:rPr lang="cs-CZ" altLang="cs-CZ" sz="2100" b="1" dirty="0" smtClean="0"/>
              <a:t> </a:t>
            </a:r>
            <a:r>
              <a:rPr lang="cs-CZ" altLang="cs-CZ" sz="2100" b="1" dirty="0" err="1" smtClean="0"/>
              <a:t>Brzeziński</a:t>
            </a:r>
            <a:r>
              <a:rPr lang="cs-CZ" altLang="cs-CZ" sz="2100" dirty="0" smtClean="0"/>
              <a:t>)</a:t>
            </a:r>
          </a:p>
          <a:p>
            <a:pPr eaLnBrk="1" hangingPunct="1">
              <a:lnSpc>
                <a:spcPct val="90000"/>
              </a:lnSpc>
            </a:pPr>
            <a:r>
              <a:rPr lang="cs-CZ" altLang="cs-CZ" sz="2100" dirty="0" smtClean="0"/>
              <a:t>Respektování ekonomických pravidel zvoleného modelu hospodářství (typu ekonomiky)</a:t>
            </a:r>
            <a:endParaRPr lang="cs-CZ" altLang="cs-CZ" sz="2100" dirty="0"/>
          </a:p>
          <a:p>
            <a:pPr eaLnBrk="1" hangingPunct="1">
              <a:lnSpc>
                <a:spcPct val="90000"/>
              </a:lnSpc>
            </a:pPr>
            <a:r>
              <a:rPr lang="cs-CZ" altLang="cs-CZ" sz="2100" dirty="0"/>
              <a:t>Předvídání krátkodobých a dlouhodobých následků FP regulace</a:t>
            </a:r>
          </a:p>
          <a:p>
            <a:pPr eaLnBrk="1" hangingPunct="1">
              <a:lnSpc>
                <a:spcPct val="90000"/>
              </a:lnSpc>
            </a:pPr>
            <a:r>
              <a:rPr lang="cs-CZ" altLang="cs-CZ" sz="2100" dirty="0"/>
              <a:t>Zohlednění vazeb norem v rámci systému FP</a:t>
            </a:r>
          </a:p>
          <a:p>
            <a:pPr eaLnBrk="1" hangingPunct="1">
              <a:lnSpc>
                <a:spcPct val="90000"/>
              </a:lnSpc>
            </a:pPr>
            <a:r>
              <a:rPr lang="cs-CZ" altLang="cs-CZ" sz="2100" dirty="0"/>
              <a:t>Omezení vlivů výkyvu v hodnotě peněz na stabilitu norem finančního práva</a:t>
            </a:r>
          </a:p>
          <a:p>
            <a:pPr eaLnBrk="1" hangingPunct="1">
              <a:lnSpc>
                <a:spcPct val="90000"/>
              </a:lnSpc>
            </a:pPr>
            <a:r>
              <a:rPr lang="cs-CZ" altLang="cs-CZ" sz="2100" dirty="0"/>
              <a:t>Plynulost změn ve výši finančních dávek</a:t>
            </a:r>
          </a:p>
          <a:p>
            <a:pPr eaLnBrk="1" hangingPunct="1">
              <a:lnSpc>
                <a:spcPct val="90000"/>
              </a:lnSpc>
            </a:pPr>
            <a:r>
              <a:rPr lang="cs-CZ" altLang="cs-CZ" sz="2100" dirty="0"/>
              <a:t>Ochrana zájmu většiny před lobby</a:t>
            </a:r>
          </a:p>
          <a:p>
            <a:pPr eaLnBrk="1" hangingPunct="1">
              <a:lnSpc>
                <a:spcPct val="90000"/>
              </a:lnSpc>
            </a:pPr>
            <a:r>
              <a:rPr lang="cs-CZ" altLang="cs-CZ" sz="2100" dirty="0"/>
              <a:t>Respektování terminologie</a:t>
            </a:r>
          </a:p>
          <a:p>
            <a:pPr eaLnBrk="1" hangingPunct="1">
              <a:lnSpc>
                <a:spcPct val="90000"/>
              </a:lnSpc>
            </a:pPr>
            <a:r>
              <a:rPr lang="cs-CZ" altLang="cs-CZ" sz="2100" dirty="0"/>
              <a:t>Úroveň právního a ekonomického vědomí adresátů FPN</a:t>
            </a:r>
          </a:p>
          <a:p>
            <a:pPr eaLnBrk="1" hangingPunct="1">
              <a:lnSpc>
                <a:spcPct val="90000"/>
              </a:lnSpc>
            </a:pPr>
            <a:r>
              <a:rPr lang="cs-CZ" altLang="cs-CZ" sz="2100" dirty="0"/>
              <a:t>Respektování závazků </a:t>
            </a:r>
            <a:r>
              <a:rPr lang="cs-CZ" altLang="cs-CZ" sz="2100" dirty="0" smtClean="0"/>
              <a:t>ČR a postavení práva EU</a:t>
            </a:r>
            <a:endParaRPr lang="cs-CZ" altLang="cs-CZ" sz="2100" dirty="0"/>
          </a:p>
        </p:txBody>
      </p:sp>
    </p:spTree>
    <p:extLst>
      <p:ext uri="{BB962C8B-B14F-4D97-AF65-F5344CB8AC3E}">
        <p14:creationId xmlns:p14="http://schemas.microsoft.com/office/powerpoint/2010/main" val="180405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b="1" dirty="0" smtClean="0">
                <a:solidFill>
                  <a:srgbClr val="FF0000"/>
                </a:solidFill>
              </a:rPr>
              <a:t>Obecné principy finančního práva</a:t>
            </a:r>
          </a:p>
        </p:txBody>
      </p:sp>
      <p:sp>
        <p:nvSpPr>
          <p:cNvPr id="8195" name="Rectangle 3"/>
          <p:cNvSpPr>
            <a:spLocks noGrp="1" noChangeArrowheads="1"/>
          </p:cNvSpPr>
          <p:nvPr>
            <p:ph type="body" idx="1"/>
          </p:nvPr>
        </p:nvSpPr>
        <p:spPr/>
        <p:txBody>
          <a:bodyPr/>
          <a:lstStyle/>
          <a:p>
            <a:pPr eaLnBrk="1" hangingPunct="1"/>
            <a:r>
              <a:rPr lang="cs-CZ" altLang="cs-CZ" dirty="0" smtClean="0"/>
              <a:t>Zásada demokratismu </a:t>
            </a:r>
          </a:p>
          <a:p>
            <a:pPr eaLnBrk="1" hangingPunct="1"/>
            <a:r>
              <a:rPr lang="cs-CZ" altLang="cs-CZ" dirty="0" smtClean="0"/>
              <a:t>Zásada legality</a:t>
            </a:r>
          </a:p>
          <a:p>
            <a:pPr eaLnBrk="1" hangingPunct="1"/>
            <a:r>
              <a:rPr lang="cs-CZ" altLang="cs-CZ" dirty="0" smtClean="0"/>
              <a:t>Zásada legitimity</a:t>
            </a:r>
          </a:p>
          <a:p>
            <a:pPr eaLnBrk="1" hangingPunct="1"/>
            <a:r>
              <a:rPr lang="cs-CZ" altLang="cs-CZ" dirty="0" smtClean="0"/>
              <a:t>Zásada priority unijního a mezinárodního práva</a:t>
            </a:r>
          </a:p>
        </p:txBody>
      </p:sp>
    </p:spTree>
    <p:extLst>
      <p:ext uri="{BB962C8B-B14F-4D97-AF65-F5344CB8AC3E}">
        <p14:creationId xmlns:p14="http://schemas.microsoft.com/office/powerpoint/2010/main" val="3110205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smtClean="0"/>
              <a:t>Další zásady</a:t>
            </a:r>
          </a:p>
        </p:txBody>
      </p:sp>
      <p:sp>
        <p:nvSpPr>
          <p:cNvPr id="9219" name="Rectangle 3"/>
          <p:cNvSpPr>
            <a:spLocks noGrp="1" noChangeArrowheads="1"/>
          </p:cNvSpPr>
          <p:nvPr>
            <p:ph type="body" idx="1"/>
          </p:nvPr>
        </p:nvSpPr>
        <p:spPr/>
        <p:txBody>
          <a:bodyPr/>
          <a:lstStyle/>
          <a:p>
            <a:pPr eaLnBrk="1" hangingPunct="1">
              <a:lnSpc>
                <a:spcPct val="80000"/>
              </a:lnSpc>
            </a:pPr>
            <a:r>
              <a:rPr lang="cs-CZ" altLang="cs-CZ" sz="2100" dirty="0" smtClean="0"/>
              <a:t>(</a:t>
            </a:r>
            <a:r>
              <a:rPr lang="cs-CZ" altLang="cs-CZ" sz="2100" dirty="0" err="1" smtClean="0"/>
              <a:t>Cezary</a:t>
            </a:r>
            <a:r>
              <a:rPr lang="cs-CZ" altLang="cs-CZ" sz="2100" dirty="0" smtClean="0"/>
              <a:t> </a:t>
            </a:r>
            <a:r>
              <a:rPr lang="cs-CZ" altLang="cs-CZ" sz="2100" dirty="0" err="1" smtClean="0"/>
              <a:t>Kosikowski</a:t>
            </a:r>
            <a:r>
              <a:rPr lang="cs-CZ" altLang="cs-CZ" sz="2100" dirty="0" smtClean="0"/>
              <a:t>)</a:t>
            </a:r>
          </a:p>
          <a:p>
            <a:pPr eaLnBrk="1" hangingPunct="1">
              <a:lnSpc>
                <a:spcPct val="80000"/>
              </a:lnSpc>
            </a:pPr>
            <a:r>
              <a:rPr lang="cs-CZ" altLang="cs-CZ" sz="2100" dirty="0" smtClean="0"/>
              <a:t>Zásada </a:t>
            </a:r>
            <a:r>
              <a:rPr lang="cs-CZ" altLang="cs-CZ" sz="2100" dirty="0"/>
              <a:t>účelovosti</a:t>
            </a:r>
          </a:p>
          <a:p>
            <a:pPr eaLnBrk="1" hangingPunct="1">
              <a:lnSpc>
                <a:spcPct val="80000"/>
              </a:lnSpc>
            </a:pPr>
            <a:r>
              <a:rPr lang="cs-CZ" altLang="cs-CZ" sz="2100" dirty="0"/>
              <a:t>Zásada plánovitosti</a:t>
            </a:r>
          </a:p>
          <a:p>
            <a:pPr eaLnBrk="1" hangingPunct="1">
              <a:lnSpc>
                <a:spcPct val="80000"/>
              </a:lnSpc>
            </a:pPr>
            <a:r>
              <a:rPr lang="cs-CZ" altLang="cs-CZ" sz="2100" dirty="0"/>
              <a:t>Zásada priority rovnováhy</a:t>
            </a:r>
          </a:p>
          <a:p>
            <a:pPr eaLnBrk="1" hangingPunct="1">
              <a:lnSpc>
                <a:spcPct val="80000"/>
              </a:lnSpc>
            </a:pPr>
            <a:r>
              <a:rPr lang="cs-CZ" altLang="cs-CZ" sz="2100" dirty="0"/>
              <a:t>Zásada provázanosti  nástrojů sektoru veřejných financí</a:t>
            </a:r>
          </a:p>
          <a:p>
            <a:pPr eaLnBrk="1" hangingPunct="1">
              <a:lnSpc>
                <a:spcPct val="80000"/>
              </a:lnSpc>
            </a:pPr>
            <a:r>
              <a:rPr lang="cs-CZ" altLang="cs-CZ" sz="2100" dirty="0"/>
              <a:t>Zásada efektivnosti a hospodárnosti</a:t>
            </a:r>
          </a:p>
          <a:p>
            <a:pPr eaLnBrk="1" hangingPunct="1">
              <a:lnSpc>
                <a:spcPct val="80000"/>
              </a:lnSpc>
            </a:pPr>
            <a:r>
              <a:rPr lang="cs-CZ" altLang="cs-CZ" sz="2100" dirty="0"/>
              <a:t>Zásada veřejnosti a přehlednosti veřejných peněžních fondů</a:t>
            </a:r>
          </a:p>
          <a:p>
            <a:pPr eaLnBrk="1" hangingPunct="1">
              <a:lnSpc>
                <a:spcPct val="80000"/>
              </a:lnSpc>
            </a:pPr>
            <a:r>
              <a:rPr lang="cs-CZ" altLang="cs-CZ" sz="2100" dirty="0"/>
              <a:t>Zásada účtování</a:t>
            </a:r>
          </a:p>
          <a:p>
            <a:pPr eaLnBrk="1" hangingPunct="1">
              <a:lnSpc>
                <a:spcPct val="80000"/>
              </a:lnSpc>
            </a:pPr>
            <a:r>
              <a:rPr lang="cs-CZ" altLang="cs-CZ" sz="2100" dirty="0"/>
              <a:t>Zásada kontroly</a:t>
            </a:r>
          </a:p>
          <a:p>
            <a:pPr eaLnBrk="1" hangingPunct="1">
              <a:lnSpc>
                <a:spcPct val="80000"/>
              </a:lnSpc>
            </a:pPr>
            <a:r>
              <a:rPr lang="cs-CZ" altLang="cs-CZ" sz="2100" dirty="0"/>
              <a:t>Zásada nadřazenosti finančních zájmů státu</a:t>
            </a:r>
          </a:p>
          <a:p>
            <a:pPr eaLnBrk="1" hangingPunct="1">
              <a:lnSpc>
                <a:spcPct val="80000"/>
              </a:lnSpc>
            </a:pPr>
            <a:r>
              <a:rPr lang="cs-CZ" altLang="cs-CZ" sz="2100" dirty="0"/>
              <a:t>Zásada finanční disciplíny</a:t>
            </a:r>
          </a:p>
          <a:p>
            <a:pPr eaLnBrk="1" hangingPunct="1">
              <a:lnSpc>
                <a:spcPct val="80000"/>
              </a:lnSpc>
            </a:pPr>
            <a:endParaRPr lang="cs-CZ" altLang="cs-CZ" sz="2100" dirty="0"/>
          </a:p>
        </p:txBody>
      </p:sp>
    </p:spTree>
    <p:extLst>
      <p:ext uri="{BB962C8B-B14F-4D97-AF65-F5344CB8AC3E}">
        <p14:creationId xmlns:p14="http://schemas.microsoft.com/office/powerpoint/2010/main" val="190073906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2374</Words>
  <Application>Microsoft Office PowerPoint</Application>
  <PresentationFormat>Širokoúhlá obrazovka</PresentationFormat>
  <Paragraphs>275</Paragraphs>
  <Slides>52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Calibri</vt:lpstr>
      <vt:lpstr>Calibri Light</vt:lpstr>
      <vt:lpstr>Wingdings</vt:lpstr>
      <vt:lpstr>Motiv Office</vt:lpstr>
      <vt:lpstr>Zásady ve finančním právu</vt:lpstr>
      <vt:lpstr>Prezentace aplikace PowerPoint</vt:lpstr>
      <vt:lpstr>Evoluce postulátů finančního práva</vt:lpstr>
      <vt:lpstr>Systém zásad finančního práva </vt:lpstr>
      <vt:lpstr>Zásady tvorby finančního práva</vt:lpstr>
      <vt:lpstr>Obecné zásady tvorby finančního práva</vt:lpstr>
      <vt:lpstr>Speciální zásady tvorby finančního práva </vt:lpstr>
      <vt:lpstr>Obecné principy finančního práva</vt:lpstr>
      <vt:lpstr>Další zásady</vt:lpstr>
      <vt:lpstr>Zásady činnosti finanční správy</vt:lpstr>
      <vt:lpstr>Potřeby finanční správy</vt:lpstr>
      <vt:lpstr>Katalogy zásad</vt:lpstr>
      <vt:lpstr>Dobrá veřejná správa  a dobrá finanční správa</vt:lpstr>
      <vt:lpstr>Východiska</vt:lpstr>
      <vt:lpstr>Dobrá správa</vt:lpstr>
      <vt:lpstr>Roy Perry</vt:lpstr>
      <vt:lpstr>Formování obsahu dobré správy</vt:lpstr>
      <vt:lpstr>Listina 2007</vt:lpstr>
      <vt:lpstr>Text Listiny</vt:lpstr>
      <vt:lpstr>Právo na dobrou správu</vt:lpstr>
      <vt:lpstr>Jacob Söderman</vt:lpstr>
      <vt:lpstr>Kodex dobré správy</vt:lpstr>
      <vt:lpstr>Principy dobré správy VOP</vt:lpstr>
      <vt:lpstr>Stránky VOP</vt:lpstr>
      <vt:lpstr>Princip „dobré správy“ ve SŘ</vt:lpstr>
      <vt:lpstr>Kolize</vt:lpstr>
      <vt:lpstr>Dobré vládnutí</vt:lpstr>
      <vt:lpstr>Dobrá finanční správa</vt:lpstr>
      <vt:lpstr>Komparace zásad SŘ a DŘ</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lpstr>Zásady finanční správy </vt:lpstr>
      <vt:lpstr>Zásady vyplývající z povahy veřejné finanční činnosti</vt:lpstr>
      <vt:lpstr>Prameny</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ve finančním právu</dc:title>
  <dc:creator>Hewlett-Packard Company</dc:creator>
  <cp:lastModifiedBy>Hewlett-Packard Company</cp:lastModifiedBy>
  <cp:revision>8</cp:revision>
  <dcterms:created xsi:type="dcterms:W3CDTF">2019-11-10T19:33:53Z</dcterms:created>
  <dcterms:modified xsi:type="dcterms:W3CDTF">2019-11-10T21:46:20Z</dcterms:modified>
</cp:coreProperties>
</file>