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9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6" r:id="rId3"/>
    <p:sldId id="257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45" r:id="rId19"/>
    <p:sldId id="346" r:id="rId20"/>
    <p:sldId id="347" r:id="rId21"/>
    <p:sldId id="348" r:id="rId22"/>
    <p:sldId id="349" r:id="rId23"/>
    <p:sldId id="356" r:id="rId24"/>
    <p:sldId id="357" r:id="rId25"/>
    <p:sldId id="358" r:id="rId26"/>
    <p:sldId id="359" r:id="rId27"/>
    <p:sldId id="350" r:id="rId28"/>
    <p:sldId id="351" r:id="rId29"/>
    <p:sldId id="352" r:id="rId30"/>
    <p:sldId id="353" r:id="rId31"/>
    <p:sldId id="354" r:id="rId32"/>
    <p:sldId id="355" r:id="rId33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6754" autoAdjust="0"/>
  </p:normalViewPr>
  <p:slideViewPr>
    <p:cSldViewPr snapToGrid="0">
      <p:cViewPr>
        <p:scale>
          <a:sx n="100" d="100"/>
          <a:sy n="100" d="100"/>
        </p:scale>
        <p:origin x="-600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569026"/>
            <a:ext cx="8522680" cy="309822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Správně právní odpovědnost. </a:t>
            </a:r>
            <a:r>
              <a:rPr lang="cs-CZ" sz="3200" b="0" dirty="0"/>
              <a:t>Pojem a podstata správně právní odpovědnosti. Systém správně právní odpovědnosti a její funkce. Diferenciace druhů správních deliktů - stručná charakteristika</a:t>
            </a:r>
            <a:r>
              <a:rPr lang="cs-CZ" sz="3200" b="0" dirty="0" smtClean="0"/>
              <a:t>. </a:t>
            </a:r>
            <a:r>
              <a:rPr lang="cs-CZ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</a:t>
            </a:r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trestání </a:t>
            </a:r>
            <a:r>
              <a:rPr lang="cs-CZ" sz="3200" b="0" dirty="0"/>
              <a:t>– pojem, podstata a zásady. </a:t>
            </a: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778" y="4816070"/>
            <a:ext cx="8522680" cy="1208506"/>
          </a:xfrm>
        </p:spPr>
        <p:txBody>
          <a:bodyPr/>
          <a:lstStyle/>
          <a:p>
            <a:pPr algn="ctr"/>
            <a:r>
              <a:rPr lang="cs-CZ" alt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MP719Z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Správní právo </a:t>
            </a:r>
            <a:r>
              <a:rPr lang="cs-CZ" alt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</a:t>
            </a:r>
            <a: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cs-CZ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cs-CZ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cs-CZ" altLang="cs-CZ" dirty="0" smtClean="0">
                <a:solidFill>
                  <a:schemeClr val="tx2"/>
                </a:solidFill>
              </a:rPr>
              <a:t>. </a:t>
            </a:r>
            <a:r>
              <a:rPr lang="cs-CZ" altLang="cs-CZ" dirty="0">
                <a:solidFill>
                  <a:schemeClr val="tx2"/>
                </a:solidFill>
              </a:rPr>
              <a:t>přednáška </a:t>
            </a:r>
            <a:r>
              <a:rPr lang="cs-CZ" altLang="cs-CZ" dirty="0" smtClean="0">
                <a:solidFill>
                  <a:schemeClr val="tx2"/>
                </a:solidFill>
              </a:rPr>
              <a:t>2. 12. 2019</a:t>
            </a:r>
            <a:r>
              <a:rPr lang="cs-CZ" altLang="cs-CZ" dirty="0">
                <a:solidFill>
                  <a:schemeClr val="tx2"/>
                </a:solidFill>
              </a:rPr>
              <a:t/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NSS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1 As 188/2012, č. 2872/2013 Sb. NSS, </a:t>
            </a:r>
            <a:r>
              <a:rPr lang="cs-CZ" altLang="cs-CZ" sz="2400" i="1" dirty="0"/>
              <a:t>„Dysfunkce ve fungování orgánů veřejné moci může s ohledem na individuální okolnosti případu představovat </a:t>
            </a:r>
            <a:r>
              <a:rPr lang="cs-CZ" altLang="cs-CZ" sz="2400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sz="2400" i="1" dirty="0"/>
              <a:t>v oblasti </a:t>
            </a:r>
            <a:r>
              <a:rPr lang="cs-CZ" altLang="cs-CZ" sz="2400" i="1" dirty="0" err="1"/>
              <a:t>správněprávní</a:t>
            </a:r>
            <a:r>
              <a:rPr lang="cs-CZ" altLang="cs-CZ" sz="2400" i="1" dirty="0"/>
              <a:t> odpovědnosti, pokud se takové selhání podstatnou měrou podílelo na vzniku formálně protiprávního jednání jednotlivce nebo protiprávního stavu.“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7755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sz="2400" b="1" dirty="0"/>
              <a:t>Subjektivní odpovědnost: </a:t>
            </a:r>
            <a:r>
              <a:rPr lang="cs-CZ" sz="2400" dirty="0"/>
              <a:t>odpovědnost za </a:t>
            </a:r>
            <a:r>
              <a:rPr lang="cs-CZ" sz="2400" dirty="0">
                <a:solidFill>
                  <a:srgbClr val="FF3300"/>
                </a:solidFill>
              </a:rPr>
              <a:t>zavinění</a:t>
            </a:r>
            <a:r>
              <a:rPr lang="cs-CZ" sz="2400" dirty="0"/>
              <a:t> (vnitřní psychický stav jednajícího subjektu k jednání a jeho následku), zkoumá se u </a:t>
            </a:r>
            <a:r>
              <a:rPr lang="cs-CZ" sz="2400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sz="2400" dirty="0">
                <a:solidFill>
                  <a:srgbClr val="FF3300"/>
                </a:solidFill>
              </a:rPr>
              <a:t>§ 15 zákona o přestupcích - definice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400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400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sz="2400" dirty="0"/>
              <a:t>(přestupky jsou založeny na nedbalosti, úmysl je výjimečný), konkrétní forma zavinění má vliv na druh a výměru</a:t>
            </a:r>
          </a:p>
          <a:p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60411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Druh právní odpovědnosti, odvětvová odpovědnost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Je realizována </a:t>
            </a:r>
            <a:r>
              <a:rPr lang="cs-CZ" sz="2400" dirty="0">
                <a:solidFill>
                  <a:srgbClr val="FF3300"/>
                </a:solidFill>
              </a:rPr>
              <a:t>správními orgány</a:t>
            </a:r>
            <a:r>
              <a:rPr lang="cs-CZ" sz="2400" dirty="0"/>
              <a:t> a aplikována na </a:t>
            </a:r>
            <a:r>
              <a:rPr lang="cs-CZ" sz="2400" dirty="0">
                <a:solidFill>
                  <a:srgbClr val="FF3300"/>
                </a:solidFill>
              </a:rPr>
              <a:t>podmínky a potřeby veřejné správy 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Správně</a:t>
            </a:r>
            <a:r>
              <a:rPr lang="cs-CZ" sz="2400" dirty="0"/>
              <a:t> právní odpovědnost * odpovědnost za porušení norem </a:t>
            </a:r>
            <a:r>
              <a:rPr lang="cs-CZ" sz="2400" dirty="0">
                <a:solidFill>
                  <a:srgbClr val="FF3300"/>
                </a:solidFill>
              </a:rPr>
              <a:t>správního práva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Základem (předpokladem) je </a:t>
            </a:r>
            <a:r>
              <a:rPr lang="cs-CZ" sz="2400" dirty="0">
                <a:solidFill>
                  <a:srgbClr val="FF3300"/>
                </a:solidFill>
              </a:rPr>
              <a:t>správní delikt</a:t>
            </a:r>
            <a:r>
              <a:rPr lang="cs-CZ" sz="2400" dirty="0"/>
              <a:t> („</a:t>
            </a:r>
            <a:r>
              <a:rPr lang="cs-CZ" sz="24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400" dirty="0"/>
              <a:t>“) 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správně právní odpovědnost je odpovědností za </a:t>
            </a:r>
            <a:r>
              <a:rPr lang="cs-CZ" sz="2400" dirty="0">
                <a:solidFill>
                  <a:srgbClr val="FF3300"/>
                </a:solidFill>
              </a:rPr>
              <a:t>správní delikty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Retrospektivní pojetí odpovědnosti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228722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2400" u="sng" dirty="0">
                <a:solidFill>
                  <a:srgbClr val="FF0000"/>
                </a:solidFill>
              </a:rPr>
              <a:t> </a:t>
            </a:r>
            <a:r>
              <a:rPr lang="cs-CZ" sz="2400" dirty="0"/>
              <a:t>(využívají jiná odvětví, než SP – FP, PŽP, </a:t>
            </a:r>
            <a:r>
              <a:rPr lang="cs-CZ" sz="2400" dirty="0" err="1"/>
              <a:t>SocZab</a:t>
            </a:r>
            <a:r>
              <a:rPr lang="cs-CZ" sz="2400" dirty="0"/>
              <a:t>)* </a:t>
            </a:r>
            <a:r>
              <a:rPr lang="cs-CZ" sz="2400" b="1" dirty="0"/>
              <a:t>odpovědnost za porušení norem správního práva</a:t>
            </a:r>
            <a:r>
              <a:rPr lang="cs-CZ" sz="2400" dirty="0"/>
              <a:t> (jinými odvětvími – TP, OP)</a:t>
            </a:r>
            <a:endParaRPr lang="cs-CZ" sz="2400" dirty="0">
              <a:solidFill>
                <a:srgbClr val="FF3300"/>
              </a:solidFill>
            </a:endParaRP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upravuje správně právní odpovědnost;</a:t>
            </a:r>
            <a:r>
              <a:rPr lang="cs-CZ" sz="2400" dirty="0"/>
              <a:t> stanovuje </a:t>
            </a:r>
            <a:r>
              <a:rPr lang="cs-CZ" sz="2400" b="1" dirty="0"/>
              <a:t>následky (tj. odpovědnost)</a:t>
            </a:r>
            <a:r>
              <a:rPr lang="cs-CZ" sz="2400" dirty="0"/>
              <a:t> za porušení právních norem (</a:t>
            </a:r>
            <a:r>
              <a:rPr lang="cs-CZ" sz="2400" b="1" dirty="0"/>
              <a:t>správní delikt</a:t>
            </a:r>
            <a:r>
              <a:rPr lang="cs-CZ" sz="2400" dirty="0"/>
              <a:t>) v oblasti veřejné správy; je realizováno tzv. </a:t>
            </a:r>
            <a:r>
              <a:rPr lang="cs-CZ" sz="2400" b="1" dirty="0"/>
              <a:t>správními orgány 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správně právní odpovědnost je odpovědností za </a:t>
            </a:r>
            <a:r>
              <a:rPr lang="cs-CZ" sz="2400" b="1" u="sng" dirty="0">
                <a:solidFill>
                  <a:srgbClr val="FF0000"/>
                </a:solidFill>
              </a:rPr>
              <a:t>SPRÁVNÍ DELIKTY </a:t>
            </a:r>
            <a:r>
              <a:rPr lang="cs-CZ" sz="2400" u="sng" dirty="0"/>
              <a:t>(předpokladem je správní delikt)</a:t>
            </a:r>
            <a:r>
              <a:rPr lang="cs-CZ" sz="2400" dirty="0"/>
              <a:t>, 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oprávnění veřejné správy (správních orgánů) trestat – </a:t>
            </a:r>
            <a:r>
              <a:rPr lang="cs-CZ" sz="2400" b="1" dirty="0"/>
              <a:t>odrazem</a:t>
            </a:r>
            <a:r>
              <a:rPr lang="cs-CZ" sz="2400" dirty="0"/>
              <a:t> je </a:t>
            </a:r>
            <a:r>
              <a:rPr lang="cs-CZ" sz="24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Systém správních deliktů a správního trestání (viz dále)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10786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Správní delikt není obecně v právní úpravě </a:t>
            </a:r>
            <a:r>
              <a:rPr lang="cs-CZ" sz="2400" dirty="0">
                <a:solidFill>
                  <a:srgbClr val="FF3300"/>
                </a:solidFill>
              </a:rPr>
              <a:t>vymezen</a:t>
            </a:r>
            <a:r>
              <a:rPr lang="cs-CZ" sz="2400" dirty="0"/>
              <a:t>, ta s ním nicméně počítá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§ 41 s. ř. s. „</a:t>
            </a:r>
            <a:r>
              <a:rPr lang="cs-CZ" sz="2400" i="1" dirty="0"/>
              <a:t>Stanoví-li zvláštní zákon ve věcech přestupků, kárných nebo disciplinárních nebo jiných správních deliktů (dále jen "správní delikt")</a:t>
            </a:r>
            <a:r>
              <a:rPr lang="cs-CZ" sz="2400" dirty="0"/>
              <a:t> …“ – v textu právní úpravy </a:t>
            </a:r>
            <a:r>
              <a:rPr lang="cs-CZ" sz="2400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§ 65 odst. 3 s. ř. s. „</a:t>
            </a:r>
            <a:r>
              <a:rPr lang="cs-CZ" sz="2400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sz="2400" dirty="0"/>
              <a:t>.“ </a:t>
            </a:r>
            <a:endParaRPr lang="cs-CZ" sz="2400" dirty="0" smtClean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 smtClean="0"/>
              <a:t>Tzv. </a:t>
            </a:r>
            <a:r>
              <a:rPr lang="cs-CZ" sz="2400" b="1" dirty="0" smtClean="0">
                <a:solidFill>
                  <a:srgbClr val="FF0000"/>
                </a:solidFill>
              </a:rPr>
              <a:t>moderační právo soudu </a:t>
            </a:r>
            <a:r>
              <a:rPr lang="cs-CZ" sz="2400" dirty="0" smtClean="0"/>
              <a:t>je blíže upraveno v § 78 odst. 2 s. ř. s. (viz přednášky v SPP)</a:t>
            </a:r>
            <a:endParaRPr lang="cs-CZ" sz="2400" dirty="0"/>
          </a:p>
          <a:p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491342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dirty="0"/>
              <a:t>Znaky správního deliktu: </a:t>
            </a:r>
            <a:r>
              <a:rPr lang="cs-CZ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dirty="0"/>
              <a:t>Protiprávní jednání (stav) jehož znaky jsou uvedeny v zákoně, hrozba sankce, veřejná správa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75307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609600" indent="-609600" algn="just">
              <a:lnSpc>
                <a:spcPct val="10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SPRÁVNÍ DELIKT (do 30. 6. 2017):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Přestupky (pojmenované a výslovně označené) </a:t>
            </a:r>
            <a:r>
              <a:rPr lang="cs-CZ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lnSpc>
                <a:spcPct val="100000"/>
              </a:lnSpc>
              <a:buFontTx/>
              <a:buAutoNum type="arabicPeriod"/>
              <a:defRPr/>
            </a:pPr>
            <a:r>
              <a:rPr lang="cs-CZ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Správní delikty právnických osob a podnikajících fyzických osob (smíšené správní delikty)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3926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lnSpc>
                <a:spcPct val="10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>
              <a:lnSpc>
                <a:spcPct val="100000"/>
              </a:lnSpc>
              <a:defRPr/>
            </a:pPr>
            <a:endParaRPr lang="cs-CZ" dirty="0"/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Přestupek</a:t>
            </a:r>
            <a:r>
              <a:rPr lang="cs-CZ" dirty="0"/>
              <a:t> je – původní přestupek, původní jiný správní delikt a smíšený správní delikt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Užší pojetí přestupku </a:t>
            </a:r>
            <a:r>
              <a:rPr lang="cs-CZ" dirty="0"/>
              <a:t>podle 200/1990 Sb.</a:t>
            </a:r>
          </a:p>
          <a:p>
            <a:pPr>
              <a:lnSpc>
                <a:spcPct val="100000"/>
              </a:lnSpc>
              <a:defRPr/>
            </a:pPr>
            <a:r>
              <a:rPr lang="cs-CZ" b="1" dirty="0"/>
              <a:t>Širší pojetí přestupku </a:t>
            </a:r>
            <a:r>
              <a:rPr lang="cs-CZ" dirty="0"/>
              <a:t>podle 250/2016 Sb.</a:t>
            </a:r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209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Jednotlivé druhy tvoří </a:t>
            </a:r>
            <a:r>
              <a:rPr lang="cs-CZ" altLang="cs-CZ" sz="2400" b="1" dirty="0">
                <a:solidFill>
                  <a:srgbClr val="FF0000"/>
                </a:solidFill>
              </a:rPr>
              <a:t>společnou </a:t>
            </a:r>
            <a:r>
              <a:rPr lang="cs-CZ" altLang="cs-CZ" sz="2400" b="1" dirty="0"/>
              <a:t>kategorii správních deliktů</a:t>
            </a:r>
            <a:r>
              <a:rPr lang="cs-CZ" altLang="cs-CZ" sz="2400" dirty="0"/>
              <a:t>, byť jsou dány dílčí odlišnosti (subjekty, zavinění, proces,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7 </a:t>
            </a:r>
            <a:r>
              <a:rPr lang="cs-CZ" altLang="cs-CZ" sz="2400" dirty="0" err="1"/>
              <a:t>Afs</a:t>
            </a:r>
            <a:r>
              <a:rPr lang="cs-CZ" altLang="cs-CZ" sz="2400" dirty="0"/>
              <a:t> 27/2008) „</a:t>
            </a:r>
            <a:r>
              <a:rPr lang="cs-CZ" altLang="cs-CZ" sz="2400" i="1" dirty="0"/>
              <a:t>kategorie správních deliktů je kategorií trestního práva v širším slova smyslu, tudíž se pro všechny správní delikty …“, </a:t>
            </a:r>
            <a:endParaRPr lang="cs-CZ" altLang="cs-CZ" sz="2400" dirty="0"/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Důraz je kladen na </a:t>
            </a:r>
            <a:r>
              <a:rPr lang="cs-CZ" altLang="cs-CZ" sz="2400" b="1" dirty="0"/>
              <a:t>celostní</a:t>
            </a:r>
            <a:r>
              <a:rPr lang="cs-CZ" altLang="cs-CZ" sz="2400" dirty="0"/>
              <a:t> chápání správních deliktů a nikoliv na štěpení a nezávislost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33190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6 A 126/2002, 461/2005 Sb. NSS) „</a:t>
            </a:r>
            <a:r>
              <a:rPr lang="cs-CZ" altLang="cs-CZ" sz="2400" i="1" dirty="0"/>
              <a:t>také trestání ze správní delikty musí podléhat stejnému režimu jako trestání za trestné činy.</a:t>
            </a:r>
            <a:r>
              <a:rPr lang="cs-CZ" altLang="cs-CZ" sz="24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NSS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sp</a:t>
            </a:r>
            <a:r>
              <a:rPr lang="cs-CZ" altLang="cs-CZ" sz="2400" dirty="0"/>
              <a:t>. zn. 8 </a:t>
            </a:r>
            <a:r>
              <a:rPr lang="cs-CZ" altLang="cs-CZ" sz="2400" dirty="0" err="1"/>
              <a:t>Afs</a:t>
            </a:r>
            <a:r>
              <a:rPr lang="cs-CZ" altLang="cs-CZ" sz="2400" dirty="0"/>
              <a:t> 17/2007, 1338/2007 Sb. NSS) „</a:t>
            </a:r>
            <a:r>
              <a:rPr lang="cs-CZ" altLang="cs-CZ" sz="2400" i="1" dirty="0"/>
              <a:t>trestnost správních deliktů se řídí obdobnými principy jako trestnost trestných činů.</a:t>
            </a:r>
            <a:r>
              <a:rPr lang="cs-CZ" altLang="cs-CZ" sz="2400" dirty="0"/>
              <a:t>“ 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Analogie správních deliktů vůči trestným činům </a:t>
            </a:r>
            <a:r>
              <a:rPr lang="cs-CZ" altLang="cs-CZ" sz="2400" dirty="0"/>
              <a:t>(jde o </a:t>
            </a:r>
            <a:r>
              <a:rPr lang="cs-CZ" altLang="cs-CZ" sz="2400" b="1" dirty="0">
                <a:solidFill>
                  <a:srgbClr val="FF0000"/>
                </a:solidFill>
              </a:rPr>
              <a:t>trestání </a:t>
            </a:r>
            <a:r>
              <a:rPr lang="cs-CZ" altLang="cs-CZ" sz="2400" dirty="0"/>
              <a:t>jako takové)</a:t>
            </a:r>
          </a:p>
          <a:p>
            <a:pPr algn="just">
              <a:lnSpc>
                <a:spcPct val="100000"/>
              </a:lnSpc>
            </a:pPr>
            <a:r>
              <a:rPr lang="cs-CZ" altLang="cs-CZ" sz="2200" dirty="0">
                <a:solidFill>
                  <a:srgbClr val="000000"/>
                </a:solidFill>
              </a:rPr>
              <a:t>Konkrétně se </a:t>
            </a:r>
            <a:r>
              <a:rPr lang="cs-CZ" altLang="cs-CZ" sz="2200" b="1" dirty="0">
                <a:solidFill>
                  <a:srgbClr val="000000"/>
                </a:solidFill>
              </a:rPr>
              <a:t>analogie</a:t>
            </a:r>
            <a:r>
              <a:rPr lang="cs-CZ" altLang="cs-CZ" sz="22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8 As 82/2010, 2291/2011 Sb. NSS). 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89042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85875"/>
            <a:ext cx="8066301" cy="4546125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Cílem</a:t>
            </a:r>
            <a:r>
              <a:rPr lang="cs-CZ" sz="2400" dirty="0"/>
              <a:t> této přednášky je vymezit </a:t>
            </a:r>
            <a:r>
              <a:rPr lang="cs-CZ" sz="2400" dirty="0">
                <a:solidFill>
                  <a:srgbClr val="FF0000"/>
                </a:solidFill>
              </a:rPr>
              <a:t>specifickou oblast veřejné správy</a:t>
            </a:r>
            <a:r>
              <a:rPr lang="cs-CZ" sz="2400" dirty="0"/>
              <a:t>, která mnohdy reaguje na její </a:t>
            </a:r>
            <a:r>
              <a:rPr lang="cs-CZ" sz="2400" dirty="0">
                <a:solidFill>
                  <a:srgbClr val="FF0000"/>
                </a:solidFill>
              </a:rPr>
              <a:t>předchozí kontrolní a dozorová oprávnění</a:t>
            </a:r>
            <a:r>
              <a:rPr lang="cs-CZ" sz="2400" dirty="0"/>
              <a:t>. </a:t>
            </a:r>
            <a:r>
              <a:rPr lang="cs-CZ" sz="2400" b="1" dirty="0">
                <a:solidFill>
                  <a:srgbClr val="FF0000"/>
                </a:solidFill>
              </a:rPr>
              <a:t>Protiprávní jednání v oblasti veřejné správy, neboli správní delikt</a:t>
            </a:r>
            <a:r>
              <a:rPr lang="cs-CZ" sz="2400" dirty="0"/>
              <a:t>, může vyvolat </a:t>
            </a:r>
            <a:r>
              <a:rPr lang="cs-CZ" sz="2400" b="1" dirty="0">
                <a:solidFill>
                  <a:srgbClr val="FF0000"/>
                </a:solidFill>
              </a:rPr>
              <a:t>správně právní odpovědnost</a:t>
            </a:r>
            <a:r>
              <a:rPr lang="cs-CZ" sz="2400" dirty="0"/>
              <a:t>. Ta je sama o sobě vnitřně </a:t>
            </a:r>
            <a:r>
              <a:rPr lang="cs-CZ" sz="2400" b="1" dirty="0">
                <a:solidFill>
                  <a:srgbClr val="FF0000"/>
                </a:solidFill>
              </a:rPr>
              <a:t>členitá.</a:t>
            </a:r>
            <a:r>
              <a:rPr lang="cs-CZ" sz="2400" dirty="0"/>
              <a:t> Praktickým uplatněním správně právní odpovědnosti za správní delikty je </a:t>
            </a:r>
            <a:r>
              <a:rPr lang="cs-CZ" sz="2400" b="1" dirty="0">
                <a:solidFill>
                  <a:srgbClr val="FF0000"/>
                </a:solidFill>
              </a:rPr>
              <a:t>správní trestání</a:t>
            </a:r>
            <a:r>
              <a:rPr lang="cs-CZ" sz="2400" dirty="0"/>
              <a:t>. Naznačené aspekty  mají dopady, resp. </a:t>
            </a:r>
            <a:r>
              <a:rPr lang="cs-CZ" sz="2400" b="1" dirty="0"/>
              <a:t>souvislosti</a:t>
            </a:r>
            <a:r>
              <a:rPr lang="cs-CZ" sz="2400" dirty="0"/>
              <a:t> jak s mocí zákonodárnou, tak i mocí soudní.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60154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</a:t>
            </a:r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dirty="0" smtClean="0"/>
              <a:t>Disciplinární a pořádkové delikty: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Ponechány </a:t>
            </a:r>
            <a:r>
              <a:rPr lang="cs-CZ" altLang="cs-CZ" sz="2400" b="1" dirty="0"/>
              <a:t>mimo dopad z. č. 250/2016 Sb. </a:t>
            </a:r>
            <a:r>
              <a:rPr lang="cs-CZ" altLang="cs-CZ" sz="2400" dirty="0"/>
              <a:t>(§ 112/1 a důvodová zpráva) – analogická aplikace nové právní úpravy? – není vyloučeno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Součást </a:t>
            </a:r>
            <a:r>
              <a:rPr lang="cs-CZ" altLang="cs-CZ" sz="2400" b="1" dirty="0"/>
              <a:t>tzv. jiných správních deliktů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Hmotněprávní úprava: </a:t>
            </a:r>
            <a:r>
              <a:rPr lang="cs-CZ" altLang="cs-CZ" sz="2400" dirty="0"/>
              <a:t>zvláštní zákon (+vnitřní předpisy, služební předpisy)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Procesní úprava: </a:t>
            </a:r>
            <a:r>
              <a:rPr lang="cs-CZ" altLang="cs-CZ" sz="2400" dirty="0"/>
              <a:t>zvláštní zákon a správní řád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842966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dirty="0"/>
              <a:t>Disciplinární </a:t>
            </a:r>
            <a:r>
              <a:rPr lang="cs-CZ" altLang="cs-CZ" sz="2400" b="1" dirty="0" smtClean="0"/>
              <a:t>delikty</a:t>
            </a:r>
            <a:r>
              <a:rPr lang="cs-CZ" altLang="cs-CZ" sz="2400" b="1" dirty="0"/>
              <a:t>: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 smtClean="0"/>
              <a:t>(</a:t>
            </a:r>
            <a:r>
              <a:rPr lang="cs-CZ" altLang="cs-CZ" sz="2400" dirty="0"/>
              <a:t>veřejné) disciplinární (kárné, kázeňské) delikty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FO</a:t>
            </a:r>
            <a:r>
              <a:rPr lang="cs-CZ" altLang="cs-CZ" sz="2400" dirty="0"/>
              <a:t>, která je součástí organizačního uskupení (člen, příslušník, státní zaměstnanec, student VŠ, …), v němž jsou uplatňována </a:t>
            </a:r>
            <a:r>
              <a:rPr lang="cs-CZ" altLang="cs-CZ" sz="2400" b="1" dirty="0"/>
              <a:t>vnitřní pravidla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Sankcionování za porušení </a:t>
            </a:r>
            <a:r>
              <a:rPr lang="cs-CZ" altLang="cs-CZ" sz="2400" b="1" dirty="0">
                <a:solidFill>
                  <a:srgbClr val="FF3300"/>
                </a:solidFill>
              </a:rPr>
              <a:t>vnitřních předpisů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Subjektivní odpovědnost</a:t>
            </a:r>
          </a:p>
          <a:p>
            <a:pPr algn="just">
              <a:lnSpc>
                <a:spcPct val="100000"/>
              </a:lnSpc>
            </a:pPr>
            <a:endParaRPr lang="cs-CZ" altLang="cs-CZ" sz="2400" b="1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endParaRPr lang="cs-CZ" altLang="cs-CZ" sz="2400" b="1" dirty="0">
              <a:solidFill>
                <a:srgbClr val="FF3300"/>
              </a:solidFill>
            </a:endParaRPr>
          </a:p>
          <a:p>
            <a:pPr>
              <a:lnSpc>
                <a:spcPct val="100000"/>
              </a:lnSpc>
            </a:pPr>
            <a:endParaRPr lang="cs-CZ" altLang="cs-CZ" sz="2400" b="1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815830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000" b="1" dirty="0"/>
              <a:t>Advokáti </a:t>
            </a:r>
            <a:r>
              <a:rPr lang="cs-CZ" altLang="cs-CZ" sz="2000" dirty="0"/>
              <a:t>(č. 85/1996 Sb., postup podle TŘ), </a:t>
            </a:r>
            <a:r>
              <a:rPr lang="cs-CZ" altLang="cs-CZ" sz="2000" b="1" dirty="0"/>
              <a:t>notáři</a:t>
            </a:r>
            <a:r>
              <a:rPr lang="cs-CZ" altLang="cs-CZ" sz="2000" dirty="0"/>
              <a:t> (x soudní exekutoři – NSS)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Lékaři, lékárníci, stomatologové, veterinární lékaři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Daňoví poradci, auditoři, patentoví zástupci</a:t>
            </a:r>
            <a:r>
              <a:rPr lang="cs-CZ" altLang="cs-CZ" sz="2000" dirty="0"/>
              <a:t>, …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Studenti VŠ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Vojáci z povolání </a:t>
            </a:r>
            <a:r>
              <a:rPr lang="cs-CZ" altLang="cs-CZ" sz="2000" dirty="0"/>
              <a:t>(221/1999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 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Příslušníci bezpečnostních sborů </a:t>
            </a:r>
            <a:r>
              <a:rPr lang="cs-CZ" altLang="cs-CZ" sz="2000" dirty="0"/>
              <a:t>(361/2003 Sb.) </a:t>
            </a:r>
            <a:r>
              <a:rPr lang="cs-CZ" altLang="cs-CZ" sz="2000" b="1" dirty="0">
                <a:solidFill>
                  <a:srgbClr val="FF0000"/>
                </a:solidFill>
              </a:rPr>
              <a:t>+ „jednání mající znaky přestupku“ (osobní výluka z dopadu přestupků, ale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1" dirty="0"/>
              <a:t>Státní úředníci </a:t>
            </a:r>
            <a:r>
              <a:rPr lang="cs-CZ" altLang="cs-CZ" sz="2000" dirty="0"/>
              <a:t>v režimu tzv. státní služby (234/2014 Sb.)</a:t>
            </a:r>
          </a:p>
          <a:p>
            <a:pPr algn="just">
              <a:lnSpc>
                <a:spcPct val="100000"/>
              </a:lnSpc>
            </a:pPr>
            <a:endParaRPr lang="cs-CZ" altLang="cs-CZ" sz="2000" dirty="0">
              <a:solidFill>
                <a:srgbClr val="FF33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dirty="0">
                <a:solidFill>
                  <a:srgbClr val="FF3300"/>
                </a:solidFill>
              </a:rPr>
              <a:t>Jednání mající znaky přestupku – možný postih za toto jednání a v jeho důsledku „souběžný“ postih za kárný/kázeňský/disciplinární delikt</a:t>
            </a:r>
          </a:p>
          <a:p>
            <a:pPr>
              <a:lnSpc>
                <a:spcPct val="100000"/>
              </a:lnSpc>
            </a:pPr>
            <a:endParaRPr lang="cs-CZ" altLang="cs-CZ" sz="2000" b="1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6505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687" y="130316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19125"/>
            <a:ext cx="8066301" cy="54768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b="1" i="1" dirty="0" smtClean="0"/>
              <a:t>Disciplinární řád </a:t>
            </a:r>
            <a:r>
              <a:rPr lang="cs-CZ" altLang="cs-CZ" sz="1800" b="1" i="1" dirty="0" err="1" smtClean="0"/>
              <a:t>PrF</a:t>
            </a:r>
            <a:r>
              <a:rPr lang="cs-CZ" altLang="cs-CZ" sz="1800" b="1" i="1" dirty="0" smtClean="0"/>
              <a:t> MU </a:t>
            </a:r>
            <a:r>
              <a:rPr lang="cs-CZ" altLang="cs-CZ" sz="1800" i="1" dirty="0" smtClean="0"/>
              <a:t>+ </a:t>
            </a:r>
            <a:r>
              <a:rPr lang="cs-CZ" altLang="cs-CZ" sz="1800" b="1" i="1" dirty="0" smtClean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i="1" dirty="0" smtClean="0"/>
              <a:t>§ </a:t>
            </a:r>
            <a:r>
              <a:rPr lang="cs-CZ" sz="1600" i="1" dirty="0"/>
              <a:t>64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>
                <a:solidFill>
                  <a:srgbClr val="FF0000"/>
                </a:solidFill>
              </a:rPr>
              <a:t>Disciplinárním přestupkem </a:t>
            </a:r>
            <a:r>
              <a:rPr lang="cs-CZ" sz="1600" i="1" dirty="0"/>
              <a:t>je </a:t>
            </a:r>
            <a:r>
              <a:rPr lang="cs-CZ" sz="1600" i="1" dirty="0">
                <a:solidFill>
                  <a:srgbClr val="FF0000"/>
                </a:solidFill>
              </a:rPr>
              <a:t>zaviněné </a:t>
            </a:r>
            <a:r>
              <a:rPr lang="cs-CZ" sz="1600" i="1" dirty="0"/>
              <a:t>porušení povinností stanovených právními předpisy nebo </a:t>
            </a:r>
            <a:r>
              <a:rPr lang="cs-CZ" sz="1600" i="1" dirty="0">
                <a:solidFill>
                  <a:srgbClr val="FF0000"/>
                </a:solidFill>
              </a:rPr>
              <a:t>vnitřními předpisy </a:t>
            </a:r>
            <a:r>
              <a:rPr lang="cs-CZ" sz="1600" i="1" dirty="0"/>
              <a:t>vysoké školy a jejích součástí.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i="1" dirty="0" smtClean="0"/>
              <a:t>§ </a:t>
            </a:r>
            <a:r>
              <a:rPr lang="cs-CZ" sz="1600" i="1" dirty="0"/>
              <a:t>65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(1) Za disciplinární přestupek lze uložit některou z následujících sankcí: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a) </a:t>
            </a:r>
            <a:r>
              <a:rPr lang="cs-CZ" sz="1600" i="1" dirty="0">
                <a:solidFill>
                  <a:srgbClr val="FF0000"/>
                </a:solidFill>
              </a:rPr>
              <a:t>napomenutí</a:t>
            </a:r>
            <a:r>
              <a:rPr lang="cs-CZ" sz="1600" i="1" dirty="0"/>
              <a:t>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b) </a:t>
            </a:r>
            <a:r>
              <a:rPr lang="cs-CZ" sz="1600" i="1" dirty="0">
                <a:solidFill>
                  <a:srgbClr val="FF0000"/>
                </a:solidFill>
              </a:rPr>
              <a:t>podmíněné vyloučení ze studia </a:t>
            </a:r>
            <a:r>
              <a:rPr lang="cs-CZ" sz="1600" i="1" dirty="0"/>
              <a:t>se stanovením </a:t>
            </a:r>
            <a:r>
              <a:rPr lang="cs-CZ" sz="1600" i="1" dirty="0">
                <a:solidFill>
                  <a:srgbClr val="FF0000"/>
                </a:solidFill>
              </a:rPr>
              <a:t>lhůty a podmínek </a:t>
            </a:r>
            <a:r>
              <a:rPr lang="cs-CZ" sz="1600" i="1" dirty="0"/>
              <a:t>k osvědčení,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c) </a:t>
            </a:r>
            <a:r>
              <a:rPr lang="cs-CZ" sz="1600" i="1" dirty="0">
                <a:solidFill>
                  <a:srgbClr val="FF0000"/>
                </a:solidFill>
              </a:rPr>
              <a:t>vyloučení </a:t>
            </a:r>
            <a:r>
              <a:rPr lang="cs-CZ" sz="1600" i="1" dirty="0"/>
              <a:t>ze studia.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(2) Od uložení sankce je </a:t>
            </a:r>
            <a:r>
              <a:rPr lang="cs-CZ" sz="1600" i="1" dirty="0">
                <a:solidFill>
                  <a:srgbClr val="FF0000"/>
                </a:solidFill>
              </a:rPr>
              <a:t>možné upustit</a:t>
            </a:r>
            <a:r>
              <a:rPr lang="cs-CZ" sz="1600" i="1" dirty="0"/>
              <a:t>, jestliže samotné projednání disciplinárního přestupku vede k nápravě.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(3) Při ukládání sankcí se přihlíží k charakteru jednání, jímž byl disciplinární přestupek spáchán, k okolnostem, za nichž k němu došlo, ke způsobeným následkům, k míře zavinění, jakož i k dosavadnímu chování studenta, který se disciplinárního přestupku dopustil, a k projevené snaze o nápravu jeho následků. Vyloučit ze studia lze pouze v případě </a:t>
            </a:r>
            <a:r>
              <a:rPr lang="cs-CZ" sz="1600" i="1" dirty="0">
                <a:solidFill>
                  <a:srgbClr val="FF0000"/>
                </a:solidFill>
              </a:rPr>
              <a:t>úmyslného </a:t>
            </a:r>
            <a:r>
              <a:rPr lang="cs-CZ" sz="1600" i="1" dirty="0"/>
              <a:t>spáchání disciplinárního přestupku.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600" i="1" dirty="0"/>
              <a:t>§ 66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600" i="1" dirty="0"/>
              <a:t>Disciplinární přestupek nelze projednat, jestliže </a:t>
            </a:r>
            <a:r>
              <a:rPr lang="cs-CZ" sz="1600" i="1" dirty="0">
                <a:solidFill>
                  <a:srgbClr val="FF0000"/>
                </a:solidFill>
              </a:rPr>
              <a:t>uplynula lhůta jednoho roku od jeho spáchání </a:t>
            </a:r>
            <a:r>
              <a:rPr lang="cs-CZ" sz="1600" i="1" dirty="0"/>
              <a:t>nebo od pravomocného odsuzujícího rozsudku v trestní věci. Do lhůty jednoho roku se nezapočítává doba, kdy osoba není studentem.</a:t>
            </a:r>
          </a:p>
          <a:p>
            <a:pPr>
              <a:lnSpc>
                <a:spcPct val="100000"/>
              </a:lnSpc>
            </a:pPr>
            <a:endParaRPr lang="cs-CZ" altLang="cs-CZ" sz="1800" i="1" dirty="0"/>
          </a:p>
          <a:p>
            <a:pPr algn="just">
              <a:lnSpc>
                <a:spcPct val="100000"/>
              </a:lnSpc>
            </a:pPr>
            <a:r>
              <a:rPr lang="cs-CZ" altLang="cs-CZ" sz="1800" b="1" dirty="0" smtClean="0"/>
              <a:t>Pojem</a:t>
            </a:r>
            <a:r>
              <a:rPr lang="cs-CZ" altLang="cs-CZ" sz="1800" dirty="0" smtClean="0"/>
              <a:t> disciplinárního přestupku – </a:t>
            </a:r>
            <a:r>
              <a:rPr lang="cs-CZ" altLang="cs-CZ" sz="1800" b="1" dirty="0" smtClean="0"/>
              <a:t>sankce</a:t>
            </a:r>
            <a:r>
              <a:rPr lang="cs-CZ" altLang="cs-CZ" sz="1800" dirty="0" smtClean="0"/>
              <a:t>, </a:t>
            </a:r>
            <a:r>
              <a:rPr lang="cs-CZ" altLang="cs-CZ" sz="1800" b="1" dirty="0" smtClean="0"/>
              <a:t>zánik odpovědnosti</a:t>
            </a:r>
            <a:endParaRPr lang="cs-CZ" sz="1800" b="1" i="1" dirty="0"/>
          </a:p>
        </p:txBody>
      </p:sp>
    </p:spTree>
    <p:extLst>
      <p:ext uri="{BB962C8B-B14F-4D97-AF65-F5344CB8AC3E}">
        <p14:creationId xmlns:p14="http://schemas.microsoft.com/office/powerpoint/2010/main" val="3524917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687" y="130316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19125"/>
            <a:ext cx="8066301" cy="54768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1800" b="1" i="1" dirty="0" smtClean="0"/>
              <a:t>Disciplinární řád </a:t>
            </a:r>
            <a:r>
              <a:rPr lang="cs-CZ" altLang="cs-CZ" sz="1800" b="1" i="1" dirty="0" err="1" smtClean="0"/>
              <a:t>PrF</a:t>
            </a:r>
            <a:r>
              <a:rPr lang="cs-CZ" altLang="cs-CZ" sz="1800" b="1" i="1" dirty="0" smtClean="0"/>
              <a:t> MU </a:t>
            </a:r>
            <a:r>
              <a:rPr lang="cs-CZ" altLang="cs-CZ" sz="1800" i="1" dirty="0" smtClean="0"/>
              <a:t>+ </a:t>
            </a:r>
            <a:r>
              <a:rPr lang="cs-CZ" altLang="cs-CZ" sz="1800" b="1" i="1" dirty="0" smtClean="0"/>
              <a:t>zákon č. 111/1998 Sb., ZVŠ</a:t>
            </a:r>
          </a:p>
          <a:p>
            <a:pPr marL="72000" indent="0" algn="ctr">
              <a:lnSpc>
                <a:spcPct val="100000"/>
              </a:lnSpc>
              <a:buNone/>
            </a:pPr>
            <a:r>
              <a:rPr lang="cs-CZ" sz="1800" dirty="0"/>
              <a:t>§ 69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 smtClean="0"/>
              <a:t>(1) Disciplinární řízení </a:t>
            </a:r>
            <a:r>
              <a:rPr lang="cs-CZ" sz="1800" i="1" dirty="0" smtClean="0">
                <a:solidFill>
                  <a:srgbClr val="FF0000"/>
                </a:solidFill>
              </a:rPr>
              <a:t>zahajuje disciplinární komise </a:t>
            </a:r>
            <a:r>
              <a:rPr lang="cs-CZ" sz="1800" i="1" dirty="0" smtClean="0"/>
              <a:t>veřejné vysoké školy na návrh rektora, jestliže jde o projednání disciplinárního přestupku studenta, který není zapsán na žádné z jejích fakult, nebo děkana, jestliže jde o projednání disciplinárního přestupku studenta, který je zapsán na fakultě. Návrh obsahuje </a:t>
            </a:r>
            <a:r>
              <a:rPr lang="cs-CZ" sz="1800" i="1" dirty="0" smtClean="0">
                <a:solidFill>
                  <a:srgbClr val="FF0000"/>
                </a:solidFill>
              </a:rPr>
              <a:t>popis skutku</a:t>
            </a:r>
            <a:r>
              <a:rPr lang="cs-CZ" sz="1800" i="1" dirty="0" smtClean="0"/>
              <a:t>, popřípadě navrhované </a:t>
            </a:r>
            <a:r>
              <a:rPr lang="cs-CZ" sz="1800" i="1" dirty="0" smtClean="0">
                <a:solidFill>
                  <a:srgbClr val="FF0000"/>
                </a:solidFill>
              </a:rPr>
              <a:t>důkazy</a:t>
            </a:r>
            <a:r>
              <a:rPr lang="cs-CZ" sz="1800" i="1" dirty="0" smtClean="0"/>
              <a:t>, o které se opírá, jakož i </a:t>
            </a:r>
            <a:r>
              <a:rPr lang="cs-CZ" sz="1800" i="1" dirty="0" smtClean="0">
                <a:solidFill>
                  <a:srgbClr val="FF0000"/>
                </a:solidFill>
              </a:rPr>
              <a:t>zdůvodnění, proč </a:t>
            </a:r>
            <a:r>
              <a:rPr lang="cs-CZ" sz="1800" i="1" dirty="0" smtClean="0"/>
              <a:t>je ve skutku spatřován disciplinární přestupek. Disciplinární řízení je zahájeno seznámením studenta s návrhem. O disciplinárním přestupku se </a:t>
            </a:r>
            <a:r>
              <a:rPr lang="cs-CZ" sz="1800" i="1" dirty="0" smtClean="0">
                <a:solidFill>
                  <a:srgbClr val="FF0000"/>
                </a:solidFill>
              </a:rPr>
              <a:t>koná ústní jednání za přítomnosti studenta</a:t>
            </a:r>
            <a:r>
              <a:rPr lang="cs-CZ" sz="1800" i="1" dirty="0" smtClean="0"/>
              <a:t>. V </a:t>
            </a:r>
            <a:r>
              <a:rPr lang="cs-CZ" sz="1800" i="1" dirty="0" smtClean="0">
                <a:solidFill>
                  <a:srgbClr val="FF0000"/>
                </a:solidFill>
              </a:rPr>
              <a:t>nepřítomnosti studenta lze ústní jednání ko</a:t>
            </a:r>
            <a:r>
              <a:rPr lang="cs-CZ" sz="1800" i="1" dirty="0" smtClean="0"/>
              <a:t>nat pouze v případě, že se k němu nedostaví bez omluvy, ačkoli byl řádně pozván. Rektor nebo děkan nemohou uložit přísnější sankci, než navrhla disciplinární komise.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 smtClean="0"/>
              <a:t>(2) Jestliže vyjde najevo, že nejde o disciplinární přestupek, jestliže se nepodaří prokázat, že disciplinární přestupek spáchal student, nebo jestliže osoba přestala být studentem, disciplinární řízení se zastaví.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1800" i="1" dirty="0" smtClean="0"/>
              <a:t>(3) Odstavce 1 a 2 se použijí obdobně pro řízení o vyloučení ze studia podle § 67.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alt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28920726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687" y="130316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19125"/>
            <a:ext cx="8066301" cy="54768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b="1" i="1" dirty="0" smtClean="0"/>
              <a:t>Disciplinární řád </a:t>
            </a:r>
            <a:r>
              <a:rPr lang="cs-CZ" altLang="cs-CZ" sz="1800" b="1" i="1" dirty="0" err="1" smtClean="0"/>
              <a:t>PrF</a:t>
            </a:r>
            <a:r>
              <a:rPr lang="cs-CZ" altLang="cs-CZ" sz="1800" b="1" i="1" dirty="0" smtClean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b="1" i="1" dirty="0" smtClean="0"/>
              <a:t>Čl. 2 odst. 2, skutkové podstaty disciplinárního přestupku („zejména“)</a:t>
            </a:r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800" dirty="0" smtClean="0"/>
              <a:t>jakákoliv </a:t>
            </a:r>
            <a:r>
              <a:rPr lang="cs-CZ" sz="1800" dirty="0"/>
              <a:t>forma </a:t>
            </a:r>
            <a:r>
              <a:rPr lang="cs-CZ" sz="1800" dirty="0">
                <a:solidFill>
                  <a:srgbClr val="FF0000"/>
                </a:solidFill>
              </a:rPr>
              <a:t>podvádění, opisování nebo neoprávněné spolupráce při plnění studijních povinností</a:t>
            </a:r>
            <a:r>
              <a:rPr lang="cs-CZ" sz="1800" dirty="0"/>
              <a:t>, nebo pokus o takovéto jednání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800" dirty="0" smtClean="0">
                <a:solidFill>
                  <a:srgbClr val="FF0000"/>
                </a:solidFill>
              </a:rPr>
              <a:t>vydávání </a:t>
            </a:r>
            <a:r>
              <a:rPr lang="cs-CZ" sz="1800" dirty="0">
                <a:solidFill>
                  <a:srgbClr val="FF0000"/>
                </a:solidFill>
              </a:rPr>
              <a:t>cizí práce za vlastní</a:t>
            </a:r>
            <a:r>
              <a:rPr lang="cs-CZ" sz="1800" dirty="0"/>
              <a:t>, zvláště použitím části cizí práce ve vlastní práci bez náležitého odkazování nebo doslovným použitím části cizí práce bez zjevného vyznačení citace, například uvozovkami,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800" dirty="0" smtClean="0">
                <a:solidFill>
                  <a:srgbClr val="FF0000"/>
                </a:solidFill>
              </a:rPr>
              <a:t>odevzdání </a:t>
            </a:r>
            <a:r>
              <a:rPr lang="cs-CZ" sz="1800" dirty="0">
                <a:solidFill>
                  <a:srgbClr val="FF0000"/>
                </a:solidFill>
              </a:rPr>
              <a:t>stejné nebo mírně pozměněné práce ke splnění různých studijních povinností</a:t>
            </a:r>
            <a:r>
              <a:rPr lang="cs-CZ" sz="1800" dirty="0"/>
              <a:t> bez předchozího souhlasu alespoň jednoho z vyučujících kurzu, do něhož se práce odevzdává,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800" dirty="0" smtClean="0"/>
              <a:t>poskytnutí </a:t>
            </a:r>
            <a:r>
              <a:rPr lang="cs-CZ" sz="1800" dirty="0"/>
              <a:t>písemné práce </a:t>
            </a:r>
            <a:r>
              <a:rPr lang="cs-CZ" sz="1800" dirty="0">
                <a:solidFill>
                  <a:srgbClr val="FF0000"/>
                </a:solidFill>
              </a:rPr>
              <a:t>jinému studentovi </a:t>
            </a:r>
            <a:r>
              <a:rPr lang="cs-CZ" sz="1800" dirty="0"/>
              <a:t>svědomím, že bude použita k podvodnému jednání při plnění povinností nebo </a:t>
            </a:r>
            <a:r>
              <a:rPr lang="cs-CZ" sz="1800" dirty="0">
                <a:solidFill>
                  <a:srgbClr val="FF0000"/>
                </a:solidFill>
              </a:rPr>
              <a:t>napovídání během testu </a:t>
            </a:r>
            <a:r>
              <a:rPr lang="cs-CZ" sz="1800" dirty="0"/>
              <a:t>znalostí jinému testovanému,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AutoNum type="alphaLcParenR"/>
            </a:pPr>
            <a:r>
              <a:rPr lang="cs-CZ" sz="1800" dirty="0" smtClean="0"/>
              <a:t>jakákoliv </a:t>
            </a:r>
            <a:r>
              <a:rPr lang="cs-CZ" sz="1800" dirty="0"/>
              <a:t>forma </a:t>
            </a:r>
            <a:r>
              <a:rPr lang="cs-CZ" sz="1800" dirty="0" err="1">
                <a:solidFill>
                  <a:srgbClr val="FF0000"/>
                </a:solidFill>
              </a:rPr>
              <a:t>neoprávnené</a:t>
            </a:r>
            <a:r>
              <a:rPr lang="cs-CZ" sz="1800" dirty="0">
                <a:solidFill>
                  <a:srgbClr val="FF0000"/>
                </a:solidFill>
              </a:rPr>
              <a:t> manipulace s taženými zkušebními otázkami </a:t>
            </a:r>
            <a:r>
              <a:rPr lang="cs-CZ" sz="1800" dirty="0"/>
              <a:t>či </a:t>
            </a:r>
            <a:r>
              <a:rPr lang="cs-CZ" sz="1800" dirty="0">
                <a:solidFill>
                  <a:srgbClr val="FF0000"/>
                </a:solidFill>
              </a:rPr>
              <a:t>výměna testů </a:t>
            </a:r>
            <a:r>
              <a:rPr lang="cs-CZ" sz="1800" dirty="0"/>
              <a:t>při psaní písemných prací, jakož </a:t>
            </a:r>
            <a:r>
              <a:rPr lang="cs-CZ" sz="1800" dirty="0">
                <a:solidFill>
                  <a:srgbClr val="FF0000"/>
                </a:solidFill>
              </a:rPr>
              <a:t>i použití nepovolených materiálů, informací a pomůcek při plnění studijních povinností, nebo pokus o takováto jednání, </a:t>
            </a:r>
            <a:endParaRPr lang="cs-CZ" sz="1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317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71687" y="130316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619125"/>
            <a:ext cx="8066301" cy="547687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1800" b="1" i="1" dirty="0" smtClean="0"/>
              <a:t>Disciplinární řád </a:t>
            </a:r>
            <a:r>
              <a:rPr lang="cs-CZ" altLang="cs-CZ" sz="1800" b="1" i="1" dirty="0" err="1" smtClean="0"/>
              <a:t>PrF</a:t>
            </a:r>
            <a:r>
              <a:rPr lang="cs-CZ" altLang="cs-CZ" sz="1800" b="1" i="1" dirty="0" smtClean="0"/>
              <a:t> MU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b="1" i="1" dirty="0" smtClean="0"/>
              <a:t>Čl. 2 odst. 2, skutkové podstaty disciplinárního přestupku</a:t>
            </a:r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zvlášť </a:t>
            </a:r>
            <a:r>
              <a:rPr lang="cs-CZ" sz="1800" dirty="0"/>
              <a:t>závažné nebo opakované porušení povinností, pravidel a zákazů vyplývajících z vnitřních předpisů fakulty,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zvláště </a:t>
            </a:r>
            <a:r>
              <a:rPr lang="cs-CZ" sz="1800" dirty="0"/>
              <a:t>závažné či opakované porušení pravidel a pokynů pro užívání počítačové sítě MU stanovených předpisem MU nebo fakulty,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úmyslné </a:t>
            </a:r>
            <a:r>
              <a:rPr lang="cs-CZ" sz="1800" dirty="0"/>
              <a:t>zničení, poškození, neoprávněné zcizení věci nebo zneužití majetku fakulty, univerzity či majetku člena akademické obce, zaměstnance MU nebo osoby jednající ve spolupráci s MU,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agresivní </a:t>
            </a:r>
            <a:r>
              <a:rPr lang="cs-CZ" sz="1800" dirty="0"/>
              <a:t>nebo narušující chování, ať fyzické či slovní, vůči členu akademické obce, zaměstnanci MU nebo osobě jednající ve spolupráci s MU,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zneužívání </a:t>
            </a:r>
            <a:r>
              <a:rPr lang="cs-CZ" sz="1800" dirty="0"/>
              <a:t>alkoholických nápojů nebo jiných návykových látek v prostorách MU, vstup do prostor MU či účast na výuce pod vlivem návykových látek,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nezaplacení </a:t>
            </a:r>
            <a:r>
              <a:rPr lang="cs-CZ" sz="1800" dirty="0"/>
              <a:t>pravomocně vyměřeného poplatku za studium, </a:t>
            </a:r>
            <a:endParaRPr lang="cs-CZ" sz="1800" dirty="0" smtClean="0"/>
          </a:p>
          <a:p>
            <a:pPr marL="414900" indent="-342900" algn="just">
              <a:lnSpc>
                <a:spcPct val="100000"/>
              </a:lnSpc>
              <a:buFont typeface="+mj-lt"/>
              <a:buAutoNum type="alphaLcParenR" startAt="6"/>
            </a:pPr>
            <a:r>
              <a:rPr lang="cs-CZ" sz="1800" dirty="0" smtClean="0"/>
              <a:t>porušení </a:t>
            </a:r>
            <a:r>
              <a:rPr lang="cs-CZ" sz="1800" dirty="0"/>
              <a:t>povinnosti bez zbytečného odkladu upozornit na nesprávnosti v údajích ve studijní evidenci.</a:t>
            </a:r>
            <a:endParaRPr lang="cs-CZ" altLang="cs-CZ" sz="1800" i="1" dirty="0"/>
          </a:p>
        </p:txBody>
      </p:sp>
    </p:spTree>
    <p:extLst>
      <p:ext uri="{BB962C8B-B14F-4D97-AF65-F5344CB8AC3E}">
        <p14:creationId xmlns:p14="http://schemas.microsoft.com/office/powerpoint/2010/main" val="31046349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altLang="cs-CZ" sz="2400" b="1" dirty="0"/>
              <a:t>Pořádkový </a:t>
            </a:r>
            <a:r>
              <a:rPr lang="cs-CZ" altLang="cs-CZ" sz="2400" b="1" dirty="0" smtClean="0"/>
              <a:t>delikt:</a:t>
            </a:r>
            <a:endParaRPr lang="cs-CZ" altLang="cs-CZ" sz="2400" b="1" dirty="0"/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Zaviněné porušení procesních povinností </a:t>
            </a:r>
            <a:r>
              <a:rPr lang="cs-CZ" altLang="cs-CZ" sz="2400" dirty="0"/>
              <a:t>či </a:t>
            </a:r>
            <a:r>
              <a:rPr lang="cs-CZ" altLang="cs-CZ" sz="2400" b="1" dirty="0"/>
              <a:t>maření a ztěžování průběhu </a:t>
            </a:r>
            <a:r>
              <a:rPr lang="cs-CZ" altLang="cs-CZ" sz="2400" dirty="0"/>
              <a:t>(nejen) správního řízení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FO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Subjektivní odpovědnost </a:t>
            </a:r>
            <a:r>
              <a:rPr lang="cs-CZ" altLang="cs-CZ" sz="2400" dirty="0"/>
              <a:t>-  dovozeno judikaturou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Donucovací prostředek</a:t>
            </a:r>
          </a:p>
          <a:p>
            <a:pPr>
              <a:lnSpc>
                <a:spcPct val="100000"/>
              </a:lnSpc>
            </a:pPr>
            <a:endParaRPr lang="cs-CZ" altLang="cs-CZ" sz="2400" b="1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65459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Pořádková pokuta - § 62 </a:t>
            </a:r>
            <a:r>
              <a:rPr lang="cs-CZ" altLang="cs-CZ" sz="2400" dirty="0" err="1"/>
              <a:t>spr</a:t>
            </a:r>
            <a:r>
              <a:rPr lang="cs-CZ" altLang="cs-CZ" sz="2400" dirty="0"/>
              <a:t>. ř.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Rozhodnutí </a:t>
            </a:r>
            <a:r>
              <a:rPr lang="cs-CZ" altLang="cs-CZ" sz="2400" b="1" dirty="0"/>
              <a:t>– </a:t>
            </a:r>
            <a:r>
              <a:rPr lang="cs-CZ" altLang="cs-CZ" sz="2400" dirty="0"/>
              <a:t>lze se odvolat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3300"/>
                </a:solidFill>
              </a:rPr>
              <a:t>Odkladný účinek nelze vyloučit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/>
              <a:t>první úkon v řízení </a:t>
            </a:r>
            <a:r>
              <a:rPr lang="cs-CZ" altLang="cs-CZ" sz="2400" dirty="0"/>
              <a:t>(samostatné řízení) 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dirty="0"/>
              <a:t>může </a:t>
            </a:r>
            <a:r>
              <a:rPr lang="cs-CZ" altLang="cs-CZ" sz="2400" b="1" dirty="0"/>
              <a:t>navazovat</a:t>
            </a:r>
            <a:r>
              <a:rPr lang="cs-CZ" altLang="cs-CZ" sz="2400" dirty="0"/>
              <a:t>, </a:t>
            </a:r>
            <a:r>
              <a:rPr lang="cs-CZ" altLang="cs-CZ" sz="2400" b="1" dirty="0"/>
              <a:t>předcházet</a:t>
            </a:r>
            <a:r>
              <a:rPr lang="cs-CZ" altLang="cs-CZ" sz="2400" dirty="0"/>
              <a:t> nebo </a:t>
            </a:r>
            <a:r>
              <a:rPr lang="cs-CZ" altLang="cs-CZ" sz="2400" b="1" dirty="0"/>
              <a:t>v průběhu</a:t>
            </a:r>
            <a:r>
              <a:rPr lang="cs-CZ" altLang="cs-CZ" sz="2400" dirty="0"/>
              <a:t> jiného (správního) řízení či procesu (OOP, JÚ, …)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b="1" dirty="0">
                <a:solidFill>
                  <a:srgbClr val="FF0000"/>
                </a:solidFill>
              </a:rPr>
              <a:t>Pravomocně uloženou pokutu lze snížit/prominout</a:t>
            </a:r>
          </a:p>
          <a:p>
            <a:pPr>
              <a:lnSpc>
                <a:spcPct val="100000"/>
              </a:lnSpc>
            </a:pPr>
            <a:endParaRPr lang="cs-CZ" altLang="cs-CZ" sz="2400" b="1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48517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r>
              <a:rPr lang="cs-CZ" sz="2400" dirty="0"/>
              <a:t>Pořádkové pokuty lze ukládat </a:t>
            </a:r>
            <a:r>
              <a:rPr lang="cs-CZ" sz="2400" b="1" dirty="0">
                <a:solidFill>
                  <a:srgbClr val="FF0000"/>
                </a:solidFill>
              </a:rPr>
              <a:t>opakovaně</a:t>
            </a:r>
            <a:r>
              <a:rPr lang="cs-CZ" sz="2400" dirty="0"/>
              <a:t> (může být maximální výše), tj. </a:t>
            </a:r>
            <a:r>
              <a:rPr lang="cs-CZ" sz="2400" b="1" dirty="0">
                <a:solidFill>
                  <a:srgbClr val="FF0000"/>
                </a:solidFill>
              </a:rPr>
              <a:t>neplatí ne bis in idem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dirty="0"/>
              <a:t>50.000,- Kč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b="1" dirty="0"/>
              <a:t>Závažné ztěžování postupu v řízení </a:t>
            </a:r>
            <a:r>
              <a:rPr lang="cs-CZ" sz="2400" dirty="0"/>
              <a:t>(NSS, </a:t>
            </a:r>
            <a:r>
              <a:rPr lang="cs-CZ" sz="2400" dirty="0" err="1"/>
              <a:t>sp</a:t>
            </a:r>
            <a:r>
              <a:rPr lang="cs-CZ" sz="2400" dirty="0"/>
              <a:t>. zn. 8 As 16/2012, č. 2890/2013 Sb. NSS, „</a:t>
            </a:r>
            <a:r>
              <a:rPr lang="cs-CZ" sz="2400" i="1" dirty="0"/>
              <a:t>pro uložení pořádkové pokuty podle § 62 odst. 2 správního řádu  není třeba, aby byl hrubě urážlivým podáním současně též závažně ztížen postup v řízení podle prvního odstavce tohoto ustanovení</a:t>
            </a:r>
            <a:r>
              <a:rPr lang="cs-CZ" sz="2400" dirty="0"/>
              <a:t>“)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400" b="1" dirty="0"/>
              <a:t>Bez omluvy se nedostaví</a:t>
            </a:r>
            <a:r>
              <a:rPr lang="cs-CZ" sz="2400" dirty="0"/>
              <a:t> na předvolání (pokud je omluva, lze předvést, ale ne pokutovat)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400" dirty="0"/>
              <a:t>Navzdory </a:t>
            </a:r>
            <a:r>
              <a:rPr lang="cs-CZ" sz="2400" b="1" dirty="0"/>
              <a:t>předchozímu napomenutí ruší</a:t>
            </a:r>
          </a:p>
          <a:p>
            <a:pPr marL="514350" indent="-514350" algn="just">
              <a:lnSpc>
                <a:spcPct val="100000"/>
              </a:lnSpc>
              <a:buFontTx/>
              <a:buAutoNum type="alphaLcParenR"/>
              <a:defRPr/>
            </a:pPr>
            <a:r>
              <a:rPr lang="cs-CZ" sz="2400" b="1" dirty="0"/>
              <a:t>Neuposlechne</a:t>
            </a:r>
            <a:r>
              <a:rPr lang="cs-CZ" sz="2400" dirty="0"/>
              <a:t> pokynu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2400" dirty="0"/>
              <a:t>Učiní </a:t>
            </a:r>
            <a:r>
              <a:rPr lang="cs-CZ" sz="2400" b="1" dirty="0"/>
              <a:t>hrubě urážlivé podání </a:t>
            </a:r>
            <a:r>
              <a:rPr lang="cs-CZ" sz="2400" dirty="0"/>
              <a:t>(x střet s přestupkem; )</a:t>
            </a:r>
          </a:p>
          <a:p>
            <a:pPr>
              <a:lnSpc>
                <a:spcPct val="100000"/>
              </a:lnSpc>
            </a:pPr>
            <a:endParaRPr lang="cs-CZ" altLang="cs-CZ" sz="2400" b="1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657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 smtClean="0"/>
              <a:t>Otázky, na které se pokusíme odpovědět: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 smtClean="0"/>
              <a:t>Proč </a:t>
            </a:r>
            <a:r>
              <a:rPr lang="cs-CZ" sz="2000" i="1" dirty="0"/>
              <a:t>má veřejná správa oprávnění trestat?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Na </a:t>
            </a:r>
            <a:r>
              <a:rPr lang="cs-CZ" sz="2000" i="1" dirty="0"/>
              <a:t>jakých zásadách je toto trestání založeno?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 </a:t>
            </a:r>
            <a:r>
              <a:rPr lang="cs-CZ" sz="2000" i="1" dirty="0"/>
              <a:t>se liší správní trestání od trestání soudního?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</a:t>
            </a:r>
            <a:r>
              <a:rPr lang="cs-CZ" sz="2000" i="1" dirty="0"/>
              <a:t>jsou to správní delikty a co je tvoří?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Jaký </a:t>
            </a:r>
            <a:r>
              <a:rPr lang="cs-CZ" sz="2000" i="1" dirty="0"/>
              <a:t>je vztah mezi správně právní odpovědností, správními delikty a správním trestáním?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</a:t>
            </a:r>
            <a:r>
              <a:rPr lang="cs-CZ" sz="2000" i="1" dirty="0"/>
              <a:t>je to tzv. skutková podstata správního deliktu a co ji tvoří</a:t>
            </a:r>
            <a:r>
              <a:rPr lang="cs-CZ" sz="2000" i="1" dirty="0" smtClean="0"/>
              <a:t>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 </a:t>
            </a:r>
            <a:r>
              <a:rPr lang="cs-CZ" sz="2000" i="1" dirty="0"/>
              <a:t>Jakým způsobem se projednávají správní delikty? </a:t>
            </a:r>
            <a:endParaRPr lang="cs-CZ" sz="2000" i="1" dirty="0" smtClean="0"/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Jaká </a:t>
            </a:r>
            <a:r>
              <a:rPr lang="cs-CZ" sz="2000" i="1" dirty="0"/>
              <a:t>je role správního soudnictví ve správním trestání</a:t>
            </a:r>
            <a:r>
              <a:rPr lang="cs-CZ" sz="2000" i="1" dirty="0" smtClean="0"/>
              <a:t>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jsou to disciplinární delikty?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Co jsou to pořádkové delikty?</a:t>
            </a:r>
          </a:p>
          <a:p>
            <a:pPr algn="just">
              <a:lnSpc>
                <a:spcPct val="100000"/>
              </a:lnSpc>
            </a:pPr>
            <a:r>
              <a:rPr lang="cs-CZ" sz="2000" i="1" dirty="0" smtClean="0"/>
              <a:t>K čemu v oblasti správního trestání slouží tzv. moderační právo správního soudu?</a:t>
            </a:r>
            <a:endParaRPr lang="cs-CZ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/>
              <a:t>„</a:t>
            </a:r>
            <a:r>
              <a:rPr lang="cs-CZ" altLang="cs-CZ" sz="2400" dirty="0">
                <a:solidFill>
                  <a:schemeClr val="folHlink"/>
                </a:solidFill>
              </a:rPr>
              <a:t>plná</a:t>
            </a:r>
            <a:r>
              <a:rPr lang="cs-CZ" altLang="cs-CZ" sz="2400" dirty="0"/>
              <a:t>“ subsidiarita správního řádu (tj. nejsou procesní odchylky)  x </a:t>
            </a:r>
            <a:r>
              <a:rPr lang="cs-CZ" altLang="cs-CZ" sz="2400" b="1" dirty="0"/>
              <a:t>vnitřní procesní předpisy „disciplinární řády“ </a:t>
            </a:r>
            <a:r>
              <a:rPr lang="cs-CZ" altLang="cs-CZ" sz="2400" dirty="0"/>
              <a:t>vydané na základě zákonného zmocnění</a:t>
            </a:r>
          </a:p>
          <a:p>
            <a:pPr algn="just">
              <a:lnSpc>
                <a:spcPct val="100000"/>
              </a:lnSpc>
            </a:pPr>
            <a:r>
              <a:rPr lang="cs-CZ" altLang="cs-CZ" sz="2400" i="1" dirty="0"/>
              <a:t>ex offo</a:t>
            </a:r>
            <a:r>
              <a:rPr lang="cs-CZ" altLang="cs-CZ" sz="2400" dirty="0"/>
              <a:t>, subjektivní a objektivní lhůty pro </a:t>
            </a:r>
            <a:r>
              <a:rPr lang="cs-CZ" altLang="cs-CZ" sz="2400" b="1" dirty="0"/>
              <a:t>zahájení řízení </a:t>
            </a:r>
            <a:r>
              <a:rPr lang="cs-CZ" altLang="cs-CZ" sz="2400" dirty="0"/>
              <a:t>či pro </a:t>
            </a:r>
            <a:r>
              <a:rPr lang="cs-CZ" altLang="cs-CZ" sz="2400" b="1" dirty="0"/>
              <a:t>uložení sankce</a:t>
            </a:r>
            <a:endParaRPr lang="cs-CZ" altLang="cs-CZ" sz="2400" b="1" i="1" dirty="0"/>
          </a:p>
          <a:p>
            <a:pPr>
              <a:lnSpc>
                <a:spcPct val="100000"/>
              </a:lnSpc>
            </a:pPr>
            <a:endParaRPr lang="cs-CZ" altLang="cs-CZ" sz="2400" b="1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741078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defRPr/>
            </a:pPr>
            <a:r>
              <a:rPr lang="cs-CZ" sz="2400" b="1" dirty="0" smtClean="0"/>
              <a:t>Správní </a:t>
            </a:r>
            <a:r>
              <a:rPr lang="cs-CZ" sz="2400" b="1" dirty="0"/>
              <a:t>trestání: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sz="2400" b="1" dirty="0">
                <a:solidFill>
                  <a:srgbClr val="FF0000"/>
                </a:solidFill>
              </a:rPr>
              <a:t>výkon veřejné správy </a:t>
            </a:r>
            <a:r>
              <a:rPr lang="cs-CZ" sz="2400" dirty="0"/>
              <a:t>(trestní pravomoc pro podmínky a potřeby veřejné správy), 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sz="2400" b="1" dirty="0">
                <a:solidFill>
                  <a:srgbClr val="FF0000"/>
                </a:solidFill>
              </a:rPr>
              <a:t>výkon trestního oprávnění </a:t>
            </a:r>
            <a:r>
              <a:rPr lang="cs-CZ" sz="2400" dirty="0"/>
              <a:t>(trestání je z řady důvodů místo soudů svěřeno veřejné správě)? </a:t>
            </a:r>
          </a:p>
          <a:p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167182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Zákonnost</a:t>
            </a:r>
            <a:r>
              <a:rPr lang="cs-CZ" altLang="cs-CZ" sz="2200" dirty="0"/>
              <a:t>, retroaktivita ve prospěch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Proporcionalita</a:t>
            </a:r>
            <a:r>
              <a:rPr lang="cs-CZ" altLang="cs-CZ" sz="2200" dirty="0"/>
              <a:t> – majetkové poměry, likvidační pokuty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Správní uvážení </a:t>
            </a:r>
            <a:r>
              <a:rPr lang="cs-CZ" altLang="cs-CZ" sz="2200" dirty="0"/>
              <a:t>(výběr druhu sankce, výběr výměry sankce, upustit od potrestání)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Subsidiarita postihu </a:t>
            </a:r>
            <a:r>
              <a:rPr lang="cs-CZ" altLang="cs-CZ" sz="2200" dirty="0"/>
              <a:t>(nelze jinak)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Legitimní očekávání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Spravedlivý proces </a:t>
            </a:r>
            <a:r>
              <a:rPr lang="cs-CZ" altLang="cs-CZ" sz="2200" dirty="0"/>
              <a:t>- § 36 </a:t>
            </a:r>
            <a:r>
              <a:rPr lang="cs-CZ" altLang="cs-CZ" sz="2200" dirty="0" err="1"/>
              <a:t>SpŘ</a:t>
            </a:r>
            <a:r>
              <a:rPr lang="cs-CZ" altLang="cs-CZ" sz="2200" dirty="0"/>
              <a:t>, řádné odůvodnění, přezkoumatelnost, výklad neurčitých právních pojmů,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</a:rPr>
              <a:t>Rychlost a hospodárnost</a:t>
            </a:r>
            <a:r>
              <a:rPr lang="cs-CZ" altLang="cs-CZ" sz="2200" dirty="0"/>
              <a:t> – lhůty (k zahájení, k pravomocnému uložení sankce), prekluze – zánik odpovědnosti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i="1" dirty="0">
                <a:solidFill>
                  <a:srgbClr val="FF0000"/>
                </a:solidFill>
              </a:rPr>
              <a:t>Ne bis in idem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i="1" dirty="0">
                <a:solidFill>
                  <a:srgbClr val="FF0000"/>
                </a:solidFill>
              </a:rPr>
              <a:t>Reformace in </a:t>
            </a:r>
            <a:r>
              <a:rPr lang="cs-CZ" altLang="cs-CZ" sz="2200" i="1" dirty="0" err="1">
                <a:solidFill>
                  <a:srgbClr val="FF0000"/>
                </a:solidFill>
              </a:rPr>
              <a:t>peius</a:t>
            </a:r>
            <a:r>
              <a:rPr lang="cs-CZ" altLang="cs-CZ" sz="2200" i="1" dirty="0">
                <a:solidFill>
                  <a:srgbClr val="FF0000"/>
                </a:solidFill>
              </a:rPr>
              <a:t> </a:t>
            </a:r>
            <a:r>
              <a:rPr lang="cs-CZ" altLang="cs-CZ" sz="22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cs-CZ" altLang="cs-CZ" sz="2200" dirty="0">
                <a:solidFill>
                  <a:srgbClr val="FF0000"/>
                </a:solidFill>
                <a:cs typeface="Arial" panose="020B0604020202020204" pitchFamily="34" charset="0"/>
              </a:rPr>
              <a:t>Není koncentrace řízení</a:t>
            </a:r>
            <a:endParaRPr lang="cs-CZ" altLang="cs-CZ" sz="2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q"/>
            </a:pPr>
            <a:endParaRPr lang="cs-CZ" altLang="cs-CZ" sz="2200" dirty="0"/>
          </a:p>
          <a:p>
            <a:pPr algn="just">
              <a:lnSpc>
                <a:spcPct val="100000"/>
              </a:lnSpc>
            </a:pPr>
            <a:endParaRPr lang="cs-CZ" altLang="cs-CZ" sz="22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200" dirty="0"/>
          </a:p>
          <a:p>
            <a:pPr algn="just">
              <a:lnSpc>
                <a:spcPct val="100000"/>
              </a:lnSpc>
            </a:pPr>
            <a:endParaRPr lang="cs-CZ" sz="2200" dirty="0"/>
          </a:p>
          <a:p>
            <a:pPr algn="just">
              <a:lnSpc>
                <a:spcPct val="10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848962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sz="2400" b="1" dirty="0"/>
              <a:t>Správní právo </a:t>
            </a:r>
            <a:r>
              <a:rPr lang="cs-CZ" sz="2400" dirty="0"/>
              <a:t>– soubor právních norem, který upravuje organizaci a činnost </a:t>
            </a:r>
            <a:r>
              <a:rPr lang="cs-CZ" sz="2400" dirty="0">
                <a:solidFill>
                  <a:srgbClr val="CC0000"/>
                </a:solidFill>
              </a:rPr>
              <a:t>veřejné správy; </a:t>
            </a:r>
            <a:r>
              <a:rPr lang="cs-CZ" sz="2400" dirty="0"/>
              <a:t>předmětem úpravy správního práva je </a:t>
            </a:r>
            <a:r>
              <a:rPr lang="cs-CZ" sz="2400" dirty="0">
                <a:solidFill>
                  <a:srgbClr val="CC0000"/>
                </a:solidFill>
              </a:rPr>
              <a:t>veřejná </a:t>
            </a:r>
            <a:r>
              <a:rPr lang="cs-CZ" sz="2400" dirty="0" smtClean="0">
                <a:solidFill>
                  <a:srgbClr val="CC0000"/>
                </a:solidFill>
              </a:rPr>
              <a:t>správa. </a:t>
            </a:r>
            <a:r>
              <a:rPr lang="cs-CZ" sz="2400" dirty="0" smtClean="0"/>
              <a:t>Umožňuje </a:t>
            </a:r>
            <a:r>
              <a:rPr lang="cs-CZ" sz="2400" dirty="0"/>
              <a:t>výkon veřejné správy a současně představuje i ochranný prvek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 smtClean="0">
                <a:solidFill>
                  <a:srgbClr val="FF3300"/>
                </a:solidFill>
              </a:rPr>
              <a:t>SP </a:t>
            </a:r>
            <a:r>
              <a:rPr lang="cs-CZ" sz="2400" dirty="0">
                <a:solidFill>
                  <a:srgbClr val="FF3300"/>
                </a:solidFill>
              </a:rPr>
              <a:t>organizační</a:t>
            </a:r>
            <a:r>
              <a:rPr lang="cs-CZ" sz="2400" dirty="0"/>
              <a:t> („</a:t>
            </a:r>
            <a:r>
              <a:rPr lang="cs-CZ" sz="2400" i="1" dirty="0"/>
              <a:t>KDO</a:t>
            </a:r>
            <a:r>
              <a:rPr lang="cs-CZ" sz="2400" dirty="0"/>
              <a:t>“) – organizace, postavení, pravomoc a působnost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hmotné</a:t>
            </a:r>
            <a:r>
              <a:rPr lang="cs-CZ" sz="2400" dirty="0"/>
              <a:t> („</a:t>
            </a:r>
            <a:r>
              <a:rPr lang="cs-CZ" sz="2400" i="1" dirty="0"/>
              <a:t>CO</a:t>
            </a:r>
            <a:r>
              <a:rPr lang="cs-CZ" sz="2400" dirty="0"/>
              <a:t>“) – normy upravující </a:t>
            </a:r>
            <a:r>
              <a:rPr lang="cs-CZ" sz="2400" dirty="0" err="1"/>
              <a:t>P+Po</a:t>
            </a:r>
            <a:r>
              <a:rPr lang="cs-CZ" sz="2400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procesní</a:t>
            </a:r>
            <a:r>
              <a:rPr lang="cs-CZ" sz="2400" dirty="0"/>
              <a:t> („</a:t>
            </a:r>
            <a:r>
              <a:rPr lang="cs-CZ" sz="2400" i="1" dirty="0"/>
              <a:t>JAK</a:t>
            </a:r>
            <a:r>
              <a:rPr lang="cs-CZ" sz="2400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dirty="0">
                <a:solidFill>
                  <a:srgbClr val="FF3300"/>
                </a:solidFill>
              </a:rPr>
              <a:t>SP trestní</a:t>
            </a:r>
            <a:r>
              <a:rPr lang="cs-CZ" sz="2400" dirty="0"/>
              <a:t> – stanovuje následky za porušení právních norem, </a:t>
            </a:r>
            <a:r>
              <a:rPr lang="cs-CZ" sz="2400" b="1" dirty="0"/>
              <a:t>správně právní odpovědnost</a:t>
            </a:r>
            <a:r>
              <a:rPr lang="cs-CZ" sz="2400" dirty="0"/>
              <a:t>, oprávnění veřejné správy trestat – </a:t>
            </a:r>
            <a:r>
              <a:rPr lang="cs-CZ" sz="2400" b="1" dirty="0"/>
              <a:t>správní trestání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758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400" i="1" dirty="0" smtClean="0"/>
              <a:t>Uplatnění </a:t>
            </a:r>
            <a:r>
              <a:rPr lang="cs-CZ" sz="2400" i="1" dirty="0"/>
              <a:t>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400" dirty="0"/>
              <a:t>Primární právní povinnost – zákaz či příkaz 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400" dirty="0"/>
              <a:t>Porušení právní povinnosti – jednáním či opomenutím, </a:t>
            </a:r>
            <a:r>
              <a:rPr lang="cs-CZ" sz="2400" u="sng" dirty="0">
                <a:solidFill>
                  <a:srgbClr val="FF3300"/>
                </a:solidFill>
              </a:rPr>
              <a:t>DELIKT</a:t>
            </a:r>
            <a:r>
              <a:rPr lang="cs-CZ" sz="24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400" dirty="0"/>
              <a:t>Sekundární sankční povinnost – </a:t>
            </a:r>
            <a:r>
              <a:rPr lang="cs-CZ" sz="2400" b="1" dirty="0">
                <a:solidFill>
                  <a:srgbClr val="FF3300"/>
                </a:solidFill>
              </a:rPr>
              <a:t>ODPOVĚDNOST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Aktivní koncepce odpovědnosti (perspektivní) – s existencí primární právní povinnosti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Pasivní koncepce odpovědnosti (</a:t>
            </a:r>
            <a:r>
              <a:rPr lang="cs-CZ" sz="2400" dirty="0">
                <a:solidFill>
                  <a:srgbClr val="FF3300"/>
                </a:solidFill>
              </a:rPr>
              <a:t>retrospektivní</a:t>
            </a:r>
            <a:r>
              <a:rPr lang="cs-CZ" sz="2400" dirty="0"/>
              <a:t>) – v důsledku porušení primární právní povinnosti, vznik (nového) </a:t>
            </a:r>
            <a:r>
              <a:rPr lang="cs-CZ" sz="2400" u="sng" dirty="0"/>
              <a:t>sekundárního sankčního právního</a:t>
            </a:r>
            <a:r>
              <a:rPr lang="cs-CZ" sz="2400" dirty="0"/>
              <a:t> </a:t>
            </a:r>
            <a:r>
              <a:rPr lang="cs-CZ" sz="2400" u="sng" dirty="0"/>
              <a:t>vztahu </a:t>
            </a:r>
            <a:r>
              <a:rPr lang="cs-CZ" sz="2400" dirty="0"/>
              <a:t>(obsahem je mj. právo uložit sankci a povinnost ji strpět a vykonat)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sz="2400" dirty="0">
              <a:solidFill>
                <a:srgbClr val="FF3300"/>
              </a:solidFill>
            </a:endParaRPr>
          </a:p>
          <a:p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2832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Funkce</a:t>
            </a:r>
            <a:r>
              <a:rPr lang="cs-CZ" sz="2400" dirty="0"/>
              <a:t>: reparační, satisfakční, </a:t>
            </a:r>
            <a:r>
              <a:rPr lang="cs-CZ" sz="2400" dirty="0" err="1"/>
              <a:t>retributivní</a:t>
            </a:r>
            <a:r>
              <a:rPr lang="cs-CZ" sz="2400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sz="2400" dirty="0"/>
              <a:t>Podle rozsudku Městského soudu v Praze ze dne 16. 11. 2004, č.j. 10 Ca 250/2003 - 48, publikovaný pod č. 560/2005 Sb. NSS „</a:t>
            </a:r>
            <a:r>
              <a:rPr lang="cs-CZ" sz="2400" i="1" dirty="0">
                <a:solidFill>
                  <a:srgbClr val="FF3300"/>
                </a:solidFill>
              </a:rPr>
              <a:t>preventivní</a:t>
            </a:r>
            <a:r>
              <a:rPr lang="cs-CZ" sz="2400" i="1" dirty="0"/>
              <a:t> úloha postihu nespočívá jen v účinku vůči žalobci. Postih musí mít sílu </a:t>
            </a:r>
            <a:r>
              <a:rPr lang="cs-CZ" sz="2400" i="1" dirty="0">
                <a:solidFill>
                  <a:srgbClr val="FF3300"/>
                </a:solidFill>
              </a:rPr>
              <a:t>odradit </a:t>
            </a:r>
            <a:r>
              <a:rPr lang="cs-CZ" sz="2400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sz="2400" i="1" dirty="0">
                <a:solidFill>
                  <a:srgbClr val="FF3300"/>
                </a:solidFill>
              </a:rPr>
              <a:t>znatelný</a:t>
            </a:r>
            <a:r>
              <a:rPr lang="cs-CZ" sz="2400" i="1" dirty="0"/>
              <a:t> v majetkové sféře delikventa, tedy být nikoli pro něho zanedbatelný, a nutně tak musí v sobě obsahovat i </a:t>
            </a:r>
            <a:r>
              <a:rPr lang="cs-CZ" sz="2400" i="1" dirty="0">
                <a:solidFill>
                  <a:srgbClr val="FF3300"/>
                </a:solidFill>
              </a:rPr>
              <a:t>represivní složku</a:t>
            </a:r>
            <a:r>
              <a:rPr lang="cs-CZ" sz="2400" i="1" dirty="0"/>
              <a:t>. V opačném případě by totiž postih delikventa smysl postrádal</a:t>
            </a:r>
            <a:r>
              <a:rPr lang="cs-CZ" sz="2400" dirty="0"/>
              <a:t>“.</a:t>
            </a:r>
          </a:p>
          <a:p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61093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sz="2400" dirty="0">
                <a:solidFill>
                  <a:srgbClr val="000000"/>
                </a:solidFill>
              </a:rPr>
              <a:t>NSS, </a:t>
            </a:r>
            <a:r>
              <a:rPr lang="cs-CZ" altLang="cs-CZ" sz="2400" dirty="0" err="1">
                <a:solidFill>
                  <a:srgbClr val="000000"/>
                </a:solidFill>
              </a:rPr>
              <a:t>sp</a:t>
            </a:r>
            <a:r>
              <a:rPr lang="cs-CZ" altLang="cs-CZ" sz="2400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sz="2400" i="1" dirty="0">
                <a:solidFill>
                  <a:srgbClr val="000000"/>
                </a:solidFill>
              </a:rPr>
              <a:t>Pokuta může být </a:t>
            </a:r>
            <a:r>
              <a:rPr lang="cs-CZ" altLang="cs-CZ" sz="2400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sz="2400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– </a:t>
            </a:r>
            <a:r>
              <a:rPr lang="cs-CZ" altLang="cs-CZ" sz="2400" dirty="0">
                <a:solidFill>
                  <a:srgbClr val="000000"/>
                </a:solidFill>
              </a:rPr>
              <a:t>je možné využívat rozpětí a správní uvážení</a:t>
            </a:r>
            <a:endParaRPr lang="cs-CZ" altLang="cs-CZ" sz="2400" i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3176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OBJEKT</a:t>
            </a:r>
            <a:r>
              <a:rPr lang="cs-CZ" sz="2400" dirty="0"/>
              <a:t> – chráněný zájem, hodnota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OBJEKTIVNÍ STRÁNKA </a:t>
            </a:r>
            <a:r>
              <a:rPr lang="cs-CZ" sz="2400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/>
              <a:t>SUBJEKT</a:t>
            </a:r>
            <a:r>
              <a:rPr lang="cs-CZ" sz="2400" dirty="0"/>
              <a:t> – pachatel, deliktní způsobilost, FO a PO, přeměny, </a:t>
            </a:r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FF3300"/>
                </a:solidFill>
              </a:rPr>
              <a:t>SUBJEKTIVNÍ STRÁNKA</a:t>
            </a:r>
            <a:r>
              <a:rPr lang="cs-CZ" sz="2400" b="1" dirty="0"/>
              <a:t> </a:t>
            </a:r>
            <a:r>
              <a:rPr lang="cs-CZ" sz="2400" dirty="0"/>
              <a:t>– zavinění, fakultativní složka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457200" indent="-457200" algn="just">
              <a:lnSpc>
                <a:spcPct val="100000"/>
              </a:lnSpc>
              <a:buFont typeface="Arial" pitchFamily="34" charset="0"/>
              <a:buChar char="•"/>
              <a:defRPr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0152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9312" y="273191"/>
            <a:ext cx="8066301" cy="451576"/>
          </a:xfrm>
        </p:spPr>
        <p:txBody>
          <a:bodyPr/>
          <a:lstStyle/>
          <a:p>
            <a:r>
              <a:rPr lang="cs-CZ" dirty="0" smtClean="0"/>
              <a:t>Správně právní odpovědnost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97527"/>
            <a:ext cx="8066301" cy="4834473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cs-CZ" sz="2400" b="1" dirty="0" smtClean="0"/>
              <a:t>Objektivní </a:t>
            </a:r>
            <a:r>
              <a:rPr lang="cs-CZ" sz="2400" b="1" dirty="0"/>
              <a:t>odpovědnost: </a:t>
            </a:r>
            <a:r>
              <a:rPr lang="cs-CZ" sz="2400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Objektivní odpovědnost </a:t>
            </a:r>
            <a:r>
              <a:rPr lang="cs-CZ" sz="2400" dirty="0">
                <a:solidFill>
                  <a:srgbClr val="FF3300"/>
                </a:solidFill>
              </a:rPr>
              <a:t>absolutní</a:t>
            </a:r>
            <a:r>
              <a:rPr lang="cs-CZ" sz="2400" dirty="0"/>
              <a:t>: nelze se jí zprostit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>
                <a:solidFill>
                  <a:srgbClr val="FF3300"/>
                </a:solidFill>
              </a:rPr>
              <a:t>Liberační důvody</a:t>
            </a:r>
            <a:r>
              <a:rPr lang="cs-CZ" sz="2400" dirty="0"/>
              <a:t>: umožňuji zprostit se objektivní odpovědnosti („</a:t>
            </a:r>
            <a:r>
              <a:rPr lang="cs-CZ" sz="2400" i="1" dirty="0"/>
              <a:t>pachatel vynaložil veškeré úsilí, které po něm lze vyžadovat</a:t>
            </a:r>
            <a:r>
              <a:rPr lang="cs-CZ" sz="2400" dirty="0"/>
              <a:t>“) – není odpovědnost </a:t>
            </a:r>
          </a:p>
          <a:p>
            <a:pPr algn="just">
              <a:lnSpc>
                <a:spcPct val="90000"/>
              </a:lnSpc>
              <a:defRPr/>
            </a:pPr>
            <a:r>
              <a:rPr lang="cs-CZ" sz="2400" dirty="0"/>
              <a:t>x </a:t>
            </a:r>
            <a:r>
              <a:rPr lang="cs-CZ" sz="2400" dirty="0">
                <a:solidFill>
                  <a:srgbClr val="FF0000"/>
                </a:solidFill>
              </a:rPr>
              <a:t>Upuštění/snížení sankce </a:t>
            </a:r>
            <a:r>
              <a:rPr lang="cs-CZ" sz="2400" dirty="0"/>
              <a:t>– je odpovědnost, ale následky minimalizovány či zcela odstraněny</a:t>
            </a:r>
          </a:p>
          <a:p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455114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48</TotalTime>
  <Words>3031</Words>
  <Application>Microsoft Office PowerPoint</Application>
  <PresentationFormat>Vlastní</PresentationFormat>
  <Paragraphs>316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Prezentace_MU_CZ</vt:lpstr>
      <vt:lpstr>Správně právní odpovědnost. Pojem a podstata správně právní odpovědnosti. Systém správně právní odpovědnosti a její funkce. Diferenciace druhů správních deliktů - stručná charakteristika. Správní trestání – pojem, podstata a zásady.  </vt:lpstr>
      <vt:lpstr>Obsah přednášky</vt:lpstr>
      <vt:lpstr>Otázky, na které se pokusíme odpovědět: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  <vt:lpstr>Správně právní odpovědnost</vt:lpstr>
    </vt:vector>
  </TitlesOfParts>
  <Company>Masarykova univerzita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Lukáš</cp:lastModifiedBy>
  <cp:revision>43</cp:revision>
  <cp:lastPrinted>2019-11-18T06:05:28Z</cp:lastPrinted>
  <dcterms:created xsi:type="dcterms:W3CDTF">2019-11-18T05:31:11Z</dcterms:created>
  <dcterms:modified xsi:type="dcterms:W3CDTF">2019-12-01T17:35:45Z</dcterms:modified>
</cp:coreProperties>
</file>