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8" r:id="rId3"/>
    <p:sldId id="315" r:id="rId4"/>
    <p:sldId id="267" r:id="rId5"/>
    <p:sldId id="269" r:id="rId6"/>
    <p:sldId id="265" r:id="rId7"/>
    <p:sldId id="277" r:id="rId8"/>
    <p:sldId id="270" r:id="rId9"/>
    <p:sldId id="273" r:id="rId10"/>
    <p:sldId id="271" r:id="rId11"/>
    <p:sldId id="274" r:id="rId12"/>
    <p:sldId id="275" r:id="rId13"/>
    <p:sldId id="283" r:id="rId14"/>
    <p:sldId id="284" r:id="rId15"/>
    <p:sldId id="287" r:id="rId16"/>
    <p:sldId id="285" r:id="rId17"/>
    <p:sldId id="288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8" r:id="rId26"/>
    <p:sldId id="299" r:id="rId27"/>
    <p:sldId id="317" r:id="rId28"/>
    <p:sldId id="301" r:id="rId29"/>
    <p:sldId id="319" r:id="rId30"/>
    <p:sldId id="318" r:id="rId31"/>
    <p:sldId id="302" r:id="rId32"/>
    <p:sldId id="297" r:id="rId33"/>
    <p:sldId id="316" r:id="rId34"/>
    <p:sldId id="320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3" r:id="rId43"/>
    <p:sldId id="321" r:id="rId44"/>
    <p:sldId id="322" r:id="rId45"/>
    <p:sldId id="324" r:id="rId46"/>
    <p:sldId id="323" r:id="rId4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98" d="100"/>
          <a:sy n="98" d="100"/>
        </p:scale>
        <p:origin x="-114" y="-61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</a:t>
            </a:r>
            <a:r>
              <a:rPr lang="cs-CZ" dirty="0"/>
              <a:t>- Charakteristika a znaky hlavních forem realizace veřejné správy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a znaky hlavních forem realizace veřejné správy II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Správní právo II 14. 10. 2019</a:t>
            </a:r>
          </a:p>
          <a:p>
            <a:r>
              <a:rPr lang="cs-CZ" dirty="0" smtClean="0"/>
              <a:t>Mgr. Tomáš Svoboda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 vymezení veřejnoprávní smlouvy (§ 159)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§ 159 (2) Veřejnoprávní smlouva </a:t>
            </a:r>
            <a:r>
              <a:rPr lang="cs-CZ" b="1" i="1" dirty="0" smtClean="0">
                <a:solidFill>
                  <a:srgbClr val="0000DC"/>
                </a:solidFill>
              </a:rPr>
              <a:t>nesmí být v rozporu s právními předpisy</a:t>
            </a:r>
            <a:r>
              <a:rPr lang="cs-CZ" i="1" dirty="0" smtClean="0">
                <a:solidFill>
                  <a:srgbClr val="0000DC"/>
                </a:solidFill>
              </a:rPr>
              <a:t>, nesmí je obcházet a </a:t>
            </a:r>
            <a:r>
              <a:rPr lang="cs-CZ" b="1" i="1" dirty="0" smtClean="0">
                <a:solidFill>
                  <a:srgbClr val="0000DC"/>
                </a:solidFill>
              </a:rPr>
              <a:t>musí být v souladu s veřejným zájmem</a:t>
            </a:r>
            <a:r>
              <a:rPr lang="cs-CZ" i="1" dirty="0" smtClean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základní </a:t>
            </a:r>
            <a:r>
              <a:rPr lang="cs-CZ" b="1" dirty="0" smtClean="0"/>
              <a:t>obsahové požadavky </a:t>
            </a:r>
            <a:r>
              <a:rPr lang="cs-CZ" dirty="0" smtClean="0"/>
              <a:t>veřejnoprávních smluv</a:t>
            </a:r>
          </a:p>
          <a:p>
            <a:pPr lvl="1"/>
            <a:r>
              <a:rPr lang="cs-CZ" dirty="0" smtClean="0"/>
              <a:t>= projev </a:t>
            </a:r>
            <a:r>
              <a:rPr lang="cs-CZ" dirty="0" smtClean="0">
                <a:solidFill>
                  <a:srgbClr val="0000DC"/>
                </a:solidFill>
              </a:rPr>
              <a:t>zásad </a:t>
            </a:r>
            <a:r>
              <a:rPr lang="cs-CZ" i="1" dirty="0" smtClean="0">
                <a:solidFill>
                  <a:srgbClr val="0000DC"/>
                </a:solidFill>
              </a:rPr>
              <a:t>zákonnosti</a:t>
            </a:r>
            <a:r>
              <a:rPr lang="cs-CZ" dirty="0" smtClean="0">
                <a:solidFill>
                  <a:srgbClr val="0000DC"/>
                </a:solidFill>
              </a:rPr>
              <a:t> </a:t>
            </a:r>
            <a:r>
              <a:rPr lang="cs-CZ" dirty="0" smtClean="0"/>
              <a:t>(§ 2 odst. 1 SŘ) a </a:t>
            </a:r>
            <a:r>
              <a:rPr lang="cs-CZ" i="1" dirty="0" smtClean="0">
                <a:solidFill>
                  <a:srgbClr val="0000DC"/>
                </a:solidFill>
              </a:rPr>
              <a:t>souladu s veřejným zájmem </a:t>
            </a:r>
            <a:r>
              <a:rPr lang="cs-CZ" dirty="0" smtClean="0"/>
              <a:t>(§ 2 odst. 4 SŘ)</a:t>
            </a:r>
          </a:p>
          <a:p>
            <a:pPr lvl="1"/>
            <a:endParaRPr lang="cs-CZ" dirty="0" smtClean="0"/>
          </a:p>
          <a:p>
            <a:pPr lvl="1"/>
            <a:r>
              <a:rPr lang="cs-CZ" b="1" i="1" dirty="0" smtClean="0"/>
              <a:t>pozn.: </a:t>
            </a:r>
            <a:r>
              <a:rPr lang="cs-CZ" dirty="0" smtClean="0"/>
              <a:t>právními předpisy se rozumí také mezinárodní smlouvy (srov. § 2 odst. 1 SŘ), význam má ale také soudní judikatura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 vymezení veřejnoprávní smlouvy (§ 159)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§ 159 (3) Uzavření veřejnoprávní smlouvy, </a:t>
            </a:r>
            <a:r>
              <a:rPr lang="cs-CZ" b="1" i="1" dirty="0" smtClean="0">
                <a:solidFill>
                  <a:srgbClr val="0000DC"/>
                </a:solidFill>
              </a:rPr>
              <a:t>jejíž stranou je správní orgán, nesmí snižovat důvěryhodnost veřejné správy, musí být účelné</a:t>
            </a:r>
            <a:r>
              <a:rPr lang="cs-CZ" i="1" dirty="0" smtClean="0">
                <a:solidFill>
                  <a:srgbClr val="0000DC"/>
                </a:solidFill>
              </a:rPr>
              <a:t> a správní orgán musí </a:t>
            </a:r>
            <a:r>
              <a:rPr lang="cs-CZ" b="1" i="1" dirty="0" smtClean="0">
                <a:solidFill>
                  <a:srgbClr val="0000DC"/>
                </a:solidFill>
              </a:rPr>
              <a:t>mít při jejím uzavírání za cíl plnění úkolů veřejné správy</a:t>
            </a:r>
            <a:r>
              <a:rPr lang="cs-CZ" i="1" dirty="0" smtClean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další </a:t>
            </a:r>
            <a:r>
              <a:rPr lang="cs-CZ" b="1" dirty="0" smtClean="0"/>
              <a:t>obsahové požadavky </a:t>
            </a:r>
            <a:r>
              <a:rPr lang="cs-CZ" dirty="0" smtClean="0"/>
              <a:t>veřejnoprávních smluv</a:t>
            </a:r>
          </a:p>
          <a:p>
            <a:pPr lvl="1"/>
            <a:r>
              <a:rPr lang="cs-CZ" dirty="0" smtClean="0"/>
              <a:t>= projev </a:t>
            </a:r>
            <a:r>
              <a:rPr lang="cs-CZ" dirty="0" smtClean="0">
                <a:solidFill>
                  <a:srgbClr val="0000DC"/>
                </a:solidFill>
              </a:rPr>
              <a:t>zásady </a:t>
            </a:r>
            <a:r>
              <a:rPr lang="cs-CZ" i="1" dirty="0" smtClean="0">
                <a:solidFill>
                  <a:srgbClr val="0000DC"/>
                </a:solidFill>
              </a:rPr>
              <a:t>VS jako služby veřejnosti </a:t>
            </a:r>
            <a:r>
              <a:rPr lang="cs-CZ" dirty="0" smtClean="0"/>
              <a:t>(§ 4 odst. 1 SŘ), </a:t>
            </a:r>
            <a:r>
              <a:rPr lang="cs-CZ" i="1" dirty="0" smtClean="0">
                <a:solidFill>
                  <a:srgbClr val="0000DC"/>
                </a:solidFill>
              </a:rPr>
              <a:t>hospodárnosti</a:t>
            </a:r>
            <a:r>
              <a:rPr lang="cs-CZ" dirty="0" smtClean="0"/>
              <a:t> (§ 6 odst. 2 SŘ) či některých dalších základních zásad činnosti SO…</a:t>
            </a:r>
          </a:p>
          <a:p>
            <a:pPr lvl="1"/>
            <a:endParaRPr lang="cs-CZ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§ 159 (4) Veřejnoprávní smlouva se vždy posuzuje podle svého skutečného obsahu.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pravidla pro výklad obsahu smlouvy SŘ neobsahuje, uplatní se proto </a:t>
            </a:r>
            <a:r>
              <a:rPr lang="cs-CZ" b="1" dirty="0" smtClean="0"/>
              <a:t>subsidiarita občanského </a:t>
            </a:r>
            <a:r>
              <a:rPr lang="cs-CZ" b="1" dirty="0" smtClean="0"/>
              <a:t>zákoníku </a:t>
            </a:r>
            <a:r>
              <a:rPr lang="cs-CZ" dirty="0" smtClean="0"/>
              <a:t>(viz dále)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- koordinační (§ 160)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§ 159 (1) </a:t>
            </a:r>
            <a:r>
              <a:rPr lang="cs-CZ" b="1" i="1" dirty="0" smtClean="0">
                <a:solidFill>
                  <a:srgbClr val="0000DC"/>
                </a:solidFill>
              </a:rPr>
              <a:t>Stát, veřejnoprávní korporace, jiné právnické osoby </a:t>
            </a:r>
            <a:r>
              <a:rPr lang="cs-CZ" i="1" dirty="0" smtClean="0">
                <a:solidFill>
                  <a:srgbClr val="0000DC"/>
                </a:solidFill>
              </a:rPr>
              <a:t>zřízené zákonem a právnické a fyzické osoby, pokud vykonávají zákonem nebo na základě zákona svěřenou působnost v oblasti veřejné správy, </a:t>
            </a:r>
            <a:r>
              <a:rPr lang="cs-CZ" b="1" i="1" dirty="0" smtClean="0">
                <a:solidFill>
                  <a:srgbClr val="0000DC"/>
                </a:solidFill>
              </a:rPr>
              <a:t>mohou za účelem plnění svých úkolů vzájemně uzavírat veřejnoprávní smlouvy</a:t>
            </a:r>
            <a:r>
              <a:rPr lang="cs-CZ" i="1" dirty="0" smtClean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smtClean="0"/>
              <a:t>mezi subjekty VS </a:t>
            </a:r>
            <a:r>
              <a:rPr lang="cs-CZ" dirty="0" smtClean="0"/>
              <a:t>+ za účelem </a:t>
            </a:r>
            <a:r>
              <a:rPr lang="cs-CZ" b="1" dirty="0" smtClean="0"/>
              <a:t>plnění úkolů těchto subjektů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=</a:t>
            </a:r>
            <a:r>
              <a:rPr lang="cs-CZ" b="1" i="1" dirty="0" smtClean="0">
                <a:solidFill>
                  <a:srgbClr val="0000DC"/>
                </a:solidFill>
              </a:rPr>
              <a:t> koordinační povaha</a:t>
            </a:r>
            <a:endParaRPr lang="cs-CZ" dirty="0" smtClean="0"/>
          </a:p>
          <a:p>
            <a:pPr lvl="1"/>
            <a:r>
              <a:rPr lang="cs-CZ" dirty="0" smtClean="0"/>
              <a:t>vyžadováno </a:t>
            </a:r>
            <a:r>
              <a:rPr lang="cs-CZ" b="1" dirty="0" smtClean="0"/>
              <a:t>zákonné zmocnění </a:t>
            </a:r>
            <a:r>
              <a:rPr lang="cs-CZ" dirty="0" smtClean="0"/>
              <a:t>+ </a:t>
            </a:r>
            <a:r>
              <a:rPr lang="cs-CZ" b="1" dirty="0" smtClean="0"/>
              <a:t>někdy souhlas </a:t>
            </a:r>
            <a:r>
              <a:rPr lang="cs-CZ" dirty="0" smtClean="0"/>
              <a:t>(viz dále)</a:t>
            </a:r>
            <a:endParaRPr lang="cs-CZ" b="1" i="1" dirty="0" smtClean="0">
              <a:solidFill>
                <a:srgbClr val="0000DC"/>
              </a:solidFill>
            </a:endParaRPr>
          </a:p>
          <a:p>
            <a:pPr lvl="1"/>
            <a:endParaRPr lang="cs-CZ" b="1" i="1" dirty="0" smtClean="0">
              <a:solidFill>
                <a:srgbClr val="0000DC"/>
              </a:solidFill>
            </a:endParaRPr>
          </a:p>
          <a:p>
            <a:pPr lvl="1"/>
            <a:r>
              <a:rPr lang="cs-CZ" b="1" i="1" dirty="0" smtClean="0"/>
              <a:t>pozn.: </a:t>
            </a:r>
            <a:r>
              <a:rPr lang="cs-CZ" dirty="0" smtClean="0"/>
              <a:t>předpokládané subjekty VS mohou mezi sebou uzavírat také            soukromoprávní smlouvy (viz dříve)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- koordinační (§ 160)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§ </a:t>
            </a:r>
            <a:r>
              <a:rPr lang="cs-CZ" b="1" dirty="0" smtClean="0">
                <a:solidFill>
                  <a:srgbClr val="0000DC"/>
                </a:solidFill>
              </a:rPr>
              <a:t>63 </a:t>
            </a:r>
            <a:r>
              <a:rPr lang="cs-CZ" b="1" dirty="0" err="1" smtClean="0">
                <a:solidFill>
                  <a:srgbClr val="0000DC"/>
                </a:solidFill>
              </a:rPr>
              <a:t>ObZř</a:t>
            </a:r>
            <a:r>
              <a:rPr lang="cs-CZ" b="1" dirty="0" smtClean="0">
                <a:solidFill>
                  <a:srgbClr val="0000DC"/>
                </a:solidFill>
              </a:rPr>
              <a:t>: 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(1) Obce, jejichž orgány vykonávají přenesenou působnost ve stejném správním obvodu obce s rozšířenou působností, mohou uzavřít </a:t>
            </a:r>
            <a:r>
              <a:rPr lang="cs-CZ" b="1" i="1" dirty="0" smtClean="0">
                <a:solidFill>
                  <a:srgbClr val="0000DC"/>
                </a:solidFill>
              </a:rPr>
              <a:t>veřejnoprávní smlouvu, podle níž budou orgány jedné obce vykonávat přenesenou působnost nebo část přenesené působnosti pro orgány jiné obce </a:t>
            </a:r>
            <a:r>
              <a:rPr lang="cs-CZ" i="1" dirty="0" smtClean="0">
                <a:solidFill>
                  <a:srgbClr val="0000DC"/>
                </a:solidFill>
              </a:rPr>
              <a:t> obvodu obce s rozšířenou působností, mohou uzavřít (jiných obcí), která je (které jsou) účastníkem veřejnoprávní smlouvy. Předmětem veřejnoprávní smlouvy nemůže být přenesená působnost, která je na základě zákona svěřena orgánům jen některých obcí. </a:t>
            </a:r>
            <a:r>
              <a:rPr lang="cs-CZ" b="1" i="1" dirty="0" smtClean="0">
                <a:solidFill>
                  <a:srgbClr val="0000DC"/>
                </a:solidFill>
              </a:rPr>
              <a:t>K uzavření veřejnoprávní smlouvy je třeba souhlasu krajského úřadu.</a:t>
            </a:r>
          </a:p>
          <a:p>
            <a:pPr lvl="1"/>
            <a:r>
              <a:rPr lang="cs-CZ" dirty="0" smtClean="0"/>
              <a:t>+ další podrobnosti (§ 63 odst. 2)</a:t>
            </a:r>
          </a:p>
          <a:p>
            <a:pPr lvl="1"/>
            <a:endParaRPr 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- koordinační (§ 160)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§ </a:t>
            </a:r>
            <a:r>
              <a:rPr lang="cs-CZ" b="1" dirty="0" smtClean="0">
                <a:solidFill>
                  <a:srgbClr val="0000DC"/>
                </a:solidFill>
              </a:rPr>
              <a:t>3a zákona č. 553/1991 Sb., o obecní policii: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(1) Obec nebo obce, které nezřídily obecní policii, mohou uzavřít s jinou obcí v témže vyšším územním samosprávném celku (kraji), která obecní policii zřídila, </a:t>
            </a:r>
            <a:r>
              <a:rPr lang="cs-CZ" b="1" i="1" dirty="0" smtClean="0">
                <a:solidFill>
                  <a:srgbClr val="0000DC"/>
                </a:solidFill>
              </a:rPr>
              <a:t>veřejnoprávní smlouvu, na jejímž základě bude obecní policie této obce vykonávat úkoly stanovené tímto nebo zvláštním zákonem </a:t>
            </a:r>
            <a:r>
              <a:rPr lang="cs-CZ" i="1" dirty="0" smtClean="0">
                <a:solidFill>
                  <a:srgbClr val="0000DC"/>
                </a:solidFill>
              </a:rPr>
              <a:t>na území obce nebo obcí, které obecní policii nezřídily a jsou smluvními stranami této smlouvy.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(2) Veřejnoprávní smlouva podle odstavce 1 </a:t>
            </a:r>
            <a:r>
              <a:rPr lang="cs-CZ" b="1" i="1" dirty="0" smtClean="0">
                <a:solidFill>
                  <a:srgbClr val="0000DC"/>
                </a:solidFill>
              </a:rPr>
              <a:t>vyžaduje ke svému uzavření nebo změně obsahu souhlas krajského úřadu</a:t>
            </a:r>
            <a:r>
              <a:rPr lang="cs-CZ" i="1" dirty="0" smtClean="0">
                <a:solidFill>
                  <a:srgbClr val="0000DC"/>
                </a:solidFill>
              </a:rPr>
              <a:t>. O udělení souhlasu rozhoduje krajský úřad v přenesené působnosti.</a:t>
            </a:r>
          </a:p>
          <a:p>
            <a:pPr lvl="1"/>
            <a:r>
              <a:rPr lang="cs-CZ" dirty="0" smtClean="0"/>
              <a:t>+ další podrobnosti (§ 3c)</a:t>
            </a: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endParaRPr 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- koordinační (§ 160)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§ </a:t>
            </a:r>
            <a:r>
              <a:rPr lang="cs-CZ" b="1" dirty="0" smtClean="0">
                <a:solidFill>
                  <a:srgbClr val="0000DC"/>
                </a:solidFill>
              </a:rPr>
              <a:t>44 zákona č. 185/2001 Sb., o odpadech a o změně některých dalších zákonů: 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(1) Obec, která produkuje ročně více než 10 t nebezpečného odpadu nebo více než 1000 t ostatního odpadu, zpracovává v samostatné působnosti plán odpadového hospodářství obce pro odpady, které produkuje, a odpady, se kterými nakládá.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(13) </a:t>
            </a:r>
            <a:r>
              <a:rPr lang="cs-CZ" b="1" i="1" dirty="0" smtClean="0">
                <a:solidFill>
                  <a:srgbClr val="0000DC"/>
                </a:solidFill>
              </a:rPr>
              <a:t>Obce</a:t>
            </a:r>
            <a:r>
              <a:rPr lang="cs-CZ" i="1" dirty="0" smtClean="0">
                <a:solidFill>
                  <a:srgbClr val="0000DC"/>
                </a:solidFill>
              </a:rPr>
              <a:t>, které k zabezpečení svých povinností při nakládání s komunálním odpadem vytvořily dobrovolný svazek obcí, </a:t>
            </a:r>
            <a:r>
              <a:rPr lang="cs-CZ" b="1" i="1" dirty="0" smtClean="0">
                <a:solidFill>
                  <a:srgbClr val="0000DC"/>
                </a:solidFill>
              </a:rPr>
              <a:t>mohou na základě písemné dohody zpracovat společný plán odpadového hospodářství obce</a:t>
            </a:r>
            <a:r>
              <a:rPr lang="cs-CZ" i="1" dirty="0" smtClean="0">
                <a:solidFill>
                  <a:srgbClr val="0000DC"/>
                </a:solidFill>
              </a:rPr>
              <a:t>, který nahrazuje jednotlivé plány odpadového hospodářství obce.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- koordinační (§ 160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r>
              <a:rPr lang="cs-CZ" b="1" dirty="0" smtClean="0"/>
              <a:t>některé další příklady: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veřejnoprávní smlouva o zveřejňování obsahu úřední desky způsobem umožňujícím dálkový přístup </a:t>
            </a:r>
            <a:r>
              <a:rPr lang="cs-CZ" dirty="0" smtClean="0"/>
              <a:t>(§ 26 odst. 2 a 3 SŘ; obdobně </a:t>
            </a:r>
            <a:r>
              <a:rPr lang="cs-CZ" i="1" dirty="0" smtClean="0"/>
              <a:t>veřejná podatelna </a:t>
            </a:r>
            <a:r>
              <a:rPr lang="cs-CZ" dirty="0" smtClean="0"/>
              <a:t>dle § 37 odst. 6 a 7 SŘ)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dohoda o vytvoření společného školského obvodu spádové školy </a:t>
            </a:r>
            <a:r>
              <a:rPr lang="cs-CZ" dirty="0" smtClean="0"/>
              <a:t>(§ 78 odst. 2 písm. c) zákona č. 561/2004 Sb.</a:t>
            </a:r>
            <a:r>
              <a:rPr lang="cs-CZ" i="1" dirty="0" smtClean="0"/>
              <a:t>, </a:t>
            </a:r>
            <a:r>
              <a:rPr lang="cs-CZ" dirty="0" smtClean="0"/>
              <a:t>školského zákona)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dohoda o sloučení obcí </a:t>
            </a:r>
            <a:r>
              <a:rPr lang="cs-CZ" dirty="0" smtClean="0"/>
              <a:t>(§ 19 odst. 3 – 5 </a:t>
            </a:r>
            <a:r>
              <a:rPr lang="cs-CZ" dirty="0" err="1" smtClean="0"/>
              <a:t>ObZř</a:t>
            </a:r>
            <a:r>
              <a:rPr lang="cs-CZ" dirty="0" smtClean="0"/>
              <a:t>, obdobně tamtéž </a:t>
            </a:r>
            <a:r>
              <a:rPr lang="cs-CZ" i="1" dirty="0" smtClean="0"/>
              <a:t>připojení obce k jiné obci</a:t>
            </a:r>
            <a:r>
              <a:rPr lang="cs-CZ" dirty="0" smtClean="0"/>
              <a:t>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dohoda o změně hranic obcí </a:t>
            </a:r>
            <a:r>
              <a:rPr lang="cs-CZ" dirty="0" smtClean="0"/>
              <a:t>(§ 26 </a:t>
            </a:r>
            <a:r>
              <a:rPr lang="cs-CZ" dirty="0" err="1" smtClean="0"/>
              <a:t>ObZř</a:t>
            </a:r>
            <a:r>
              <a:rPr lang="cs-CZ" dirty="0" smtClean="0"/>
              <a:t>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smlouva o vytvoření dobrovolného svazku obcí </a:t>
            </a:r>
            <a:r>
              <a:rPr lang="cs-CZ" dirty="0" smtClean="0"/>
              <a:t>(§ 49 odst. 5 </a:t>
            </a:r>
            <a:r>
              <a:rPr lang="cs-CZ" dirty="0" err="1" smtClean="0"/>
              <a:t>ObZř</a:t>
            </a:r>
            <a:r>
              <a:rPr lang="cs-CZ" dirty="0" smtClean="0"/>
              <a:t>)</a:t>
            </a:r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- koordinační (§ 160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zmocnění</a:t>
            </a:r>
            <a:r>
              <a:rPr lang="cs-CZ" dirty="0" smtClean="0">
                <a:solidFill>
                  <a:srgbClr val="0000DC"/>
                </a:solidFill>
              </a:rPr>
              <a:t> k uzavírání koordinačních smluv </a:t>
            </a:r>
            <a:r>
              <a:rPr lang="cs-CZ" dirty="0" smtClean="0"/>
              <a:t>(§ 160 odst. 5 a </a:t>
            </a:r>
            <a:r>
              <a:rPr lang="cs-CZ" dirty="0" smtClean="0"/>
              <a:t>6 SŘ)</a:t>
            </a:r>
            <a:endParaRPr lang="cs-CZ" dirty="0" smtClean="0"/>
          </a:p>
          <a:p>
            <a:pPr lvl="1"/>
            <a:r>
              <a:rPr lang="cs-CZ" dirty="0" smtClean="0"/>
              <a:t>obecně vyžadováno </a:t>
            </a:r>
            <a:r>
              <a:rPr lang="cs-CZ" b="1" dirty="0" smtClean="0"/>
              <a:t>zákonné zmocnění</a:t>
            </a:r>
          </a:p>
          <a:p>
            <a:pPr lvl="1"/>
            <a:r>
              <a:rPr lang="cs-CZ" dirty="0" smtClean="0"/>
              <a:t>pokud jde o výkon státní správy, ještě </a:t>
            </a:r>
            <a:r>
              <a:rPr lang="cs-CZ" b="1" dirty="0" smtClean="0"/>
              <a:t>souhlas nadřízeného správního orgánu </a:t>
            </a:r>
          </a:p>
          <a:p>
            <a:pPr lvl="1"/>
            <a:r>
              <a:rPr lang="cs-CZ" dirty="0" smtClean="0"/>
              <a:t>(který posuzuje požadavky podle § 159 odst. 1 SŘ)</a:t>
            </a:r>
          </a:p>
          <a:p>
            <a:pPr lvl="1"/>
            <a:endParaRPr lang="cs-CZ" dirty="0" smtClean="0">
              <a:solidFill>
                <a:srgbClr val="0000DC"/>
              </a:solidFill>
            </a:endParaRPr>
          </a:p>
          <a:p>
            <a:pPr lvl="1"/>
            <a:r>
              <a:rPr lang="cs-CZ" dirty="0" smtClean="0"/>
              <a:t>dále upravena také pravidla pro určení orgánu příslušného pro </a:t>
            </a:r>
            <a:r>
              <a:rPr lang="cs-CZ" b="1" dirty="0" smtClean="0"/>
              <a:t>rozhodování o sporu </a:t>
            </a:r>
            <a:r>
              <a:rPr lang="cs-CZ" dirty="0" smtClean="0"/>
              <a:t>z veřejnoprávní smlouvy (§ 160 odst. 4) – viz dále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- subordinační (§ 161)</a:t>
            </a:r>
          </a:p>
          <a:p>
            <a:pPr lvl="1"/>
            <a:r>
              <a:rPr lang="cs-CZ" sz="1800" b="1" i="1" dirty="0" smtClean="0">
                <a:solidFill>
                  <a:srgbClr val="0000DC"/>
                </a:solidFill>
              </a:rPr>
              <a:t>(1)</a:t>
            </a:r>
            <a:r>
              <a:rPr lang="cs-CZ" sz="1800" i="1" dirty="0" smtClean="0">
                <a:solidFill>
                  <a:srgbClr val="0000DC"/>
                </a:solidFill>
              </a:rPr>
              <a:t> </a:t>
            </a:r>
            <a:r>
              <a:rPr lang="cs-CZ" sz="1800" b="1" i="1" dirty="0" smtClean="0">
                <a:solidFill>
                  <a:srgbClr val="0000DC"/>
                </a:solidFill>
              </a:rPr>
              <a:t>Stanoví-li tak zvláštní zákon</a:t>
            </a:r>
            <a:r>
              <a:rPr lang="cs-CZ" sz="1800" i="1" dirty="0" smtClean="0">
                <a:solidFill>
                  <a:srgbClr val="0000DC"/>
                </a:solidFill>
              </a:rPr>
              <a:t>, může </a:t>
            </a:r>
            <a:r>
              <a:rPr lang="cs-CZ" sz="1800" b="1" i="1" dirty="0" smtClean="0">
                <a:solidFill>
                  <a:srgbClr val="0000DC"/>
                </a:solidFill>
              </a:rPr>
              <a:t>správní orgán uzavřít veřejnoprávní smlouvu s osobou, která by byla účastníkem</a:t>
            </a:r>
            <a:r>
              <a:rPr lang="cs-CZ" sz="1800" i="1" dirty="0" smtClean="0">
                <a:solidFill>
                  <a:srgbClr val="0000DC"/>
                </a:solidFill>
              </a:rPr>
              <a:t> podle § 27 odst. 1, kdyby probíhalo řízení podle části druhé, </a:t>
            </a:r>
            <a:r>
              <a:rPr lang="cs-CZ" sz="1800" b="1" i="1" dirty="0" smtClean="0">
                <a:solidFill>
                  <a:srgbClr val="0000DC"/>
                </a:solidFill>
              </a:rPr>
              <a:t>a to i namísto vydání rozhodnutí. </a:t>
            </a:r>
            <a:r>
              <a:rPr lang="cs-CZ" sz="1800" i="1" dirty="0" smtClean="0">
                <a:solidFill>
                  <a:srgbClr val="0000DC"/>
                </a:solidFill>
              </a:rPr>
              <a:t>Podmínkou účinnosti veřejnoprávní smlouvy je souhlas ostatních osob, které by byly účastníky podle § 27 odst. 2 nebo 3. Správní orgán přitom postupuje podle ustanovení o souhlasu třetích osob (§ 168).</a:t>
            </a:r>
          </a:p>
          <a:p>
            <a:pPr lvl="1"/>
            <a:endParaRPr lang="cs-CZ" sz="1800" dirty="0" smtClean="0"/>
          </a:p>
          <a:p>
            <a:pPr lvl="1"/>
            <a:r>
              <a:rPr lang="cs-CZ" sz="1800" b="1" dirty="0" smtClean="0"/>
              <a:t>mezi SO </a:t>
            </a:r>
            <a:r>
              <a:rPr lang="cs-CZ" sz="1800" dirty="0" smtClean="0"/>
              <a:t>a osobou s postavením </a:t>
            </a:r>
            <a:r>
              <a:rPr lang="cs-CZ" sz="1800" b="1" dirty="0" smtClean="0"/>
              <a:t>(hlavního) účastníka </a:t>
            </a:r>
          </a:p>
          <a:p>
            <a:pPr lvl="1"/>
            <a:r>
              <a:rPr lang="cs-CZ" sz="1800" dirty="0" smtClean="0"/>
              <a:t>formálně rovné postavení, fakticky ovšem odráží, resp. </a:t>
            </a:r>
            <a:r>
              <a:rPr lang="cs-CZ" sz="1800" b="1" dirty="0" smtClean="0"/>
              <a:t>nahrazuje vrchnostenský akt</a:t>
            </a:r>
          </a:p>
          <a:p>
            <a:pPr lvl="1"/>
            <a:r>
              <a:rPr lang="cs-CZ" sz="1800" b="1" i="1" dirty="0" smtClean="0">
                <a:solidFill>
                  <a:srgbClr val="0000DC"/>
                </a:solidFill>
              </a:rPr>
              <a:t>= subordinační povaha</a:t>
            </a:r>
          </a:p>
          <a:p>
            <a:pPr lvl="1"/>
            <a:endParaRPr lang="cs-CZ" sz="1800" b="1" dirty="0" smtClean="0"/>
          </a:p>
          <a:p>
            <a:pPr lvl="1"/>
            <a:r>
              <a:rPr lang="cs-CZ" sz="1800" dirty="0" smtClean="0"/>
              <a:t>vyžadováno</a:t>
            </a:r>
            <a:r>
              <a:rPr lang="cs-CZ" sz="1800" b="1" dirty="0" smtClean="0"/>
              <a:t> zákonné zmocnění</a:t>
            </a:r>
          </a:p>
          <a:p>
            <a:pPr lvl="1"/>
            <a:r>
              <a:rPr lang="cs-CZ" sz="1800" b="1" dirty="0" smtClean="0"/>
              <a:t>porušení</a:t>
            </a:r>
            <a:r>
              <a:rPr lang="cs-CZ" sz="1800" dirty="0" smtClean="0"/>
              <a:t> (či neuzavření) může vést k vydání vrchnostenského aktu (rozhodnutí) či v některých případech také k odpovědnosti za správní delikt (srov. § 178 </a:t>
            </a:r>
            <a:r>
              <a:rPr lang="cs-CZ" sz="1800" dirty="0" err="1" smtClean="0"/>
              <a:t>StZ</a:t>
            </a:r>
            <a:r>
              <a:rPr lang="cs-CZ" sz="1800" dirty="0" smtClean="0"/>
              <a:t>)</a:t>
            </a:r>
          </a:p>
          <a:p>
            <a:pPr lvl="1"/>
            <a:endParaRPr lang="cs-CZ" sz="1800" dirty="0" smtClean="0"/>
          </a:p>
          <a:p>
            <a:pPr lvl="1"/>
            <a:endParaRPr lang="cs-CZ" sz="1800" b="1" dirty="0" smtClean="0"/>
          </a:p>
          <a:p>
            <a:pPr lvl="1"/>
            <a:endParaRPr lang="cs-CZ" sz="1800" b="1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- subordinační (§ 161)</a:t>
            </a:r>
          </a:p>
          <a:p>
            <a:pPr lvl="1"/>
            <a:r>
              <a:rPr lang="cs-CZ" sz="1600" b="1" dirty="0" smtClean="0">
                <a:solidFill>
                  <a:srgbClr val="0000DC"/>
                </a:solidFill>
              </a:rPr>
              <a:t>§ 116 zákona č. 183/2006 Sb., stavební zákon, </a:t>
            </a:r>
            <a:r>
              <a:rPr lang="cs-CZ" sz="1600" b="1" dirty="0" err="1" smtClean="0">
                <a:solidFill>
                  <a:srgbClr val="0000DC"/>
                </a:solidFill>
              </a:rPr>
              <a:t>StZ</a:t>
            </a:r>
            <a:r>
              <a:rPr lang="cs-CZ" sz="1600" b="1" dirty="0" smtClean="0">
                <a:solidFill>
                  <a:srgbClr val="0000DC"/>
                </a:solidFill>
              </a:rPr>
              <a:t>:</a:t>
            </a:r>
          </a:p>
          <a:p>
            <a:pPr lvl="1"/>
            <a:r>
              <a:rPr lang="cs-CZ" sz="1600" i="1" dirty="0" smtClean="0">
                <a:solidFill>
                  <a:srgbClr val="0000DC"/>
                </a:solidFill>
              </a:rPr>
              <a:t>(1) U staveb vyžadujících stavební povolení může </a:t>
            </a:r>
            <a:r>
              <a:rPr lang="cs-CZ" sz="1600" b="1" i="1" dirty="0" smtClean="0">
                <a:solidFill>
                  <a:srgbClr val="0000DC"/>
                </a:solidFill>
              </a:rPr>
              <a:t>stavební úřad uzavřít se stavebníkem veřejnoprávní smlouvu o provedení stavby, která nahradí stavební povolení</a:t>
            </a:r>
            <a:r>
              <a:rPr lang="cs-CZ" sz="1600" i="1" dirty="0" smtClean="0">
                <a:solidFill>
                  <a:srgbClr val="0000DC"/>
                </a:solidFill>
              </a:rPr>
              <a:t>. Veřejnoprávní smlouvu nelze uzavřít v případě záměru, pro který je vyžadováno závazné stanovisko k posouzení vlivů provedení záměru na životní prostředí.</a:t>
            </a:r>
          </a:p>
          <a:p>
            <a:pPr lvl="1"/>
            <a:r>
              <a:rPr lang="cs-CZ" sz="1600" i="1" dirty="0" smtClean="0">
                <a:solidFill>
                  <a:srgbClr val="0000DC"/>
                </a:solidFill>
              </a:rPr>
              <a:t>(2) Stavebník předloží stavebnímu úřadu návrh veřejnoprávní smlouvy, který obsahuje označení smluvních stran, základní údaje o požadovaném záměru, jeho rozsahu a účelu, způsobu a době provádění, u dočasné stavby rovněž dobu jejího trvání a návrh úpravy pozemku po jejím odstranění, označení pozemků, na kterých se stavba povoluje, podmínky pro provádění stavby, popřípadě pro její užívání a podmínky vyplývající ze závazných stanovisek dotčených orgánů, k jejichž splnění se zavazuje. Stavebník v návrhu veřejnoprávní smlouvy uvede osoby, které by byly účastníky stavebního řízení, pokud by bylo vedeno. K návrhu připojí projektovou dokumentaci a další podklady v rozsahu jako k žádosti o stavební povolení. Projektová dokumentace se předkládá ve dvojím vyhotovení, a není-li obecní úřad v místě stavby stavebním úřadem, vyjma staveb v působnosti vojenských a jiných stavebních úřadů, předkládá se trojmo. Pokud stavebník není vlastníkem stavby, připojuje se jedno další vyhotovení.</a:t>
            </a:r>
          </a:p>
          <a:p>
            <a:pPr lvl="1"/>
            <a:endParaRPr lang="cs-CZ" sz="1800" dirty="0" smtClean="0"/>
          </a:p>
          <a:p>
            <a:pPr lvl="1"/>
            <a:endParaRPr lang="cs-CZ" sz="1800" b="1" dirty="0" smtClean="0"/>
          </a:p>
          <a:p>
            <a:pPr lvl="1"/>
            <a:endParaRPr lang="cs-CZ" sz="1800" b="1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přednášky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</a:p>
          <a:p>
            <a:r>
              <a:rPr lang="cs-CZ" dirty="0" smtClean="0"/>
              <a:t>2) Tzv. jiné úkony veřejné správy</a:t>
            </a:r>
          </a:p>
          <a:p>
            <a:r>
              <a:rPr lang="cs-CZ" dirty="0" smtClean="0"/>
              <a:t>3) Faktické úkony, bezprostřední zákroky</a:t>
            </a:r>
          </a:p>
          <a:p>
            <a:r>
              <a:rPr lang="cs-CZ" dirty="0" smtClean="0"/>
              <a:t>4) Exekuce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- subordinační (§ 161)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§ 10a zákona č. 250/2000 Sb., o rozpočtových pravidlech územních rozpočtů: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(3) Dotaci nebo návratnou finanční výpomoc, s výjimkou návratné finanční výpomoci podle § 34 odst. 1, lze </a:t>
            </a:r>
            <a:r>
              <a:rPr lang="cs-CZ" b="1" i="1" dirty="0" smtClean="0">
                <a:solidFill>
                  <a:srgbClr val="0000DC"/>
                </a:solidFill>
              </a:rPr>
              <a:t>poskytnout na základě žádosti </a:t>
            </a:r>
            <a:r>
              <a:rPr lang="cs-CZ" i="1" dirty="0" smtClean="0">
                <a:solidFill>
                  <a:srgbClr val="0000DC"/>
                </a:solidFill>
              </a:rPr>
              <a:t>o poskytnutí dotace nebo návratné finanční výpomoci </a:t>
            </a:r>
            <a:r>
              <a:rPr lang="cs-CZ" b="1" i="1" dirty="0" smtClean="0">
                <a:solidFill>
                  <a:srgbClr val="0000DC"/>
                </a:solidFill>
              </a:rPr>
              <a:t>prostřednictvím veřejnoprávní smlouvy </a:t>
            </a:r>
            <a:r>
              <a:rPr lang="cs-CZ" i="1" dirty="0" smtClean="0">
                <a:solidFill>
                  <a:srgbClr val="0000DC"/>
                </a:solidFill>
              </a:rPr>
              <a:t>(dále jen „žádost“), popřípadě na základě povinnosti vyplývající ze zvláštního právního předpisu; žádost obsahuje alespoň (…)</a:t>
            </a:r>
          </a:p>
          <a:p>
            <a:pPr lvl="1"/>
            <a:r>
              <a:rPr lang="cs-CZ" dirty="0" smtClean="0"/>
              <a:t>+ další podrobnosti (odst. 5 a </a:t>
            </a:r>
            <a:r>
              <a:rPr lang="cs-CZ" dirty="0" err="1" smtClean="0"/>
              <a:t>násl</a:t>
            </a:r>
            <a:r>
              <a:rPr lang="cs-CZ" dirty="0" smtClean="0"/>
              <a:t>.)</a:t>
            </a:r>
          </a:p>
          <a:p>
            <a:pPr lvl="1"/>
            <a:endParaRPr lang="cs-CZ" dirty="0" smtClean="0">
              <a:solidFill>
                <a:srgbClr val="0000DC"/>
              </a:solidFill>
            </a:endParaRPr>
          </a:p>
          <a:p>
            <a:pPr lvl="1"/>
            <a:r>
              <a:rPr lang="cs-CZ" b="1" i="1" dirty="0" smtClean="0"/>
              <a:t>pozn.: </a:t>
            </a:r>
            <a:r>
              <a:rPr lang="cs-CZ" dirty="0" smtClean="0"/>
              <a:t>v tomto případě veřejnoprávní smlouva nepředstavuje fakultativní, nýbrž obligatorní variantu (tzv. malá rozpočtová pravidla poskytování dotací prostřednictvím rozhodnutí neupravují</a:t>
            </a:r>
            <a:r>
              <a:rPr lang="en-US" dirty="0" smtClean="0"/>
              <a:t>;</a:t>
            </a:r>
            <a:r>
              <a:rPr lang="cs-CZ" dirty="0" smtClean="0"/>
              <a:t> odlišně od tzv. velkých rozpočtových pravidel – zákona č. 218/2000 Sb.)</a:t>
            </a:r>
          </a:p>
          <a:p>
            <a:pPr lvl="1"/>
            <a:endParaRPr lang="cs-CZ" dirty="0" smtClean="0"/>
          </a:p>
          <a:p>
            <a:pPr lvl="1"/>
            <a:endParaRPr 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- subordinační (§ 161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r>
              <a:rPr lang="cs-CZ" b="1" dirty="0" smtClean="0"/>
              <a:t>některé další příklady: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veřejnoprávní smlouvy nahrazující územní rozhodnutí </a:t>
            </a:r>
            <a:r>
              <a:rPr lang="cs-CZ" dirty="0" smtClean="0"/>
              <a:t>(§ 78a </a:t>
            </a:r>
            <a:r>
              <a:rPr lang="cs-CZ" dirty="0" err="1" smtClean="0"/>
              <a:t>StZ</a:t>
            </a:r>
            <a:r>
              <a:rPr lang="cs-CZ" dirty="0" smtClean="0"/>
              <a:t> – několik variant územního rozhodnutí a veřejnoprávních smluv)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veřejnoprávní smlouva o provozování národního střediska kybernetické bezpečnosti </a:t>
            </a:r>
            <a:r>
              <a:rPr lang="cs-CZ" dirty="0" smtClean="0"/>
              <a:t>(CERT </a:t>
            </a:r>
            <a:r>
              <a:rPr lang="cs-CZ" dirty="0"/>
              <a:t>-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/>
              <a:t>Emergency</a:t>
            </a:r>
            <a:r>
              <a:rPr lang="cs-CZ" dirty="0"/>
              <a:t> Response </a:t>
            </a:r>
            <a:r>
              <a:rPr lang="cs-CZ" dirty="0" smtClean="0"/>
              <a:t>Team; § 19 zákona č</a:t>
            </a:r>
            <a:r>
              <a:rPr lang="cs-CZ" dirty="0"/>
              <a:t>. 181/2014 </a:t>
            </a:r>
            <a:r>
              <a:rPr lang="cs-CZ" dirty="0" smtClean="0"/>
              <a:t>Sb., o </a:t>
            </a:r>
            <a:r>
              <a:rPr lang="cs-CZ" dirty="0"/>
              <a:t>kybernetické bezpečnosti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ále např. různé</a:t>
            </a:r>
            <a:r>
              <a:rPr lang="cs-CZ" i="1" dirty="0" smtClean="0">
                <a:solidFill>
                  <a:srgbClr val="0000DC"/>
                </a:solidFill>
              </a:rPr>
              <a:t> dohody na podporu zaměstnanosti </a:t>
            </a:r>
            <a:r>
              <a:rPr lang="cs-CZ" dirty="0" smtClean="0"/>
              <a:t>(např. </a:t>
            </a:r>
            <a:r>
              <a:rPr lang="cs-CZ" i="1" dirty="0"/>
              <a:t>d</a:t>
            </a:r>
            <a:r>
              <a:rPr lang="cs-CZ" i="1" dirty="0" smtClean="0"/>
              <a:t>ohoda </a:t>
            </a:r>
            <a:r>
              <a:rPr lang="cs-CZ" i="1" dirty="0"/>
              <a:t>o zabezpečení pracovní </a:t>
            </a:r>
            <a:r>
              <a:rPr lang="cs-CZ" i="1" dirty="0" smtClean="0"/>
              <a:t>rehabilitace </a:t>
            </a:r>
            <a:r>
              <a:rPr lang="cs-CZ" dirty="0"/>
              <a:t>podle § </a:t>
            </a:r>
            <a:r>
              <a:rPr lang="cs-CZ" dirty="0" smtClean="0"/>
              <a:t>69 a 70 zákona č</a:t>
            </a:r>
            <a:r>
              <a:rPr lang="cs-CZ" dirty="0"/>
              <a:t>. 435/2004 </a:t>
            </a:r>
            <a:r>
              <a:rPr lang="cs-CZ" dirty="0" smtClean="0"/>
              <a:t>Sb., o zaměstnanosti)</a:t>
            </a:r>
          </a:p>
          <a:p>
            <a:pPr lvl="1"/>
            <a:endParaRPr lang="cs-CZ" sz="1800" b="1" dirty="0" smtClean="0"/>
          </a:p>
          <a:p>
            <a:pPr lvl="1"/>
            <a:r>
              <a:rPr lang="cs-CZ" sz="1800" dirty="0" smtClean="0"/>
              <a:t>lze zmínit také některé </a:t>
            </a:r>
            <a:r>
              <a:rPr lang="cs-CZ" sz="1800" b="1" dirty="0" smtClean="0"/>
              <a:t>smlouvy hraniční povahy</a:t>
            </a:r>
            <a:r>
              <a:rPr lang="cs-CZ" sz="1800" dirty="0"/>
              <a:t>, kdy se soukromé subjekty zapojují do plnění veřejných úkolů (např. </a:t>
            </a:r>
            <a:r>
              <a:rPr lang="cs-CZ" sz="1800" i="1" dirty="0"/>
              <a:t>smlouva o provozování veřejného vodovodu nebo veřejné kanalizace </a:t>
            </a:r>
            <a:r>
              <a:rPr lang="cs-CZ" sz="1800" dirty="0"/>
              <a:t>podle § 8 odst. 2 </a:t>
            </a:r>
            <a:r>
              <a:rPr lang="cs-CZ" sz="1800" dirty="0" smtClean="0"/>
              <a:t>zákona </a:t>
            </a:r>
            <a:r>
              <a:rPr lang="cs-CZ" sz="1800" dirty="0"/>
              <a:t>č. 274/2001 Sb</a:t>
            </a:r>
            <a:r>
              <a:rPr lang="cs-CZ" sz="1800" dirty="0" smtClean="0"/>
              <a:t>., o </a:t>
            </a:r>
            <a:r>
              <a:rPr lang="cs-CZ" sz="1800" dirty="0"/>
              <a:t>vodovodech a kanalizacích</a:t>
            </a:r>
            <a:r>
              <a:rPr lang="cs-CZ" sz="18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– mezi účastníky (§ 162)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(1) Ti, kdo by byli účastníky podle § 27 odst. 1, kdyby probíhalo řízení podle části druhé, popřípadě ti, kdož účastníky takového řízení jsou, </a:t>
            </a:r>
            <a:r>
              <a:rPr lang="cs-CZ" b="1" i="1" dirty="0" smtClean="0">
                <a:solidFill>
                  <a:srgbClr val="0000DC"/>
                </a:solidFill>
              </a:rPr>
              <a:t>mohou uzavřít veřejnoprávní smlouvu týkající se převodu nebo způsobu výkonu jejich práv nebo povinností</a:t>
            </a:r>
            <a:r>
              <a:rPr lang="cs-CZ" i="1" dirty="0" smtClean="0">
                <a:solidFill>
                  <a:srgbClr val="0000DC"/>
                </a:solidFill>
              </a:rPr>
              <a:t>, nevylučuje-li to povaha věci nebo nestanoví-li zvláštní zákon jinak. K uzavření takové veřejnoprávní smlouvy </a:t>
            </a:r>
            <a:r>
              <a:rPr lang="cs-CZ" b="1" i="1" dirty="0" smtClean="0">
                <a:solidFill>
                  <a:srgbClr val="0000DC"/>
                </a:solidFill>
              </a:rPr>
              <a:t>je třeba souhlasu správního orgánu</a:t>
            </a:r>
            <a:r>
              <a:rPr lang="cs-CZ" i="1" dirty="0" smtClean="0">
                <a:solidFill>
                  <a:srgbClr val="0000DC"/>
                </a:solidFill>
              </a:rPr>
              <a:t>; ten posuzuje veřejnoprávní smlouvu a její obsah z hlediska souladu s právními předpisy a veřejným zájmem.</a:t>
            </a: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dirty="0" smtClean="0"/>
              <a:t>možné </a:t>
            </a:r>
            <a:r>
              <a:rPr lang="cs-CZ" b="1" dirty="0" smtClean="0"/>
              <a:t>mezi osobami soukromého práva </a:t>
            </a:r>
            <a:r>
              <a:rPr lang="cs-CZ" dirty="0" smtClean="0"/>
              <a:t>ohledně </a:t>
            </a:r>
            <a:r>
              <a:rPr lang="cs-CZ" b="1" dirty="0" smtClean="0"/>
              <a:t>dispozice s veřejnými subjektivními </a:t>
            </a:r>
            <a:r>
              <a:rPr lang="cs-CZ" b="1" dirty="0" err="1" smtClean="0"/>
              <a:t>Pr</a:t>
            </a:r>
            <a:r>
              <a:rPr lang="cs-CZ" b="1" dirty="0" smtClean="0"/>
              <a:t> a Po </a:t>
            </a:r>
            <a:r>
              <a:rPr lang="cs-CZ" dirty="0" smtClean="0"/>
              <a:t>(SO ale může přistoupit, což má dle § 162 odst. </a:t>
            </a:r>
            <a:r>
              <a:rPr lang="cs-CZ" dirty="0" smtClean="0"/>
              <a:t>2 SŘ účinky, resp. fikci souhlasu)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b="1" dirty="0" smtClean="0"/>
              <a:t>všeobecné zmocnění </a:t>
            </a:r>
            <a:r>
              <a:rPr lang="cs-CZ" dirty="0" smtClean="0"/>
              <a:t>k uzavírání + ale také </a:t>
            </a:r>
            <a:r>
              <a:rPr lang="cs-CZ" b="1" dirty="0" smtClean="0"/>
              <a:t>značné</a:t>
            </a:r>
            <a:r>
              <a:rPr lang="cs-CZ" dirty="0" smtClean="0"/>
              <a:t> </a:t>
            </a:r>
            <a:r>
              <a:rPr lang="cs-CZ" b="1" dirty="0" smtClean="0"/>
              <a:t>limity </a:t>
            </a:r>
            <a:r>
              <a:rPr lang="cs-CZ" i="1" dirty="0" smtClean="0"/>
              <a:t>(může vylučovat povaha věci nebo zvláštní úprava, současně vyžadován souhlas SO)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veřejnoprávních smluv – mezi účastníky (§ 162)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§ 27 zákona č. 44/1988 Sb., o ochraně a využití nerostného bohatství (horní zákon):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(7) Organizace může </a:t>
            </a:r>
            <a:r>
              <a:rPr lang="cs-CZ" b="1" i="1" dirty="0" smtClean="0">
                <a:solidFill>
                  <a:srgbClr val="0000DC"/>
                </a:solidFill>
              </a:rPr>
              <a:t>smluvně převést dobývací prostor </a:t>
            </a:r>
            <a:r>
              <a:rPr lang="cs-CZ" i="1" dirty="0" smtClean="0">
                <a:solidFill>
                  <a:srgbClr val="0000DC"/>
                </a:solidFill>
              </a:rPr>
              <a:t>na jinou organizaci po předchozím souhlasu obvodního báňského úřadu; ustanovení § 24 odst. 11 o tříleté lhůtě pro požádání o povolení hornické činnosti zde platí obdobně. Převedení dobývacího prostoru, doložené stejnopisem smlouvy, oznámí převádějící organizace obvodnímu báňskému úřadu.</a:t>
            </a: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§ 69 </a:t>
            </a:r>
            <a:r>
              <a:rPr lang="cs-CZ" b="1" dirty="0" err="1" smtClean="0">
                <a:solidFill>
                  <a:srgbClr val="0000DC"/>
                </a:solidFill>
              </a:rPr>
              <a:t>StZ</a:t>
            </a:r>
            <a:r>
              <a:rPr lang="cs-CZ" b="1" dirty="0" smtClean="0">
                <a:solidFill>
                  <a:srgbClr val="0000DC"/>
                </a:solidFill>
              </a:rPr>
              <a:t>: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(5) </a:t>
            </a:r>
            <a:r>
              <a:rPr lang="cs-CZ" b="1" i="1" dirty="0" smtClean="0">
                <a:solidFill>
                  <a:srgbClr val="0000DC"/>
                </a:solidFill>
              </a:rPr>
              <a:t>Práva a povinnosti z regulačního plánu </a:t>
            </a:r>
            <a:r>
              <a:rPr lang="cs-CZ" i="1" dirty="0" smtClean="0">
                <a:solidFill>
                  <a:srgbClr val="0000DC"/>
                </a:solidFill>
              </a:rPr>
              <a:t>vydaného na žádost lze </a:t>
            </a:r>
            <a:r>
              <a:rPr lang="cs-CZ" b="1" i="1" dirty="0" smtClean="0">
                <a:solidFill>
                  <a:srgbClr val="0000DC"/>
                </a:solidFill>
              </a:rPr>
              <a:t>převést písemnou veřejnoprávní smlouvou</a:t>
            </a:r>
            <a:r>
              <a:rPr lang="cs-CZ" i="1" dirty="0" smtClean="0">
                <a:solidFill>
                  <a:srgbClr val="0000DC"/>
                </a:solidFill>
              </a:rPr>
              <a:t>, jejíž přílohou je regulační plán. Pro tyto veřejnoprávní smlouvy se použijí příslušná ustanovení správního řádu o veřejnoprávních smlouvách.</a:t>
            </a:r>
          </a:p>
          <a:p>
            <a:pPr lvl="1"/>
            <a:endParaRPr lang="cs-CZ" i="1" dirty="0" smtClean="0">
              <a:solidFill>
                <a:srgbClr val="0000DC"/>
              </a:solidFill>
            </a:endParaRP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Pravidla pro uzavírání (§ 163 a 164)</a:t>
            </a:r>
          </a:p>
          <a:p>
            <a:pPr lvl="1"/>
            <a:r>
              <a:rPr lang="cs-CZ" dirty="0" smtClean="0"/>
              <a:t>obligatorně </a:t>
            </a:r>
            <a:r>
              <a:rPr lang="cs-CZ" dirty="0" smtClean="0">
                <a:solidFill>
                  <a:srgbClr val="0000DC"/>
                </a:solidFill>
              </a:rPr>
              <a:t>písemná forma</a:t>
            </a:r>
          </a:p>
          <a:p>
            <a:pPr lvl="1"/>
            <a:r>
              <a:rPr lang="cs-CZ" dirty="0" smtClean="0"/>
              <a:t>zakotvena tzv. vázanost návrhem</a:t>
            </a:r>
          </a:p>
          <a:p>
            <a:pPr lvl="1"/>
            <a:r>
              <a:rPr lang="cs-CZ" dirty="0" smtClean="0"/>
              <a:t>projevy vůle všech stran na jedné listině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pokud je vyžadován </a:t>
            </a:r>
            <a:r>
              <a:rPr lang="cs-CZ" dirty="0" smtClean="0">
                <a:solidFill>
                  <a:srgbClr val="0000DC"/>
                </a:solidFill>
              </a:rPr>
              <a:t>souhlas SO</a:t>
            </a:r>
            <a:r>
              <a:rPr lang="cs-CZ" dirty="0" smtClean="0"/>
              <a:t>, tak účinnost až s právní mocí souhlasu</a:t>
            </a:r>
          </a:p>
          <a:p>
            <a:pPr lvl="1"/>
            <a:r>
              <a:rPr lang="cs-CZ" dirty="0" smtClean="0"/>
              <a:t>přičemž souhlas vydáván ve správním řízení</a:t>
            </a:r>
          </a:p>
          <a:p>
            <a:r>
              <a:rPr lang="cs-CZ" dirty="0" smtClean="0"/>
              <a:t>Souhlas třetích osob (§ 168)</a:t>
            </a:r>
          </a:p>
          <a:p>
            <a:pPr lvl="1"/>
            <a:r>
              <a:rPr lang="cs-CZ" dirty="0" smtClean="0"/>
              <a:t>veřejnoprávní smlouva (mimo koordinační), která se přímo dotýká </a:t>
            </a:r>
            <a:r>
              <a:rPr lang="cs-CZ" dirty="0" err="1" smtClean="0"/>
              <a:t>Pr</a:t>
            </a:r>
            <a:r>
              <a:rPr lang="cs-CZ" dirty="0" smtClean="0"/>
              <a:t> nebo Po třetí osoby, nabývá účinnosti v okamžiku, kdy s ní vysloví </a:t>
            </a:r>
            <a:r>
              <a:rPr lang="cs-CZ" dirty="0" smtClean="0">
                <a:solidFill>
                  <a:srgbClr val="0000DC"/>
                </a:solidFill>
              </a:rPr>
              <a:t>písemný souhlas </a:t>
            </a:r>
          </a:p>
          <a:p>
            <a:pPr lvl="1"/>
            <a:r>
              <a:rPr lang="cs-CZ" dirty="0" smtClean="0"/>
              <a:t>pokud ne, lze místo smlouvy vydat správní rozhodnutí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Přezkum (§ 165)</a:t>
            </a:r>
          </a:p>
          <a:p>
            <a:pPr lvl="1"/>
            <a:r>
              <a:rPr lang="cs-CZ" dirty="0"/>
              <a:t>l</a:t>
            </a:r>
            <a:r>
              <a:rPr lang="cs-CZ" dirty="0" smtClean="0"/>
              <a:t>ze uplatnit </a:t>
            </a:r>
            <a:r>
              <a:rPr lang="cs-CZ" dirty="0" smtClean="0">
                <a:solidFill>
                  <a:srgbClr val="0000DC"/>
                </a:solidFill>
              </a:rPr>
              <a:t>přezkumné řízení 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nenárokové</a:t>
            </a:r>
            <a:r>
              <a:rPr lang="cs-CZ" dirty="0" smtClean="0"/>
              <a:t> + omezení doby pro podání podnětu (subjektivní lhůta 30 dní)</a:t>
            </a:r>
          </a:p>
          <a:p>
            <a:pPr lvl="1"/>
            <a:r>
              <a:rPr lang="cs-CZ" dirty="0" smtClean="0"/>
              <a:t>zrušení celku či části pro </a:t>
            </a:r>
            <a:r>
              <a:rPr lang="cs-CZ" dirty="0" smtClean="0">
                <a:solidFill>
                  <a:srgbClr val="0000DC"/>
                </a:solidFill>
              </a:rPr>
              <a:t>rozpor s právními předpisy</a:t>
            </a:r>
          </a:p>
          <a:p>
            <a:pPr lvl="1"/>
            <a:r>
              <a:rPr lang="cs-CZ" dirty="0" smtClean="0"/>
              <a:t>zrušení </a:t>
            </a:r>
            <a:r>
              <a:rPr lang="cs-CZ" dirty="0" err="1" smtClean="0"/>
              <a:t>koord</a:t>
            </a:r>
            <a:r>
              <a:rPr lang="cs-CZ" dirty="0" smtClean="0"/>
              <a:t>. nebo </a:t>
            </a:r>
            <a:r>
              <a:rPr lang="cs-CZ" dirty="0" err="1" smtClean="0"/>
              <a:t>subord</a:t>
            </a:r>
            <a:r>
              <a:rPr lang="cs-CZ" dirty="0" smtClean="0"/>
              <a:t>. smluv se nedotýká úkonů vůči třetím osobám smluvní stranou při výkonu působnosti převzaté na základě smlouvy </a:t>
            </a:r>
            <a:r>
              <a:rPr lang="cs-CZ" i="1" dirty="0" smtClean="0"/>
              <a:t>(= ochrana právní jistoty</a:t>
            </a:r>
            <a:r>
              <a:rPr lang="cs-CZ" dirty="0" smtClean="0"/>
              <a:t>)</a:t>
            </a:r>
          </a:p>
          <a:p>
            <a:r>
              <a:rPr lang="cs-CZ" dirty="0" smtClean="0"/>
              <a:t>Spory z veřejnoprávní smlouvy (§ 169)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rozhodují správní orgány </a:t>
            </a:r>
            <a:r>
              <a:rPr lang="cs-CZ" dirty="0" smtClean="0"/>
              <a:t>příslušné dle § 169 </a:t>
            </a:r>
            <a:r>
              <a:rPr lang="cs-CZ" dirty="0" smtClean="0"/>
              <a:t>SŘ</a:t>
            </a:r>
            <a:endParaRPr lang="cs-CZ" dirty="0" smtClean="0"/>
          </a:p>
          <a:p>
            <a:pPr lvl="1"/>
            <a:r>
              <a:rPr lang="cs-CZ" dirty="0" smtClean="0"/>
              <a:t>proti jejich rozhodnutí nelze podat odvolání ani rozklad (lze ovšem </a:t>
            </a:r>
            <a:r>
              <a:rPr lang="cs-CZ" dirty="0" err="1" smtClean="0"/>
              <a:t>přezkumné</a:t>
            </a:r>
            <a:r>
              <a:rPr lang="cs-CZ" dirty="0" smtClean="0"/>
              <a:t> řízení)</a:t>
            </a:r>
          </a:p>
          <a:p>
            <a:pPr lvl="1"/>
            <a:r>
              <a:rPr lang="cs-CZ" dirty="0" smtClean="0"/>
              <a:t>lze také </a:t>
            </a:r>
            <a:r>
              <a:rPr lang="cs-CZ" dirty="0" smtClean="0">
                <a:solidFill>
                  <a:srgbClr val="0000DC"/>
                </a:solidFill>
              </a:rPr>
              <a:t>soudní přezkum </a:t>
            </a:r>
            <a:r>
              <a:rPr lang="cs-CZ" dirty="0" smtClean="0"/>
              <a:t>(žaloba proti rozhodnutí SO podle § 65 a násl. </a:t>
            </a:r>
            <a:r>
              <a:rPr lang="cs-CZ" dirty="0" smtClean="0"/>
              <a:t>SŘS proti rozhodnutí, kterým bylo rozhodnuto o sporu z veřejnoprávní smlouvy)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Změna, výpověď a zrušení (§ 166 a 167)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změna</a:t>
            </a:r>
            <a:r>
              <a:rPr lang="cs-CZ" dirty="0" smtClean="0"/>
              <a:t> jen písemnou dohodou smluvních stran + </a:t>
            </a:r>
            <a:r>
              <a:rPr lang="cs-CZ" b="1" dirty="0" smtClean="0"/>
              <a:t>souhlas</a:t>
            </a:r>
            <a:r>
              <a:rPr lang="cs-CZ" dirty="0" smtClean="0"/>
              <a:t>, pokud vyžadován k uzavření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výpověď</a:t>
            </a:r>
            <a:r>
              <a:rPr lang="cs-CZ" dirty="0" smtClean="0"/>
              <a:t> písemně, jen pokud byla sjednána (jinak nelze)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jinak pouze písemný </a:t>
            </a:r>
            <a:r>
              <a:rPr lang="cs-CZ" dirty="0" smtClean="0">
                <a:solidFill>
                  <a:srgbClr val="0000DC"/>
                </a:solidFill>
              </a:rPr>
              <a:t>návrh na zrušení </a:t>
            </a:r>
            <a:r>
              <a:rPr lang="cs-CZ" dirty="0" smtClean="0"/>
              <a:t>ze zákonem uvedených důvodů</a:t>
            </a:r>
          </a:p>
          <a:p>
            <a:pPr lvl="1"/>
            <a:r>
              <a:rPr lang="cs-CZ" i="1" dirty="0" smtClean="0"/>
              <a:t>a) bylo-li to ve veřejnoprávní smlouvě dohodnuto,</a:t>
            </a:r>
          </a:p>
          <a:p>
            <a:pPr lvl="1"/>
            <a:r>
              <a:rPr lang="cs-CZ" i="1" dirty="0" smtClean="0"/>
              <a:t>b) změní-li se podstatně poměry, </a:t>
            </a:r>
          </a:p>
          <a:p>
            <a:pPr lvl="1"/>
            <a:r>
              <a:rPr lang="cs-CZ" i="1" dirty="0" smtClean="0"/>
              <a:t>c) jestliže se veřejnoprávní smlouva dostala do rozporu s právními předpisy,</a:t>
            </a:r>
          </a:p>
          <a:p>
            <a:pPr lvl="1"/>
            <a:r>
              <a:rPr lang="cs-CZ" i="1" dirty="0" smtClean="0"/>
              <a:t>d) z důvodu ochrany veřejného zájmu, nebo</a:t>
            </a:r>
          </a:p>
          <a:p>
            <a:pPr lvl="1"/>
            <a:r>
              <a:rPr lang="cs-CZ" i="1" dirty="0" smtClean="0"/>
              <a:t>e) jestliže vyšly najevo nové skutečnosti</a:t>
            </a:r>
          </a:p>
          <a:p>
            <a:pPr lvl="1"/>
            <a:r>
              <a:rPr lang="cs-CZ" dirty="0" smtClean="0"/>
              <a:t>opět </a:t>
            </a:r>
            <a:r>
              <a:rPr lang="cs-CZ" b="1" dirty="0" smtClean="0"/>
              <a:t>souhlas SO</a:t>
            </a:r>
            <a:r>
              <a:rPr lang="cs-CZ" dirty="0" smtClean="0"/>
              <a:t>, pokud byl vyžadován k uzavření</a:t>
            </a:r>
          </a:p>
          <a:p>
            <a:pPr lvl="1"/>
            <a:r>
              <a:rPr lang="cs-CZ" dirty="0" smtClean="0"/>
              <a:t>pokud některá strana nesouhlasí, </a:t>
            </a:r>
            <a:r>
              <a:rPr lang="cs-CZ" b="1" dirty="0" smtClean="0"/>
              <a:t>rozhodne SO </a:t>
            </a:r>
            <a:r>
              <a:rPr lang="cs-CZ" dirty="0" smtClean="0"/>
              <a:t>příslušný k rozhodováno o sporu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Obecná ustanovení (§ 170)</a:t>
            </a:r>
            <a:endParaRPr lang="cs-CZ" dirty="0" smtClean="0"/>
          </a:p>
          <a:p>
            <a:pPr lvl="1"/>
            <a:r>
              <a:rPr lang="cs-CZ" dirty="0" smtClean="0"/>
              <a:t>obecná ustanovení zakládají pro uzavírání veřejnoprávních smluv: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obdobné</a:t>
            </a:r>
            <a:r>
              <a:rPr lang="cs-CZ" dirty="0" smtClean="0">
                <a:solidFill>
                  <a:srgbClr val="0000DC"/>
                </a:solidFill>
              </a:rPr>
              <a:t> užití </a:t>
            </a:r>
            <a:r>
              <a:rPr lang="cs-CZ" dirty="0" smtClean="0">
                <a:solidFill>
                  <a:srgbClr val="0000DC"/>
                </a:solidFill>
              </a:rPr>
              <a:t>části první </a:t>
            </a:r>
            <a:r>
              <a:rPr lang="cs-CZ" dirty="0" smtClean="0">
                <a:solidFill>
                  <a:srgbClr val="0000DC"/>
                </a:solidFill>
              </a:rPr>
              <a:t>SŘ </a:t>
            </a:r>
            <a:r>
              <a:rPr lang="cs-CZ" dirty="0" smtClean="0"/>
              <a:t>= základních zásad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přiměřeně </a:t>
            </a:r>
            <a:r>
              <a:rPr lang="cs-CZ" dirty="0" smtClean="0">
                <a:solidFill>
                  <a:srgbClr val="0000DC"/>
                </a:solidFill>
              </a:rPr>
              <a:t>užití </a:t>
            </a:r>
            <a:r>
              <a:rPr lang="cs-CZ" dirty="0" smtClean="0">
                <a:solidFill>
                  <a:srgbClr val="0000DC"/>
                </a:solidFill>
              </a:rPr>
              <a:t>části druhé </a:t>
            </a:r>
            <a:r>
              <a:rPr lang="cs-CZ" dirty="0" smtClean="0">
                <a:solidFill>
                  <a:srgbClr val="0000DC"/>
                </a:solidFill>
              </a:rPr>
              <a:t>SŘ </a:t>
            </a:r>
            <a:r>
              <a:rPr lang="cs-CZ" dirty="0" smtClean="0"/>
              <a:t>= „klasického“ správního řízení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nevylučuje-li </a:t>
            </a:r>
            <a:r>
              <a:rPr lang="cs-CZ" dirty="0" smtClean="0">
                <a:solidFill>
                  <a:srgbClr val="0000DC"/>
                </a:solidFill>
              </a:rPr>
              <a:t>to povaha a účel </a:t>
            </a:r>
            <a:r>
              <a:rPr lang="cs-CZ" dirty="0" smtClean="0"/>
              <a:t>veřejnoprávních smluv, použijí se </a:t>
            </a:r>
            <a:r>
              <a:rPr lang="cs-CZ" b="1" dirty="0" smtClean="0">
                <a:solidFill>
                  <a:srgbClr val="0000DC"/>
                </a:solidFill>
              </a:rPr>
              <a:t>přiměřeně</a:t>
            </a:r>
            <a:r>
              <a:rPr lang="cs-CZ" dirty="0" smtClean="0">
                <a:solidFill>
                  <a:srgbClr val="0000DC"/>
                </a:solidFill>
              </a:rPr>
              <a:t> ustanovení občanského </a:t>
            </a:r>
            <a:r>
              <a:rPr lang="cs-CZ" dirty="0" smtClean="0">
                <a:solidFill>
                  <a:srgbClr val="0000DC"/>
                </a:solidFill>
              </a:rPr>
              <a:t>zákoníku </a:t>
            </a:r>
          </a:p>
          <a:p>
            <a:pPr lvl="1"/>
            <a:endParaRPr lang="cs-CZ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s </a:t>
            </a:r>
            <a:r>
              <a:rPr lang="cs-CZ" i="1" dirty="0" smtClean="0">
                <a:solidFill>
                  <a:srgbClr val="0000DC"/>
                </a:solidFill>
              </a:rPr>
              <a:t>výjimkou </a:t>
            </a:r>
            <a:r>
              <a:rPr lang="cs-CZ" i="1" dirty="0" smtClean="0"/>
              <a:t>ustanovení o neplatnosti právních jednání a relativní neúčinnosti, ustanovení o odstoupení od smlouvy a odstupném, ustanovení o změně v osobě dlužníka nebo věřitele, nejde-li o právní nástupnictví, ustanovení o postoupení smlouvy a o poukázce a ustanovení o </a:t>
            </a:r>
            <a:r>
              <a:rPr lang="cs-CZ" i="1" dirty="0" smtClean="0"/>
              <a:t>započtení</a:t>
            </a:r>
            <a:endParaRPr 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Podstata</a:t>
            </a:r>
          </a:p>
          <a:p>
            <a:pPr lvl="1"/>
            <a:r>
              <a:rPr lang="cs-CZ" dirty="0" smtClean="0"/>
              <a:t>úkony, které nejsou výsledkem správního řízení (rozhodnutí)</a:t>
            </a:r>
          </a:p>
          <a:p>
            <a:pPr lvl="1"/>
            <a:r>
              <a:rPr lang="cs-CZ" dirty="0" smtClean="0"/>
              <a:t>odtud někdy jako tzv. </a:t>
            </a:r>
            <a:r>
              <a:rPr lang="cs-CZ" dirty="0" err="1" smtClean="0">
                <a:solidFill>
                  <a:srgbClr val="0000DC"/>
                </a:solidFill>
              </a:rPr>
              <a:t>nonrozhodnutí</a:t>
            </a:r>
            <a:endParaRPr lang="cs-CZ" dirty="0" smtClean="0">
              <a:solidFill>
                <a:srgbClr val="0000DC"/>
              </a:solidFill>
            </a:endParaRP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nestanoví </a:t>
            </a:r>
            <a:r>
              <a:rPr lang="cs-CZ" b="1" dirty="0" smtClean="0">
                <a:solidFill>
                  <a:srgbClr val="0000DC"/>
                </a:solidFill>
              </a:rPr>
              <a:t>práva a </a:t>
            </a:r>
            <a:r>
              <a:rPr lang="cs-CZ" b="1" dirty="0" smtClean="0">
                <a:solidFill>
                  <a:srgbClr val="0000DC"/>
                </a:solidFill>
              </a:rPr>
              <a:t>povinnosti</a:t>
            </a:r>
            <a:r>
              <a:rPr lang="cs-CZ" dirty="0" smtClean="0">
                <a:solidFill>
                  <a:srgbClr val="0000DC"/>
                </a:solidFill>
              </a:rPr>
              <a:t> </a:t>
            </a:r>
            <a:r>
              <a:rPr lang="cs-CZ" dirty="0" smtClean="0"/>
              <a:t>= neregulativní povaha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mají ale </a:t>
            </a:r>
            <a:r>
              <a:rPr lang="cs-CZ" dirty="0" smtClean="0">
                <a:solidFill>
                  <a:srgbClr val="0000DC"/>
                </a:solidFill>
              </a:rPr>
              <a:t>právní význam </a:t>
            </a:r>
            <a:r>
              <a:rPr lang="cs-CZ" dirty="0" smtClean="0"/>
              <a:t>(jakkoli nižší intenzity)</a:t>
            </a:r>
          </a:p>
          <a:p>
            <a:pPr lvl="1"/>
            <a:r>
              <a:rPr lang="cs-CZ" dirty="0" smtClean="0"/>
              <a:t>jsou</a:t>
            </a:r>
            <a:r>
              <a:rPr lang="cs-CZ" dirty="0" smtClean="0">
                <a:solidFill>
                  <a:srgbClr val="0000DC"/>
                </a:solidFill>
              </a:rPr>
              <a:t> formalizované</a:t>
            </a:r>
          </a:p>
          <a:p>
            <a:pPr lvl="1"/>
            <a:r>
              <a:rPr lang="cs-CZ" dirty="0" smtClean="0"/>
              <a:t>obecná </a:t>
            </a:r>
            <a:r>
              <a:rPr lang="cs-CZ" dirty="0" smtClean="0"/>
              <a:t>právní úprava = </a:t>
            </a:r>
            <a:r>
              <a:rPr lang="cs-CZ" dirty="0" smtClean="0">
                <a:solidFill>
                  <a:srgbClr val="0000DC"/>
                </a:solidFill>
              </a:rPr>
              <a:t>část IV. SŘ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dle SŘ </a:t>
            </a:r>
            <a:r>
              <a:rPr lang="cs-CZ" i="1" dirty="0" smtClean="0">
                <a:solidFill>
                  <a:srgbClr val="0000DC"/>
                </a:solidFill>
              </a:rPr>
              <a:t>vyjádření, </a:t>
            </a:r>
            <a:r>
              <a:rPr lang="cs-CZ" i="1" dirty="0" smtClean="0">
                <a:solidFill>
                  <a:srgbClr val="0000DC"/>
                </a:solidFill>
              </a:rPr>
              <a:t>osvědčení nebo sdělení</a:t>
            </a:r>
          </a:p>
          <a:p>
            <a:pPr lvl="1"/>
            <a:r>
              <a:rPr lang="cs-CZ" dirty="0" smtClean="0"/>
              <a:t>právní úprava ale </a:t>
            </a:r>
            <a:r>
              <a:rPr lang="cs-CZ" dirty="0" smtClean="0"/>
              <a:t>užívá řadu </a:t>
            </a:r>
            <a:r>
              <a:rPr lang="cs-CZ" dirty="0" smtClean="0"/>
              <a:t>dalších obdobných úkonů </a:t>
            </a:r>
            <a:r>
              <a:rPr lang="cs-CZ" i="1" dirty="0" smtClean="0"/>
              <a:t>(např. souhlasy, vyrozumění, doporučení, posudky, opatření,…)</a:t>
            </a:r>
            <a:endParaRPr 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Členění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samostatné a nesamostatné </a:t>
            </a:r>
            <a:r>
              <a:rPr lang="cs-CZ" dirty="0" smtClean="0"/>
              <a:t>(podkladové)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vnější a vnitřní </a:t>
            </a:r>
            <a:r>
              <a:rPr lang="cs-CZ" dirty="0" smtClean="0"/>
              <a:t>(pro účely SO)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na žádost a z moci úřední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zvláštní význam = </a:t>
            </a:r>
            <a:r>
              <a:rPr lang="cs-CZ" dirty="0" smtClean="0">
                <a:solidFill>
                  <a:srgbClr val="0000DC"/>
                </a:solidFill>
              </a:rPr>
              <a:t>podkladové, resp. </a:t>
            </a:r>
            <a:r>
              <a:rPr lang="cs-CZ" b="1" dirty="0" smtClean="0">
                <a:solidFill>
                  <a:srgbClr val="0000DC"/>
                </a:solidFill>
              </a:rPr>
              <a:t>podmiňující akty</a:t>
            </a:r>
          </a:p>
          <a:p>
            <a:pPr lvl="1"/>
            <a:r>
              <a:rPr lang="cs-CZ" dirty="0" smtClean="0"/>
              <a:t>nemohou obstát samy o sobě</a:t>
            </a:r>
          </a:p>
          <a:p>
            <a:pPr lvl="1"/>
            <a:r>
              <a:rPr lang="cs-CZ" dirty="0" smtClean="0"/>
              <a:t>řeší určitou </a:t>
            </a:r>
            <a:r>
              <a:rPr lang="cs-CZ" dirty="0" smtClean="0">
                <a:solidFill>
                  <a:srgbClr val="0000DC"/>
                </a:solidFill>
              </a:rPr>
              <a:t>veřejnoprávní otázku</a:t>
            </a:r>
            <a:r>
              <a:rPr lang="cs-CZ" dirty="0" smtClean="0"/>
              <a:t>, na které spočívá vyřešení meritorní věci </a:t>
            </a:r>
          </a:p>
          <a:p>
            <a:pPr lvl="1"/>
            <a:r>
              <a:rPr lang="cs-CZ" dirty="0" smtClean="0"/>
              <a:t>ochrana veřejného zájmu</a:t>
            </a:r>
          </a:p>
          <a:p>
            <a:pPr lvl="1"/>
            <a:r>
              <a:rPr lang="cs-CZ" dirty="0" smtClean="0"/>
              <a:t>typicky závazná stanoviska (§ 149 SŘ)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i="1" dirty="0" smtClean="0">
                <a:solidFill>
                  <a:srgbClr val="0000DC"/>
                </a:solidFill>
              </a:rPr>
              <a:t>Kde při realizaci veřejné správy nachází své uplatnění veřejnoprávní smlouvy?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Jaké zákonné podmínky musí být pro uzavření veřejnoprávní smlouvy splněny?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Jaké druhy veřejnoprávních smluv známe? 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Jak se řeší spory z veřejnoprávních smluv?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Jaké formy činnosti veřejné správy označujeme jako faktické úkony? 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Čím jsou tyto formy činnosti specifické? 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Kdy lze přistoupit ke správní exekuci? 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Jaké jsou procesní podmínky a základní zásady správní exekuce? 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Jaká plnění je možné exekucí vymáhat a jakým způsobem?</a:t>
            </a:r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druhy, např.:</a:t>
            </a:r>
          </a:p>
          <a:p>
            <a:pPr lvl="1"/>
            <a:r>
              <a:rPr lang="cs-CZ" i="1" dirty="0" smtClean="0"/>
              <a:t>osvědčení</a:t>
            </a:r>
          </a:p>
          <a:p>
            <a:pPr lvl="1"/>
            <a:r>
              <a:rPr lang="cs-CZ" i="1" dirty="0" smtClean="0"/>
              <a:t>o</a:t>
            </a:r>
            <a:r>
              <a:rPr lang="cs-CZ" i="1" dirty="0" smtClean="0"/>
              <a:t>věření</a:t>
            </a:r>
          </a:p>
          <a:p>
            <a:pPr lvl="1"/>
            <a:r>
              <a:rPr lang="cs-CZ" i="1" dirty="0" smtClean="0"/>
              <a:t>p</a:t>
            </a:r>
            <a:r>
              <a:rPr lang="cs-CZ" i="1" dirty="0" smtClean="0"/>
              <a:t>osudky</a:t>
            </a:r>
            <a:r>
              <a:rPr lang="cs-CZ" i="1" dirty="0" smtClean="0"/>
              <a:t>, stanoviska, </a:t>
            </a:r>
            <a:r>
              <a:rPr lang="cs-CZ" i="1" dirty="0" smtClean="0"/>
              <a:t>vyjádření</a:t>
            </a:r>
            <a:endParaRPr lang="cs-CZ" i="1" dirty="0" smtClean="0"/>
          </a:p>
          <a:p>
            <a:pPr lvl="1"/>
            <a:r>
              <a:rPr lang="cs-CZ" i="1" dirty="0" smtClean="0"/>
              <a:t>informační </a:t>
            </a:r>
            <a:r>
              <a:rPr lang="cs-CZ" i="1" dirty="0" smtClean="0"/>
              <a:t>úkony</a:t>
            </a:r>
          </a:p>
          <a:p>
            <a:pPr lvl="1"/>
            <a:r>
              <a:rPr lang="cs-CZ" i="1" dirty="0" smtClean="0"/>
              <a:t>registrace</a:t>
            </a:r>
            <a:endParaRPr lang="cs-CZ" i="1" dirty="0" smtClean="0"/>
          </a:p>
          <a:p>
            <a:pPr lvl="1"/>
            <a:r>
              <a:rPr lang="cs-CZ" i="1" dirty="0" smtClean="0"/>
              <a:t>programovací </a:t>
            </a:r>
            <a:r>
              <a:rPr lang="cs-CZ" i="1" dirty="0" smtClean="0"/>
              <a:t>úkony</a:t>
            </a:r>
          </a:p>
          <a:p>
            <a:pPr lvl="1"/>
            <a:r>
              <a:rPr lang="cs-CZ" i="1" dirty="0" smtClean="0"/>
              <a:t>doporučení </a:t>
            </a:r>
            <a:r>
              <a:rPr lang="cs-CZ" i="1" dirty="0" smtClean="0"/>
              <a:t>a výzvy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Osvědčení</a:t>
            </a:r>
          </a:p>
          <a:p>
            <a:pPr lvl="1"/>
            <a:r>
              <a:rPr lang="cs-CZ" dirty="0" smtClean="0"/>
              <a:t>úkon </a:t>
            </a:r>
            <a:r>
              <a:rPr lang="cs-CZ" dirty="0" smtClean="0">
                <a:solidFill>
                  <a:srgbClr val="0000DC"/>
                </a:solidFill>
              </a:rPr>
              <a:t>úředně potvrzující skutečnosti</a:t>
            </a:r>
            <a:r>
              <a:rPr lang="cs-CZ" dirty="0" smtClean="0"/>
              <a:t>, které jsou v něm uvedeny</a:t>
            </a:r>
          </a:p>
          <a:p>
            <a:pPr lvl="1"/>
            <a:r>
              <a:rPr lang="cs-CZ" dirty="0" smtClean="0"/>
              <a:t>na rozdíl od deklaratorního rozhodnutí zde není pochybnost o osvědčované skutečnosti      (srov. § 142 SŘ)</a:t>
            </a:r>
          </a:p>
          <a:p>
            <a:pPr lvl="1"/>
            <a:r>
              <a:rPr lang="cs-CZ" dirty="0" smtClean="0"/>
              <a:t>je </a:t>
            </a:r>
            <a:r>
              <a:rPr lang="cs-CZ" dirty="0" smtClean="0">
                <a:solidFill>
                  <a:srgbClr val="0000DC"/>
                </a:solidFill>
              </a:rPr>
              <a:t>veřejnou listinou</a:t>
            </a:r>
          </a:p>
          <a:p>
            <a:pPr lvl="1"/>
            <a:r>
              <a:rPr lang="cs-CZ" dirty="0" smtClean="0"/>
              <a:t>= presumpce správnosti (obrana </a:t>
            </a:r>
            <a:r>
              <a:rPr lang="cs-CZ" i="1" dirty="0" smtClean="0"/>
              <a:t>důkazem opaku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r>
              <a:rPr lang="cs-CZ" dirty="0" smtClean="0"/>
              <a:t>proti nevydání </a:t>
            </a:r>
            <a:r>
              <a:rPr lang="cs-CZ" dirty="0" smtClean="0"/>
              <a:t>osvědčení obrana </a:t>
            </a:r>
            <a:r>
              <a:rPr lang="cs-CZ" dirty="0" smtClean="0"/>
              <a:t>ve správním soudnictví - ochrana proti nečinnosti správního orgánu (§ 79 odst. 1 a násl. SŘS)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blízký k </a:t>
            </a:r>
            <a:r>
              <a:rPr lang="cs-CZ" dirty="0" smtClean="0">
                <a:solidFill>
                  <a:srgbClr val="0000DC"/>
                </a:solidFill>
              </a:rPr>
              <a:t>dokladu</a:t>
            </a:r>
            <a:r>
              <a:rPr lang="cs-CZ" dirty="0" smtClean="0"/>
              <a:t> - </a:t>
            </a:r>
            <a:r>
              <a:rPr lang="cs-CZ" i="1" dirty="0"/>
              <a:t>p</a:t>
            </a:r>
            <a:r>
              <a:rPr lang="cs-CZ" i="1" dirty="0" smtClean="0"/>
              <a:t>okud SO zcela vyhoví žádosti o přiznání práva, jehož existence se osvědčuje zákonem stanoveným dokladem, lze místo písemného vyhotovení rozhodnutí vydat pouze tento doklad </a:t>
            </a:r>
            <a:r>
              <a:rPr lang="cs-CZ" dirty="0" smtClean="0"/>
              <a:t>(§ 151 SŘ)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Ověření</a:t>
            </a:r>
          </a:p>
          <a:p>
            <a:pPr lvl="1"/>
            <a:r>
              <a:rPr lang="cs-CZ" dirty="0" smtClean="0"/>
              <a:t>upravuje </a:t>
            </a:r>
            <a:r>
              <a:rPr lang="cs-CZ" dirty="0" smtClean="0"/>
              <a:t>zejména zákon č. 21/2006 Sb., zákon o ověřování</a:t>
            </a:r>
          </a:p>
          <a:p>
            <a:pPr lvl="1"/>
            <a:r>
              <a:rPr lang="cs-CZ" dirty="0" smtClean="0"/>
              <a:t>dvě základní podoby</a:t>
            </a:r>
            <a:r>
              <a:rPr lang="cs-CZ" dirty="0" smtClean="0"/>
              <a:t>: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vidimace</a:t>
            </a:r>
          </a:p>
          <a:p>
            <a:pPr lvl="1"/>
            <a:r>
              <a:rPr lang="cs-CZ" dirty="0" smtClean="0"/>
              <a:t>= doslovná shoda opisu s </a:t>
            </a:r>
            <a:r>
              <a:rPr lang="cs-CZ" dirty="0" smtClean="0"/>
              <a:t>listinou</a:t>
            </a:r>
            <a:endParaRPr lang="cs-CZ" b="1" dirty="0" smtClean="0">
              <a:solidFill>
                <a:srgbClr val="0000DC"/>
              </a:solidFill>
            </a:endParaRP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legalizace</a:t>
            </a:r>
          </a:p>
          <a:p>
            <a:pPr lvl="1"/>
            <a:r>
              <a:rPr lang="cs-CZ" dirty="0" smtClean="0"/>
              <a:t>= pravost podpisu (bez ověřování pravosti listiny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Posudky, stanoviska, vyjádření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odborný názor </a:t>
            </a:r>
            <a:r>
              <a:rPr lang="cs-CZ" dirty="0" smtClean="0"/>
              <a:t>VS, ale </a:t>
            </a:r>
            <a:r>
              <a:rPr lang="cs-CZ" dirty="0" smtClean="0">
                <a:solidFill>
                  <a:srgbClr val="0000DC"/>
                </a:solidFill>
              </a:rPr>
              <a:t>bez </a:t>
            </a:r>
            <a:r>
              <a:rPr lang="cs-CZ" dirty="0" smtClean="0">
                <a:solidFill>
                  <a:srgbClr val="0000DC"/>
                </a:solidFill>
              </a:rPr>
              <a:t>přímých právních důsledků</a:t>
            </a:r>
            <a:endParaRPr lang="cs-CZ" dirty="0" smtClean="0">
              <a:solidFill>
                <a:srgbClr val="0000DC"/>
              </a:solidFill>
            </a:endParaRPr>
          </a:p>
          <a:p>
            <a:pPr lvl="1"/>
            <a:r>
              <a:rPr lang="cs-CZ" dirty="0" smtClean="0"/>
              <a:t>určeny především jiným SO</a:t>
            </a:r>
          </a:p>
          <a:p>
            <a:pPr lvl="1"/>
            <a:r>
              <a:rPr lang="cs-CZ" dirty="0" smtClean="0"/>
              <a:t>některé </a:t>
            </a:r>
            <a:r>
              <a:rPr lang="cs-CZ" dirty="0" smtClean="0">
                <a:solidFill>
                  <a:srgbClr val="0000DC"/>
                </a:solidFill>
              </a:rPr>
              <a:t>podmiňující povahy </a:t>
            </a:r>
            <a:r>
              <a:rPr lang="cs-CZ" dirty="0" smtClean="0"/>
              <a:t>(viz dříve</a:t>
            </a:r>
            <a:r>
              <a:rPr lang="cs-CZ" dirty="0" smtClean="0"/>
              <a:t>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Procesní aspekty</a:t>
            </a:r>
          </a:p>
          <a:p>
            <a:pPr lvl="1"/>
            <a:r>
              <a:rPr lang="cs-CZ" sz="1800" dirty="0" smtClean="0"/>
              <a:t>zájem </a:t>
            </a:r>
            <a:r>
              <a:rPr lang="cs-CZ" sz="1800" dirty="0" smtClean="0"/>
              <a:t>na jejich souladu s </a:t>
            </a:r>
            <a:r>
              <a:rPr lang="cs-CZ" sz="1800" dirty="0" smtClean="0"/>
              <a:t>právem </a:t>
            </a:r>
            <a:r>
              <a:rPr lang="cs-CZ" sz="1800" dirty="0" smtClean="0">
                <a:solidFill>
                  <a:srgbClr val="0000DC"/>
                </a:solidFill>
              </a:rPr>
              <a:t>= formalizované</a:t>
            </a:r>
            <a:endParaRPr lang="cs-CZ" sz="1800" dirty="0" smtClean="0"/>
          </a:p>
          <a:p>
            <a:pPr lvl="1"/>
            <a:r>
              <a:rPr lang="cs-CZ" sz="1800" dirty="0" smtClean="0"/>
              <a:t>mimo části IV. se na tzv. jiné úkony </a:t>
            </a:r>
            <a:r>
              <a:rPr lang="cs-CZ" sz="1800" b="1" dirty="0" smtClean="0">
                <a:solidFill>
                  <a:srgbClr val="0000DC"/>
                </a:solidFill>
              </a:rPr>
              <a:t>dále použijí </a:t>
            </a:r>
            <a:r>
              <a:rPr lang="cs-CZ" sz="1800" dirty="0" smtClean="0"/>
              <a:t>(§ 154)</a:t>
            </a:r>
            <a:endParaRPr lang="cs-CZ" sz="1800" dirty="0" smtClean="0"/>
          </a:p>
          <a:p>
            <a:pPr lvl="1"/>
            <a:r>
              <a:rPr lang="cs-CZ" sz="1800" dirty="0" smtClean="0">
                <a:solidFill>
                  <a:srgbClr val="0000DC"/>
                </a:solidFill>
              </a:rPr>
              <a:t>ustanovení </a:t>
            </a:r>
            <a:r>
              <a:rPr lang="cs-CZ" sz="1800" dirty="0" smtClean="0">
                <a:solidFill>
                  <a:srgbClr val="0000DC"/>
                </a:solidFill>
              </a:rPr>
              <a:t>části </a:t>
            </a:r>
            <a:r>
              <a:rPr lang="cs-CZ" sz="1800" dirty="0" smtClean="0">
                <a:solidFill>
                  <a:srgbClr val="0000DC"/>
                </a:solidFill>
              </a:rPr>
              <a:t>první</a:t>
            </a:r>
            <a:r>
              <a:rPr lang="cs-CZ" sz="1800" dirty="0" smtClean="0">
                <a:solidFill>
                  <a:srgbClr val="0000DC"/>
                </a:solidFill>
              </a:rPr>
              <a:t> </a:t>
            </a:r>
            <a:r>
              <a:rPr lang="cs-CZ" sz="1800" dirty="0" smtClean="0"/>
              <a:t>= základní zásady činnosti správních orgánů</a:t>
            </a:r>
          </a:p>
          <a:p>
            <a:pPr lvl="1"/>
            <a:r>
              <a:rPr lang="cs-CZ" sz="1800" dirty="0" smtClean="0">
                <a:solidFill>
                  <a:srgbClr val="0000DC"/>
                </a:solidFill>
              </a:rPr>
              <a:t>obdobně</a:t>
            </a:r>
            <a:r>
              <a:rPr lang="cs-CZ" sz="1800" dirty="0" smtClean="0"/>
              <a:t> vybraná ustanovení </a:t>
            </a:r>
            <a:r>
              <a:rPr lang="cs-CZ" sz="1800" dirty="0" smtClean="0"/>
              <a:t>části </a:t>
            </a:r>
            <a:r>
              <a:rPr lang="cs-CZ" sz="1800" dirty="0" smtClean="0"/>
              <a:t>druhé SŘ</a:t>
            </a:r>
          </a:p>
          <a:p>
            <a:pPr lvl="1"/>
            <a:r>
              <a:rPr lang="cs-CZ" sz="1800" dirty="0" smtClean="0">
                <a:solidFill>
                  <a:srgbClr val="0000DC"/>
                </a:solidFill>
              </a:rPr>
              <a:t>obdobně</a:t>
            </a:r>
            <a:r>
              <a:rPr lang="cs-CZ" sz="1800" dirty="0" smtClean="0"/>
              <a:t> vybraná ustanovení </a:t>
            </a:r>
            <a:r>
              <a:rPr lang="cs-CZ" sz="1800" dirty="0" smtClean="0"/>
              <a:t>části </a:t>
            </a:r>
            <a:r>
              <a:rPr lang="cs-CZ" sz="1800" dirty="0" smtClean="0"/>
              <a:t>třetí SŘ</a:t>
            </a:r>
          </a:p>
          <a:p>
            <a:pPr lvl="1"/>
            <a:r>
              <a:rPr lang="cs-CZ" sz="1800" dirty="0" smtClean="0">
                <a:solidFill>
                  <a:srgbClr val="0000DC"/>
                </a:solidFill>
              </a:rPr>
              <a:t>přiměřeně</a:t>
            </a:r>
            <a:r>
              <a:rPr lang="cs-CZ" sz="1800" dirty="0" smtClean="0"/>
              <a:t> </a:t>
            </a:r>
            <a:r>
              <a:rPr lang="cs-CZ" sz="1800" dirty="0" smtClean="0"/>
              <a:t>použije i další ustanovení </a:t>
            </a:r>
            <a:r>
              <a:rPr lang="cs-CZ" sz="1800" dirty="0" smtClean="0"/>
              <a:t>SŘ, </a:t>
            </a:r>
            <a:r>
              <a:rPr lang="cs-CZ" sz="1800" dirty="0" smtClean="0"/>
              <a:t>pokud </a:t>
            </a:r>
            <a:r>
              <a:rPr lang="cs-CZ" sz="1800" dirty="0" smtClean="0"/>
              <a:t>jsou potřebná</a:t>
            </a:r>
          </a:p>
          <a:p>
            <a:pPr lvl="1">
              <a:buNone/>
            </a:pPr>
            <a:endParaRPr lang="cs-CZ" sz="1800" dirty="0" smtClean="0"/>
          </a:p>
          <a:p>
            <a:pPr lvl="1"/>
            <a:r>
              <a:rPr lang="cs-CZ" sz="1800" b="1" dirty="0" smtClean="0">
                <a:solidFill>
                  <a:srgbClr val="0000DC"/>
                </a:solidFill>
              </a:rPr>
              <a:t>pravidla pro vydávání </a:t>
            </a:r>
            <a:r>
              <a:rPr lang="cs-CZ" sz="1800" dirty="0" smtClean="0"/>
              <a:t>(§ 155 SŘ)</a:t>
            </a:r>
          </a:p>
          <a:p>
            <a:pPr lvl="1"/>
            <a:r>
              <a:rPr lang="cs-CZ" sz="1800" dirty="0" smtClean="0"/>
              <a:t>nevylučuje-li to povaha, </a:t>
            </a:r>
            <a:r>
              <a:rPr lang="cs-CZ" sz="1800" dirty="0" smtClean="0"/>
              <a:t>zejména není-li zapotřebí zkoumat skutkový stav nebo čerpat z evidence vedené určitým správním orgánem, může je vydat nebo učinit </a:t>
            </a:r>
            <a:r>
              <a:rPr lang="cs-CZ" sz="1800" dirty="0" smtClean="0">
                <a:solidFill>
                  <a:srgbClr val="0000DC"/>
                </a:solidFill>
              </a:rPr>
              <a:t>kterýkoli věcně příslušný </a:t>
            </a:r>
            <a:r>
              <a:rPr lang="cs-CZ" sz="1800" dirty="0" smtClean="0">
                <a:solidFill>
                  <a:srgbClr val="0000DC"/>
                </a:solidFill>
              </a:rPr>
              <a:t>SO</a:t>
            </a:r>
            <a:endParaRPr lang="cs-CZ" sz="1800" dirty="0" smtClean="0">
              <a:solidFill>
                <a:srgbClr val="0000DC"/>
              </a:solidFill>
            </a:endParaRPr>
          </a:p>
          <a:p>
            <a:pPr lvl="1"/>
            <a:r>
              <a:rPr lang="cs-CZ" sz="1800" dirty="0" smtClean="0"/>
              <a:t>j</a:t>
            </a:r>
            <a:r>
              <a:rPr lang="cs-CZ" sz="1800" dirty="0" smtClean="0"/>
              <a:t>e-li SO </a:t>
            </a:r>
            <a:r>
              <a:rPr lang="cs-CZ" sz="1800" dirty="0" smtClean="0">
                <a:solidFill>
                  <a:srgbClr val="0000DC"/>
                </a:solidFill>
              </a:rPr>
              <a:t>požádán </a:t>
            </a:r>
            <a:r>
              <a:rPr lang="cs-CZ" sz="1800" dirty="0" smtClean="0">
                <a:solidFill>
                  <a:srgbClr val="0000DC"/>
                </a:solidFill>
              </a:rPr>
              <a:t>o vydání </a:t>
            </a:r>
            <a:r>
              <a:rPr lang="cs-CZ" sz="1800" dirty="0" smtClean="0"/>
              <a:t>a </a:t>
            </a:r>
            <a:r>
              <a:rPr lang="cs-CZ" sz="1800" dirty="0" smtClean="0"/>
              <a:t>jsou-li splněny předpoklady k provedení požadovaného úkonu, </a:t>
            </a:r>
            <a:r>
              <a:rPr lang="cs-CZ" sz="1800" dirty="0" smtClean="0"/>
              <a:t>SO tento </a:t>
            </a:r>
            <a:r>
              <a:rPr lang="cs-CZ" sz="1800" dirty="0" smtClean="0"/>
              <a:t>úkon </a:t>
            </a:r>
            <a:r>
              <a:rPr lang="cs-CZ" sz="1800" dirty="0" smtClean="0">
                <a:solidFill>
                  <a:srgbClr val="0000DC"/>
                </a:solidFill>
              </a:rPr>
              <a:t>bez dalšího </a:t>
            </a:r>
            <a:r>
              <a:rPr lang="cs-CZ" sz="1800" dirty="0" smtClean="0">
                <a:solidFill>
                  <a:srgbClr val="0000DC"/>
                </a:solidFill>
              </a:rPr>
              <a:t>provede</a:t>
            </a:r>
            <a:endParaRPr lang="cs-CZ" sz="1800" dirty="0" smtClean="0">
              <a:solidFill>
                <a:srgbClr val="0000DC"/>
              </a:solidFill>
            </a:endParaRPr>
          </a:p>
          <a:p>
            <a:pPr lvl="1"/>
            <a:r>
              <a:rPr lang="cs-CZ" sz="1800" dirty="0" smtClean="0"/>
              <a:t>p</a:t>
            </a:r>
            <a:r>
              <a:rPr lang="cs-CZ" sz="1800" dirty="0" smtClean="0"/>
              <a:t>okud SO shledá</a:t>
            </a:r>
            <a:r>
              <a:rPr lang="cs-CZ" sz="1800" dirty="0" smtClean="0"/>
              <a:t>, že </a:t>
            </a:r>
            <a:r>
              <a:rPr lang="cs-CZ" sz="1800" dirty="0" smtClean="0"/>
              <a:t>nelze, </a:t>
            </a:r>
            <a:r>
              <a:rPr lang="cs-CZ" sz="1800" dirty="0" smtClean="0"/>
              <a:t>je povinen o tom na </a:t>
            </a:r>
            <a:r>
              <a:rPr lang="cs-CZ" sz="1800" dirty="0" smtClean="0">
                <a:solidFill>
                  <a:srgbClr val="0000DC"/>
                </a:solidFill>
              </a:rPr>
              <a:t>požádání písemně uvědomit </a:t>
            </a:r>
            <a:r>
              <a:rPr lang="cs-CZ" sz="1800" dirty="0" smtClean="0"/>
              <a:t>dotčenou osobu a </a:t>
            </a:r>
            <a:r>
              <a:rPr lang="cs-CZ" sz="1800" dirty="0" smtClean="0">
                <a:solidFill>
                  <a:srgbClr val="0000DC"/>
                </a:solidFill>
              </a:rPr>
              <a:t>sdělit důvody</a:t>
            </a:r>
            <a:r>
              <a:rPr lang="cs-CZ" sz="1800" dirty="0" smtClean="0"/>
              <a:t>, které k tomuto závěru </a:t>
            </a:r>
            <a:r>
              <a:rPr lang="cs-CZ" sz="1800" dirty="0" smtClean="0"/>
              <a:t>vedly</a:t>
            </a:r>
            <a:endParaRPr lang="cs-CZ" sz="1800" dirty="0" smtClean="0"/>
          </a:p>
          <a:p>
            <a:pPr lvl="1"/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352424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Tzv. jiné úkony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Procesní aspekty</a:t>
            </a:r>
          </a:p>
          <a:p>
            <a:pPr lvl="1"/>
            <a:r>
              <a:rPr lang="cs-CZ" sz="1800" dirty="0" smtClean="0"/>
              <a:t>dále (§ 156 SŘ)</a:t>
            </a:r>
          </a:p>
          <a:p>
            <a:pPr lvl="1"/>
            <a:r>
              <a:rPr lang="cs-CZ" sz="1800" dirty="0" smtClean="0">
                <a:solidFill>
                  <a:srgbClr val="0000DC"/>
                </a:solidFill>
              </a:rPr>
              <a:t>možnost opravy vad</a:t>
            </a:r>
          </a:p>
          <a:p>
            <a:pPr lvl="1"/>
            <a:r>
              <a:rPr lang="cs-CZ" sz="1800" dirty="0" smtClean="0"/>
              <a:t>pokud je </a:t>
            </a:r>
            <a:r>
              <a:rPr lang="cs-CZ" sz="1800" dirty="0" smtClean="0">
                <a:solidFill>
                  <a:srgbClr val="0000DC"/>
                </a:solidFill>
              </a:rPr>
              <a:t>rozpor s právními předpisy </a:t>
            </a:r>
            <a:r>
              <a:rPr lang="cs-CZ" sz="1800" dirty="0" smtClean="0"/>
              <a:t>a nelze opravit, </a:t>
            </a:r>
            <a:r>
              <a:rPr lang="cs-CZ" sz="1800" b="1" dirty="0" smtClean="0">
                <a:solidFill>
                  <a:srgbClr val="0000DC"/>
                </a:solidFill>
              </a:rPr>
              <a:t>zrušení usnesením SO</a:t>
            </a:r>
            <a:r>
              <a:rPr lang="cs-CZ" sz="1800" dirty="0" smtClean="0"/>
              <a:t>, který vydal (ex </a:t>
            </a:r>
            <a:r>
              <a:rPr lang="cs-CZ" sz="1800" dirty="0" err="1" smtClean="0"/>
              <a:t>tunc</a:t>
            </a:r>
            <a:r>
              <a:rPr lang="cs-CZ" sz="1800" dirty="0" smtClean="0"/>
              <a:t>) </a:t>
            </a:r>
          </a:p>
          <a:p>
            <a:pPr lvl="1"/>
            <a:r>
              <a:rPr lang="cs-CZ" sz="1800" dirty="0" smtClean="0"/>
              <a:t>přiměřené použití ustanovení SŘ o </a:t>
            </a:r>
            <a:r>
              <a:rPr lang="cs-CZ" sz="1800" dirty="0" err="1" smtClean="0"/>
              <a:t>přezkumném</a:t>
            </a:r>
            <a:r>
              <a:rPr lang="cs-CZ" sz="1800" dirty="0" smtClean="0"/>
              <a:t> </a:t>
            </a:r>
            <a:r>
              <a:rPr lang="cs-CZ" sz="1800" dirty="0" smtClean="0"/>
              <a:t>řízení</a:t>
            </a:r>
          </a:p>
          <a:p>
            <a:pPr lvl="1"/>
            <a:r>
              <a:rPr lang="cs-CZ" sz="1800" dirty="0" smtClean="0"/>
              <a:t>také možnost prohlásit nicotnost (§ 157 SŘ)</a:t>
            </a:r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r>
              <a:rPr lang="cs-CZ" sz="1800" b="1" dirty="0" smtClean="0">
                <a:solidFill>
                  <a:srgbClr val="0000DC"/>
                </a:solidFill>
              </a:rPr>
              <a:t>aplikovatelnost části IV.</a:t>
            </a:r>
            <a:endParaRPr lang="cs-CZ" sz="1800" b="1" dirty="0" smtClean="0">
              <a:solidFill>
                <a:srgbClr val="0000DC"/>
              </a:solidFill>
            </a:endParaRPr>
          </a:p>
          <a:p>
            <a:pPr lvl="1"/>
            <a:r>
              <a:rPr lang="cs-CZ" sz="1800" dirty="0" smtClean="0">
                <a:solidFill>
                  <a:srgbClr val="0000DC"/>
                </a:solidFill>
              </a:rPr>
              <a:t>obdobně</a:t>
            </a:r>
            <a:r>
              <a:rPr lang="cs-CZ" sz="1800" dirty="0" smtClean="0"/>
              <a:t> v případě, provádí-li SO </a:t>
            </a:r>
            <a:r>
              <a:rPr lang="cs-CZ" sz="1800" dirty="0" smtClean="0">
                <a:solidFill>
                  <a:srgbClr val="0000DC"/>
                </a:solidFill>
              </a:rPr>
              <a:t>jiné úkony</a:t>
            </a:r>
            <a:r>
              <a:rPr lang="cs-CZ" sz="1800" dirty="0" smtClean="0"/>
              <a:t>, které nejsou upraveny v části I., III., V.nebo VI. anebo v této části (§ 158 odst. 1 SŘ)</a:t>
            </a:r>
          </a:p>
          <a:p>
            <a:pPr lvl="1"/>
            <a:endParaRPr lang="cs-CZ" sz="1800" dirty="0" smtClean="0"/>
          </a:p>
          <a:p>
            <a:pPr lvl="1"/>
            <a:r>
              <a:rPr lang="cs-CZ" sz="1800" dirty="0" smtClean="0"/>
              <a:t>obdobně v </a:t>
            </a:r>
            <a:r>
              <a:rPr lang="cs-CZ" sz="1800" dirty="0" smtClean="0"/>
              <a:t>případech, kdy </a:t>
            </a:r>
            <a:r>
              <a:rPr lang="cs-CZ" sz="1800" dirty="0" smtClean="0"/>
              <a:t>SO provádí </a:t>
            </a:r>
            <a:r>
              <a:rPr lang="cs-CZ" sz="1800" dirty="0" smtClean="0">
                <a:solidFill>
                  <a:srgbClr val="0000DC"/>
                </a:solidFill>
              </a:rPr>
              <a:t>úkony, na které se nevztahují části </a:t>
            </a:r>
            <a:r>
              <a:rPr lang="cs-CZ" sz="1800" dirty="0" smtClean="0">
                <a:solidFill>
                  <a:srgbClr val="0000DC"/>
                </a:solidFill>
              </a:rPr>
              <a:t>II. a III. SŘ</a:t>
            </a:r>
            <a:r>
              <a:rPr lang="cs-CZ" sz="1800" dirty="0" smtClean="0"/>
              <a:t> </a:t>
            </a:r>
            <a:r>
              <a:rPr lang="cs-CZ" sz="1800" dirty="0" smtClean="0"/>
              <a:t>(§ 177 odst. 2 SŘ)</a:t>
            </a:r>
          </a:p>
          <a:p>
            <a:pPr lvl="1"/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352424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Podstata</a:t>
            </a:r>
          </a:p>
          <a:p>
            <a:pPr lvl="1"/>
            <a:r>
              <a:rPr lang="cs-CZ" dirty="0" smtClean="0"/>
              <a:t>právně závazné </a:t>
            </a:r>
            <a:r>
              <a:rPr lang="cs-CZ" b="1" dirty="0" smtClean="0">
                <a:solidFill>
                  <a:srgbClr val="0000DC"/>
                </a:solidFill>
              </a:rPr>
              <a:t>faktické úkony </a:t>
            </a:r>
            <a:r>
              <a:rPr lang="cs-CZ" dirty="0" smtClean="0">
                <a:solidFill>
                  <a:srgbClr val="0000DC"/>
                </a:solidFill>
              </a:rPr>
              <a:t>s přímými právními důsledky</a:t>
            </a:r>
          </a:p>
          <a:p>
            <a:pPr lvl="1"/>
            <a:r>
              <a:rPr lang="cs-CZ" dirty="0" smtClean="0"/>
              <a:t>pro některé </a:t>
            </a:r>
            <a:r>
              <a:rPr lang="cs-CZ" b="1" dirty="0" smtClean="0"/>
              <a:t>právem předvídané situace</a:t>
            </a:r>
            <a:endParaRPr lang="cs-CZ" dirty="0" smtClean="0"/>
          </a:p>
          <a:p>
            <a:pPr lvl="1"/>
            <a:r>
              <a:rPr lang="cs-CZ" b="1" dirty="0" smtClean="0"/>
              <a:t>bez procesní stránky </a:t>
            </a:r>
            <a:r>
              <a:rPr lang="cs-CZ" dirty="0" smtClean="0"/>
              <a:t>(dané povahou věci)</a:t>
            </a:r>
          </a:p>
          <a:p>
            <a:pPr lvl="1"/>
            <a:r>
              <a:rPr lang="cs-CZ" dirty="0" smtClean="0"/>
              <a:t>ale současně </a:t>
            </a:r>
            <a:r>
              <a:rPr lang="cs-CZ" b="1" dirty="0" smtClean="0"/>
              <a:t>právní základ a podmínky provedení</a:t>
            </a:r>
          </a:p>
          <a:p>
            <a:pPr lvl="1"/>
            <a:r>
              <a:rPr lang="cs-CZ" b="1" dirty="0" smtClean="0"/>
              <a:t>mimořádná forma </a:t>
            </a:r>
            <a:r>
              <a:rPr lang="cs-CZ" dirty="0" smtClean="0"/>
              <a:t>namísto jiných forem realizace VS                                              (zpravidla individuálních správních aktů)</a:t>
            </a:r>
          </a:p>
          <a:p>
            <a:r>
              <a:rPr lang="cs-CZ" dirty="0" smtClean="0"/>
              <a:t>Kategorie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závazné příkazy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bezprostřední zákroky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exekuční úkony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Závazné příkazy</a:t>
            </a:r>
          </a:p>
          <a:p>
            <a:pPr lvl="1"/>
            <a:r>
              <a:rPr lang="cs-CZ" dirty="0" smtClean="0"/>
              <a:t>také jako </a:t>
            </a:r>
            <a:r>
              <a:rPr lang="cs-CZ" i="1" dirty="0" smtClean="0"/>
              <a:t>„faktické pokyny“</a:t>
            </a:r>
          </a:p>
          <a:p>
            <a:pPr lvl="1"/>
            <a:r>
              <a:rPr lang="cs-CZ" dirty="0" smtClean="0"/>
              <a:t>správní úkony zákonem </a:t>
            </a:r>
            <a:r>
              <a:rPr lang="cs-CZ" dirty="0" smtClean="0">
                <a:solidFill>
                  <a:srgbClr val="0000DC"/>
                </a:solidFill>
              </a:rPr>
              <a:t>zmocněné úřední osoby </a:t>
            </a:r>
          </a:p>
          <a:p>
            <a:pPr lvl="1"/>
            <a:r>
              <a:rPr lang="cs-CZ" dirty="0" smtClean="0"/>
              <a:t>spočívající ve </a:t>
            </a:r>
            <a:r>
              <a:rPr lang="cs-CZ" dirty="0" smtClean="0">
                <a:solidFill>
                  <a:srgbClr val="0000DC"/>
                </a:solidFill>
              </a:rPr>
              <a:t>vyslovení zákazu nebo příkazu</a:t>
            </a:r>
            <a:r>
              <a:rPr lang="cs-CZ" dirty="0" smtClean="0"/>
              <a:t> určitého jednání </a:t>
            </a:r>
          </a:p>
          <a:p>
            <a:pPr lvl="1"/>
            <a:r>
              <a:rPr lang="cs-CZ" dirty="0" smtClean="0"/>
              <a:t>který je jeho adresát </a:t>
            </a:r>
            <a:r>
              <a:rPr lang="cs-CZ" dirty="0" smtClean="0">
                <a:solidFill>
                  <a:srgbClr val="0000DC"/>
                </a:solidFill>
              </a:rPr>
              <a:t>povinen respektovat </a:t>
            </a:r>
            <a:endParaRPr lang="cs-CZ" dirty="0" smtClean="0"/>
          </a:p>
          <a:p>
            <a:pPr lvl="1"/>
            <a:r>
              <a:rPr lang="cs-CZ" dirty="0" smtClean="0"/>
              <a:t>typicky udělovány mimo prostory vykonavatelů VS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formu zákon </a:t>
            </a:r>
            <a:r>
              <a:rPr lang="cs-CZ" dirty="0" smtClean="0">
                <a:solidFill>
                  <a:srgbClr val="0000DC"/>
                </a:solidFill>
              </a:rPr>
              <a:t>zpravidla nepředepisuje </a:t>
            </a:r>
            <a:endParaRPr lang="cs-CZ" dirty="0" smtClean="0"/>
          </a:p>
          <a:p>
            <a:pPr lvl="1"/>
            <a:r>
              <a:rPr lang="cs-CZ" dirty="0" smtClean="0"/>
              <a:t>z povahy věci jsou udíleny zpravidla ústně, </a:t>
            </a:r>
          </a:p>
          <a:p>
            <a:pPr lvl="1"/>
            <a:r>
              <a:rPr lang="cs-CZ" dirty="0" smtClean="0"/>
              <a:t>popřípadě posunkem nebo i za pomoci nějakého technického zařízení</a:t>
            </a:r>
            <a:endParaRPr lang="cs-CZ" b="1" dirty="0" smtClean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Závazné příkazy</a:t>
            </a:r>
          </a:p>
          <a:p>
            <a:pPr lvl="1"/>
            <a:r>
              <a:rPr lang="cs-CZ" sz="1600" b="1" i="1" dirty="0" smtClean="0">
                <a:solidFill>
                  <a:srgbClr val="0000DC"/>
                </a:solidFill>
              </a:rPr>
              <a:t>§ 75 zákona č. 361/2000 Sb., o provozu na pozemních komunikacích</a:t>
            </a:r>
          </a:p>
          <a:p>
            <a:pPr lvl="1"/>
            <a:r>
              <a:rPr lang="cs-CZ" sz="1600" i="1" dirty="0" smtClean="0">
                <a:solidFill>
                  <a:srgbClr val="0000DC"/>
                </a:solidFill>
              </a:rPr>
              <a:t>(1) </a:t>
            </a:r>
            <a:r>
              <a:rPr lang="cs-CZ" sz="1600" b="1" i="1" dirty="0" smtClean="0">
                <a:solidFill>
                  <a:srgbClr val="0000DC"/>
                </a:solidFill>
              </a:rPr>
              <a:t>Policista řídí provoz </a:t>
            </a:r>
            <a:r>
              <a:rPr lang="cs-CZ" sz="1600" i="1" dirty="0" smtClean="0">
                <a:solidFill>
                  <a:srgbClr val="0000DC"/>
                </a:solidFill>
              </a:rPr>
              <a:t>na pozemních komunikacích </a:t>
            </a:r>
            <a:r>
              <a:rPr lang="cs-CZ" sz="1600" b="1" i="1" dirty="0" smtClean="0">
                <a:solidFill>
                  <a:srgbClr val="0000DC"/>
                </a:solidFill>
              </a:rPr>
              <a:t>změnou postoje a pokyny paží</a:t>
            </a:r>
            <a:r>
              <a:rPr lang="cs-CZ" sz="1600" i="1" dirty="0" smtClean="0">
                <a:solidFill>
                  <a:srgbClr val="0000DC"/>
                </a:solidFill>
              </a:rPr>
              <a:t>; přitom </a:t>
            </a:r>
            <a:r>
              <a:rPr lang="cs-CZ" sz="1600" b="1" i="1" dirty="0" smtClean="0">
                <a:solidFill>
                  <a:srgbClr val="0000DC"/>
                </a:solidFill>
              </a:rPr>
              <a:t>zpravidla používá směrovku, kterou drží v pravé ruce</a:t>
            </a:r>
            <a:r>
              <a:rPr lang="cs-CZ" sz="1600" i="1" dirty="0" smtClean="0">
                <a:solidFill>
                  <a:srgbClr val="0000DC"/>
                </a:solidFill>
              </a:rPr>
              <a:t>. Jeho pokyny </a:t>
            </a:r>
            <a:r>
              <a:rPr lang="cs-CZ" sz="1600" b="1" i="1" dirty="0" smtClean="0">
                <a:solidFill>
                  <a:srgbClr val="0000DC"/>
                </a:solidFill>
              </a:rPr>
              <a:t>znamenají pro řidiče i chodce</a:t>
            </a:r>
          </a:p>
          <a:p>
            <a:pPr lvl="1"/>
            <a:r>
              <a:rPr lang="cs-CZ" sz="1600" i="1" dirty="0" smtClean="0">
                <a:solidFill>
                  <a:srgbClr val="0000DC"/>
                </a:solidFill>
              </a:rPr>
              <a:t>a) "Stůj!" pro směr, ke kterému stojí policista čelem nebo zády; řidič je povinen zastavit vozidlo,</a:t>
            </a:r>
          </a:p>
          <a:p>
            <a:pPr lvl="1"/>
            <a:r>
              <a:rPr lang="cs-CZ" sz="1600" i="1" dirty="0" smtClean="0">
                <a:solidFill>
                  <a:srgbClr val="0000DC"/>
                </a:solidFill>
              </a:rPr>
              <a:t>b) "Pozor!", vztyčí-li policista paži nebo předloktí pravé paže se směrovkou; řidič jedoucí ze směru, pro který byl provoz předtím zastaven, je povinen se připravit k jízdě; řidič jedoucí ve směru předtím volném je povinen zastavit vozidlo; je-li však již tak blízko, že by nemohl bezpečně zastavit vozidlo, smí pokračovat v jízdě,</a:t>
            </a:r>
          </a:p>
          <a:p>
            <a:pPr lvl="1"/>
            <a:r>
              <a:rPr lang="cs-CZ" sz="1600" i="1" dirty="0" smtClean="0">
                <a:solidFill>
                  <a:srgbClr val="0000DC"/>
                </a:solidFill>
              </a:rPr>
              <a:t>c) "Volno" pro směr, ke kterému stojí policista bokem; řidič může pokračovat v jízdě, a dodrží-li ustanovení o odbočování, může odbočit vpravo nebo vlevo,</a:t>
            </a:r>
          </a:p>
          <a:p>
            <a:pPr lvl="1"/>
            <a:r>
              <a:rPr lang="cs-CZ" sz="1600" i="1" dirty="0" smtClean="0">
                <a:solidFill>
                  <a:srgbClr val="0000DC"/>
                </a:solidFill>
              </a:rPr>
              <a:t>d) má-li policista pravou paži předpaženou a levou upaženou, znamená to "Stůj!" pro řidiče přijíždějícího směrem k zádům a pravému boku policisty a "Volno" pro řidiče přijíždějícího směrem k levému boku policisty; řidič přijíždějící směrem k zádům a pravému boku policisty je povinen zastavit vozidlo; řidič přijíždějící k levému boku policisty může pokračovat v jízdě, a dodrží-li ustanovení o odbočování, může odbočit vpravo nebo vlevo; řidič přijíždějící směrem k čelu policisty smí odbočovat jen vpravo; chodci smějí přecházet vozovku jen za zády policisty.</a:t>
            </a:r>
          </a:p>
          <a:p>
            <a:pPr lvl="1"/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Bezprostřední zákroky</a:t>
            </a:r>
          </a:p>
          <a:p>
            <a:pPr lvl="1"/>
            <a:r>
              <a:rPr lang="cs-CZ" dirty="0" smtClean="0"/>
              <a:t>také jako </a:t>
            </a:r>
            <a:r>
              <a:rPr lang="cs-CZ" b="1" i="1" dirty="0" smtClean="0"/>
              <a:t>„bezprostřední zásahy“</a:t>
            </a:r>
          </a:p>
          <a:p>
            <a:pPr lvl="1"/>
            <a:r>
              <a:rPr lang="cs-CZ" dirty="0" smtClean="0"/>
              <a:t>často </a:t>
            </a:r>
            <a:r>
              <a:rPr lang="cs-CZ" dirty="0" smtClean="0">
                <a:solidFill>
                  <a:srgbClr val="0000DC"/>
                </a:solidFill>
              </a:rPr>
              <a:t>různé policejní úkony</a:t>
            </a:r>
          </a:p>
          <a:p>
            <a:pPr lvl="1"/>
            <a:r>
              <a:rPr lang="cs-CZ" dirty="0" smtClean="0"/>
              <a:t>pro různé nepředvídatelné situace</a:t>
            </a:r>
          </a:p>
          <a:p>
            <a:pPr lvl="1"/>
            <a:r>
              <a:rPr lang="cs-CZ" dirty="0" smtClean="0"/>
              <a:t>současně ale </a:t>
            </a:r>
            <a:r>
              <a:rPr lang="cs-CZ" dirty="0" smtClean="0">
                <a:solidFill>
                  <a:srgbClr val="0000DC"/>
                </a:solidFill>
              </a:rPr>
              <a:t>naléhavost zásahu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0000DC"/>
                </a:solidFill>
              </a:rPr>
              <a:t>nemožnost jiného řešení</a:t>
            </a:r>
            <a:endParaRPr lang="cs-CZ" dirty="0" smtClean="0"/>
          </a:p>
          <a:p>
            <a:pPr lvl="1"/>
            <a:r>
              <a:rPr lang="cs-CZ" i="1" dirty="0" smtClean="0"/>
              <a:t>(např. důvodná obava, že je ohrožen život nebo zdraví či větší škoda na majetku…)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správní úkony zákonem </a:t>
            </a:r>
            <a:r>
              <a:rPr lang="cs-CZ" dirty="0" smtClean="0">
                <a:solidFill>
                  <a:srgbClr val="0000DC"/>
                </a:solidFill>
              </a:rPr>
              <a:t>zmocněné úřední osoby </a:t>
            </a:r>
          </a:p>
          <a:p>
            <a:pPr lvl="1"/>
            <a:r>
              <a:rPr lang="cs-CZ" dirty="0" smtClean="0"/>
              <a:t>zákonem stanovené podmínky</a:t>
            </a:r>
          </a:p>
          <a:p>
            <a:pPr lvl="1"/>
            <a:r>
              <a:rPr lang="cs-CZ" dirty="0" smtClean="0"/>
              <a:t>zejména </a:t>
            </a:r>
            <a:r>
              <a:rPr lang="cs-CZ" dirty="0" smtClean="0">
                <a:solidFill>
                  <a:srgbClr val="0000DC"/>
                </a:solidFill>
              </a:rPr>
              <a:t>zásada přiměřenosti zásahu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Bezprostřední zákroky</a:t>
            </a:r>
          </a:p>
          <a:p>
            <a:pPr lvl="1"/>
            <a:r>
              <a:rPr lang="cs-CZ" sz="1800" b="1" i="1" dirty="0" smtClean="0">
                <a:solidFill>
                  <a:srgbClr val="0000DC"/>
                </a:solidFill>
              </a:rPr>
              <a:t>§ 16 zákona č. 553/1991 Sb., o obecní policii</a:t>
            </a: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(1) Je-li </a:t>
            </a:r>
            <a:r>
              <a:rPr lang="cs-CZ" sz="1800" b="1" i="1" dirty="0" smtClean="0">
                <a:solidFill>
                  <a:srgbClr val="0000DC"/>
                </a:solidFill>
              </a:rPr>
              <a:t>důvodná obava, že je ohrožen život nebo zdraví</a:t>
            </a:r>
            <a:r>
              <a:rPr lang="cs-CZ" sz="1800" i="1" dirty="0" smtClean="0">
                <a:solidFill>
                  <a:srgbClr val="0000DC"/>
                </a:solidFill>
              </a:rPr>
              <a:t> osoby </a:t>
            </a:r>
            <a:r>
              <a:rPr lang="cs-CZ" sz="1800" b="1" i="1" dirty="0" smtClean="0">
                <a:solidFill>
                  <a:srgbClr val="0000DC"/>
                </a:solidFill>
              </a:rPr>
              <a:t>anebo hrozí-li větší škoda </a:t>
            </a:r>
            <a:r>
              <a:rPr lang="cs-CZ" sz="1800" i="1" dirty="0" smtClean="0">
                <a:solidFill>
                  <a:srgbClr val="0000DC"/>
                </a:solidFill>
              </a:rPr>
              <a:t>na majetku, je </a:t>
            </a:r>
            <a:r>
              <a:rPr lang="cs-CZ" sz="1800" b="1" i="1" dirty="0" smtClean="0">
                <a:solidFill>
                  <a:srgbClr val="0000DC"/>
                </a:solidFill>
              </a:rPr>
              <a:t>strážník oprávněn otevřít byt nebo jiný uzavřený prostor </a:t>
            </a:r>
            <a:r>
              <a:rPr lang="cs-CZ" sz="1800" i="1" dirty="0" smtClean="0">
                <a:solidFill>
                  <a:srgbClr val="0000DC"/>
                </a:solidFill>
              </a:rPr>
              <a:t>(dále jen "byt"), vstoupit do něho a provést v souladu s tímto zákonem zákroky, </a:t>
            </a:r>
            <a:r>
              <a:rPr lang="cs-CZ" sz="1800" b="1" i="1" dirty="0" smtClean="0">
                <a:solidFill>
                  <a:srgbClr val="0000DC"/>
                </a:solidFill>
              </a:rPr>
              <a:t>úkony nebo jiná opatření k odvrácení bezprostředního nebezpečí.</a:t>
            </a: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(2) Při provádění zákroků, úkonů nebo jiných opatření podle odstavce 1 je strážník povinen zajistit přítomnost nezúčastněné osoby; nemusí tak učinit, hrozí-li nebezpečí z prodlení.</a:t>
            </a: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(3) Po provedení zákroků, úkonů nebo jiných opatření podle odstavce 1 je strážník povinen neprodleně vyrozumět uživatele bytu a zabezpečit zajištění bytu, nemůže-li tak učinit uživatel nebo jiná oprávněná osoba.</a:t>
            </a: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(4) O otevření bytu a provedených opatřeních sepíše strážník úřední záznam.</a:t>
            </a:r>
          </a:p>
          <a:p>
            <a:pPr lvl="1"/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Podstata</a:t>
            </a:r>
          </a:p>
          <a:p>
            <a:pPr lvl="1"/>
            <a:r>
              <a:rPr lang="cs-CZ" dirty="0" smtClean="0"/>
              <a:t>jedna z </a:t>
            </a:r>
            <a:r>
              <a:rPr lang="cs-CZ" b="1" dirty="0" smtClean="0">
                <a:solidFill>
                  <a:srgbClr val="0000DC"/>
                </a:solidFill>
              </a:rPr>
              <a:t>právních forem činnosti </a:t>
            </a:r>
            <a:r>
              <a:rPr lang="cs-CZ" dirty="0" smtClean="0"/>
              <a:t>VS</a:t>
            </a:r>
          </a:p>
          <a:p>
            <a:pPr lvl="1"/>
            <a:r>
              <a:rPr lang="cs-CZ" dirty="0" smtClean="0"/>
              <a:t>na modifikovaném </a:t>
            </a:r>
            <a:r>
              <a:rPr lang="cs-CZ" b="1" dirty="0" smtClean="0"/>
              <a:t>smluvním základě </a:t>
            </a:r>
            <a:r>
              <a:rPr lang="cs-CZ" dirty="0" smtClean="0"/>
              <a:t>= </a:t>
            </a:r>
            <a:r>
              <a:rPr lang="cs-CZ" b="1" dirty="0" smtClean="0">
                <a:solidFill>
                  <a:srgbClr val="0000DC"/>
                </a:solidFill>
              </a:rPr>
              <a:t>atypičnost</a:t>
            </a:r>
          </a:p>
          <a:p>
            <a:pPr lvl="1"/>
            <a:r>
              <a:rPr lang="cs-CZ" dirty="0" smtClean="0"/>
              <a:t>určitá (moderní) alternativa ke „klasickým“ formám VS</a:t>
            </a:r>
          </a:p>
          <a:p>
            <a:pPr lvl="1"/>
            <a:r>
              <a:rPr lang="cs-CZ" dirty="0" smtClean="0"/>
              <a:t>v současnosti obecně upravena ve SŘ (z části hmotněprávní)</a:t>
            </a:r>
          </a:p>
          <a:p>
            <a:r>
              <a:rPr lang="cs-CZ" dirty="0" smtClean="0"/>
              <a:t>Označení</a:t>
            </a:r>
          </a:p>
          <a:p>
            <a:pPr lvl="1"/>
            <a:r>
              <a:rPr lang="cs-CZ" dirty="0" smtClean="0"/>
              <a:t>historické = </a:t>
            </a:r>
            <a:r>
              <a:rPr lang="cs-CZ" b="1" i="1" dirty="0" smtClean="0"/>
              <a:t>„veřejné smlouvy“ </a:t>
            </a:r>
          </a:p>
          <a:p>
            <a:pPr lvl="1"/>
            <a:r>
              <a:rPr lang="cs-CZ" dirty="0" smtClean="0"/>
              <a:t>současné obecné legální označení = </a:t>
            </a:r>
            <a:r>
              <a:rPr lang="cs-CZ" b="1" i="1" dirty="0" smtClean="0">
                <a:solidFill>
                  <a:srgbClr val="0000DC"/>
                </a:solidFill>
              </a:rPr>
              <a:t>„veřejnoprávní smlouvy“                                           </a:t>
            </a:r>
            <a:r>
              <a:rPr lang="cs-CZ" dirty="0" smtClean="0"/>
              <a:t>(SŘ či obecní zřízení - </a:t>
            </a:r>
            <a:r>
              <a:rPr lang="cs-CZ" dirty="0" err="1" smtClean="0"/>
              <a:t>ObZř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právní řád ovšem používá </a:t>
            </a:r>
            <a:r>
              <a:rPr lang="cs-CZ" b="1" dirty="0" smtClean="0"/>
              <a:t>také jiná označení </a:t>
            </a:r>
            <a:r>
              <a:rPr lang="cs-CZ" dirty="0" smtClean="0"/>
              <a:t>(</a:t>
            </a:r>
            <a:r>
              <a:rPr lang="cs-CZ" i="1" dirty="0" smtClean="0"/>
              <a:t>„dohoda o…“</a:t>
            </a:r>
            <a:r>
              <a:rPr lang="cs-CZ" dirty="0" smtClean="0"/>
              <a:t>,</a:t>
            </a:r>
            <a:r>
              <a:rPr lang="cs-CZ" i="1" dirty="0" smtClean="0"/>
              <a:t> </a:t>
            </a:r>
            <a:r>
              <a:rPr lang="cs-CZ" dirty="0" smtClean="0"/>
              <a:t>viz dále)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Bezprostřední zákroky</a:t>
            </a:r>
          </a:p>
          <a:p>
            <a:pPr lvl="1"/>
            <a:r>
              <a:rPr lang="cs-CZ" sz="1800" b="1" i="1" dirty="0" smtClean="0">
                <a:solidFill>
                  <a:srgbClr val="0000DC"/>
                </a:solidFill>
              </a:rPr>
              <a:t>§ 6 zákona č. 553/1991 Sb., o obecní policii</a:t>
            </a: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(1) Při provádění zákroků a úkonů k plnění úkolů obecní policie je </a:t>
            </a:r>
            <a:r>
              <a:rPr lang="cs-CZ" sz="1800" b="1" i="1" dirty="0" smtClean="0">
                <a:solidFill>
                  <a:srgbClr val="0000DC"/>
                </a:solidFill>
              </a:rPr>
              <a:t>strážník povinen dbát cti, vážnosti a důstojnosti osob i své vlastní a nepřipustit, aby osobám v souvislosti s touto činností vznikla bezdůvodná újma a případný zásah do jejich práv a svobod překročil míru nezbytnou k dosažení účelu sledovaného zákrokem nebo úkonem</a:t>
            </a:r>
            <a:r>
              <a:rPr lang="cs-CZ" sz="1800" i="1" dirty="0" smtClean="0">
                <a:solidFill>
                  <a:srgbClr val="0000DC"/>
                </a:solidFill>
              </a:rPr>
              <a:t>.</a:t>
            </a: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(2) Strážník je povinen poučit osoby o jejich právech, provádí-li podle tohoto zákona zákrok nebo úkon spojený se zásahem do jejich práv nebo svobod, pokud to povaha a okolnosti zákroku nebo úkonu dovolují; v opačném případě je poučí okamžitě, jakmile to okolnosti dovolí.</a:t>
            </a: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(3) Strážník je povinen poskytnout pomoc v rozsahu svých oprávnění a povinností podle tohoto nebo zvláštního zákona každému, kdo o ni požádá.</a:t>
            </a:r>
          </a:p>
          <a:p>
            <a:pPr lvl="1"/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Exekuční úkony</a:t>
            </a:r>
          </a:p>
          <a:p>
            <a:pPr lvl="1"/>
            <a:r>
              <a:rPr lang="cs-CZ" dirty="0" smtClean="0"/>
              <a:t>= faktické úkony oprávněné úřední osoby, jimiž se </a:t>
            </a:r>
            <a:r>
              <a:rPr lang="cs-CZ" dirty="0" smtClean="0">
                <a:solidFill>
                  <a:srgbClr val="0000DC"/>
                </a:solidFill>
              </a:rPr>
              <a:t>provádí exekuce</a:t>
            </a:r>
          </a:p>
          <a:p>
            <a:pPr lvl="1"/>
            <a:r>
              <a:rPr lang="cs-CZ" dirty="0" smtClean="0"/>
              <a:t>na základě </a:t>
            </a:r>
            <a:r>
              <a:rPr lang="cs-CZ" dirty="0" smtClean="0">
                <a:solidFill>
                  <a:srgbClr val="0000DC"/>
                </a:solidFill>
              </a:rPr>
              <a:t>dobrovolné nesplnění </a:t>
            </a:r>
            <a:r>
              <a:rPr lang="cs-CZ" dirty="0" smtClean="0"/>
              <a:t>dříve uložené povinnosti (exekučním </a:t>
            </a:r>
            <a:r>
              <a:rPr lang="cs-CZ" dirty="0" smtClean="0"/>
              <a:t>titulem)</a:t>
            </a:r>
            <a:endParaRPr lang="cs-CZ" dirty="0" smtClean="0"/>
          </a:p>
          <a:p>
            <a:pPr lvl="1"/>
            <a:r>
              <a:rPr lang="cs-CZ" dirty="0" smtClean="0"/>
              <a:t>zpravidla nemožnost jiného právního řešení</a:t>
            </a:r>
          </a:p>
          <a:p>
            <a:pPr lvl="1"/>
            <a:endParaRPr lang="cs-CZ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§ 123 SŘ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(1) Exekuce se provede tak, že </a:t>
            </a:r>
            <a:r>
              <a:rPr lang="cs-CZ" b="1" i="1" dirty="0" smtClean="0">
                <a:solidFill>
                  <a:srgbClr val="0000DC"/>
                </a:solidFill>
              </a:rPr>
              <a:t>oprávněná úřední osoba z vyklizovaného objektu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a) </a:t>
            </a:r>
            <a:r>
              <a:rPr lang="cs-CZ" b="1" i="1" dirty="0" smtClean="0">
                <a:solidFill>
                  <a:srgbClr val="0000DC"/>
                </a:solidFill>
              </a:rPr>
              <a:t>odstraní movité věci patřící povinnému </a:t>
            </a:r>
            <a:r>
              <a:rPr lang="cs-CZ" i="1" dirty="0" smtClean="0">
                <a:solidFill>
                  <a:srgbClr val="0000DC"/>
                </a:solidFill>
              </a:rPr>
              <a:t>a příslušníkům jeho domácnosti, jakož i movité věci, které sice patří někomu jinému, ale jsou se souhlasem povinného umístěny ve vyklizovaném objektu, a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b) </a:t>
            </a:r>
            <a:r>
              <a:rPr lang="cs-CZ" b="1" i="1" dirty="0" smtClean="0">
                <a:solidFill>
                  <a:srgbClr val="0000DC"/>
                </a:solidFill>
              </a:rPr>
              <a:t>vykáže povinného</a:t>
            </a:r>
            <a:r>
              <a:rPr lang="cs-CZ" i="1" dirty="0" smtClean="0">
                <a:solidFill>
                  <a:srgbClr val="0000DC"/>
                </a:solidFill>
              </a:rPr>
              <a:t> a všechny, kdo se tam zdržují na základě práva povinného.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(2) Movité věci odstraněné z vyklizovaného objektu se odevzdají povinnému nebo některému ze zletilých příslušníků jeho domácnosti.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Faktické úkony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Soudní ochrana</a:t>
            </a:r>
          </a:p>
          <a:p>
            <a:pPr lvl="1"/>
            <a:r>
              <a:rPr lang="cs-CZ" dirty="0" smtClean="0"/>
              <a:t>řízení o ochraně před nezákonným zásahem, pokynem nebo donucením správního orgánu (§ 82 a </a:t>
            </a:r>
            <a:r>
              <a:rPr lang="cs-CZ" dirty="0" err="1" smtClean="0"/>
              <a:t>násl</a:t>
            </a:r>
            <a:r>
              <a:rPr lang="cs-CZ" dirty="0" smtClean="0"/>
              <a:t>. SŘS):</a:t>
            </a:r>
          </a:p>
          <a:p>
            <a:pPr lvl="1"/>
            <a:endParaRPr lang="cs-CZ" dirty="0" smtClean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Každý, kdo </a:t>
            </a:r>
            <a:r>
              <a:rPr lang="cs-CZ" b="1" i="1" dirty="0" smtClean="0">
                <a:solidFill>
                  <a:srgbClr val="0000DC"/>
                </a:solidFill>
              </a:rPr>
              <a:t>tvrdí, že byl přímo zkrácen na svých právech</a:t>
            </a:r>
            <a:r>
              <a:rPr lang="cs-CZ" i="1" dirty="0" smtClean="0">
                <a:solidFill>
                  <a:srgbClr val="0000DC"/>
                </a:solidFill>
              </a:rPr>
              <a:t> nezákonným zásahem, pokynem nebo donucením (dále jen </a:t>
            </a:r>
            <a:r>
              <a:rPr lang="cs-CZ" b="1" i="1" dirty="0" smtClean="0">
                <a:solidFill>
                  <a:srgbClr val="0000DC"/>
                </a:solidFill>
              </a:rPr>
              <a:t>"zásah") správního orgánu</a:t>
            </a:r>
            <a:r>
              <a:rPr lang="cs-CZ" i="1" dirty="0" smtClean="0">
                <a:solidFill>
                  <a:srgbClr val="0000DC"/>
                </a:solidFill>
              </a:rPr>
              <a:t>, 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který není rozhodnutím, a </a:t>
            </a:r>
            <a:r>
              <a:rPr lang="cs-CZ" b="1" i="1" dirty="0" smtClean="0">
                <a:solidFill>
                  <a:srgbClr val="0000DC"/>
                </a:solidFill>
              </a:rPr>
              <a:t>byl zaměřen přímo proti němu </a:t>
            </a:r>
            <a:r>
              <a:rPr lang="cs-CZ" i="1" dirty="0" smtClean="0">
                <a:solidFill>
                  <a:srgbClr val="0000DC"/>
                </a:solidFill>
              </a:rPr>
              <a:t>nebo v jeho důsledku bylo proti němu přímo zasaženo, 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může se </a:t>
            </a:r>
            <a:r>
              <a:rPr lang="cs-CZ" b="1" i="1" dirty="0" smtClean="0">
                <a:solidFill>
                  <a:srgbClr val="0000DC"/>
                </a:solidFill>
              </a:rPr>
              <a:t>žalobou u soudu domáhat ochrany</a:t>
            </a:r>
            <a:r>
              <a:rPr lang="cs-CZ" i="1" dirty="0" smtClean="0">
                <a:solidFill>
                  <a:srgbClr val="0000DC"/>
                </a:solidFill>
              </a:rPr>
              <a:t> proti němu </a:t>
            </a:r>
            <a:r>
              <a:rPr lang="cs-CZ" b="1" i="1" dirty="0" smtClean="0">
                <a:solidFill>
                  <a:srgbClr val="0000DC"/>
                </a:solidFill>
              </a:rPr>
              <a:t>nebo určení </a:t>
            </a:r>
            <a:r>
              <a:rPr lang="cs-CZ" i="1" dirty="0" smtClean="0">
                <a:solidFill>
                  <a:srgbClr val="0000DC"/>
                </a:solidFill>
              </a:rPr>
              <a:t>toho, že zásah byl nezákonný.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4) Exekuce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Podstata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chemeClr val="tx2"/>
                </a:solidFill>
              </a:rPr>
              <a:t>závěrečné stadium </a:t>
            </a:r>
            <a:r>
              <a:rPr lang="cs-CZ" dirty="0" smtClean="0"/>
              <a:t>správního řízení</a:t>
            </a:r>
          </a:p>
          <a:p>
            <a:pPr lvl="1"/>
            <a:r>
              <a:rPr lang="cs-CZ" dirty="0" smtClean="0"/>
              <a:t>avšak </a:t>
            </a:r>
            <a:r>
              <a:rPr lang="cs-CZ" dirty="0" smtClean="0">
                <a:solidFill>
                  <a:schemeClr val="tx2"/>
                </a:solidFill>
              </a:rPr>
              <a:t>fakultativní</a:t>
            </a:r>
            <a:r>
              <a:rPr lang="cs-CZ" dirty="0" smtClean="0"/>
              <a:t> – v závislosti na dobrovolném (ne)splnění uložených povinností</a:t>
            </a:r>
            <a:endParaRPr lang="cs-CZ" dirty="0" smtClean="0"/>
          </a:p>
          <a:p>
            <a:pPr lvl="1"/>
            <a:r>
              <a:rPr lang="cs-CZ" dirty="0" smtClean="0"/>
              <a:t>= zákonem </a:t>
            </a:r>
            <a:r>
              <a:rPr lang="cs-CZ" dirty="0" smtClean="0"/>
              <a:t>stanovený způsob </a:t>
            </a:r>
            <a:r>
              <a:rPr lang="cs-CZ" dirty="0" smtClean="0">
                <a:solidFill>
                  <a:srgbClr val="0000DC"/>
                </a:solidFill>
              </a:rPr>
              <a:t>státního </a:t>
            </a:r>
            <a:r>
              <a:rPr lang="cs-CZ" dirty="0" smtClean="0">
                <a:solidFill>
                  <a:srgbClr val="0000DC"/>
                </a:solidFill>
              </a:rPr>
              <a:t>donucení</a:t>
            </a:r>
            <a:endParaRPr lang="cs-CZ" b="1" dirty="0" smtClean="0">
              <a:solidFill>
                <a:srgbClr val="0000DC"/>
              </a:solidFill>
            </a:endParaRPr>
          </a:p>
          <a:p>
            <a:pPr lvl="1"/>
            <a:r>
              <a:rPr lang="cs-CZ" dirty="0" smtClean="0"/>
              <a:t>většinou prováděna </a:t>
            </a:r>
            <a:r>
              <a:rPr lang="cs-CZ" dirty="0" smtClean="0">
                <a:solidFill>
                  <a:schemeClr val="tx2"/>
                </a:solidFill>
              </a:rPr>
              <a:t>faktickými úkony </a:t>
            </a:r>
            <a:r>
              <a:rPr lang="cs-CZ" dirty="0" smtClean="0"/>
              <a:t>(resp. exekučními úkony – viz dříve)</a:t>
            </a:r>
          </a:p>
          <a:p>
            <a:r>
              <a:rPr lang="cs-CZ" dirty="0" smtClean="0"/>
              <a:t>Exekuční </a:t>
            </a:r>
            <a:r>
              <a:rPr lang="cs-CZ" dirty="0" smtClean="0"/>
              <a:t>titul </a:t>
            </a:r>
          </a:p>
          <a:p>
            <a:pPr lvl="1"/>
            <a:r>
              <a:rPr lang="cs-CZ" dirty="0" smtClean="0">
                <a:solidFill>
                  <a:schemeClr val="tx2"/>
                </a:solidFill>
              </a:rPr>
              <a:t>= základní předpoklad </a:t>
            </a:r>
            <a:r>
              <a:rPr lang="cs-CZ" dirty="0" smtClean="0"/>
              <a:t>(podmínka) pro vedení exekuce </a:t>
            </a:r>
          </a:p>
          <a:p>
            <a:pPr lvl="1"/>
            <a:r>
              <a:rPr lang="cs-CZ" dirty="0" smtClean="0"/>
              <a:t>jím </a:t>
            </a:r>
            <a:r>
              <a:rPr lang="cs-CZ" dirty="0" smtClean="0"/>
              <a:t>uložena nesplněná </a:t>
            </a:r>
            <a:r>
              <a:rPr lang="cs-CZ" dirty="0" smtClean="0"/>
              <a:t>povinnost v tzv. nalézacím řízení</a:t>
            </a:r>
            <a:endParaRPr lang="cs-CZ" dirty="0" smtClean="0"/>
          </a:p>
          <a:p>
            <a:pPr lvl="1"/>
            <a:r>
              <a:rPr lang="cs-CZ" dirty="0" smtClean="0"/>
              <a:t>zpravidla pravomocný, vždy ale </a:t>
            </a:r>
            <a:r>
              <a:rPr lang="cs-CZ" dirty="0" smtClean="0">
                <a:solidFill>
                  <a:schemeClr val="tx2"/>
                </a:solidFill>
              </a:rPr>
              <a:t>vykonatelný </a:t>
            </a:r>
            <a:r>
              <a:rPr lang="cs-CZ" dirty="0" smtClean="0"/>
              <a:t>(zejména </a:t>
            </a:r>
            <a:r>
              <a:rPr lang="cs-CZ" dirty="0" smtClean="0"/>
              <a:t>vykonatelné </a:t>
            </a:r>
            <a:r>
              <a:rPr lang="cs-CZ" dirty="0" smtClean="0"/>
              <a:t>správní rozhodnutí)</a:t>
            </a:r>
            <a:endParaRPr lang="cs-CZ" dirty="0" smtClean="0"/>
          </a:p>
          <a:p>
            <a:pPr lvl="1"/>
            <a:r>
              <a:rPr lang="cs-CZ" dirty="0" smtClean="0"/>
              <a:t>dle SŘ (§ 104):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a) vykonatelné rozhodnutí uvedené v § 74, nebo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b) vykonatelný smír uvedený v § 141 odst. 8</a:t>
            </a:r>
            <a:r>
              <a:rPr lang="cs-CZ" i="1" dirty="0" smtClean="0">
                <a:solidFill>
                  <a:srgbClr val="0000DC"/>
                </a:solidFill>
              </a:rPr>
              <a:t>.</a:t>
            </a:r>
            <a:endParaRPr lang="cs-CZ" i="1" dirty="0" smtClean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4) Exekuce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Exekuční </a:t>
            </a:r>
            <a:r>
              <a:rPr lang="cs-CZ" dirty="0" smtClean="0"/>
              <a:t>titul u exekučního </a:t>
            </a:r>
            <a:r>
              <a:rPr lang="cs-CZ" dirty="0" smtClean="0"/>
              <a:t>SO uplatňuje (§ 105 SŘ)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a</a:t>
            </a:r>
            <a:r>
              <a:rPr lang="cs-CZ" dirty="0" smtClean="0">
                <a:solidFill>
                  <a:srgbClr val="0000DC"/>
                </a:solidFill>
              </a:rPr>
              <a:t>) správní orgán</a:t>
            </a:r>
            <a:r>
              <a:rPr lang="cs-CZ" dirty="0" smtClean="0"/>
              <a:t>, který vydal rozhodnutí v prvním stupni nebo který schválil smír, nebo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b) osoba oprávněná z exekučního </a:t>
            </a:r>
            <a:r>
              <a:rPr lang="cs-CZ" dirty="0" smtClean="0">
                <a:solidFill>
                  <a:srgbClr val="0000DC"/>
                </a:solidFill>
              </a:rPr>
              <a:t>titulu</a:t>
            </a:r>
            <a:endParaRPr lang="cs-CZ" dirty="0" smtClean="0">
              <a:solidFill>
                <a:srgbClr val="0000DC"/>
              </a:solidFill>
            </a:endParaRP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současně ale také možnost SO nebo osoby oprávněné z exekučního titulu požádat o provedení </a:t>
            </a:r>
            <a:r>
              <a:rPr lang="cs-CZ" dirty="0" smtClean="0"/>
              <a:t>exekuce:</a:t>
            </a:r>
            <a:endParaRPr lang="cs-CZ" dirty="0" smtClean="0"/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- soud </a:t>
            </a:r>
            <a:r>
              <a:rPr lang="cs-CZ" dirty="0" smtClean="0"/>
              <a:t>(exekuce podle občanského soudního řádu – omezený okruh případů)</a:t>
            </a:r>
            <a:endParaRPr lang="cs-CZ" dirty="0" smtClean="0"/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- soudního exekutora </a:t>
            </a:r>
            <a:r>
              <a:rPr lang="cs-CZ" dirty="0" smtClean="0"/>
              <a:t>(exekuce podle zákona č</a:t>
            </a:r>
            <a:r>
              <a:rPr lang="cs-CZ" dirty="0" smtClean="0"/>
              <a:t>. 120/2001 Sb</a:t>
            </a:r>
            <a:r>
              <a:rPr lang="cs-CZ" dirty="0" smtClean="0"/>
              <a:t>., exekuční řád)</a:t>
            </a:r>
            <a:endParaRPr lang="cs-CZ" dirty="0" smtClean="0"/>
          </a:p>
          <a:p>
            <a:pPr lvl="2"/>
            <a:endParaRPr lang="cs-CZ" dirty="0" smtClean="0"/>
          </a:p>
          <a:p>
            <a:r>
              <a:rPr lang="cs-CZ" dirty="0" smtClean="0"/>
              <a:t>Exekuce na peněžitá plnění</a:t>
            </a:r>
          </a:p>
          <a:p>
            <a:pPr lvl="1"/>
            <a:r>
              <a:rPr lang="cs-CZ" dirty="0" smtClean="0"/>
              <a:t>neobsažena v SŘ (!), § </a:t>
            </a:r>
            <a:r>
              <a:rPr lang="cs-CZ" dirty="0" smtClean="0"/>
              <a:t>106 odst. 3 SŘ</a:t>
            </a:r>
            <a:r>
              <a:rPr lang="cs-CZ" dirty="0" smtClean="0"/>
              <a:t>:</a:t>
            </a:r>
          </a:p>
          <a:p>
            <a:pPr lvl="1"/>
            <a:r>
              <a:rPr lang="cs-CZ" i="1" dirty="0" smtClean="0">
                <a:solidFill>
                  <a:schemeClr val="tx2"/>
                </a:solidFill>
              </a:rPr>
              <a:t>Pro </a:t>
            </a:r>
            <a:r>
              <a:rPr lang="cs-CZ" i="1" dirty="0" smtClean="0">
                <a:solidFill>
                  <a:schemeClr val="tx2"/>
                </a:solidFill>
              </a:rPr>
              <a:t>exekuci, vybírání a evidenci peněžitých plnění se uplatní postup pro správu </a:t>
            </a:r>
            <a:r>
              <a:rPr lang="cs-CZ" i="1" dirty="0" smtClean="0">
                <a:solidFill>
                  <a:schemeClr val="tx2"/>
                </a:solidFill>
              </a:rPr>
              <a:t>daní.</a:t>
            </a:r>
          </a:p>
          <a:p>
            <a:pPr lvl="1"/>
            <a:r>
              <a:rPr lang="cs-CZ" dirty="0" smtClean="0"/>
              <a:t>= zákon č</a:t>
            </a:r>
            <a:r>
              <a:rPr lang="cs-CZ" dirty="0" smtClean="0"/>
              <a:t>. 280/2009 </a:t>
            </a:r>
            <a:r>
              <a:rPr lang="cs-CZ" dirty="0" smtClean="0"/>
              <a:t>Sb.</a:t>
            </a:r>
            <a:r>
              <a:rPr lang="cs-CZ" i="1" dirty="0" smtClean="0"/>
              <a:t>, </a:t>
            </a:r>
            <a:r>
              <a:rPr lang="cs-CZ" dirty="0" smtClean="0"/>
              <a:t>daňový řád - § 177 a </a:t>
            </a:r>
            <a:r>
              <a:rPr lang="cs-CZ" dirty="0" err="1" smtClean="0"/>
              <a:t>násl</a:t>
            </a:r>
            <a:r>
              <a:rPr lang="cs-CZ" dirty="0" smtClean="0"/>
              <a:t>.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4) Exekuce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Exekuce na nepeněžitá plnění – charakteristika</a:t>
            </a:r>
          </a:p>
          <a:p>
            <a:pPr lvl="1"/>
            <a:r>
              <a:rPr lang="cs-CZ" dirty="0" smtClean="0"/>
              <a:t>komplexní</a:t>
            </a:r>
            <a:r>
              <a:rPr lang="cs-CZ" dirty="0" smtClean="0">
                <a:solidFill>
                  <a:srgbClr val="0000DC"/>
                </a:solidFill>
              </a:rPr>
              <a:t> úprava v SŘ</a:t>
            </a:r>
          </a:p>
          <a:p>
            <a:pPr lvl="1"/>
            <a:r>
              <a:rPr lang="cs-CZ" dirty="0" smtClean="0"/>
              <a:t>zásadně</a:t>
            </a:r>
            <a:r>
              <a:rPr lang="cs-CZ" dirty="0" smtClean="0">
                <a:solidFill>
                  <a:srgbClr val="0000DC"/>
                </a:solidFill>
              </a:rPr>
              <a:t> vůči povinnému </a:t>
            </a:r>
            <a:r>
              <a:rPr lang="cs-CZ" dirty="0" smtClean="0"/>
              <a:t>(srov. § 108 SŘ)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prekluze </a:t>
            </a:r>
            <a:r>
              <a:rPr lang="cs-CZ" dirty="0" smtClean="0"/>
              <a:t>od </a:t>
            </a:r>
            <a:r>
              <a:rPr lang="cs-CZ" dirty="0" smtClean="0"/>
              <a:t>dobrovolného nesplnění </a:t>
            </a:r>
            <a:r>
              <a:rPr lang="cs-CZ" dirty="0" smtClean="0"/>
              <a:t>povinnosti</a:t>
            </a:r>
          </a:p>
          <a:p>
            <a:pPr lvl="2"/>
            <a:r>
              <a:rPr lang="cs-CZ" dirty="0" smtClean="0"/>
              <a:t>- 5 let na nařízení exekuce</a:t>
            </a:r>
          </a:p>
          <a:p>
            <a:pPr lvl="2"/>
            <a:r>
              <a:rPr lang="cs-CZ" dirty="0" smtClean="0"/>
              <a:t>- 10 let na provedení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nařízení exekuce </a:t>
            </a:r>
            <a:r>
              <a:rPr lang="cs-CZ" dirty="0" smtClean="0"/>
              <a:t>(§ 109 – 111 SŘ)</a:t>
            </a:r>
          </a:p>
          <a:p>
            <a:pPr lvl="2"/>
            <a:r>
              <a:rPr lang="cs-CZ" dirty="0" smtClean="0"/>
              <a:t>- exekuční výzva (usnesením) = „poslední výzva“ k dobrovolnému plnění</a:t>
            </a:r>
          </a:p>
          <a:p>
            <a:pPr lvl="2"/>
            <a:r>
              <a:rPr lang="cs-CZ" dirty="0" smtClean="0"/>
              <a:t>- exekučním příkazem (usnesení) = samotné nařízení exekuce</a:t>
            </a:r>
          </a:p>
          <a:p>
            <a:pPr lvl="2"/>
            <a:r>
              <a:rPr lang="cs-CZ" dirty="0" smtClean="0"/>
              <a:t>- proti ex. výzvě a příkazu nelze </a:t>
            </a:r>
            <a:r>
              <a:rPr lang="cs-CZ" dirty="0" smtClean="0"/>
              <a:t>odvolání (ale možné námitky)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námitky </a:t>
            </a:r>
            <a:r>
              <a:rPr lang="cs-CZ" dirty="0" smtClean="0"/>
              <a:t>(§ 117 SŘ)</a:t>
            </a:r>
          </a:p>
          <a:p>
            <a:pPr lvl="2"/>
            <a:r>
              <a:rPr lang="cs-CZ" dirty="0" smtClean="0"/>
              <a:t>- zpravidla nemají odkladný účinek</a:t>
            </a:r>
          </a:p>
          <a:p>
            <a:pPr lvl="2"/>
            <a:r>
              <a:rPr lang="cs-CZ" dirty="0" smtClean="0"/>
              <a:t>- rozhoduje exekuční SO (vyloučeno odvolání)</a:t>
            </a:r>
          </a:p>
          <a:p>
            <a:pPr lvl="2"/>
            <a:r>
              <a:rPr lang="cs-CZ" dirty="0" smtClean="0"/>
              <a:t>- zásadně nikoli věcný přezkum exekučního titulu (= opakování nalézacího řízení)</a:t>
            </a:r>
          </a:p>
          <a:p>
            <a:pPr lvl="1"/>
            <a:r>
              <a:rPr lang="cs-CZ" dirty="0" smtClean="0">
                <a:solidFill>
                  <a:schemeClr val="tx2"/>
                </a:solidFill>
              </a:rPr>
              <a:t>dále:</a:t>
            </a:r>
            <a:r>
              <a:rPr lang="cs-CZ" dirty="0" smtClean="0"/>
              <a:t> úprava odložení, přerušení a zastavení exekuce (§ 113 – 115 SŘ)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4) Exekuce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Exekuce na nepeněžitá plnění – způsoby provedení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náhradním výkonem </a:t>
            </a:r>
            <a:r>
              <a:rPr lang="cs-CZ" dirty="0" smtClean="0"/>
              <a:t>– v případě zastupitelného plnění (§ 119 SŘ)</a:t>
            </a:r>
          </a:p>
          <a:p>
            <a:pPr lvl="2"/>
            <a:r>
              <a:rPr lang="cs-CZ" dirty="0" smtClean="0"/>
              <a:t>= výkonem pověřena jiná osoba </a:t>
            </a:r>
            <a:r>
              <a:rPr lang="cs-CZ" dirty="0" smtClean="0"/>
              <a:t>pověří jinou </a:t>
            </a:r>
            <a:r>
              <a:rPr lang="cs-CZ" dirty="0" smtClean="0"/>
              <a:t>osoba, a to na </a:t>
            </a:r>
            <a:r>
              <a:rPr lang="cs-CZ" dirty="0" smtClean="0"/>
              <a:t>náklad a nebezpečí </a:t>
            </a:r>
            <a:r>
              <a:rPr lang="cs-CZ" dirty="0" smtClean="0"/>
              <a:t>povinného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přímým donucením </a:t>
            </a:r>
            <a:r>
              <a:rPr lang="cs-CZ" dirty="0" smtClean="0"/>
              <a:t>– v případě nezastupitelného plnění (§ 120 – 128 SŘ)</a:t>
            </a:r>
            <a:endParaRPr lang="cs-CZ" dirty="0" smtClean="0"/>
          </a:p>
          <a:p>
            <a:pPr lvl="2"/>
            <a:r>
              <a:rPr lang="cs-CZ" dirty="0" smtClean="0"/>
              <a:t>zejména: </a:t>
            </a:r>
          </a:p>
          <a:p>
            <a:pPr lvl="2"/>
            <a:r>
              <a:rPr lang="cs-CZ" dirty="0" smtClean="0"/>
              <a:t>- vyklizením </a:t>
            </a:r>
            <a:r>
              <a:rPr lang="cs-CZ" dirty="0" smtClean="0"/>
              <a:t>nemovitosti, stavby, bytu, místnosti nebo jiných </a:t>
            </a:r>
            <a:r>
              <a:rPr lang="cs-CZ" dirty="0" smtClean="0"/>
              <a:t>prostor</a:t>
            </a:r>
          </a:p>
          <a:p>
            <a:pPr lvl="2"/>
            <a:r>
              <a:rPr lang="cs-CZ" dirty="0" smtClean="0"/>
              <a:t>- odebráním </a:t>
            </a:r>
            <a:r>
              <a:rPr lang="cs-CZ" dirty="0" smtClean="0"/>
              <a:t>movité věci </a:t>
            </a:r>
            <a:endParaRPr lang="cs-CZ" dirty="0" smtClean="0"/>
          </a:p>
          <a:p>
            <a:pPr lvl="2"/>
            <a:r>
              <a:rPr lang="cs-CZ" dirty="0" smtClean="0"/>
              <a:t>- předvedením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ukládáním donucovacích pokut </a:t>
            </a:r>
            <a:r>
              <a:rPr lang="cs-CZ" dirty="0" smtClean="0"/>
              <a:t>(§ 129 SŘ)</a:t>
            </a:r>
          </a:p>
          <a:p>
            <a:pPr lvl="2"/>
            <a:r>
              <a:rPr lang="cs-CZ" dirty="0" smtClean="0"/>
              <a:t>= splnění </a:t>
            </a:r>
            <a:r>
              <a:rPr lang="cs-CZ" dirty="0" smtClean="0"/>
              <a:t>povinnosti </a:t>
            </a:r>
            <a:r>
              <a:rPr lang="cs-CZ" dirty="0" smtClean="0"/>
              <a:t>vymáháno postupným ukládáním </a:t>
            </a:r>
            <a:r>
              <a:rPr lang="cs-CZ" dirty="0" smtClean="0"/>
              <a:t>donucovacích pokut </a:t>
            </a:r>
            <a:r>
              <a:rPr lang="cs-CZ" dirty="0" smtClean="0"/>
              <a:t>do </a:t>
            </a:r>
            <a:r>
              <a:rPr lang="cs-CZ" dirty="0" smtClean="0"/>
              <a:t>výše nákladů na náhradní </a:t>
            </a:r>
            <a:r>
              <a:rPr lang="cs-CZ" dirty="0" smtClean="0"/>
              <a:t>výkon</a:t>
            </a:r>
          </a:p>
          <a:p>
            <a:pPr lvl="2"/>
            <a:r>
              <a:rPr lang="cs-CZ" dirty="0" smtClean="0"/>
              <a:t>(nelze-li </a:t>
            </a:r>
            <a:r>
              <a:rPr lang="cs-CZ" dirty="0" smtClean="0"/>
              <a:t>náhradní výkon provést, až do výše 100 000 </a:t>
            </a:r>
            <a:r>
              <a:rPr lang="cs-CZ" dirty="0" smtClean="0"/>
              <a:t>Kč)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charakteristika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zakládá mění nebo ruší </a:t>
            </a:r>
            <a:r>
              <a:rPr lang="cs-CZ" b="1" dirty="0" smtClean="0">
                <a:solidFill>
                  <a:srgbClr val="0000DC"/>
                </a:solidFill>
              </a:rPr>
              <a:t>práva a povinnosti</a:t>
            </a:r>
            <a:r>
              <a:rPr lang="cs-CZ" b="1" dirty="0" smtClean="0"/>
              <a:t> </a:t>
            </a:r>
            <a:r>
              <a:rPr lang="cs-CZ" dirty="0" smtClean="0"/>
              <a:t>(obdobně jako správní akty)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ale jedná se </a:t>
            </a:r>
            <a:r>
              <a:rPr lang="cs-CZ" b="1" dirty="0" smtClean="0">
                <a:solidFill>
                  <a:srgbClr val="0000DC"/>
                </a:solidFill>
              </a:rPr>
              <a:t>o dvoustranný nebo vícestranný úkon</a:t>
            </a:r>
            <a:endParaRPr lang="cs-CZ" dirty="0" smtClean="0"/>
          </a:p>
          <a:p>
            <a:pPr lvl="1"/>
            <a:r>
              <a:rPr lang="cs-CZ" dirty="0" smtClean="0"/>
              <a:t>(přičemž typicky </a:t>
            </a:r>
            <a:r>
              <a:rPr lang="cs-CZ" b="1" dirty="0" smtClean="0"/>
              <a:t>jednou ze stran správní orgán</a:t>
            </a:r>
            <a:r>
              <a:rPr lang="cs-CZ" dirty="0" smtClean="0"/>
              <a:t>, resp. subjekt VS)</a:t>
            </a:r>
          </a:p>
          <a:p>
            <a:pPr lvl="1"/>
            <a:r>
              <a:rPr lang="cs-CZ" dirty="0" smtClean="0"/>
              <a:t>vícestrannost a smluvní základ indikují soukromoprávní povahu                               (horizontální v. </a:t>
            </a:r>
            <a:r>
              <a:rPr lang="cs-CZ" dirty="0" err="1" smtClean="0"/>
              <a:t>administrativněprávní</a:t>
            </a:r>
            <a:r>
              <a:rPr lang="cs-CZ" dirty="0" smtClean="0"/>
              <a:t> metoda regulace)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současně ovšem zřetelný </a:t>
            </a:r>
            <a:r>
              <a:rPr lang="cs-CZ" b="1" dirty="0" smtClean="0">
                <a:solidFill>
                  <a:srgbClr val="0000DC"/>
                </a:solidFill>
              </a:rPr>
              <a:t>veřejnoprávní rozměr </a:t>
            </a:r>
          </a:p>
          <a:p>
            <a:pPr lvl="1"/>
            <a:r>
              <a:rPr lang="cs-CZ" dirty="0" smtClean="0"/>
              <a:t>jednak musí jít o práva a povinnosti </a:t>
            </a:r>
            <a:r>
              <a:rPr lang="cs-CZ" b="1" u="sng" dirty="0" smtClean="0"/>
              <a:t>v oblasti správního práva</a:t>
            </a:r>
            <a:r>
              <a:rPr lang="cs-CZ" b="1" dirty="0" smtClean="0"/>
              <a:t> </a:t>
            </a:r>
            <a:r>
              <a:rPr lang="cs-CZ" dirty="0" smtClean="0"/>
              <a:t>(= veřejná </a:t>
            </a:r>
            <a:r>
              <a:rPr lang="cs-CZ" dirty="0" err="1" smtClean="0"/>
              <a:t>Pr</a:t>
            </a:r>
            <a:r>
              <a:rPr lang="cs-CZ" dirty="0" smtClean="0"/>
              <a:t> a Po)</a:t>
            </a:r>
          </a:p>
          <a:p>
            <a:pPr lvl="1"/>
            <a:r>
              <a:rPr lang="cs-CZ" b="1" dirty="0" smtClean="0"/>
              <a:t>rovné postavení jen </a:t>
            </a:r>
            <a:r>
              <a:rPr lang="cs-CZ" b="1" u="sng" dirty="0" smtClean="0"/>
              <a:t>při uzavírání</a:t>
            </a:r>
            <a:r>
              <a:rPr lang="cs-CZ" b="1" dirty="0" smtClean="0"/>
              <a:t> </a:t>
            </a:r>
            <a:r>
              <a:rPr lang="cs-CZ" dirty="0" smtClean="0"/>
              <a:t>(později či také při neuzavření již nikoli)</a:t>
            </a:r>
          </a:p>
          <a:p>
            <a:pPr lvl="1"/>
            <a:r>
              <a:rPr lang="cs-CZ" dirty="0" smtClean="0"/>
              <a:t>spojené s </a:t>
            </a:r>
            <a:r>
              <a:rPr lang="cs-CZ" b="1" u="sng" dirty="0" smtClean="0"/>
              <a:t>veřejným zájmem</a:t>
            </a:r>
          </a:p>
          <a:p>
            <a:pPr lvl="1"/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Smlouvy uzavírané VS</a:t>
            </a:r>
          </a:p>
          <a:p>
            <a:pPr lvl="1"/>
            <a:r>
              <a:rPr lang="cs-CZ" dirty="0" smtClean="0"/>
              <a:t>ne všechny smlouvy uzavírané VS veřejnoprávními</a:t>
            </a:r>
          </a:p>
          <a:p>
            <a:pPr lvl="1"/>
            <a:r>
              <a:rPr lang="cs-CZ" dirty="0" smtClean="0"/>
              <a:t>podle povahy příslušných právních vztahů:</a:t>
            </a:r>
          </a:p>
          <a:p>
            <a:pPr lvl="1"/>
            <a:endParaRPr lang="cs-CZ" b="1" dirty="0" smtClean="0">
              <a:solidFill>
                <a:srgbClr val="0000DC"/>
              </a:solidFill>
            </a:endParaRP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1) veřejnoprávní smlouvy </a:t>
            </a:r>
            <a:r>
              <a:rPr lang="cs-CZ" dirty="0" smtClean="0"/>
              <a:t>(= veřejnoprávní vztahy)</a:t>
            </a:r>
          </a:p>
          <a:p>
            <a:pPr lvl="1"/>
            <a:endParaRPr lang="cs-CZ" b="1" dirty="0" smtClean="0">
              <a:solidFill>
                <a:srgbClr val="0000DC"/>
              </a:solidFill>
            </a:endParaRP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2) smlouvy k uspokojování potřeb subjektu VS</a:t>
            </a:r>
          </a:p>
          <a:p>
            <a:pPr lvl="1"/>
            <a:r>
              <a:rPr lang="cs-CZ" dirty="0" smtClean="0"/>
              <a:t>mohou mít také určitá veřejnoprávní omezení (srov. § 38 a násl. </a:t>
            </a:r>
            <a:r>
              <a:rPr lang="cs-CZ" dirty="0" err="1" smtClean="0"/>
              <a:t>ObZř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avšak stále</a:t>
            </a:r>
            <a:r>
              <a:rPr lang="cs-CZ" b="1" dirty="0" smtClean="0"/>
              <a:t> v základu soukromoprávní vztahy</a:t>
            </a:r>
          </a:p>
          <a:p>
            <a:pPr lvl="1"/>
            <a:r>
              <a:rPr lang="cs-CZ" dirty="0" smtClean="0"/>
              <a:t>typicky </a:t>
            </a:r>
            <a:r>
              <a:rPr lang="cs-CZ" b="1" dirty="0" smtClean="0"/>
              <a:t>majetkoprávní jednání </a:t>
            </a:r>
            <a:r>
              <a:rPr lang="cs-CZ" dirty="0" smtClean="0"/>
              <a:t>subjektů VS (nabývání </a:t>
            </a:r>
            <a:r>
              <a:rPr lang="cs-CZ" dirty="0" smtClean="0"/>
              <a:t>veřejného majetku </a:t>
            </a:r>
            <a:r>
              <a:rPr lang="cs-CZ" dirty="0" smtClean="0"/>
              <a:t>či nakládání s </a:t>
            </a:r>
            <a:r>
              <a:rPr lang="cs-CZ" dirty="0" smtClean="0"/>
              <a:t>veřejným majetkem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pPr lvl="1"/>
            <a:r>
              <a:rPr lang="cs-CZ" i="1" dirty="0" smtClean="0"/>
              <a:t>problematika odlišení soukromého a veřejného práva (= </a:t>
            </a:r>
            <a:r>
              <a:rPr lang="cs-CZ" i="1" dirty="0" smtClean="0"/>
              <a:t>někdy obtížné</a:t>
            </a:r>
            <a:r>
              <a:rPr lang="cs-CZ" i="1" dirty="0" smtClean="0"/>
              <a:t>…)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NSS 2 As 50/2005 – 53:</a:t>
            </a:r>
          </a:p>
          <a:p>
            <a:pPr lvl="1"/>
            <a:r>
              <a:rPr lang="cs-CZ" sz="1600" dirty="0" smtClean="0"/>
              <a:t>Nejvyšší správní soud vychází z teze, že </a:t>
            </a:r>
            <a:r>
              <a:rPr lang="cs-CZ" sz="1600" b="1" dirty="0" smtClean="0"/>
              <a:t>veřejné a soukromé právo v moderní společnosti nejsou dva světy oddělené „čínskou zdí“, v nichž by platila zcela a principiálně odlišná pravidla, nýbrž dvě sféry jednoho ve své podstatě jednotného a uceleného právního řádu</a:t>
            </a:r>
            <a:r>
              <a:rPr lang="cs-CZ" sz="1600" dirty="0" smtClean="0"/>
              <a:t>. Vztah soukromého a veřejného práva chápe Nejvyšší správní soud v souladu s převažujícími doktrinálními trendy poslední doby (viz např. </a:t>
            </a:r>
            <a:r>
              <a:rPr lang="cs-CZ" sz="1600" dirty="0" err="1" smtClean="0"/>
              <a:t>Maurer</a:t>
            </a:r>
            <a:r>
              <a:rPr lang="cs-CZ" sz="1600" dirty="0" smtClean="0"/>
              <a:t>: </a:t>
            </a:r>
            <a:r>
              <a:rPr lang="cs-CZ" sz="1600" dirty="0" err="1" smtClean="0"/>
              <a:t>Allgemeines</a:t>
            </a:r>
            <a:r>
              <a:rPr lang="cs-CZ" sz="1600" dirty="0" smtClean="0"/>
              <a:t> </a:t>
            </a:r>
            <a:r>
              <a:rPr lang="cs-CZ" sz="1600" dirty="0" err="1" smtClean="0"/>
              <a:t>Verwaltungsrecht</a:t>
            </a:r>
            <a:r>
              <a:rPr lang="cs-CZ" sz="1600" dirty="0" smtClean="0"/>
              <a:t>, 15. </a:t>
            </a:r>
            <a:r>
              <a:rPr lang="cs-CZ" sz="1600" dirty="0" err="1" smtClean="0"/>
              <a:t>vyd</a:t>
            </a:r>
            <a:r>
              <a:rPr lang="cs-CZ" sz="1600" dirty="0" smtClean="0"/>
              <a:t>., C. H. </a:t>
            </a:r>
            <a:r>
              <a:rPr lang="cs-CZ" sz="1600" dirty="0" err="1" smtClean="0"/>
              <a:t>Beck</a:t>
            </a:r>
            <a:r>
              <a:rPr lang="cs-CZ" sz="1600" dirty="0" smtClean="0"/>
              <a:t>, </a:t>
            </a:r>
            <a:r>
              <a:rPr lang="cs-CZ" sz="1600" dirty="0" err="1" smtClean="0"/>
              <a:t>München</a:t>
            </a:r>
            <a:r>
              <a:rPr lang="cs-CZ" sz="1600" dirty="0" smtClean="0"/>
              <a:t> 2004, str. 47-51, Hendrych a kol.: Správní právo. Obecná část, 6. </a:t>
            </a:r>
            <a:r>
              <a:rPr lang="cs-CZ" sz="1600" dirty="0" err="1" smtClean="0"/>
              <a:t>vyd</a:t>
            </a:r>
            <a:r>
              <a:rPr lang="cs-CZ" sz="1600" dirty="0" smtClean="0"/>
              <a:t>., C. H. </a:t>
            </a:r>
            <a:r>
              <a:rPr lang="cs-CZ" sz="1600" dirty="0" err="1" smtClean="0"/>
              <a:t>Beck</a:t>
            </a:r>
            <a:r>
              <a:rPr lang="cs-CZ" sz="1600" dirty="0" smtClean="0"/>
              <a:t>, Praha 2006, str. 21-25) </a:t>
            </a:r>
            <a:r>
              <a:rPr lang="cs-CZ" sz="1600" b="1" dirty="0" smtClean="0"/>
              <a:t>jako vztah obecného a zvláštního práva. Jinak řečeno, soukromé právo upravuje práva a povinnosti subjektů práv bez ohledu na jejich specifickou povahu z hlediska jejich role při výkonu veřejné moci </a:t>
            </a:r>
            <a:r>
              <a:rPr lang="cs-CZ" sz="1600" dirty="0" smtClean="0"/>
              <a:t>(v tomto smyslu má v právu soukromém stát stejné postavení jako kterákoli jiná právnická či fyzická osoba)</a:t>
            </a:r>
            <a:r>
              <a:rPr lang="cs-CZ" sz="1600" b="1" dirty="0" smtClean="0"/>
              <a:t>; oproti tomu veřejnoprávními je taková podmnožina množiny všech právních vztahů, která je charakterizována tím, že v daném právním vztahu je alespoň jeden z jeho subjektů vykonavatelem veřejné moci. </a:t>
            </a:r>
            <a:r>
              <a:rPr lang="cs-CZ" sz="1600" dirty="0" smtClean="0"/>
              <a:t>Teorie veřejného práva jako zvláštního práva k „obecnému“ právu soukromému pak je v praxi cenná jednak tím, že – zejména při zapojení dílčích komponent dalších teorií rozlišení obou základních sfér práva (zájmové, subordinační, organické v její původní podobě) – dokáže normy veřejného a soukromého práva od sebe vcelku efektivně a jednoznačně rozlišit, jednak tím, že umožňuje „subsidiárně“ použít i ve veřejném právu normy práva soukromého tam, kde veřejnoprávní úprava chybí či je kusá a kde nelze dospět k rozumnému závěru, že absence či kusost úpravy má svůj samostatný smysl a účel.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Úprava ve SŘ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obecné vymezení veřejnoprávní smlouvy (§ 159)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druhy veřejnoprávních smluv (§ 160 – 162)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pravidla pro uzavírání (§ 163 a 164)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pravidla pro přezkoumání (§ 165)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změna, výpověď a zrušení (§ 166 a 167)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souhlas třetích osob (§ 168)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příslušnost pro spory z veřejnoprávních smluv (§ 169)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obecná ustanovení (§ 170)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Správní právo II - Charakteristika a znaky hlavních forem realizace veřejné správy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Veřejnoprávní smlouvy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 vymezení veřejnoprávní smlouvy (§ 159)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§ 159 (1) Veřejnoprávní smlouva je </a:t>
            </a:r>
            <a:r>
              <a:rPr lang="cs-CZ" b="1" i="1" dirty="0" smtClean="0">
                <a:solidFill>
                  <a:srgbClr val="0000DC"/>
                </a:solidFill>
              </a:rPr>
              <a:t>dvoustranný nebo vícestranný úkon</a:t>
            </a:r>
            <a:r>
              <a:rPr lang="cs-CZ" i="1" dirty="0" smtClean="0">
                <a:solidFill>
                  <a:srgbClr val="0000DC"/>
                </a:solidFill>
              </a:rPr>
              <a:t>, který </a:t>
            </a:r>
            <a:r>
              <a:rPr lang="cs-CZ" b="1" i="1" dirty="0" smtClean="0">
                <a:solidFill>
                  <a:srgbClr val="0000DC"/>
                </a:solidFill>
              </a:rPr>
              <a:t>zakládá, mění nebo ruší práva a povinnosti v oblasti veřejného práva</a:t>
            </a:r>
            <a:r>
              <a:rPr lang="cs-CZ" i="1" dirty="0" smtClean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veřejnoprávní smlouvy vymezeny </a:t>
            </a:r>
            <a:r>
              <a:rPr lang="cs-CZ" b="1" dirty="0" smtClean="0"/>
              <a:t>tzv. materiálně</a:t>
            </a:r>
          </a:p>
          <a:p>
            <a:pPr lvl="1"/>
            <a:r>
              <a:rPr lang="cs-CZ" dirty="0" smtClean="0"/>
              <a:t>tj. takovou smlouvou je </a:t>
            </a:r>
            <a:r>
              <a:rPr lang="cs-CZ" b="1" dirty="0" smtClean="0"/>
              <a:t>smlouva splňující uvedené </a:t>
            </a:r>
            <a:r>
              <a:rPr lang="cs-CZ" b="1" dirty="0" smtClean="0"/>
              <a:t>znaky, </a:t>
            </a:r>
            <a:r>
              <a:rPr lang="cs-CZ" dirty="0" smtClean="0"/>
              <a:t>bez ohledu na </a:t>
            </a:r>
            <a:r>
              <a:rPr lang="cs-CZ" dirty="0" smtClean="0"/>
              <a:t>označení</a:t>
            </a:r>
            <a:endParaRPr lang="cs-CZ" dirty="0" smtClean="0"/>
          </a:p>
          <a:p>
            <a:pPr lvl="1"/>
            <a:r>
              <a:rPr lang="cs-CZ" i="1" dirty="0" smtClean="0"/>
              <a:t>problém:</a:t>
            </a:r>
            <a:r>
              <a:rPr lang="cs-CZ" dirty="0" smtClean="0"/>
              <a:t> veřejnoprávní smlouvy mohou být různě označovány </a:t>
            </a:r>
            <a:r>
              <a:rPr lang="cs-CZ" i="1" dirty="0" smtClean="0"/>
              <a:t>(„dohody“, „smlouvy“,…)</a:t>
            </a:r>
          </a:p>
          <a:p>
            <a:pPr lvl="1"/>
            <a:endParaRPr lang="cs-CZ" dirty="0" smtClean="0"/>
          </a:p>
          <a:p>
            <a:pPr lvl="1"/>
            <a:r>
              <a:rPr lang="cs-CZ" b="1" i="1" dirty="0" smtClean="0"/>
              <a:t>pozn.: </a:t>
            </a:r>
            <a:r>
              <a:rPr lang="cs-CZ" dirty="0" err="1" smtClean="0"/>
              <a:t>Pr</a:t>
            </a:r>
            <a:r>
              <a:rPr lang="cs-CZ" dirty="0" smtClean="0"/>
              <a:t> a Po v oblasti veřejného práva je třeba rozumět (s ohledem na vymezení působnosti SŘ) oblast správního práva, resp. oblast veřejné správy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6859 (1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4339</TotalTime>
  <Words>3632</Words>
  <Application>Microsoft Office PowerPoint</Application>
  <PresentationFormat>Vlastní</PresentationFormat>
  <Paragraphs>536</Paragraphs>
  <Slides>46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7" baseType="lpstr">
      <vt:lpstr>46859 (1)</vt:lpstr>
      <vt:lpstr>Charakteristika a znaky hlavních forem realizace veřejné správy II </vt:lpstr>
      <vt:lpstr>Osnova přednášky</vt:lpstr>
      <vt:lpstr>Otázky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1) Veřejnoprávní smlouvy</vt:lpstr>
      <vt:lpstr>2) Tzv. jiné úkony VS</vt:lpstr>
      <vt:lpstr>2) Tzv. jiné úkony VS</vt:lpstr>
      <vt:lpstr>2) Tzv. jiné úkony VS</vt:lpstr>
      <vt:lpstr>2) Tzv. jiné úkony VS</vt:lpstr>
      <vt:lpstr>2) Tzv. jiné úkony VS</vt:lpstr>
      <vt:lpstr>2) Tzv. jiné úkony VS</vt:lpstr>
      <vt:lpstr>2) Tzv. jiné úkony VS</vt:lpstr>
      <vt:lpstr>3) Faktické úkony</vt:lpstr>
      <vt:lpstr>3) Faktické úkony</vt:lpstr>
      <vt:lpstr>3) Faktické úkony</vt:lpstr>
      <vt:lpstr>3) Faktické úkony</vt:lpstr>
      <vt:lpstr>3) Faktické úkony</vt:lpstr>
      <vt:lpstr>3) Faktické úkony</vt:lpstr>
      <vt:lpstr>3) Faktické úkony</vt:lpstr>
      <vt:lpstr>3) Faktické úkony</vt:lpstr>
      <vt:lpstr>4) Exekuce</vt:lpstr>
      <vt:lpstr>4) Exekuce</vt:lpstr>
      <vt:lpstr>4) Exekuce</vt:lpstr>
      <vt:lpstr>4) Exekuce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Charakteristika a znaky hlavních forem realizace veřejné správy II</dc:title>
  <dc:creator>Admin</dc:creator>
  <cp:lastModifiedBy>Admin</cp:lastModifiedBy>
  <cp:revision>137</cp:revision>
  <cp:lastPrinted>1601-01-01T00:00:00Z</cp:lastPrinted>
  <dcterms:created xsi:type="dcterms:W3CDTF">2019-10-13T11:21:23Z</dcterms:created>
  <dcterms:modified xsi:type="dcterms:W3CDTF">2019-10-26T19:59:53Z</dcterms:modified>
</cp:coreProperties>
</file>