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7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D64B3"/>
    <a:srgbClr val="FF6600"/>
    <a:srgbClr val="3399FF"/>
    <a:srgbClr val="FF9933"/>
    <a:srgbClr val="FFFF66"/>
    <a:srgbClr val="0033CC"/>
    <a:srgbClr val="CCFF33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76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46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34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18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82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79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4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91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08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16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97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34144-D5E2-4CB8-B941-431FC828ED4F}" type="datetimeFigureOut">
              <a:rPr lang="cs-CZ" smtClean="0"/>
              <a:t>02.12.2019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0F80-13BA-4A10-BB6C-478393048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00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77516"/>
            <a:ext cx="9144000" cy="3602037"/>
          </a:xfrm>
          <a:solidFill>
            <a:srgbClr val="66CCFF"/>
          </a:solidFill>
        </p:spPr>
        <p:txBody>
          <a:bodyPr>
            <a:normAutofit fontScale="90000"/>
          </a:bodyPr>
          <a:lstStyle/>
          <a:p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 v právu </a:t>
            </a:r>
            <a:r>
              <a:rPr lang="en-GB" sz="4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– </a:t>
            </a:r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 vývoj (2019)</a:t>
            </a:r>
            <a:r>
              <a:rPr lang="cs-CZ" sz="4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Poznámky k probíhající reformě DPH v EU)</a:t>
            </a:r>
            <a:b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79553"/>
            <a:ext cx="9144000" cy="2068847"/>
          </a:xfrm>
          <a:solidFill>
            <a:srgbClr val="0033CC"/>
          </a:solidFill>
        </p:spPr>
        <p:txBody>
          <a:bodyPr>
            <a:normAutofit/>
          </a:bodyPr>
          <a:lstStyle/>
          <a:p>
            <a:endParaRPr lang="cs-CZ" sz="1200" dirty="0" smtClean="0"/>
          </a:p>
          <a:p>
            <a:r>
              <a:rPr lang="cs-CZ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JUDr. Vladimír Týč, CSc.</a:t>
            </a:r>
          </a:p>
          <a:p>
            <a:r>
              <a:rPr lang="cs-CZ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Masaryk University, Brno, Czech Republic</a:t>
            </a:r>
          </a:p>
          <a:p>
            <a:r>
              <a:rPr lang="cs-CZ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cs-CZ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66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1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Závěry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5173579"/>
          </a:xfrm>
          <a:solidFill>
            <a:srgbClr val="FFFF99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Princip země původu byl definitivně zavržen ve prospěch země určení. </a:t>
            </a:r>
            <a:r>
              <a:rPr lang="cs-CZ" dirty="0" smtClean="0"/>
              <a:t>Výhody:</a:t>
            </a:r>
            <a:endParaRPr lang="cs-CZ" dirty="0"/>
          </a:p>
          <a:p>
            <a:pPr lvl="1"/>
            <a:r>
              <a:rPr lang="cs-CZ" dirty="0"/>
              <a:t>a) </a:t>
            </a:r>
            <a:r>
              <a:rPr lang="cs-CZ" dirty="0" smtClean="0"/>
              <a:t>Podvody budou redukovány, protože zboží se pohybuje přes hranici stále zdaněné. </a:t>
            </a:r>
            <a:endParaRPr lang="cs-CZ" dirty="0"/>
          </a:p>
          <a:p>
            <a:pPr lvl="1"/>
            <a:r>
              <a:rPr lang="cs-CZ" dirty="0"/>
              <a:t>b) </a:t>
            </a:r>
            <a:r>
              <a:rPr lang="cs-CZ" dirty="0" smtClean="0"/>
              <a:t>Princip země určení dovoluje liberalizaci sazeb DPH v jednotlivých státech.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VAT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Union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ceased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and </a:t>
            </a:r>
            <a:r>
              <a:rPr lang="cs-CZ" dirty="0" smtClean="0"/>
              <a:t>universal,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fits</a:t>
            </a:r>
            <a:r>
              <a:rPr lang="cs-CZ" dirty="0"/>
              <a:t> much more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. </a:t>
            </a:r>
            <a:r>
              <a:rPr lang="cs-CZ" b="1" dirty="0"/>
              <a:t>More </a:t>
            </a:r>
            <a:r>
              <a:rPr lang="cs-CZ" b="1" dirty="0" err="1"/>
              <a:t>than</a:t>
            </a:r>
            <a:r>
              <a:rPr lang="cs-CZ" b="1" dirty="0"/>
              <a:t> 200 </a:t>
            </a:r>
            <a:r>
              <a:rPr lang="cs-CZ" b="1" dirty="0" err="1"/>
              <a:t>individual</a:t>
            </a:r>
            <a:r>
              <a:rPr lang="cs-CZ" b="1" dirty="0"/>
              <a:t> </a:t>
            </a:r>
            <a:r>
              <a:rPr lang="cs-CZ" b="1" dirty="0" err="1"/>
              <a:t>exemptions</a:t>
            </a:r>
            <a:r>
              <a:rPr lang="cs-CZ" b="1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replaced</a:t>
            </a:r>
            <a:r>
              <a:rPr lang="cs-CZ" dirty="0"/>
              <a:t> by a very </a:t>
            </a:r>
            <a:r>
              <a:rPr lang="cs-CZ" dirty="0" err="1"/>
              <a:t>flexible</a:t>
            </a:r>
            <a:r>
              <a:rPr lang="cs-CZ" dirty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.  </a:t>
            </a:r>
            <a:endParaRPr lang="cs-CZ" dirty="0"/>
          </a:p>
          <a:p>
            <a:r>
              <a:rPr lang="cs-CZ" dirty="0"/>
              <a:t>3.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a) </a:t>
            </a:r>
            <a:r>
              <a:rPr lang="cs-CZ" b="1" dirty="0" err="1">
                <a:solidFill>
                  <a:srgbClr val="FF0000"/>
                </a:solidFill>
              </a:rPr>
              <a:t>Application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foreign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rates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supplier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b) </a:t>
            </a:r>
            <a:r>
              <a:rPr lang="cs-CZ" dirty="0" smtClean="0"/>
              <a:t>Existence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parallel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complicate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exemption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b="1" i="1" dirty="0" err="1">
                <a:solidFill>
                  <a:srgbClr val="FF0000"/>
                </a:solidFill>
              </a:rPr>
              <a:t>certified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taxable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persons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charged</a:t>
            </a:r>
            <a:r>
              <a:rPr lang="cs-CZ" dirty="0" smtClean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destination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. </a:t>
            </a:r>
          </a:p>
          <a:p>
            <a:r>
              <a:rPr lang="cs-CZ" sz="2400" dirty="0"/>
              <a:t>General </a:t>
            </a:r>
            <a:r>
              <a:rPr lang="cs-CZ" sz="2400" dirty="0" err="1"/>
              <a:t>conclusion</a:t>
            </a:r>
            <a:r>
              <a:rPr lang="cs-CZ" sz="2400" dirty="0"/>
              <a:t>:</a:t>
            </a:r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reform</a:t>
            </a:r>
            <a:r>
              <a:rPr lang="cs-CZ" sz="2400" dirty="0"/>
              <a:t> as a </a:t>
            </a:r>
            <a:r>
              <a:rPr lang="cs-CZ" sz="2400" dirty="0" err="1"/>
              <a:t>whole</a:t>
            </a:r>
            <a:r>
              <a:rPr lang="cs-CZ" sz="2400" dirty="0"/>
              <a:t> </a:t>
            </a:r>
            <a:r>
              <a:rPr lang="cs-CZ" sz="2400" dirty="0" err="1"/>
              <a:t>meets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needs</a:t>
            </a:r>
            <a:r>
              <a:rPr lang="cs-CZ" sz="2400" dirty="0"/>
              <a:t> and </a:t>
            </a:r>
            <a:r>
              <a:rPr lang="cs-CZ" sz="2400" dirty="0" err="1"/>
              <a:t>interests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member</a:t>
            </a:r>
            <a:r>
              <a:rPr lang="cs-CZ" sz="2400" dirty="0"/>
              <a:t> </a:t>
            </a:r>
            <a:r>
              <a:rPr lang="cs-CZ" sz="2400" dirty="0" err="1"/>
              <a:t>states</a:t>
            </a:r>
            <a:r>
              <a:rPr lang="cs-CZ" sz="2400" dirty="0"/>
              <a:t>. </a:t>
            </a:r>
            <a:r>
              <a:rPr lang="cs-CZ" sz="2400" dirty="0" err="1"/>
              <a:t>Some</a:t>
            </a:r>
            <a:r>
              <a:rPr lang="cs-CZ" sz="2400" dirty="0"/>
              <a:t> </a:t>
            </a:r>
            <a:r>
              <a:rPr lang="cs-CZ" sz="2400" dirty="0" err="1"/>
              <a:t>partial</a:t>
            </a:r>
            <a:r>
              <a:rPr lang="cs-CZ" sz="2400" dirty="0"/>
              <a:t> </a:t>
            </a:r>
            <a:r>
              <a:rPr lang="cs-CZ" sz="2400" dirty="0" err="1"/>
              <a:t>problems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certainly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overcomed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assumption</a:t>
            </a:r>
            <a:r>
              <a:rPr lang="cs-CZ" sz="2400" dirty="0"/>
              <a:t> </a:t>
            </a:r>
            <a:r>
              <a:rPr lang="cs-CZ" sz="2400" dirty="0" err="1"/>
              <a:t>presented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introduction</a:t>
            </a:r>
            <a:r>
              <a:rPr lang="cs-CZ" sz="2400" dirty="0"/>
              <a:t> has </a:t>
            </a:r>
            <a:r>
              <a:rPr lang="cs-CZ" sz="2400" dirty="0" err="1"/>
              <a:t>been</a:t>
            </a:r>
            <a:r>
              <a:rPr lang="cs-CZ" sz="2400" dirty="0"/>
              <a:t> </a:t>
            </a:r>
            <a:r>
              <a:rPr lang="cs-CZ" sz="2400" dirty="0" err="1"/>
              <a:t>confirmed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88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594643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360000"/>
            <a:r>
              <a:rPr lang="cs-C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VÝCHODISKA: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vybrané problémy: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danění DPH v přeshraničním obchodu v EU,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revize uplatnění snížených </a:t>
            </a:r>
            <a:r>
              <a:rPr lang="cs-CZ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sazeb DPH v členských zemích</a:t>
            </a:r>
            <a:endParaRPr lang="cs-CZ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352800"/>
            <a:ext cx="10515600" cy="3249278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36000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Volný pohyb zboží vyžaduje zrušení všech administrativních a fiskálních překážek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vnitrounijního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obchodu.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7200"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Nutnost ustavení hladkého systému zdanění zboží s ohledem na to, že každý stát má vlastní daňovou soustavu </a:t>
            </a:r>
          </a:p>
          <a:p>
            <a:pPr marL="817200"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Má být zboží zdaňováno v zemi původu nebo v zemi určení?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Unifikace sazeb DPH není reálná – a je vůbec potřebná? </a:t>
            </a:r>
          </a:p>
          <a:p>
            <a:pPr marL="13140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(Ano, pokud by se zdaňovalo ve státě původu)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2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  <a:solidFill>
            <a:srgbClr val="FFFF66"/>
          </a:solidFill>
        </p:spPr>
        <p:txBody>
          <a:bodyPr>
            <a:normAutofit/>
          </a:bodyPr>
          <a:lstStyle/>
          <a:p>
            <a:pPr marL="396000" algn="ctr"/>
            <a: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DPH: zdanění ve </a:t>
            </a:r>
            <a:r>
              <a:rPr lang="cs-CZ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státě původu </a:t>
            </a:r>
            <a: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ve státě </a:t>
            </a:r>
            <a:r>
              <a:rPr lang="cs-CZ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určení</a:t>
            </a:r>
            <a: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r o v n á n í </a:t>
            </a:r>
            <a:endParaRPr lang="cs-CZ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2337"/>
            <a:ext cx="10515600" cy="4940968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Konečné </a:t>
            </a:r>
            <a:r>
              <a:rPr lang="cs-CZ" dirty="0"/>
              <a:t>zdanění </a:t>
            </a:r>
            <a:r>
              <a:rPr lang="cs-CZ" b="1" i="1" dirty="0">
                <a:solidFill>
                  <a:srgbClr val="C00000"/>
                </a:solidFill>
              </a:rPr>
              <a:t>v zemi určení: </a:t>
            </a:r>
            <a:r>
              <a:rPr lang="cs-CZ" dirty="0"/>
              <a:t>zboží </a:t>
            </a:r>
            <a:r>
              <a:rPr lang="cs-CZ" b="1" dirty="0"/>
              <a:t>překračuje hranici nezdaněné. </a:t>
            </a:r>
          </a:p>
          <a:p>
            <a:pPr lvl="1"/>
            <a:r>
              <a:rPr lang="cs-CZ" dirty="0" err="1"/>
              <a:t>Advantage</a:t>
            </a:r>
            <a:r>
              <a:rPr lang="cs-CZ" dirty="0"/>
              <a:t>: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VAT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importing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- </a:t>
            </a:r>
            <a:r>
              <a:rPr lang="cs-CZ" dirty="0" err="1"/>
              <a:t>imported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charged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as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pPr lvl="1"/>
            <a:r>
              <a:rPr lang="cs-CZ" dirty="0" err="1"/>
              <a:t>Disadvantages</a:t>
            </a:r>
            <a:r>
              <a:rPr lang="cs-CZ" dirty="0"/>
              <a:t>: </a:t>
            </a:r>
          </a:p>
          <a:p>
            <a:pPr lvl="2"/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discrimination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imported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by </a:t>
            </a:r>
            <a:r>
              <a:rPr lang="cs-CZ" dirty="0" err="1"/>
              <a:t>applying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taxation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	</a:t>
            </a:r>
          </a:p>
          <a:p>
            <a:pPr lvl="2"/>
            <a:r>
              <a:rPr lang="cs-CZ" b="1" dirty="0" err="1"/>
              <a:t>untaxed</a:t>
            </a:r>
            <a:r>
              <a:rPr lang="cs-CZ" b="1" dirty="0"/>
              <a:t> </a:t>
            </a:r>
            <a:r>
              <a:rPr lang="cs-CZ" b="1" dirty="0" err="1"/>
              <a:t>goods</a:t>
            </a:r>
            <a:r>
              <a:rPr lang="cs-CZ" b="1" dirty="0"/>
              <a:t> </a:t>
            </a:r>
            <a:r>
              <a:rPr lang="cs-CZ" b="1" dirty="0" err="1"/>
              <a:t>before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importation</a:t>
            </a:r>
            <a:r>
              <a:rPr lang="cs-CZ" b="1" dirty="0"/>
              <a:t> </a:t>
            </a:r>
            <a:r>
              <a:rPr lang="cs-CZ" b="1" dirty="0" err="1"/>
              <a:t>leads</a:t>
            </a:r>
            <a:r>
              <a:rPr lang="cs-CZ" b="1" dirty="0"/>
              <a:t> to tax </a:t>
            </a:r>
            <a:r>
              <a:rPr lang="cs-CZ" b="1" dirty="0" err="1"/>
              <a:t>frauds</a:t>
            </a:r>
            <a:endParaRPr lang="cs-CZ" b="1" dirty="0"/>
          </a:p>
          <a:p>
            <a:endParaRPr lang="cs-CZ" dirty="0" smtClean="0"/>
          </a:p>
          <a:p>
            <a:r>
              <a:rPr lang="cs-CZ" dirty="0" smtClean="0"/>
              <a:t>Konečné zdanění </a:t>
            </a:r>
            <a:r>
              <a:rPr lang="cs-CZ" b="1" i="1" dirty="0" smtClean="0">
                <a:solidFill>
                  <a:srgbClr val="C00000"/>
                </a:solidFill>
              </a:rPr>
              <a:t>v zemi původu: </a:t>
            </a:r>
            <a:r>
              <a:rPr lang="cs-CZ" dirty="0" smtClean="0"/>
              <a:t>zboží </a:t>
            </a:r>
            <a:r>
              <a:rPr lang="cs-CZ" b="1" dirty="0" smtClean="0"/>
              <a:t>nepřekračuje hranici nezdaněné.</a:t>
            </a:r>
            <a:r>
              <a:rPr lang="cs-CZ" b="1" dirty="0" smtClean="0"/>
              <a:t> </a:t>
            </a:r>
          </a:p>
          <a:p>
            <a:pPr lvl="1"/>
            <a:r>
              <a:rPr lang="cs-CZ" dirty="0" err="1" smtClean="0"/>
              <a:t>Advantages</a:t>
            </a:r>
            <a:r>
              <a:rPr lang="cs-CZ" dirty="0" smtClean="0"/>
              <a:t>: </a:t>
            </a:r>
          </a:p>
          <a:p>
            <a:pPr lvl="2"/>
            <a:r>
              <a:rPr lang="cs-CZ" dirty="0" err="1" smtClean="0"/>
              <a:t>eliminates</a:t>
            </a:r>
            <a:r>
              <a:rPr lang="cs-CZ" dirty="0" smtClean="0"/>
              <a:t> a </a:t>
            </a:r>
            <a:r>
              <a:rPr lang="cs-CZ" dirty="0" err="1" smtClean="0"/>
              <a:t>frequent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fraud</a:t>
            </a:r>
            <a:r>
              <a:rPr lang="cs-CZ" dirty="0" smtClean="0"/>
              <a:t>: 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untaxed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country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in </a:t>
            </a:r>
            <a:r>
              <a:rPr lang="cs-CZ" dirty="0" err="1" smtClean="0"/>
              <a:t>another</a:t>
            </a:r>
            <a:r>
              <a:rPr lang="cs-CZ" dirty="0" smtClean="0"/>
              <a:t> country </a:t>
            </a:r>
          </a:p>
          <a:p>
            <a:pPr lvl="2"/>
            <a:r>
              <a:rPr lang="cs-CZ" dirty="0" err="1" smtClean="0"/>
              <a:t>excludes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imported</a:t>
            </a:r>
            <a:r>
              <a:rPr lang="cs-CZ" dirty="0" smtClean="0"/>
              <a:t> and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endParaRPr lang="cs-CZ" dirty="0" smtClean="0"/>
          </a:p>
          <a:p>
            <a:pPr lvl="1"/>
            <a:r>
              <a:rPr lang="cs-CZ" dirty="0" err="1" smtClean="0"/>
              <a:t>Disadvantage</a:t>
            </a:r>
            <a:r>
              <a:rPr lang="cs-CZ" dirty="0" smtClean="0"/>
              <a:t>: </a:t>
            </a:r>
            <a:r>
              <a:rPr lang="cs-CZ" dirty="0" err="1" smtClean="0"/>
              <a:t>affectation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flow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- </a:t>
            </a:r>
            <a:r>
              <a:rPr lang="cs-CZ" dirty="0" err="1" smtClean="0"/>
              <a:t>relatively</a:t>
            </a:r>
            <a:r>
              <a:rPr lang="cs-CZ" dirty="0" smtClean="0"/>
              <a:t> </a:t>
            </a:r>
            <a:r>
              <a:rPr lang="cs-CZ" dirty="0" err="1" smtClean="0"/>
              <a:t>cheap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VAT </a:t>
            </a:r>
            <a:r>
              <a:rPr lang="cs-CZ" dirty="0" err="1" smtClean="0"/>
              <a:t>rate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competitive</a:t>
            </a:r>
            <a:r>
              <a:rPr lang="cs-CZ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6593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0011"/>
          </a:xfrm>
          <a:solidFill>
            <a:srgbClr val="FFFF66"/>
          </a:solidFill>
        </p:spPr>
        <p:txBody>
          <a:bodyPr/>
          <a:lstStyle/>
          <a:p>
            <a:pPr marL="360000" algn="ctr"/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reformy</a:t>
            </a:r>
            <a:endParaRPr lang="cs-CZ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7325"/>
            <a:ext cx="10515600" cy="5205663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b="1" dirty="0" smtClean="0"/>
              <a:t>Současnost: </a:t>
            </a:r>
            <a:r>
              <a:rPr lang="cs-CZ" dirty="0" smtClean="0"/>
              <a:t>dva různé procesy zdanění. Ve státě původu je uložená DPH refundována a ve státě určení je zboží zdaněno znovu – zatížen je konečný zákazník – celkem </a:t>
            </a:r>
            <a:r>
              <a:rPr lang="cs-CZ" b="1" dirty="0" smtClean="0"/>
              <a:t>2 daňové operace</a:t>
            </a:r>
            <a:endParaRPr lang="cs-CZ" b="1" dirty="0" smtClean="0"/>
          </a:p>
          <a:p>
            <a:pPr marL="396000" indent="0">
              <a:buNone/>
            </a:pPr>
            <a:r>
              <a:rPr lang="cs-CZ" dirty="0" smtClean="0">
                <a:solidFill>
                  <a:srgbClr val="0000FF"/>
                </a:solidFill>
              </a:rPr>
              <a:t>Lepší řešení: </a:t>
            </a:r>
            <a:r>
              <a:rPr lang="cs-CZ" b="1" dirty="0" smtClean="0">
                <a:solidFill>
                  <a:srgbClr val="0000FF"/>
                </a:solidFill>
              </a:rPr>
              <a:t>jediná operace zahrnující transakci zboží od výroby po spotřebu </a:t>
            </a:r>
            <a:r>
              <a:rPr lang="cs-CZ" dirty="0" smtClean="0">
                <a:solidFill>
                  <a:srgbClr val="0000FF"/>
                </a:solidFill>
              </a:rPr>
              <a:t>v jiném členském státě</a:t>
            </a:r>
            <a:r>
              <a:rPr lang="cs-CZ" dirty="0" smtClean="0">
                <a:solidFill>
                  <a:srgbClr val="0000FF"/>
                </a:solidFill>
              </a:rPr>
              <a:t>. </a:t>
            </a:r>
          </a:p>
          <a:p>
            <a:pPr marL="396000" indent="0">
              <a:buNone/>
            </a:pPr>
            <a:r>
              <a:rPr lang="cs-CZ" b="1" u="sng" dirty="0" smtClean="0"/>
              <a:t>EK DOSUD VŽDY USILOVALA O ZDANĚNÍ VE STÁTĚ PŮVODU (nereálné – jak to tedy udělat ?)</a:t>
            </a:r>
            <a:endParaRPr lang="cs-CZ" b="1" u="sng" dirty="0"/>
          </a:p>
          <a:p>
            <a:r>
              <a:rPr lang="cs-CZ" b="1" i="1" dirty="0">
                <a:solidFill>
                  <a:srgbClr val="C00000"/>
                </a:solidFill>
              </a:rPr>
              <a:t>2. </a:t>
            </a:r>
            <a:r>
              <a:rPr lang="cs-CZ" b="1" i="1" dirty="0" smtClean="0">
                <a:solidFill>
                  <a:srgbClr val="C00000"/>
                </a:solidFill>
              </a:rPr>
              <a:t>V současnosti se přes hranici pohybuje zboží nezdaněné. </a:t>
            </a:r>
            <a:r>
              <a:rPr lang="cs-CZ" dirty="0" smtClean="0"/>
              <a:t>To umožňuje daňové podvody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smtClean="0"/>
              <a:t>Žádoucí je </a:t>
            </a:r>
            <a:r>
              <a:rPr lang="cs-CZ" b="1" dirty="0" smtClean="0">
                <a:solidFill>
                  <a:srgbClr val="0D64B3"/>
                </a:solidFill>
              </a:rPr>
              <a:t>větší flexibilita u snížených sazeb </a:t>
            </a:r>
            <a:r>
              <a:rPr lang="cs-CZ" dirty="0" smtClean="0"/>
              <a:t>– to je ale možné jen při zdanění ve státě spotřeby. </a:t>
            </a:r>
          </a:p>
          <a:p>
            <a:r>
              <a:rPr lang="cs-CZ" b="1" dirty="0" err="1" smtClean="0">
                <a:solidFill>
                  <a:srgbClr val="C00000"/>
                </a:solidFill>
              </a:rPr>
              <a:t>The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reform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should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resolve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those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problems</a:t>
            </a:r>
            <a:r>
              <a:rPr lang="cs-CZ" b="1" dirty="0" smtClean="0">
                <a:solidFill>
                  <a:srgbClr val="C00000"/>
                </a:solidFill>
              </a:rPr>
              <a:t> (</a:t>
            </a:r>
            <a:r>
              <a:rPr lang="cs-CZ" b="1" dirty="0" err="1" smtClean="0">
                <a:solidFill>
                  <a:srgbClr val="C00000"/>
                </a:solidFill>
              </a:rPr>
              <a:t>at</a:t>
            </a:r>
            <a:r>
              <a:rPr lang="cs-CZ" b="1" dirty="0" smtClean="0">
                <a:solidFill>
                  <a:srgbClr val="C00000"/>
                </a:solidFill>
              </a:rPr>
              <a:t> least </a:t>
            </a:r>
            <a:r>
              <a:rPr lang="cs-CZ" b="1" dirty="0" err="1" smtClean="0">
                <a:solidFill>
                  <a:srgbClr val="C00000"/>
                </a:solidFill>
              </a:rPr>
              <a:t>partly</a:t>
            </a:r>
            <a:r>
              <a:rPr lang="cs-CZ" b="1" dirty="0" smtClean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0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pPr marL="432000"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Daňové podvody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b="1" i="1" dirty="0" err="1" smtClean="0">
                <a:solidFill>
                  <a:srgbClr val="C00000"/>
                </a:solidFill>
              </a:rPr>
              <a:t>Examples</a:t>
            </a:r>
            <a:r>
              <a:rPr lang="cs-CZ" b="1" i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most </a:t>
            </a:r>
            <a:r>
              <a:rPr lang="cs-CZ" dirty="0" err="1"/>
              <a:t>frequent</a:t>
            </a:r>
            <a:r>
              <a:rPr lang="cs-CZ" dirty="0"/>
              <a:t> </a:t>
            </a:r>
            <a:r>
              <a:rPr lang="cs-CZ" dirty="0" err="1" smtClean="0"/>
              <a:t>fraud</a:t>
            </a:r>
            <a:r>
              <a:rPr lang="cs-CZ" dirty="0" smtClean="0"/>
              <a:t>: </a:t>
            </a:r>
            <a:r>
              <a:rPr lang="cs-CZ" b="1" i="1" dirty="0" err="1" smtClean="0">
                <a:solidFill>
                  <a:srgbClr val="FF0000"/>
                </a:solidFill>
              </a:rPr>
              <a:t>carousel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fraud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cs-CZ" dirty="0" err="1"/>
              <a:t>S</a:t>
            </a:r>
            <a:r>
              <a:rPr lang="cs-CZ" dirty="0" err="1" smtClean="0"/>
              <a:t>ome</a:t>
            </a:r>
            <a:r>
              <a:rPr lang="cs-CZ" dirty="0" smtClean="0"/>
              <a:t> </a:t>
            </a:r>
            <a:r>
              <a:rPr lang="cs-CZ" dirty="0" err="1"/>
              <a:t>enterprises</a:t>
            </a:r>
            <a:r>
              <a:rPr lang="cs-CZ" dirty="0"/>
              <a:t>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untaxed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and </a:t>
            </a:r>
            <a:r>
              <a:rPr lang="cs-CZ" dirty="0" err="1"/>
              <a:t>resell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tax, but </a:t>
            </a:r>
            <a:r>
              <a:rPr lang="cs-CZ" dirty="0" err="1"/>
              <a:t>never</a:t>
            </a:r>
            <a:r>
              <a:rPr lang="cs-CZ" dirty="0"/>
              <a:t>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tax so </a:t>
            </a:r>
            <a:r>
              <a:rPr lang="cs-CZ" dirty="0" err="1" smtClean="0"/>
              <a:t>collected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fraudsters</a:t>
            </a:r>
            <a:r>
              <a:rPr lang="cs-CZ" dirty="0"/>
              <a:t> </a:t>
            </a:r>
            <a:r>
              <a:rPr lang="cs-CZ" dirty="0" err="1"/>
              <a:t>manipulate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cross-border</a:t>
            </a:r>
            <a:r>
              <a:rPr lang="cs-CZ" dirty="0"/>
              <a:t> and </a:t>
            </a:r>
            <a:r>
              <a:rPr lang="cs-CZ" dirty="0" err="1"/>
              <a:t>domestic</a:t>
            </a:r>
            <a:r>
              <a:rPr lang="cs-CZ" dirty="0"/>
              <a:t> VAT </a:t>
            </a:r>
            <a:r>
              <a:rPr lang="cs-CZ" dirty="0" err="1"/>
              <a:t>rules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situation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payment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VAT and </a:t>
            </a:r>
            <a:r>
              <a:rPr lang="cs-CZ" dirty="0" err="1"/>
              <a:t>sell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on </a:t>
            </a:r>
            <a:r>
              <a:rPr lang="cs-CZ" dirty="0" err="1"/>
              <a:t>with</a:t>
            </a:r>
            <a:r>
              <a:rPr lang="cs-CZ" dirty="0"/>
              <a:t> VAT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traders</a:t>
            </a:r>
            <a:endParaRPr lang="cs-CZ" dirty="0"/>
          </a:p>
          <a:p>
            <a:r>
              <a:rPr lang="cs-CZ" b="1" i="1" u="sng" dirty="0" err="1"/>
              <a:t>S</a:t>
            </a:r>
            <a:r>
              <a:rPr lang="cs-CZ" b="1" i="1" u="sng" dirty="0" err="1" smtClean="0"/>
              <a:t>imulated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cross-border</a:t>
            </a:r>
            <a:r>
              <a:rPr lang="cs-CZ" b="1" i="1" dirty="0" smtClean="0"/>
              <a:t> </a:t>
            </a:r>
            <a:r>
              <a:rPr lang="cs-CZ" b="1" i="1" dirty="0" err="1" smtClean="0"/>
              <a:t>operation</a:t>
            </a:r>
            <a:r>
              <a:rPr lang="cs-CZ" b="1" i="1" dirty="0" smtClean="0"/>
              <a:t>: </a:t>
            </a:r>
            <a:r>
              <a:rPr lang="cs-CZ" dirty="0" smtClean="0"/>
              <a:t>VAT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refunded</a:t>
            </a:r>
            <a:r>
              <a:rPr lang="cs-CZ" dirty="0"/>
              <a:t> (23%) and in </a:t>
            </a:r>
            <a:r>
              <a:rPr lang="cs-CZ" dirty="0" err="1"/>
              <a:t>the</a:t>
            </a:r>
            <a:r>
              <a:rPr lang="cs-CZ" dirty="0"/>
              <a:t> second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paid</a:t>
            </a:r>
            <a:r>
              <a:rPr lang="cs-CZ" dirty="0"/>
              <a:t> (18%).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5% - </a:t>
            </a:r>
            <a:r>
              <a:rPr lang="cs-CZ" dirty="0" err="1"/>
              <a:t>the</a:t>
            </a:r>
            <a:r>
              <a:rPr lang="cs-CZ" dirty="0"/>
              <a:t> profit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fraudsters</a:t>
            </a:r>
            <a:r>
              <a:rPr lang="cs-CZ" dirty="0"/>
              <a:t>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VAT </a:t>
            </a:r>
            <a:r>
              <a:rPr lang="cs-CZ" dirty="0" err="1">
                <a:solidFill>
                  <a:srgbClr val="C00000"/>
                </a:solidFill>
              </a:rPr>
              <a:t>fraud</a:t>
            </a:r>
            <a:r>
              <a:rPr lang="cs-CZ" dirty="0">
                <a:solidFill>
                  <a:srgbClr val="C00000"/>
                </a:solidFill>
              </a:rPr>
              <a:t> in </a:t>
            </a:r>
            <a:r>
              <a:rPr lang="cs-CZ" dirty="0" smtClean="0">
                <a:solidFill>
                  <a:srgbClr val="C00000"/>
                </a:solidFill>
              </a:rPr>
              <a:t>intra-Union </a:t>
            </a:r>
            <a:r>
              <a:rPr lang="cs-CZ" dirty="0" err="1">
                <a:solidFill>
                  <a:srgbClr val="C00000"/>
                </a:solidFill>
              </a:rPr>
              <a:t>trade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is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evaluated</a:t>
            </a:r>
            <a:r>
              <a:rPr lang="cs-CZ" dirty="0">
                <a:solidFill>
                  <a:srgbClr val="C00000"/>
                </a:solidFill>
              </a:rPr>
              <a:t> to 150 000 000 000 EUR a </a:t>
            </a:r>
            <a:r>
              <a:rPr lang="cs-CZ" dirty="0" err="1">
                <a:solidFill>
                  <a:srgbClr val="C00000"/>
                </a:solidFill>
              </a:rPr>
              <a:t>year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dirty="0" err="1">
                <a:solidFill>
                  <a:srgbClr val="C00000"/>
                </a:solidFill>
              </a:rPr>
              <a:t>for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whole</a:t>
            </a:r>
            <a:r>
              <a:rPr lang="cs-CZ" dirty="0">
                <a:solidFill>
                  <a:srgbClr val="C00000"/>
                </a:solidFill>
              </a:rPr>
              <a:t> EU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/>
              <a:t>idea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merge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VAT </a:t>
            </a:r>
            <a:r>
              <a:rPr lang="cs-CZ" dirty="0" err="1"/>
              <a:t>operations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and </a:t>
            </a:r>
            <a:r>
              <a:rPr lang="cs-CZ" dirty="0" err="1"/>
              <a:t>arrange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leave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territory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VAT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charged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Taxed</a:t>
            </a:r>
            <a:r>
              <a:rPr lang="cs-CZ" dirty="0" smtClean="0"/>
              <a:t> </a:t>
            </a:r>
            <a:r>
              <a:rPr lang="cs-CZ" dirty="0" err="1"/>
              <a:t>goods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attractive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tax </a:t>
            </a:r>
            <a:r>
              <a:rPr lang="cs-CZ" dirty="0" err="1"/>
              <a:t>fraudsters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untaxed</a:t>
            </a:r>
            <a:r>
              <a:rPr lang="cs-CZ" dirty="0"/>
              <a:t> </a:t>
            </a:r>
            <a:r>
              <a:rPr lang="cs-CZ" dirty="0" err="1"/>
              <a:t>ones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46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328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Schéma reformy DPH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4701089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 smtClean="0"/>
              <a:t>SOURCE:  House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Commons</a:t>
            </a:r>
            <a:r>
              <a:rPr lang="cs-CZ" sz="1800" dirty="0" smtClean="0"/>
              <a:t> </a:t>
            </a:r>
            <a:r>
              <a:rPr lang="cs-CZ" sz="1800" dirty="0" err="1" smtClean="0"/>
              <a:t>Library</a:t>
            </a:r>
            <a:r>
              <a:rPr lang="cs-CZ" sz="1800" dirty="0" smtClean="0"/>
              <a:t> (GB) -  </a:t>
            </a:r>
            <a:r>
              <a:rPr lang="cs-CZ" sz="1800" b="1" dirty="0"/>
              <a:t>BRIEFING </a:t>
            </a:r>
            <a:r>
              <a:rPr lang="cs-CZ" sz="1800" b="1" dirty="0" err="1"/>
              <a:t>PAPER</a:t>
            </a:r>
            <a:r>
              <a:rPr lang="cs-CZ" sz="1800" b="1" dirty="0"/>
              <a:t> </a:t>
            </a:r>
            <a:r>
              <a:rPr lang="cs-CZ" sz="1800" b="1" dirty="0" smtClean="0"/>
              <a:t>- </a:t>
            </a:r>
            <a:r>
              <a:rPr lang="en-US" sz="1800" dirty="0" smtClean="0"/>
              <a:t>Number </a:t>
            </a:r>
            <a:r>
              <a:rPr lang="en-US" sz="1800" dirty="0"/>
              <a:t>2683, 17 January 2019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800" dirty="0"/>
              <a:t>VAT: European law on VAT </a:t>
            </a:r>
            <a:r>
              <a:rPr lang="fi-FI" sz="1800" dirty="0" smtClean="0"/>
              <a:t>rates</a:t>
            </a:r>
            <a:r>
              <a:rPr lang="cs-CZ" sz="1800" dirty="0" smtClean="0"/>
              <a:t> by Antony </a:t>
            </a:r>
            <a:r>
              <a:rPr lang="cs-CZ" sz="1800" dirty="0" err="1"/>
              <a:t>Seely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 smtClean="0">
                <a:solidFill>
                  <a:srgbClr val="0000FF"/>
                </a:solidFill>
              </a:rPr>
              <a:t>https://</a:t>
            </a:r>
            <a:r>
              <a:rPr lang="cs-CZ" sz="1800" dirty="0" err="1" smtClean="0">
                <a:solidFill>
                  <a:srgbClr val="0000FF"/>
                </a:solidFill>
              </a:rPr>
              <a:t>researchbriefings.files.parliament.uk</a:t>
            </a:r>
            <a:r>
              <a:rPr lang="cs-CZ" sz="1800" dirty="0" smtClean="0">
                <a:solidFill>
                  <a:srgbClr val="0000FF"/>
                </a:solidFill>
              </a:rPr>
              <a:t>/</a:t>
            </a:r>
            <a:r>
              <a:rPr lang="cs-CZ" sz="1800" dirty="0" err="1" smtClean="0">
                <a:solidFill>
                  <a:srgbClr val="0000FF"/>
                </a:solidFill>
              </a:rPr>
              <a:t>documents</a:t>
            </a:r>
            <a:r>
              <a:rPr lang="cs-CZ" sz="1800" dirty="0" smtClean="0">
                <a:solidFill>
                  <a:srgbClr val="0000FF"/>
                </a:solidFill>
              </a:rPr>
              <a:t>/</a:t>
            </a:r>
            <a:r>
              <a:rPr lang="cs-CZ" sz="1800" dirty="0" err="1" smtClean="0">
                <a:solidFill>
                  <a:srgbClr val="0000FF"/>
                </a:solidFill>
              </a:rPr>
              <a:t>SN02683</a:t>
            </a:r>
            <a:r>
              <a:rPr lang="cs-CZ" sz="1800" dirty="0" smtClean="0">
                <a:solidFill>
                  <a:srgbClr val="0000FF"/>
                </a:solidFill>
              </a:rPr>
              <a:t>/</a:t>
            </a:r>
            <a:r>
              <a:rPr lang="cs-CZ" sz="1800" dirty="0" err="1" smtClean="0">
                <a:solidFill>
                  <a:srgbClr val="0000FF"/>
                </a:solidFill>
              </a:rPr>
              <a:t>SN02683.pdf</a:t>
            </a:r>
            <a:r>
              <a:rPr lang="cs-CZ" dirty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287742"/>
              </p:ext>
            </p:extLst>
          </p:nvPr>
        </p:nvGraphicFramePr>
        <p:xfrm>
          <a:off x="838200" y="1475875"/>
          <a:ext cx="10222832" cy="3995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5708">
                  <a:extLst>
                    <a:ext uri="{9D8B030D-6E8A-4147-A177-3AD203B41FA5}">
                      <a16:colId xmlns:a16="http://schemas.microsoft.com/office/drawing/2014/main" val="2466482153"/>
                    </a:ext>
                  </a:extLst>
                </a:gridCol>
                <a:gridCol w="1932071">
                  <a:extLst>
                    <a:ext uri="{9D8B030D-6E8A-4147-A177-3AD203B41FA5}">
                      <a16:colId xmlns:a16="http://schemas.microsoft.com/office/drawing/2014/main" val="3113991754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403951048"/>
                    </a:ext>
                  </a:extLst>
                </a:gridCol>
                <a:gridCol w="2839453">
                  <a:extLst>
                    <a:ext uri="{9D8B030D-6E8A-4147-A177-3AD203B41FA5}">
                      <a16:colId xmlns:a16="http://schemas.microsoft.com/office/drawing/2014/main" val="3520447370"/>
                    </a:ext>
                  </a:extLst>
                </a:gridCol>
              </a:tblGrid>
              <a:tr h="686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0" marR="76200" marT="76200" marB="7620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Která daňová sazba se použije?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Kdo účtuje DPH?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Jsou přeshraniční dodávky nezdaněné?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443316753"/>
                  </a:ext>
                </a:extLst>
              </a:tr>
              <a:tr h="146751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     </a:t>
                      </a:r>
                      <a:r>
                        <a:rPr lang="cs-CZ" sz="2000" dirty="0" smtClean="0">
                          <a:effectLst/>
                        </a:rPr>
                        <a:t>Nynější stav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>
                    <a:solidFill>
                      <a:srgbClr val="FF66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Stát určení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Kupující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Ano.</a:t>
                      </a:r>
                      <a:r>
                        <a:rPr lang="cs-CZ" sz="1600" baseline="0" dirty="0" smtClean="0">
                          <a:effectLst/>
                        </a:rPr>
                        <a:t> Přeshraniční dodávka je bez daně, kupující podruhé zboží (definitivně) zdaní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956965146"/>
                  </a:ext>
                </a:extLst>
              </a:tr>
              <a:tr h="12309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</a:rPr>
                        <a:t>Navrhovaný stav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Prodávající, </a:t>
                      </a:r>
                    </a:p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cs-CZ" sz="20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výjimkou zvláštního postavení kupujícího (</a:t>
                      </a:r>
                      <a:r>
                        <a:rPr lang="cs-CZ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CTP status)</a:t>
                      </a:r>
                      <a:endParaRPr lang="cs-CZ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Ne,</a:t>
                      </a:r>
                      <a:r>
                        <a:rPr lang="cs-CZ" sz="1600" dirty="0" smtClean="0">
                          <a:effectLst/>
                        </a:rPr>
                        <a:t> prodej</a:t>
                      </a:r>
                      <a:r>
                        <a:rPr lang="cs-CZ" sz="1600" baseline="0" dirty="0" smtClean="0">
                          <a:effectLst/>
                        </a:rPr>
                        <a:t> spočívá v jediné transakci DPH, kterou nese dodavatel (prodávající), avšak uhradí mu ji kupující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88333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1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0795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DPH pro přeshraniční transakce – přehledně: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225" y="1800226"/>
            <a:ext cx="10958513" cy="4766830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 smtClean="0"/>
              <a:t>Charakteristika nového systému: </a:t>
            </a:r>
            <a:endParaRPr lang="cs-CZ" dirty="0"/>
          </a:p>
          <a:p>
            <a:pPr lvl="1"/>
            <a:r>
              <a:rPr lang="cs-CZ" b="1" dirty="0"/>
              <a:t>- </a:t>
            </a:r>
            <a:r>
              <a:rPr lang="cs-CZ" b="1" dirty="0" smtClean="0"/>
              <a:t>není rozdíl mezi domácí a přeshraniční transakcí,</a:t>
            </a:r>
            <a:endParaRPr lang="cs-CZ" b="1" dirty="0"/>
          </a:p>
          <a:p>
            <a:pPr lvl="1"/>
            <a:r>
              <a:rPr lang="cs-CZ" dirty="0" smtClean="0"/>
              <a:t>- není třeba prokazovat vyvezení zboží ze země původu.</a:t>
            </a:r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smtClean="0"/>
              <a:t>DPH bude </a:t>
            </a:r>
            <a:r>
              <a:rPr lang="cs-CZ" b="1" dirty="0" smtClean="0"/>
              <a:t>hraz</a:t>
            </a:r>
            <a:r>
              <a:rPr lang="cs-CZ" b="1" dirty="0" smtClean="0"/>
              <a:t>ena jen jednou a definitivně dodavatelem v zemi původu a nebude refundována.</a:t>
            </a:r>
            <a:r>
              <a:rPr lang="cs-CZ" dirty="0" smtClean="0"/>
              <a:t> </a:t>
            </a:r>
            <a:r>
              <a:rPr lang="cs-CZ" dirty="0" smtClean="0"/>
              <a:t>Zboží tak překračuje hranici </a:t>
            </a:r>
            <a:r>
              <a:rPr lang="cs-CZ" b="1" dirty="0" smtClean="0">
                <a:solidFill>
                  <a:srgbClr val="C00000"/>
                </a:solidFill>
              </a:rPr>
              <a:t>zdaněné.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DPH hrazená takto ve státě původu musí být </a:t>
            </a:r>
            <a:r>
              <a:rPr lang="cs-CZ" b="1" dirty="0" smtClean="0"/>
              <a:t>hrazena ve výši sazby platné ve státě určení. 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dirty="0" smtClean="0"/>
              <a:t>DPH </a:t>
            </a:r>
            <a:r>
              <a:rPr lang="cs-CZ" b="1" dirty="0" smtClean="0">
                <a:solidFill>
                  <a:srgbClr val="C00000"/>
                </a:solidFill>
              </a:rPr>
              <a:t>vybraná ve státě původu bude </a:t>
            </a:r>
            <a:r>
              <a:rPr lang="cs-CZ" b="1" dirty="0" smtClean="0">
                <a:solidFill>
                  <a:srgbClr val="C00000"/>
                </a:solidFill>
              </a:rPr>
              <a:t>převedena do státu určení, kterému náleží.</a:t>
            </a: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/>
              <a:t>4</a:t>
            </a:r>
            <a:r>
              <a:rPr lang="cs-CZ" sz="2400" i="1" dirty="0"/>
              <a:t>. </a:t>
            </a:r>
            <a:r>
              <a:rPr lang="cs-CZ" sz="2400" i="1" dirty="0" smtClean="0"/>
              <a:t>General </a:t>
            </a:r>
            <a:r>
              <a:rPr lang="cs-CZ" sz="2400" i="1" dirty="0" err="1"/>
              <a:t>exemption</a:t>
            </a:r>
            <a:r>
              <a:rPr lang="cs-CZ" sz="2400" i="1" dirty="0"/>
              <a:t> </a:t>
            </a:r>
            <a:r>
              <a:rPr lang="cs-CZ" sz="2400" i="1" dirty="0" smtClean="0"/>
              <a:t>to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new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system</a:t>
            </a:r>
            <a:r>
              <a:rPr lang="cs-CZ" sz="2400" i="1" dirty="0" smtClean="0"/>
              <a:t> to </a:t>
            </a:r>
            <a:r>
              <a:rPr lang="cs-CZ" sz="2400" i="1" dirty="0" err="1"/>
              <a:t>avoid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levy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tax in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state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 smtClean="0"/>
              <a:t>origin</a:t>
            </a:r>
            <a:r>
              <a:rPr lang="cs-CZ" sz="2400" i="1" dirty="0" smtClean="0"/>
              <a:t> -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</a:t>
            </a:r>
            <a:r>
              <a:rPr lang="cs-CZ" sz="2400" i="1" dirty="0" err="1"/>
              <a:t>customer</a:t>
            </a:r>
            <a:r>
              <a:rPr lang="cs-CZ" sz="2400" i="1" dirty="0"/>
              <a:t> has a status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b="1" i="1" dirty="0" smtClean="0"/>
              <a:t>„</a:t>
            </a:r>
            <a:r>
              <a:rPr lang="cs-CZ" sz="2400" b="1" i="1" dirty="0" err="1" smtClean="0"/>
              <a:t>certified</a:t>
            </a:r>
            <a:r>
              <a:rPr lang="cs-CZ" sz="2400" b="1" i="1" dirty="0" smtClean="0"/>
              <a:t> </a:t>
            </a:r>
            <a:r>
              <a:rPr lang="cs-CZ" sz="2400" b="1" i="1" dirty="0" err="1"/>
              <a:t>taxable</a:t>
            </a:r>
            <a:r>
              <a:rPr lang="cs-CZ" sz="2400" b="1" i="1" dirty="0"/>
              <a:t> </a:t>
            </a:r>
            <a:r>
              <a:rPr lang="cs-CZ" sz="2400" b="1" i="1" dirty="0" smtClean="0"/>
              <a:t>person“.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249107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4496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- </a:t>
            </a:r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151771"/>
          </a:xfrm>
          <a:solidFill>
            <a:srgbClr val="FFFF99"/>
          </a:solidFill>
        </p:spPr>
        <p:txBody>
          <a:bodyPr>
            <a:normAutofit fontScale="92500"/>
          </a:bodyPr>
          <a:lstStyle/>
          <a:p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/>
              <a:t>VAT </a:t>
            </a:r>
            <a:r>
              <a:rPr lang="cs-CZ" sz="2200" dirty="0" err="1"/>
              <a:t>rates</a:t>
            </a:r>
            <a:r>
              <a:rPr lang="cs-CZ" sz="2200" dirty="0"/>
              <a:t> </a:t>
            </a:r>
            <a:r>
              <a:rPr lang="cs-CZ" sz="2200" dirty="0" err="1"/>
              <a:t>have</a:t>
            </a:r>
            <a:r>
              <a:rPr lang="cs-CZ" sz="2200" dirty="0"/>
              <a:t> </a:t>
            </a:r>
            <a:r>
              <a:rPr lang="cs-CZ" sz="2200" dirty="0" err="1"/>
              <a:t>never</a:t>
            </a:r>
            <a:r>
              <a:rPr lang="cs-CZ" sz="2200" dirty="0"/>
              <a:t> </a:t>
            </a:r>
            <a:r>
              <a:rPr lang="cs-CZ" sz="2200" dirty="0" err="1"/>
              <a:t>been</a:t>
            </a:r>
            <a:r>
              <a:rPr lang="cs-CZ" sz="2200" dirty="0"/>
              <a:t> </a:t>
            </a:r>
            <a:r>
              <a:rPr lang="cs-CZ" sz="2200" dirty="0" err="1"/>
              <a:t>unified</a:t>
            </a:r>
            <a:r>
              <a:rPr lang="cs-CZ" sz="2200" dirty="0"/>
              <a:t> </a:t>
            </a:r>
            <a:r>
              <a:rPr lang="cs-CZ" sz="2200" dirty="0" err="1"/>
              <a:t>between</a:t>
            </a:r>
            <a:r>
              <a:rPr lang="cs-CZ" sz="2200" dirty="0"/>
              <a:t> </a:t>
            </a:r>
            <a:r>
              <a:rPr lang="cs-CZ" sz="2200" dirty="0" err="1"/>
              <a:t>member</a:t>
            </a:r>
            <a:r>
              <a:rPr lang="cs-CZ" sz="2200" dirty="0"/>
              <a:t> </a:t>
            </a:r>
            <a:r>
              <a:rPr lang="cs-CZ" sz="2200" dirty="0" err="1" smtClean="0"/>
              <a:t>countries</a:t>
            </a:r>
            <a:r>
              <a:rPr lang="cs-CZ" sz="2200" dirty="0"/>
              <a:t>.</a:t>
            </a:r>
          </a:p>
          <a:p>
            <a:r>
              <a:rPr lang="cs-CZ" sz="2200" dirty="0" smtClean="0"/>
              <a:t>A </a:t>
            </a:r>
            <a:r>
              <a:rPr lang="cs-CZ" sz="2200" dirty="0" err="1"/>
              <a:t>too</a:t>
            </a:r>
            <a:r>
              <a:rPr lang="cs-CZ" sz="2200" dirty="0"/>
              <a:t> </a:t>
            </a:r>
            <a:r>
              <a:rPr lang="cs-CZ" sz="2200" dirty="0" err="1"/>
              <a:t>low</a:t>
            </a:r>
            <a:r>
              <a:rPr lang="cs-CZ" sz="2200" dirty="0"/>
              <a:t> </a:t>
            </a:r>
            <a:r>
              <a:rPr lang="cs-CZ" sz="2200" dirty="0" err="1"/>
              <a:t>rate</a:t>
            </a:r>
            <a:r>
              <a:rPr lang="cs-CZ" sz="2200" dirty="0"/>
              <a:t> </a:t>
            </a:r>
            <a:r>
              <a:rPr lang="cs-CZ" sz="2200" dirty="0" err="1"/>
              <a:t>could</a:t>
            </a:r>
            <a:r>
              <a:rPr lang="cs-CZ" sz="2200" dirty="0"/>
              <a:t> </a:t>
            </a:r>
            <a:r>
              <a:rPr lang="cs-CZ" sz="2200" dirty="0" err="1"/>
              <a:t>distort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flows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goods</a:t>
            </a:r>
            <a:r>
              <a:rPr lang="cs-CZ" sz="2200" dirty="0"/>
              <a:t> </a:t>
            </a:r>
            <a:r>
              <a:rPr lang="cs-CZ" sz="2200" dirty="0" err="1"/>
              <a:t>between</a:t>
            </a:r>
            <a:r>
              <a:rPr lang="cs-CZ" sz="2200" dirty="0"/>
              <a:t> </a:t>
            </a:r>
            <a:r>
              <a:rPr lang="cs-CZ" sz="2200" dirty="0" err="1"/>
              <a:t>member</a:t>
            </a:r>
            <a:r>
              <a:rPr lang="cs-CZ" sz="2200" dirty="0"/>
              <a:t> </a:t>
            </a:r>
            <a:r>
              <a:rPr lang="cs-CZ" sz="2200" dirty="0" err="1" smtClean="0"/>
              <a:t>countries</a:t>
            </a:r>
            <a:r>
              <a:rPr lang="cs-CZ" sz="2200" dirty="0" smtClean="0"/>
              <a:t>. </a:t>
            </a:r>
            <a:r>
              <a:rPr lang="cs-CZ" sz="2200" dirty="0" err="1"/>
              <a:t>Lower</a:t>
            </a:r>
            <a:r>
              <a:rPr lang="cs-CZ" sz="2200" dirty="0"/>
              <a:t> VAT </a:t>
            </a:r>
            <a:r>
              <a:rPr lang="cs-CZ" sz="2200" dirty="0" err="1"/>
              <a:t>rate</a:t>
            </a:r>
            <a:r>
              <a:rPr lang="cs-CZ" sz="2200" dirty="0"/>
              <a:t> </a:t>
            </a:r>
            <a:r>
              <a:rPr lang="cs-CZ" sz="2200" dirty="0" smtClean="0"/>
              <a:t>= </a:t>
            </a:r>
            <a:r>
              <a:rPr lang="cs-CZ" sz="2200" dirty="0" err="1" smtClean="0"/>
              <a:t>lower</a:t>
            </a:r>
            <a:r>
              <a:rPr lang="cs-CZ" sz="2200" dirty="0" smtClean="0"/>
              <a:t> </a:t>
            </a:r>
            <a:r>
              <a:rPr lang="cs-CZ" sz="2200" dirty="0" err="1"/>
              <a:t>price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goods</a:t>
            </a:r>
            <a:r>
              <a:rPr lang="cs-CZ" sz="2200" dirty="0"/>
              <a:t> and </a:t>
            </a:r>
            <a:r>
              <a:rPr lang="cs-CZ" sz="2200" dirty="0" err="1"/>
              <a:t>consequently</a:t>
            </a:r>
            <a:r>
              <a:rPr lang="cs-CZ" sz="2200" dirty="0"/>
              <a:t> </a:t>
            </a:r>
            <a:r>
              <a:rPr lang="cs-CZ" sz="2200" dirty="0" err="1"/>
              <a:t>an</a:t>
            </a:r>
            <a:r>
              <a:rPr lang="cs-CZ" sz="2200" dirty="0"/>
              <a:t> </a:t>
            </a:r>
            <a:r>
              <a:rPr lang="cs-CZ" sz="2200" dirty="0" err="1"/>
              <a:t>advantage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producers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country to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detriment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producers</a:t>
            </a:r>
            <a:r>
              <a:rPr lang="cs-CZ" sz="2200" dirty="0"/>
              <a:t> in </a:t>
            </a:r>
            <a:r>
              <a:rPr lang="cs-CZ" sz="2200" dirty="0" err="1"/>
              <a:t>other</a:t>
            </a:r>
            <a:r>
              <a:rPr lang="cs-CZ" sz="2200" dirty="0"/>
              <a:t> </a:t>
            </a:r>
            <a:r>
              <a:rPr lang="cs-CZ" sz="2200" dirty="0" err="1"/>
              <a:t>countries</a:t>
            </a:r>
            <a:r>
              <a:rPr lang="cs-CZ" sz="2200" dirty="0"/>
              <a:t>. </a:t>
            </a:r>
            <a:endParaRPr lang="cs-CZ" sz="2200" dirty="0" smtClean="0"/>
          </a:p>
          <a:p>
            <a:r>
              <a:rPr lang="cs-CZ" b="1" i="1" dirty="0" smtClean="0">
                <a:solidFill>
                  <a:srgbClr val="C00000"/>
                </a:solidFill>
              </a:rPr>
              <a:t>SOUČASNÝ STAV  (</a:t>
            </a:r>
            <a:r>
              <a:rPr lang="cs-CZ" b="1" i="1" dirty="0" smtClean="0">
                <a:solidFill>
                  <a:srgbClr val="C00000"/>
                </a:solidFill>
              </a:rPr>
              <a:t>dovoleny dvě snížené sazby</a:t>
            </a:r>
            <a:r>
              <a:rPr lang="cs-CZ" b="1" i="1" dirty="0" smtClean="0">
                <a:solidFill>
                  <a:srgbClr val="C00000"/>
                </a:solidFill>
              </a:rPr>
              <a:t>):</a:t>
            </a:r>
            <a:endParaRPr lang="cs-CZ" b="1" i="1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cs-CZ" b="1" dirty="0" smtClean="0"/>
              <a:t>ALE: </a:t>
            </a:r>
            <a:r>
              <a:rPr lang="cs-CZ" b="1" u="sng" dirty="0" smtClean="0"/>
              <a:t>Velké množství individuálních výjimek</a:t>
            </a:r>
            <a:r>
              <a:rPr lang="cs-CZ" b="1" dirty="0" smtClean="0"/>
              <a:t> </a:t>
            </a:r>
            <a:r>
              <a:rPr lang="cs-CZ" dirty="0" smtClean="0"/>
              <a:t>požadovaných většinou členských států</a:t>
            </a:r>
          </a:p>
          <a:p>
            <a:pPr marL="457200" lvl="1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4 hlavní kategorie výjimek</a:t>
            </a:r>
            <a:r>
              <a:rPr lang="cs-CZ" b="1" dirty="0" smtClean="0">
                <a:solidFill>
                  <a:srgbClr val="C00000"/>
                </a:solidFill>
              </a:rPr>
              <a:t>: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a) </a:t>
            </a:r>
            <a:r>
              <a:rPr lang="cs-CZ" dirty="0" err="1"/>
              <a:t>Temporary</a:t>
            </a:r>
            <a:r>
              <a:rPr lang="cs-CZ" dirty="0"/>
              <a:t> </a:t>
            </a:r>
            <a:r>
              <a:rPr lang="cs-CZ" dirty="0" err="1"/>
              <a:t>exemptions</a:t>
            </a:r>
            <a:r>
              <a:rPr lang="cs-CZ" dirty="0"/>
              <a:t> </a:t>
            </a:r>
            <a:r>
              <a:rPr lang="cs-CZ" dirty="0" err="1"/>
              <a:t>granted</a:t>
            </a:r>
            <a:r>
              <a:rPr lang="cs-CZ" dirty="0"/>
              <a:t> to </a:t>
            </a:r>
            <a:r>
              <a:rPr lang="cs-CZ" dirty="0" err="1">
                <a:solidFill>
                  <a:srgbClr val="0000FF"/>
                </a:solidFill>
              </a:rPr>
              <a:t>new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err="1">
                <a:solidFill>
                  <a:srgbClr val="0000FF"/>
                </a:solidFill>
              </a:rPr>
              <a:t>member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err="1">
                <a:solidFill>
                  <a:srgbClr val="0000FF"/>
                </a:solidFill>
              </a:rPr>
              <a:t>states</a:t>
            </a:r>
            <a:r>
              <a:rPr lang="cs-CZ" dirty="0">
                <a:solidFill>
                  <a:srgbClr val="0000FF"/>
                </a:solidFill>
              </a:rPr>
              <a:t>.</a:t>
            </a:r>
          </a:p>
          <a:p>
            <a:pPr lvl="1"/>
            <a:r>
              <a:rPr lang="cs-CZ" dirty="0"/>
              <a:t>b)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exemptions</a:t>
            </a:r>
            <a:r>
              <a:rPr lang="cs-CZ" dirty="0"/>
              <a:t> </a:t>
            </a:r>
            <a:r>
              <a:rPr lang="cs-CZ" dirty="0" err="1">
                <a:solidFill>
                  <a:srgbClr val="0000FF"/>
                </a:solidFill>
              </a:rPr>
              <a:t>granted</a:t>
            </a:r>
            <a:r>
              <a:rPr lang="cs-CZ" dirty="0">
                <a:solidFill>
                  <a:srgbClr val="0000FF"/>
                </a:solidFill>
              </a:rPr>
              <a:t> by </a:t>
            </a:r>
            <a:r>
              <a:rPr lang="cs-CZ" dirty="0" err="1">
                <a:solidFill>
                  <a:srgbClr val="0000FF"/>
                </a:solidFill>
              </a:rPr>
              <a:t>the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err="1">
                <a:solidFill>
                  <a:srgbClr val="0000FF"/>
                </a:solidFill>
              </a:rPr>
              <a:t>Sixth</a:t>
            </a:r>
            <a:r>
              <a:rPr lang="cs-CZ" dirty="0">
                <a:solidFill>
                  <a:srgbClr val="0000FF"/>
                </a:solidFill>
              </a:rPr>
              <a:t> VAT </a:t>
            </a:r>
            <a:r>
              <a:rPr lang="cs-CZ" dirty="0" err="1">
                <a:solidFill>
                  <a:srgbClr val="0000FF"/>
                </a:solidFill>
              </a:rPr>
              <a:t>Directive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/>
              <a:t>2006/112/EC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 </a:t>
            </a:r>
            <a:r>
              <a:rPr lang="cs-CZ" dirty="0" smtClean="0"/>
              <a:t>tax.</a:t>
            </a:r>
            <a:endParaRPr lang="cs-CZ" dirty="0"/>
          </a:p>
          <a:p>
            <a:pPr lvl="1"/>
            <a:r>
              <a:rPr lang="cs-CZ" dirty="0"/>
              <a:t>c)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,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>
                <a:solidFill>
                  <a:srgbClr val="0000FF"/>
                </a:solidFill>
              </a:rPr>
              <a:t>1 </a:t>
            </a:r>
            <a:r>
              <a:rPr lang="cs-CZ" dirty="0" err="1">
                <a:solidFill>
                  <a:srgbClr val="0000FF"/>
                </a:solidFill>
              </a:rPr>
              <a:t>January</a:t>
            </a:r>
            <a:r>
              <a:rPr lang="cs-CZ" dirty="0">
                <a:solidFill>
                  <a:srgbClr val="0000FF"/>
                </a:solidFill>
              </a:rPr>
              <a:t> 1991, </a:t>
            </a:r>
            <a:r>
              <a:rPr lang="cs-CZ" dirty="0" err="1">
                <a:solidFill>
                  <a:srgbClr val="0000FF"/>
                </a:solidFill>
              </a:rPr>
              <a:t>were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err="1">
                <a:solidFill>
                  <a:srgbClr val="0000FF"/>
                </a:solidFill>
              </a:rPr>
              <a:t>granting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err="1">
                <a:solidFill>
                  <a:srgbClr val="0000FF"/>
                </a:solidFill>
              </a:rPr>
              <a:t>exemptions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 smtClean="0"/>
              <a:t>… </a:t>
            </a:r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/>
              <a:t>reduced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minimum </a:t>
            </a:r>
            <a:r>
              <a:rPr lang="cs-CZ" dirty="0" err="1"/>
              <a:t>laid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in </a:t>
            </a:r>
            <a:r>
              <a:rPr lang="cs-CZ" dirty="0" err="1"/>
              <a:t>Article</a:t>
            </a:r>
            <a:r>
              <a:rPr lang="cs-CZ" dirty="0"/>
              <a:t> 99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continue</a:t>
            </a:r>
            <a:r>
              <a:rPr lang="cs-CZ" dirty="0"/>
              <a:t> to grant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exemptions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reduced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(Art. 110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).</a:t>
            </a:r>
          </a:p>
          <a:p>
            <a:pPr lvl="1"/>
            <a:r>
              <a:rPr lang="cs-CZ" dirty="0"/>
              <a:t>d)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FF"/>
                </a:solidFill>
              </a:rPr>
              <a:t>(natural </a:t>
            </a:r>
            <a:r>
              <a:rPr lang="cs-CZ" dirty="0" err="1">
                <a:solidFill>
                  <a:srgbClr val="0000FF"/>
                </a:solidFill>
              </a:rPr>
              <a:t>gas</a:t>
            </a:r>
            <a:r>
              <a:rPr lang="cs-CZ" dirty="0">
                <a:solidFill>
                  <a:srgbClr val="0000FF"/>
                </a:solidFill>
              </a:rPr>
              <a:t>, </a:t>
            </a:r>
            <a:r>
              <a:rPr lang="cs-CZ" dirty="0" err="1" smtClean="0">
                <a:solidFill>
                  <a:srgbClr val="0000FF"/>
                </a:solidFill>
              </a:rPr>
              <a:t>electricity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dirty="0" err="1" smtClean="0"/>
              <a:t>etc</a:t>
            </a:r>
            <a:r>
              <a:rPr lang="cs-CZ" dirty="0" smtClean="0"/>
              <a:t>. - Art</a:t>
            </a:r>
            <a:r>
              <a:rPr lang="cs-CZ" dirty="0"/>
              <a:t>. </a:t>
            </a:r>
            <a:r>
              <a:rPr lang="cs-CZ" dirty="0" smtClean="0"/>
              <a:t>102).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78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1991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-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5454"/>
            <a:ext cx="10515600" cy="5438272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 </a:t>
            </a:r>
            <a:r>
              <a:rPr lang="cs-CZ" b="1" dirty="0"/>
              <a:t>2009 </a:t>
            </a:r>
            <a:r>
              <a:rPr lang="cs-CZ" b="1" dirty="0" smtClean="0"/>
              <a:t>-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/>
              <a:t>first</a:t>
            </a:r>
            <a:r>
              <a:rPr lang="cs-CZ" b="1" dirty="0"/>
              <a:t> </a:t>
            </a:r>
            <a:r>
              <a:rPr lang="cs-CZ" b="1" dirty="0" err="1"/>
              <a:t>wave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liberalisation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: </a:t>
            </a:r>
            <a:r>
              <a:rPr lang="cs-CZ" dirty="0" err="1" smtClean="0"/>
              <a:t>Directive</a:t>
            </a:r>
            <a:r>
              <a:rPr lang="cs-CZ" dirty="0" smtClean="0"/>
              <a:t>  2009/47/EC</a:t>
            </a:r>
            <a:endParaRPr lang="cs-CZ" dirty="0"/>
          </a:p>
          <a:p>
            <a:r>
              <a:rPr lang="cs-CZ" b="1" i="1" dirty="0" smtClean="0">
                <a:solidFill>
                  <a:srgbClr val="C00000"/>
                </a:solidFill>
              </a:rPr>
              <a:t>NOVĚ: FLEXIBILNĚJŠÍ SYSTÉM VÍCE SNÍŽENÝCH SAZEB</a:t>
            </a:r>
            <a:endParaRPr lang="cs-CZ" b="1" i="1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EU </a:t>
            </a:r>
            <a:r>
              <a:rPr lang="cs-CZ" dirty="0" smtClean="0"/>
              <a:t>jednou provždy opustila ideu zdanění DPH ve státě původu. To umožňuje flexibilitu u sazeb.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b="1" dirty="0" smtClean="0"/>
              <a:t>Reforma nově dovolí: 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/>
              <a:t>a) </a:t>
            </a:r>
            <a:r>
              <a:rPr lang="cs-CZ" dirty="0" smtClean="0"/>
              <a:t>dvě různé snížené sazby (mezi 5% a základní sazbou);</a:t>
            </a:r>
            <a:r>
              <a:rPr lang="cs-CZ" dirty="0"/>
              <a:t>  </a:t>
            </a:r>
          </a:p>
          <a:p>
            <a:pPr lvl="1"/>
            <a:r>
              <a:rPr lang="cs-CZ" dirty="0"/>
              <a:t>b) </a:t>
            </a:r>
            <a:r>
              <a:rPr lang="cs-CZ" dirty="0" smtClean="0"/>
              <a:t>jednu nulovou sazbu;</a:t>
            </a:r>
            <a:r>
              <a:rPr lang="cs-CZ" dirty="0"/>
              <a:t> </a:t>
            </a:r>
          </a:p>
          <a:p>
            <a:pPr lvl="1"/>
            <a:r>
              <a:rPr lang="cs-CZ" dirty="0"/>
              <a:t>c) </a:t>
            </a:r>
            <a:r>
              <a:rPr lang="cs-CZ" dirty="0" smtClean="0"/>
              <a:t>další sníženou sazbu mezi 0% a nejnižší sníženou sazbou nenulovou.</a:t>
            </a:r>
            <a:r>
              <a:rPr lang="cs-CZ" dirty="0"/>
              <a:t>  </a:t>
            </a:r>
          </a:p>
          <a:p>
            <a:r>
              <a:rPr lang="cs-CZ" dirty="0" smtClean="0"/>
              <a:t>Výsledek: možnost použít </a:t>
            </a:r>
            <a:r>
              <a:rPr lang="cs-CZ" b="1" dirty="0" smtClean="0">
                <a:solidFill>
                  <a:srgbClr val="FF0000"/>
                </a:solidFill>
              </a:rPr>
              <a:t>4 různých snížených sazeb (jedna z nich 0%).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/>
              <a:t>DALŠÍ ZMĚNA: Současný seznam položek dovolujících uplatnění snížené sazby bude nahrazen </a:t>
            </a:r>
            <a:r>
              <a:rPr lang="cs-CZ" b="1" dirty="0" smtClean="0"/>
              <a:t>seznamem položek, u nichž je třeba zachovat základní sazbu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alcoholic</a:t>
            </a:r>
            <a:r>
              <a:rPr lang="cs-CZ" dirty="0"/>
              <a:t> </a:t>
            </a:r>
            <a:r>
              <a:rPr lang="cs-CZ" dirty="0" err="1"/>
              <a:t>beverages</a:t>
            </a:r>
            <a:r>
              <a:rPr lang="cs-CZ" dirty="0"/>
              <a:t>, </a:t>
            </a:r>
            <a:r>
              <a:rPr lang="cs-CZ" dirty="0" err="1"/>
              <a:t>tobacco</a:t>
            </a:r>
            <a:r>
              <a:rPr lang="cs-CZ" dirty="0"/>
              <a:t>, </a:t>
            </a:r>
            <a:r>
              <a:rPr lang="cs-CZ" dirty="0" err="1"/>
              <a:t>gambling</a:t>
            </a:r>
            <a:r>
              <a:rPr lang="cs-CZ" dirty="0"/>
              <a:t>).</a:t>
            </a:r>
          </a:p>
          <a:p>
            <a:r>
              <a:rPr lang="cs-CZ" dirty="0" smtClean="0"/>
              <a:t>Všechny individuální výjimky budou zrušeny jako nepotřebné.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32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994</Words>
  <Application>Microsoft Office PowerPoint</Application>
  <PresentationFormat>Širokoúhlá obrazovka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DPH v právu EU – poslední vývoj (2019)   (Poznámky k probíhající reformě DPH v EU) </vt:lpstr>
      <vt:lpstr>VÝCHODISKA:  2 vybrané problémy: a) nový systém danění DPH v přeshraničním obchodu v EU, b) revize uplatnění snížených sazeb DPH v členských zemích</vt:lpstr>
      <vt:lpstr>DPH: zdanění ve státě původu nebo ve státě určení? S r o v n á n í </vt:lpstr>
      <vt:lpstr>Důvody reformy</vt:lpstr>
      <vt:lpstr>Daňové podvody</vt:lpstr>
      <vt:lpstr>Schéma reformy DPH</vt:lpstr>
      <vt:lpstr>Nový systém DPH pro přeshraniční transakce – přehledně:</vt:lpstr>
      <vt:lpstr>Nový systém snížených sazeb - 1</vt:lpstr>
      <vt:lpstr>Nový systém snížených sazeb - 2</vt:lpstr>
      <vt:lpstr>Závěry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Taxes in EU Law – Recent Developments after the Crisis   (Considerations on the Current VAT Reform)</dc:title>
  <dc:creator>Vladimír Týč</dc:creator>
  <cp:lastModifiedBy>Vladimír Týč</cp:lastModifiedBy>
  <cp:revision>40</cp:revision>
  <dcterms:created xsi:type="dcterms:W3CDTF">2019-04-17T12:49:04Z</dcterms:created>
  <dcterms:modified xsi:type="dcterms:W3CDTF">2019-12-02T12:34:10Z</dcterms:modified>
</cp:coreProperties>
</file>