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90" r:id="rId10"/>
    <p:sldId id="288" r:id="rId11"/>
    <p:sldId id="303" r:id="rId12"/>
    <p:sldId id="258" r:id="rId13"/>
    <p:sldId id="260" r:id="rId14"/>
    <p:sldId id="261" r:id="rId15"/>
    <p:sldId id="262" r:id="rId16"/>
    <p:sldId id="263" r:id="rId17"/>
    <p:sldId id="264" r:id="rId18"/>
    <p:sldId id="294" r:id="rId19"/>
    <p:sldId id="296" r:id="rId20"/>
    <p:sldId id="266" r:id="rId21"/>
    <p:sldId id="292" r:id="rId22"/>
    <p:sldId id="273" r:id="rId23"/>
    <p:sldId id="274" r:id="rId24"/>
    <p:sldId id="275" r:id="rId25"/>
    <p:sldId id="297" r:id="rId26"/>
    <p:sldId id="299" r:id="rId27"/>
    <p:sldId id="298" r:id="rId28"/>
    <p:sldId id="276" r:id="rId29"/>
    <p:sldId id="300" r:id="rId30"/>
    <p:sldId id="301" r:id="rId31"/>
    <p:sldId id="278" r:id="rId32"/>
    <p:sldId id="302" r:id="rId33"/>
    <p:sldId id="277" r:id="rId34"/>
    <p:sldId id="27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7CDC9"/>
    <a:srgbClr val="008000"/>
    <a:srgbClr val="00CC00"/>
    <a:srgbClr val="00FFFF"/>
    <a:srgbClr val="FFFF99"/>
    <a:srgbClr val="FFFFCC"/>
    <a:srgbClr val="FFCC99"/>
    <a:srgbClr val="99FF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7CDC9"/>
          </a:solidFill>
        </p:spPr>
        <p:txBody>
          <a:bodyPr/>
          <a:lstStyle/>
          <a:p>
            <a:pPr eaLnBrk="1"/>
            <a:r>
              <a:rPr lang="cs-CZ" altLang="cs-CZ" dirty="0" smtClean="0"/>
              <a:t>Prostor svobody, bezpečnosti a práva (spravedlnosti)</a:t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008000"/>
                </a:solidFill>
              </a:rPr>
              <a:t>Schengenský systém, azyl a migrace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effectLst/>
              </a:rPr>
              <a:t>1</a:t>
            </a:r>
            <a:r>
              <a:rPr lang="cs-CZ" b="1" dirty="0" smtClean="0">
                <a:effectLst/>
              </a:rPr>
              <a:t>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</a:t>
            </a:r>
            <a:r>
              <a:rPr lang="cs-CZ" b="1" i="1" u="sng" dirty="0" smtClean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 smtClean="0">
                <a:effectLst/>
              </a:rPr>
              <a:t>po </a:t>
            </a:r>
            <a:r>
              <a:rPr lang="cs-CZ" b="1" u="sng" dirty="0" smtClean="0">
                <a:effectLst/>
              </a:rPr>
              <a:t>omezenou dobu</a:t>
            </a:r>
            <a:r>
              <a:rPr lang="cs-CZ" b="1" dirty="0" smtClean="0">
                <a:effectLst/>
              </a:rPr>
              <a:t> nepřesahující 30 dní nebo </a:t>
            </a:r>
          </a:p>
          <a:p>
            <a:pPr lvl="1"/>
            <a:r>
              <a:rPr lang="cs-CZ" b="1" dirty="0" smtClean="0">
                <a:effectLst/>
              </a:rPr>
              <a:t>po 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</a:t>
            </a:r>
            <a:r>
              <a:rPr lang="cs-CZ" b="1" u="sng" dirty="0" smtClean="0">
                <a:effectLst/>
              </a:rPr>
              <a:t>prodlužovat</a:t>
            </a:r>
            <a:r>
              <a:rPr lang="cs-CZ" b="1" dirty="0" smtClean="0">
                <a:effectLst/>
              </a:rPr>
              <a:t>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 smtClean="0"/>
              <a:t>mimo: </a:t>
            </a:r>
            <a:r>
              <a:rPr lang="cs-CZ" altLang="cs-CZ" sz="2540" dirty="0"/>
              <a:t>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562/2006] </a:t>
            </a:r>
          </a:p>
          <a:p>
            <a:pPr marL="673930" lvl="1"/>
            <a:r>
              <a:rPr lang="cs-CZ" altLang="cs-CZ" dirty="0" smtClean="0"/>
              <a:t>odstranit nerovnoměrnou </a:t>
            </a:r>
            <a:r>
              <a:rPr lang="cs-CZ" altLang="cs-CZ" b="1" dirty="0" smtClean="0"/>
              <a:t>ochranu hranic </a:t>
            </a:r>
            <a:r>
              <a:rPr lang="cs-CZ" altLang="cs-CZ" dirty="0" smtClean="0"/>
              <a:t>a vzájemnou nedůvěru</a:t>
            </a:r>
          </a:p>
          <a:p>
            <a:pPr marL="673930" lvl="1"/>
            <a:r>
              <a:rPr lang="cs-CZ" altLang="cs-CZ" dirty="0" smtClean="0"/>
              <a:t>stanovení </a:t>
            </a:r>
            <a:r>
              <a:rPr lang="cs-CZ" altLang="cs-CZ" dirty="0" smtClean="0"/>
              <a:t>společných pravidel týkajících se základních podmínek pro překračování </a:t>
            </a:r>
            <a:r>
              <a:rPr lang="cs-CZ" altLang="cs-CZ" b="1" dirty="0" smtClean="0"/>
              <a:t>vnějších hranic</a:t>
            </a:r>
            <a:r>
              <a:rPr lang="cs-CZ" altLang="cs-CZ" dirty="0" smtClean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/>
              </a:rPr>
              <a:t>Překračování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</a:t>
            </a:r>
            <a:r>
              <a:rPr lang="cs-CZ" b="1" dirty="0" smtClean="0">
                <a:effectLst/>
              </a:rPr>
              <a:t>doby </a:t>
            </a:r>
            <a:r>
              <a:rPr lang="cs-CZ" dirty="0" smtClean="0">
                <a:effectLst/>
              </a:rPr>
              <a:t>(platí pro všechny). 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Výjimky: </a:t>
            </a:r>
            <a:r>
              <a:rPr lang="cs-CZ" i="1" dirty="0" smtClean="0">
                <a:effectLst/>
              </a:rPr>
              <a:t>nepředvídaný stav nouze.</a:t>
            </a:r>
          </a:p>
          <a:p>
            <a:r>
              <a:rPr lang="cs-CZ" b="1" dirty="0" smtClean="0">
                <a:effectLst/>
              </a:rPr>
              <a:t>Členské státy zavedou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</a:t>
            </a:r>
            <a:r>
              <a:rPr lang="cs-CZ" b="1" dirty="0" smtClean="0">
                <a:effectLst/>
              </a:rPr>
              <a:t>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>
                <a:effectLst/>
              </a:rPr>
              <a:t>Ochrana vnějších hranic a odepření vstupu</a:t>
            </a:r>
            <a:br>
              <a:rPr lang="cs-CZ" sz="3600" b="1" dirty="0" smtClean="0">
                <a:effectLst/>
              </a:rPr>
            </a:br>
            <a:r>
              <a:rPr lang="cs-CZ" sz="3600" b="1" dirty="0" smtClean="0">
                <a:effectLst/>
              </a:rPr>
              <a:t>Provádění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rgbClr val="CCFFCC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effectLst/>
              </a:rPr>
              <a:t>Ctít </a:t>
            </a:r>
            <a:r>
              <a:rPr lang="cs-CZ" dirty="0" smtClean="0">
                <a:effectLst/>
              </a:rPr>
              <a:t>lidskou důstojnost. </a:t>
            </a:r>
            <a:r>
              <a:rPr lang="cs-CZ" u="sng" dirty="0" smtClean="0">
                <a:effectLst/>
              </a:rPr>
              <a:t>Opatření </a:t>
            </a:r>
            <a:r>
              <a:rPr lang="cs-CZ" b="1" u="sng" dirty="0" smtClean="0">
                <a:effectLst/>
              </a:rPr>
              <a:t>přiměřená cílům</a:t>
            </a:r>
            <a:r>
              <a:rPr lang="cs-CZ" b="1" dirty="0" smtClean="0">
                <a:effectLst/>
              </a:rPr>
              <a:t>, </a:t>
            </a:r>
            <a:r>
              <a:rPr lang="cs-CZ" dirty="0" smtClean="0">
                <a:effectLst/>
              </a:rPr>
              <a:t>které sledují.</a:t>
            </a:r>
          </a:p>
          <a:p>
            <a:r>
              <a:rPr lang="cs-CZ" b="1" dirty="0" smtClean="0">
                <a:effectLst/>
              </a:rPr>
              <a:t>Při provádění hraničních kontrol </a:t>
            </a:r>
            <a:r>
              <a:rPr lang="cs-CZ" b="1" u="sng" dirty="0" smtClean="0">
                <a:effectLst/>
              </a:rPr>
              <a:t>nesmí příslušníci pohraniční stráže nikoho diskriminovat</a:t>
            </a:r>
            <a:r>
              <a:rPr lang="cs-CZ" dirty="0" smtClean="0">
                <a:effectLst/>
              </a:rPr>
              <a:t> na základě pohlaví, rasového nebo etnického původu, náboženského vyznání nebo světového názoru, zdravotního postižení, věku nebo sexuální orientace.</a:t>
            </a:r>
          </a:p>
          <a:p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Hraniční </a:t>
            </a:r>
            <a:r>
              <a:rPr lang="cs-CZ" b="1" dirty="0" smtClean="0">
                <a:effectLst/>
              </a:rPr>
              <a:t>kontroly osob </a:t>
            </a:r>
            <a:r>
              <a:rPr lang="cs-CZ" b="1" dirty="0" smtClean="0">
                <a:effectLst/>
              </a:rPr>
              <a:t>na VNĚJŠÍ HRANICI </a:t>
            </a:r>
            <a:r>
              <a:rPr lang="cs-CZ" dirty="0" smtClean="0">
                <a:effectLst/>
              </a:rPr>
              <a:t>- příslušníci </a:t>
            </a:r>
            <a:r>
              <a:rPr lang="cs-CZ" dirty="0" smtClean="0">
                <a:effectLst/>
              </a:rPr>
              <a:t>pohraniční stráže. 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A) MINIMÁLNÍ KONTROLA - VŠICHNI</a:t>
            </a:r>
            <a:endParaRPr lang="cs-CZ" b="1" dirty="0" smtClean="0">
              <a:solidFill>
                <a:srgbClr val="0000FF"/>
              </a:solidFill>
              <a:effectLst/>
            </a:endParaRPr>
          </a:p>
          <a:p>
            <a:r>
              <a:rPr lang="cs-CZ" b="1" u="sng" dirty="0" smtClean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 smtClean="0">
                <a:effectLst/>
              </a:rPr>
              <a:t>, jejímž účelem je </a:t>
            </a:r>
            <a:r>
              <a:rPr lang="cs-CZ" b="1" u="sng" dirty="0" smtClean="0">
                <a:effectLst/>
              </a:rPr>
              <a:t>zjištění totožnosti na základě předložení cestovních dokladů</a:t>
            </a:r>
            <a:r>
              <a:rPr lang="cs-CZ" b="1" dirty="0" smtClean="0">
                <a:effectLst/>
              </a:rPr>
              <a:t>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= </a:t>
            </a:r>
            <a:r>
              <a:rPr lang="cs-CZ" b="1" dirty="0" smtClean="0">
                <a:effectLst/>
              </a:rPr>
              <a:t>rychlé a jednoduché ověření </a:t>
            </a:r>
          </a:p>
          <a:p>
            <a:pPr lvl="1"/>
            <a:r>
              <a:rPr lang="cs-CZ" b="1" dirty="0" smtClean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 smtClean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 smtClean="0">
                <a:effectLst/>
              </a:rPr>
              <a:t>ze nahlížet do vnitrostátních i evropských databází, zda daná osoba nepředstavuje hrozbu.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B) DŮKLADNÁ KONTROLA - CIZINCI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 smtClean="0">
                <a:effectLst/>
              </a:rPr>
              <a:t> </a:t>
            </a:r>
            <a:r>
              <a:rPr lang="cs-CZ" b="1" dirty="0" smtClean="0">
                <a:effectLst/>
              </a:rPr>
              <a:t>Při </a:t>
            </a:r>
            <a:r>
              <a:rPr lang="cs-CZ" b="1" u="sng" dirty="0" smtClean="0">
                <a:effectLst/>
              </a:rPr>
              <a:t>vstupu a výstupu</a:t>
            </a:r>
            <a:r>
              <a:rPr lang="cs-CZ" b="1" dirty="0" smtClean="0">
                <a:effectLst/>
              </a:rPr>
              <a:t> jsou </a:t>
            </a:r>
            <a:r>
              <a:rPr lang="cs-CZ" b="1" u="sng" dirty="0" smtClean="0">
                <a:effectLst/>
              </a:rPr>
              <a:t>státní příslušníci třetích zemí</a:t>
            </a:r>
            <a:r>
              <a:rPr lang="cs-CZ" b="1" dirty="0" smtClean="0">
                <a:effectLst/>
              </a:rPr>
              <a:t> podrobeni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důkladné kontrole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ověření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podmínek vstupu </a:t>
            </a:r>
            <a:r>
              <a:rPr lang="cs-CZ" dirty="0" smtClean="0">
                <a:effectLst/>
              </a:rPr>
              <a:t>a případně 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dokladů </a:t>
            </a:r>
            <a:r>
              <a:rPr lang="cs-CZ" dirty="0" smtClean="0">
                <a:effectLst/>
              </a:rPr>
              <a:t>povolujících pobyt a výkon pracovní činnosti. 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To </a:t>
            </a:r>
            <a:r>
              <a:rPr lang="cs-CZ" dirty="0" smtClean="0">
                <a:effectLst/>
              </a:rPr>
              <a:t>zahrnuje např.:</a:t>
            </a:r>
          </a:p>
          <a:p>
            <a:pPr lvl="2"/>
            <a:r>
              <a:rPr lang="cs-CZ" dirty="0" smtClean="0">
                <a:effectLst/>
              </a:rPr>
              <a:t>důkladnou prohlídku cestovního dokladu, zda nenese známky pozměňování nebo padělání,</a:t>
            </a:r>
          </a:p>
          <a:p>
            <a:pPr lvl="2"/>
            <a:r>
              <a:rPr lang="cs-CZ" b="1" dirty="0" smtClean="0">
                <a:effectLst/>
              </a:rPr>
              <a:t>ověření místa odjezdu a cíle </a:t>
            </a:r>
            <a:r>
              <a:rPr lang="cs-CZ" dirty="0" smtClean="0">
                <a:effectLst/>
              </a:rPr>
              <a:t>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Zmírnění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Hraniční </a:t>
            </a:r>
            <a:r>
              <a:rPr lang="cs-CZ" b="1" dirty="0" smtClean="0">
                <a:effectLst/>
              </a:rPr>
              <a:t>kontroly na vnějších hranicích mohou být v důsledku </a:t>
            </a:r>
            <a:r>
              <a:rPr lang="cs-CZ" b="1" u="sng" dirty="0" smtClean="0">
                <a:effectLst/>
              </a:rPr>
              <a:t>mimořádných a nepředvídaných okolností </a:t>
            </a:r>
            <a:r>
              <a:rPr lang="cs-CZ" b="1" dirty="0" smtClean="0">
                <a:effectLst/>
              </a:rPr>
              <a:t>zmírněny (</a:t>
            </a:r>
            <a:r>
              <a:rPr lang="cs-CZ" b="1" u="sng" dirty="0" smtClean="0">
                <a:effectLst/>
              </a:rPr>
              <a:t>nadměrně dlouhá čekací doba</a:t>
            </a:r>
            <a:r>
              <a:rPr lang="cs-CZ" b="1" dirty="0" smtClean="0">
                <a:effectLst/>
              </a:rPr>
              <a:t> </a:t>
            </a:r>
            <a:r>
              <a:rPr lang="cs-CZ" b="1" dirty="0" smtClean="0">
                <a:solidFill>
                  <a:srgbClr val="0066FF"/>
                </a:solidFill>
                <a:effectLst/>
              </a:rPr>
              <a:t>(= stále se jedná o provoz přes hraniční přechody, ne mimo ně).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effectLst/>
              </a:rPr>
              <a:t>Účel</a:t>
            </a:r>
            <a:r>
              <a:rPr lang="cs-CZ" dirty="0" smtClean="0">
                <a:effectLst/>
              </a:rPr>
              <a:t>:</a:t>
            </a:r>
          </a:p>
          <a:p>
            <a:r>
              <a:rPr lang="cs-CZ" b="1" dirty="0" smtClean="0">
                <a:effectLst/>
              </a:rPr>
              <a:t>zabránit nedovolenému </a:t>
            </a:r>
            <a:r>
              <a:rPr lang="cs-CZ" b="1" u="sng" dirty="0" smtClean="0">
                <a:effectLst/>
              </a:rPr>
              <a:t>překračování</a:t>
            </a:r>
            <a:r>
              <a:rPr lang="cs-CZ" b="1" dirty="0" smtClean="0">
                <a:effectLst/>
              </a:rPr>
              <a:t>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</a:t>
            </a:r>
            <a:r>
              <a:rPr lang="cs-CZ" b="1" u="sng" dirty="0" smtClean="0">
                <a:effectLst/>
              </a:rPr>
              <a:t>trestné činnosti</a:t>
            </a:r>
            <a:r>
              <a:rPr lang="cs-CZ" b="1" dirty="0" smtClean="0">
                <a:effectLst/>
              </a:rPr>
              <a:t>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nezákonně (</a:t>
            </a:r>
            <a:r>
              <a:rPr lang="cs-CZ" b="1" u="sng" dirty="0" smtClean="0">
                <a:effectLst/>
              </a:rPr>
              <a:t>postih</a:t>
            </a:r>
            <a:r>
              <a:rPr lang="cs-CZ" b="1" dirty="0" smtClean="0">
                <a:effectLst/>
              </a:rPr>
              <a:t>).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</a:t>
            </a:r>
            <a:endParaRPr lang="cs-CZ" b="1" dirty="0" smtClean="0">
              <a:solidFill>
                <a:srgbClr val="C00000"/>
              </a:solidFill>
              <a:effectLst/>
            </a:endParaRP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zamezilo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obcházet kontroly na hraničních přechodech a </a:t>
            </a:r>
            <a:endParaRPr lang="cs-CZ" b="1" dirty="0" smtClean="0">
              <a:solidFill>
                <a:srgbClr val="C00000"/>
              </a:solidFill>
              <a:effectLst/>
            </a:endParaRP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aby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Odepření vstupu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1</a:t>
            </a:r>
            <a:r>
              <a:rPr lang="cs-CZ" dirty="0" smtClean="0">
                <a:effectLst/>
              </a:rPr>
              <a:t>.   Vstup na území členských států se odepře státnímu příslušníkovi třetí země, </a:t>
            </a:r>
            <a:r>
              <a:rPr lang="cs-CZ" b="1" u="sng" dirty="0" smtClean="0">
                <a:effectLst/>
              </a:rPr>
              <a:t>který nesplňuje všechny podmínky vstupu</a:t>
            </a:r>
            <a:r>
              <a:rPr lang="cs-CZ" b="1" dirty="0" smtClean="0">
                <a:effectLst/>
              </a:rPr>
              <a:t>. </a:t>
            </a:r>
          </a:p>
          <a:p>
            <a:pPr lvl="1"/>
            <a:r>
              <a:rPr lang="cs-CZ" dirty="0" smtClean="0">
                <a:effectLst/>
              </a:rPr>
              <a:t>Tím není dotčeno uplatnění zvláštních ustanovení týkajících se práva na </a:t>
            </a:r>
            <a:r>
              <a:rPr lang="cs-CZ" b="1" dirty="0" smtClean="0">
                <a:effectLst/>
              </a:rPr>
              <a:t>azyl </a:t>
            </a:r>
            <a:r>
              <a:rPr lang="cs-CZ" dirty="0" smtClean="0">
                <a:effectLst/>
              </a:rPr>
              <a:t>a mezinárodní ochrany.</a:t>
            </a: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2.   Vstup lze odepřít pouze na základě zdůvodněného rozhodnutí, které uvádí přesné důvody odepření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– to je napadnutelné soudně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 r. 2013 </a:t>
            </a:r>
            <a:r>
              <a:rPr lang="cs-CZ" dirty="0"/>
              <a:t>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Cíl: zlepšení </a:t>
            </a:r>
            <a:r>
              <a:rPr lang="cs-CZ" i="1" dirty="0"/>
              <a:t>integrovaného řízení vnější hranic, </a:t>
            </a:r>
            <a:r>
              <a:rPr lang="cs-CZ" dirty="0"/>
              <a:t>předcházení přeshraniční trestné činnosti i řešení nedovolené migrace do EU. </a:t>
            </a:r>
            <a:endParaRPr lang="cs-CZ" dirty="0" smtClean="0"/>
          </a:p>
          <a:p>
            <a:r>
              <a:rPr lang="cs-CZ" dirty="0" smtClean="0"/>
              <a:t>Taktéž </a:t>
            </a:r>
            <a:r>
              <a:rPr lang="cs-CZ" dirty="0"/>
              <a:t>ochrana a záchrana životů migrantů, kteří se snaží dostat k evropským břehům po moři. </a:t>
            </a:r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První </a:t>
            </a:r>
            <a:r>
              <a:rPr lang="cs-CZ" b="1" dirty="0" smtClean="0"/>
              <a:t>významný krok: 2005 zřízena </a:t>
            </a:r>
            <a:r>
              <a:rPr lang="cs-CZ" b="1" dirty="0"/>
              <a:t>nařízením č. 2007/2004 Evropská agentura pro řízení operativní spolupráce na vnějších </a:t>
            </a:r>
            <a:r>
              <a:rPr lang="cs-CZ" b="1" dirty="0" smtClean="0"/>
              <a:t>hranicích (</a:t>
            </a:r>
            <a:r>
              <a:rPr lang="cs-CZ" b="1" u="sng" dirty="0" smtClean="0"/>
              <a:t>FRONTEX</a:t>
            </a:r>
            <a:r>
              <a:rPr lang="cs-CZ" b="1" dirty="0" smtClean="0"/>
              <a:t>) </a:t>
            </a:r>
            <a:r>
              <a:rPr lang="cs-CZ" b="1" dirty="0" smtClean="0"/>
              <a:t>– viz dále</a:t>
            </a:r>
            <a:endParaRPr lang="cs-CZ" b="1" dirty="0" smtClean="0"/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Nařízení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č. 863/2007, kterým se zřizuje mechanismus pro vytvoření pohraničních jednotek rychlé reakce, 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spolupráci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mezi vnitrostátními pohraničními orgány.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Vytvoření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společných jednotek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- ty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působí pod velením toho členského státu, na jehož území zákrok probíhá. Nejde tedy o unijní (nadnárodní) jednotky. Nejsou to stálé jednotky a nemají jednotné velení. </a:t>
            </a: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Další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</a:t>
            </a:r>
            <a:r>
              <a:rPr lang="cs-CZ" b="1" dirty="0" smtClean="0">
                <a:solidFill>
                  <a:srgbClr val="3333FF"/>
                </a:solidFill>
              </a:rPr>
              <a:t>hranici.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Cíl </a:t>
            </a:r>
            <a:r>
              <a:rPr lang="cs-CZ" dirty="0"/>
              <a:t>nařízení: účinné monitorování překračování vnější hranice EU na moři, čelit nedovolenému překračování hranice a zachraňovat životy na moři</a:t>
            </a: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Ochrana </a:t>
            </a:r>
            <a:r>
              <a:rPr lang="cs-CZ" b="1" dirty="0">
                <a:solidFill>
                  <a:srgbClr val="C00000"/>
                </a:solidFill>
              </a:rPr>
              <a:t>hranic se třetími státy je stále v pravomoci příslušných hraničních států.   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 smtClean="0">
                <a:effectLst/>
              </a:rPr>
              <a:t>od r. 2005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koordinuje</a:t>
            </a:r>
            <a:r>
              <a:rPr lang="cs-CZ" dirty="0" smtClean="0">
                <a:effectLst/>
              </a:rPr>
              <a:t> </a:t>
            </a:r>
            <a:r>
              <a:rPr lang="cs-CZ" b="1" dirty="0" smtClean="0">
                <a:effectLst/>
              </a:rPr>
              <a:t>Evropská agentura pro řízení operativní spolupráce na vnějších hranicích členských států – </a:t>
            </a:r>
            <a:r>
              <a:rPr lang="cs-CZ" dirty="0" smtClean="0">
                <a:effectLst/>
              </a:rPr>
              <a:t>původní nařízení č. 2007/2004 </a:t>
            </a:r>
            <a:r>
              <a:rPr lang="cs-CZ" b="1" dirty="0" smtClean="0">
                <a:effectLst/>
              </a:rPr>
              <a:t>(FRONTEX).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</a:t>
            </a:r>
            <a:r>
              <a:rPr lang="cs-CZ" b="1" u="sng" dirty="0" smtClean="0">
                <a:solidFill>
                  <a:srgbClr val="C00000"/>
                </a:solidFill>
              </a:rPr>
              <a:t>stráž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(„</a:t>
            </a:r>
            <a:r>
              <a:rPr lang="cs-CZ" b="1" dirty="0"/>
              <a:t>nový FRONTEX</a:t>
            </a:r>
            <a:r>
              <a:rPr lang="cs-CZ" b="1" dirty="0" smtClean="0"/>
              <a:t>“)</a:t>
            </a:r>
            <a:r>
              <a:rPr lang="cs-CZ" dirty="0" smtClean="0"/>
              <a:t>. </a:t>
            </a:r>
            <a:r>
              <a:rPr lang="cs-CZ" dirty="0"/>
              <a:t>Stráž má dvě </a:t>
            </a:r>
            <a:r>
              <a:rPr lang="cs-CZ" dirty="0" smtClean="0"/>
              <a:t>složky: </a:t>
            </a:r>
          </a:p>
          <a:p>
            <a:pPr lvl="1"/>
            <a:r>
              <a:rPr lang="cs-CZ" dirty="0" smtClean="0"/>
              <a:t>původní </a:t>
            </a:r>
            <a:r>
              <a:rPr lang="cs-CZ" dirty="0"/>
              <a:t>FRONTEX jako unijní </a:t>
            </a:r>
            <a:r>
              <a:rPr lang="cs-CZ" dirty="0" smtClean="0"/>
              <a:t>agenturu</a:t>
            </a:r>
          </a:p>
          <a:p>
            <a:pPr lvl="1"/>
            <a:r>
              <a:rPr lang="cs-CZ" dirty="0" smtClean="0"/>
              <a:t>k</a:t>
            </a:r>
            <a:r>
              <a:rPr lang="cs-CZ" dirty="0"/>
              <a:t> tomu navíc orgány pohraniční stráže členských států. </a:t>
            </a:r>
            <a:endParaRPr lang="cs-CZ" dirty="0" smtClean="0"/>
          </a:p>
          <a:p>
            <a:r>
              <a:rPr lang="cs-CZ" dirty="0" smtClean="0"/>
              <a:t>Stráž má </a:t>
            </a:r>
            <a:r>
              <a:rPr lang="cs-CZ" dirty="0"/>
              <a:t>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</a:t>
            </a:r>
            <a:r>
              <a:rPr lang="cs-CZ" dirty="0" smtClean="0"/>
              <a:t>Vlastní zásahová technika </a:t>
            </a:r>
            <a:r>
              <a:rPr lang="cs-CZ" dirty="0"/>
              <a:t>(např. lodě, vrtulníky). </a:t>
            </a:r>
          </a:p>
          <a:p>
            <a:r>
              <a:rPr lang="cs-CZ" dirty="0" smtClean="0"/>
              <a:t>ČR </a:t>
            </a:r>
            <a:r>
              <a:rPr lang="cs-CZ" dirty="0"/>
              <a:t>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 smtClean="0"/>
              <a:t>Nový FRONTEX (Stráž)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Úkoly:  </a:t>
            </a:r>
            <a:endParaRPr lang="cs-CZ" b="1" dirty="0"/>
          </a:p>
          <a:p>
            <a:pPr lvl="1"/>
            <a:r>
              <a:rPr lang="cs-CZ" dirty="0" smtClean="0"/>
              <a:t>přispívat </a:t>
            </a:r>
            <a:r>
              <a:rPr lang="cs-CZ" dirty="0"/>
              <a:t>k účinné ochraně hranic včetně aktivit pro odhalování přeshraniční trestné činnosti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/>
              <a:t>účinnou technickou a operativní pomoc zúčastněným hraničním členským zemím 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 smtClean="0"/>
              <a:t>organizovat</a:t>
            </a:r>
            <a:r>
              <a:rPr lang="cs-CZ" dirty="0"/>
              <a:t>, koordinovat a provádět návratové operace.  </a:t>
            </a:r>
          </a:p>
          <a:p>
            <a:r>
              <a:rPr lang="cs-CZ" b="1" dirty="0" smtClean="0"/>
              <a:t>Efektivní pomoc Stráže </a:t>
            </a:r>
            <a:r>
              <a:rPr lang="cs-CZ" b="1" dirty="0"/>
              <a:t>pohraničním orgánům postiženého státu, </a:t>
            </a:r>
            <a:r>
              <a:rPr lang="cs-CZ" dirty="0"/>
              <a:t>který situaci sám nemůže zvládnout (tzv. zásah rychlé reakce na hranicích). </a:t>
            </a:r>
            <a:r>
              <a:rPr lang="cs-CZ" dirty="0" smtClean="0"/>
              <a:t>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 smtClean="0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</a:t>
            </a:r>
            <a:r>
              <a:rPr lang="cs-CZ" b="1" dirty="0" smtClean="0">
                <a:solidFill>
                  <a:srgbClr val="3333FF"/>
                </a:solidFill>
              </a:rPr>
              <a:t>moři: </a:t>
            </a:r>
            <a:r>
              <a:rPr lang="cs-CZ" dirty="0" smtClean="0">
                <a:solidFill>
                  <a:srgbClr val="3333FF"/>
                </a:solidFill>
              </a:rPr>
              <a:t>Mezinárodní úmluva </a:t>
            </a:r>
            <a:r>
              <a:rPr lang="cs-CZ" dirty="0">
                <a:solidFill>
                  <a:srgbClr val="3333FF"/>
                </a:solidFill>
              </a:rPr>
              <a:t>o bezpečnosti lidského života na </a:t>
            </a:r>
            <a:r>
              <a:rPr lang="cs-CZ" dirty="0" smtClean="0">
                <a:solidFill>
                  <a:srgbClr val="3333FF"/>
                </a:solidFill>
              </a:rPr>
              <a:t>moři</a:t>
            </a:r>
          </a:p>
          <a:p>
            <a:pPr lvl="1"/>
            <a:r>
              <a:rPr lang="cs-CZ" dirty="0" smtClean="0">
                <a:solidFill>
                  <a:srgbClr val="3333FF"/>
                </a:solidFill>
              </a:rPr>
              <a:t>povinnost každého plavidla </a:t>
            </a:r>
            <a:r>
              <a:rPr lang="cs-CZ" dirty="0">
                <a:solidFill>
                  <a:srgbClr val="3333FF"/>
                </a:solidFill>
              </a:rPr>
              <a:t>poskytnout pomoc lidem v tísni na </a:t>
            </a:r>
            <a:r>
              <a:rPr lang="cs-CZ" dirty="0" smtClean="0">
                <a:solidFill>
                  <a:srgbClr val="3333FF"/>
                </a:solidFill>
              </a:rPr>
              <a:t>moři</a:t>
            </a:r>
          </a:p>
          <a:p>
            <a:pPr lvl="1"/>
            <a:r>
              <a:rPr lang="cs-CZ" dirty="0" smtClean="0">
                <a:solidFill>
                  <a:srgbClr val="3333FF"/>
                </a:solidFill>
              </a:rPr>
              <a:t>ve většině </a:t>
            </a:r>
            <a:r>
              <a:rPr lang="cs-CZ" dirty="0">
                <a:solidFill>
                  <a:srgbClr val="3333FF"/>
                </a:solidFill>
              </a:rPr>
              <a:t>případů </a:t>
            </a:r>
            <a:r>
              <a:rPr lang="cs-CZ" dirty="0" smtClean="0">
                <a:solidFill>
                  <a:srgbClr val="3333FF"/>
                </a:solidFill>
              </a:rPr>
              <a:t>migranty </a:t>
            </a:r>
            <a:r>
              <a:rPr lang="cs-CZ" dirty="0">
                <a:solidFill>
                  <a:srgbClr val="3333FF"/>
                </a:solidFill>
              </a:rPr>
              <a:t>po záchraně nelze bezprostředně vrátit do země původu, takže zpravidla končí v přístavech země EU, kam byli </a:t>
            </a:r>
            <a:r>
              <a:rPr lang="cs-CZ" dirty="0" smtClean="0">
                <a:solidFill>
                  <a:srgbClr val="3333FF"/>
                </a:solidFill>
              </a:rPr>
              <a:t>dopraveni</a:t>
            </a:r>
            <a:endParaRPr lang="cs-CZ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 smtClean="0"/>
              <a:t>Nový FRONTEX – řešení krize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</a:t>
            </a:r>
            <a:r>
              <a:rPr lang="cs-CZ" dirty="0" smtClean="0"/>
              <a:t>rozhodnout </a:t>
            </a:r>
            <a:r>
              <a:rPr lang="cs-CZ" dirty="0"/>
              <a:t>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 smtClean="0"/>
          </a:p>
          <a:p>
            <a:pPr>
              <a:lnSpc>
                <a:spcPct val="84000"/>
              </a:lnSpc>
            </a:pPr>
            <a:r>
              <a:rPr lang="cs-CZ" altLang="cs-CZ" dirty="0" smtClean="0"/>
              <a:t>schází výkonné pravomoci, nicméně vysoký rozpočet – operativní činnost na mořské hranici </a:t>
            </a:r>
            <a:r>
              <a:rPr lang="cs-CZ" altLang="cs-CZ" dirty="0" smtClean="0"/>
              <a:t>(???)</a:t>
            </a:r>
            <a:endParaRPr lang="cs-CZ" altLang="cs-CZ" b="1" dirty="0" smtClean="0"/>
          </a:p>
          <a:p>
            <a:pPr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 smtClean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(krátkodobé)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Podle </a:t>
            </a:r>
            <a:r>
              <a:rPr lang="cs-CZ" dirty="0" smtClean="0"/>
              <a:t>nařízení 810/2009 </a:t>
            </a:r>
            <a:r>
              <a:rPr lang="cs-CZ" dirty="0"/>
              <a:t>udělují </a:t>
            </a:r>
            <a:r>
              <a:rPr lang="cs-CZ" b="1" dirty="0"/>
              <a:t>konzulární orgány členských států </a:t>
            </a:r>
            <a:r>
              <a:rPr lang="cs-CZ" dirty="0" smtClean="0"/>
              <a:t>tzv</a:t>
            </a:r>
            <a:r>
              <a:rPr lang="cs-CZ" dirty="0"/>
              <a:t>. schengenská </a:t>
            </a:r>
            <a:r>
              <a:rPr lang="cs-CZ" dirty="0" smtClean="0"/>
              <a:t>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</a:t>
            </a:r>
            <a:r>
              <a:rPr lang="cs-CZ" dirty="0" smtClean="0"/>
              <a:t>prostor, </a:t>
            </a:r>
            <a:r>
              <a:rPr lang="cs-CZ" dirty="0"/>
              <a:t>tedy </a:t>
            </a:r>
            <a:r>
              <a:rPr lang="cs-CZ" dirty="0" smtClean="0"/>
              <a:t>většinou opravňující </a:t>
            </a:r>
            <a:r>
              <a:rPr lang="cs-CZ" dirty="0"/>
              <a:t>k pobytu na nejvýše 90 dnů v rozmezí 180 dnů. </a:t>
            </a:r>
            <a:endParaRPr lang="cs-CZ" dirty="0" smtClean="0"/>
          </a:p>
          <a:p>
            <a:r>
              <a:rPr lang="cs-CZ" dirty="0" smtClean="0"/>
              <a:t>Zvláštní případy: územní </a:t>
            </a:r>
            <a:r>
              <a:rPr lang="cs-CZ" dirty="0"/>
              <a:t>působnost víza omezená jen na některé státy. </a:t>
            </a:r>
            <a:endParaRPr lang="cs-CZ" dirty="0" smtClean="0"/>
          </a:p>
          <a:p>
            <a:r>
              <a:rPr lang="cs-CZ" dirty="0" smtClean="0"/>
              <a:t>Schengenské </a:t>
            </a:r>
            <a:r>
              <a:rPr lang="cs-CZ" dirty="0"/>
              <a:t>vízum je </a:t>
            </a:r>
            <a:r>
              <a:rPr lang="cs-CZ" b="1" dirty="0"/>
              <a:t>jednotné</a:t>
            </a:r>
            <a:r>
              <a:rPr lang="cs-CZ" dirty="0"/>
              <a:t> jak z formálního hlediska, tak i pokud jde o řízení o jeho udělení. </a:t>
            </a:r>
            <a:endParaRPr lang="cs-CZ" dirty="0" smtClean="0"/>
          </a:p>
          <a:p>
            <a:r>
              <a:rPr lang="cs-CZ" dirty="0" smtClean="0"/>
              <a:t>Poplatek </a:t>
            </a:r>
            <a:r>
              <a:rPr lang="cs-CZ" dirty="0"/>
              <a:t>za jeho udělení činí 60 EUR (35 pro nezletilé děti). </a:t>
            </a:r>
            <a:endParaRPr lang="cs-CZ" dirty="0" smtClean="0"/>
          </a:p>
          <a:p>
            <a:r>
              <a:rPr lang="cs-CZ" dirty="0" smtClean="0"/>
              <a:t>Podmínky</a:t>
            </a:r>
            <a:r>
              <a:rPr lang="cs-CZ" dirty="0"/>
              <a:t>, které musí žadatel o vízum </a:t>
            </a:r>
            <a:r>
              <a:rPr lang="cs-CZ" dirty="0" smtClean="0"/>
              <a:t>splňovat – mimo jiné</a:t>
            </a:r>
          </a:p>
          <a:p>
            <a:pPr lvl="1"/>
            <a:r>
              <a:rPr lang="cs-CZ" dirty="0" smtClean="0"/>
              <a:t>dostatek </a:t>
            </a:r>
            <a:r>
              <a:rPr lang="cs-CZ" dirty="0"/>
              <a:t>finančních prostředků a zdravotní </a:t>
            </a:r>
            <a:r>
              <a:rPr lang="cs-CZ" dirty="0" smtClean="0"/>
              <a:t>pojištění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Zamítnutí </a:t>
            </a:r>
            <a:r>
              <a:rPr lang="cs-CZ" b="1" dirty="0"/>
              <a:t>žádosti </a:t>
            </a:r>
            <a:r>
              <a:rPr lang="cs-CZ" b="1" dirty="0" smtClean="0"/>
              <a:t>lze napadnout </a:t>
            </a:r>
            <a:r>
              <a:rPr lang="cs-CZ" dirty="0"/>
              <a:t>u orgánů státu, jehož konzulární orgán žádost zamítl. </a:t>
            </a:r>
            <a:endParaRPr lang="cs-CZ" dirty="0" smtClean="0"/>
          </a:p>
          <a:p>
            <a:r>
              <a:rPr lang="cs-CZ" dirty="0" smtClean="0"/>
              <a:t>Udělení </a:t>
            </a:r>
            <a:r>
              <a:rPr lang="cs-CZ" dirty="0"/>
              <a:t>víza nezakládá automatický nárok cizince na vstup na území Unie.</a:t>
            </a:r>
          </a:p>
          <a:p>
            <a:r>
              <a:rPr lang="cs-CZ" b="1" dirty="0"/>
              <a:t>Seznam států,</a:t>
            </a:r>
            <a:r>
              <a:rPr lang="cs-CZ" dirty="0"/>
              <a:t> jejichž příslušníci potřebují (nebo naopak nepotřebují) ke vstupu nebo pobytu na území EU vízum, je stanoven nařízením č. 539/2001 ve znění četných aktualizačních změn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Nařízení </a:t>
            </a:r>
            <a:r>
              <a:rPr lang="cs-CZ" dirty="0"/>
              <a:t>č. 767/2008 založilo </a:t>
            </a:r>
            <a:r>
              <a:rPr lang="cs-CZ" b="1" i="1" dirty="0"/>
              <a:t>vízový informační systém</a:t>
            </a:r>
            <a:r>
              <a:rPr lang="cs-CZ" dirty="0"/>
              <a:t> schengenského prostoru, který eviduje všechny informace o udělených vízech nebo zamítnutých žádostech ve všech členských státech.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Dlouhodobý pobyt (nad 90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dlouhodobé vízum, resp. povolení k pobytu</a:t>
            </a:r>
          </a:p>
          <a:p>
            <a:r>
              <a:rPr lang="cs-CZ" dirty="0" smtClean="0"/>
              <a:t>zejména pro </a:t>
            </a:r>
            <a:r>
              <a:rPr lang="cs-CZ" b="1" dirty="0" smtClean="0"/>
              <a:t>výkon pracovní činnosti </a:t>
            </a:r>
            <a:r>
              <a:rPr lang="cs-CZ" dirty="0" smtClean="0"/>
              <a:t>nebo za účelem </a:t>
            </a:r>
            <a:r>
              <a:rPr lang="cs-CZ" b="1" dirty="0" smtClean="0"/>
              <a:t>spojení rodiny</a:t>
            </a:r>
          </a:p>
          <a:p>
            <a:r>
              <a:rPr lang="cs-CZ" dirty="0" smtClean="0"/>
              <a:t>směrnice EU regulují jen obecné otázky</a:t>
            </a:r>
          </a:p>
          <a:p>
            <a:r>
              <a:rPr lang="cs-CZ" dirty="0" smtClean="0"/>
              <a:t>zůstává </a:t>
            </a:r>
            <a:r>
              <a:rPr lang="cs-CZ" b="1" dirty="0" smtClean="0"/>
              <a:t>kompetence členských států </a:t>
            </a:r>
            <a:r>
              <a:rPr lang="cs-CZ" dirty="0" smtClean="0"/>
              <a:t>(zejména kvóty pro zahraniční pracovníky)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1800" dirty="0" smtClean="0"/>
              <a:t>1</a:t>
            </a:r>
            <a:r>
              <a:rPr lang="cs-CZ" sz="1800" dirty="0"/>
              <a:t>. Unie vyvíjí </a:t>
            </a:r>
            <a:r>
              <a:rPr lang="cs-CZ" sz="1800" b="1" i="1" dirty="0">
                <a:solidFill>
                  <a:srgbClr val="C00000"/>
                </a:solidFill>
              </a:rPr>
              <a:t>společnou politiku týkající se azylu, doplňkové ochrany a dočasné ochrany</a:t>
            </a:r>
            <a:r>
              <a:rPr lang="cs-CZ" sz="1800" dirty="0"/>
              <a:t> s cílem poskytnout </a:t>
            </a:r>
            <a:r>
              <a:rPr lang="cs-CZ" sz="1800" b="1" dirty="0"/>
              <a:t>každému státnímu příslušníkovi třetí země, který potřebuje mezinárodní ochranu, </a:t>
            </a:r>
            <a:r>
              <a:rPr lang="cs-CZ" sz="1800" dirty="0"/>
              <a:t>přiměřený status a zajistit dodržování zásady </a:t>
            </a:r>
            <a:r>
              <a:rPr lang="cs-CZ" sz="1800" b="1" dirty="0"/>
              <a:t>nenavracení. </a:t>
            </a:r>
            <a:endParaRPr lang="cs-CZ" sz="1800" b="1" dirty="0" smtClean="0"/>
          </a:p>
          <a:p>
            <a:r>
              <a:rPr lang="cs-CZ" sz="1800" dirty="0" smtClean="0"/>
              <a:t>Tato </a:t>
            </a:r>
            <a:r>
              <a:rPr lang="cs-CZ" sz="1800" dirty="0"/>
              <a:t>politika musí být v souladu s Ženevskou úmluvou o právním postavení uprchlíků </a:t>
            </a:r>
            <a:r>
              <a:rPr lang="cs-CZ" sz="1800" dirty="0" smtClean="0"/>
              <a:t>(1951), </a:t>
            </a:r>
            <a:r>
              <a:rPr lang="cs-CZ" sz="1800" dirty="0"/>
              <a:t>Protokolem </a:t>
            </a:r>
            <a:r>
              <a:rPr lang="cs-CZ" sz="1800" dirty="0" smtClean="0"/>
              <a:t>... (1967) </a:t>
            </a:r>
            <a:r>
              <a:rPr lang="cs-CZ" sz="1800" dirty="0"/>
              <a:t>a ostatními příslušnými smlouvami.</a:t>
            </a:r>
          </a:p>
          <a:p>
            <a:r>
              <a:rPr lang="cs-CZ" sz="1800" dirty="0"/>
              <a:t>2. </a:t>
            </a:r>
            <a:r>
              <a:rPr lang="cs-CZ" sz="1800" dirty="0" smtClean="0"/>
              <a:t>Řádným legislativním </a:t>
            </a:r>
            <a:r>
              <a:rPr lang="cs-CZ" sz="1800" dirty="0"/>
              <a:t>postupem </a:t>
            </a:r>
            <a:r>
              <a:rPr lang="cs-CZ" sz="1800" dirty="0" smtClean="0"/>
              <a:t>se přijímají opatření </a:t>
            </a:r>
            <a:r>
              <a:rPr lang="cs-CZ" sz="1800" dirty="0"/>
              <a:t>týkající se společného evropského azylového systému, který obsahuje:</a:t>
            </a:r>
          </a:p>
          <a:p>
            <a:r>
              <a:rPr lang="cs-CZ" sz="1800" dirty="0"/>
              <a:t>a) </a:t>
            </a:r>
            <a:r>
              <a:rPr lang="cs-CZ" sz="1800" b="1" dirty="0"/>
              <a:t>jednotný azylový status</a:t>
            </a:r>
            <a:r>
              <a:rPr lang="cs-CZ" sz="1800" dirty="0"/>
              <a:t> pro státní příslušníky třetích zemí platný v celé Unii;</a:t>
            </a:r>
          </a:p>
          <a:p>
            <a:r>
              <a:rPr lang="cs-CZ" sz="1800" dirty="0"/>
              <a:t>b) jednotný status </a:t>
            </a:r>
            <a:r>
              <a:rPr lang="cs-CZ" sz="1800" b="1" dirty="0"/>
              <a:t>doplňkové ochrany</a:t>
            </a:r>
            <a:r>
              <a:rPr lang="cs-CZ" sz="1800" dirty="0"/>
              <a:t> pro státní příslušníky třetích zemí, kteří, aniž by získali evropský azyl, potřebují mezinárodní ochranu;</a:t>
            </a:r>
          </a:p>
          <a:p>
            <a:r>
              <a:rPr lang="cs-CZ" sz="1800" dirty="0"/>
              <a:t>c) </a:t>
            </a:r>
            <a:r>
              <a:rPr lang="cs-CZ" sz="1800" b="1" dirty="0"/>
              <a:t>společný režim dočasné ochrany</a:t>
            </a:r>
            <a:r>
              <a:rPr lang="cs-CZ" sz="1800" dirty="0"/>
              <a:t> vysídlených osob </a:t>
            </a:r>
            <a:r>
              <a:rPr lang="cs-CZ" sz="1800" b="1" dirty="0">
                <a:solidFill>
                  <a:srgbClr val="C00000"/>
                </a:solidFill>
              </a:rPr>
              <a:t>v případě hromadného přílivu</a:t>
            </a:r>
            <a:r>
              <a:rPr lang="cs-CZ" sz="1800" dirty="0"/>
              <a:t>;</a:t>
            </a:r>
          </a:p>
          <a:p>
            <a:r>
              <a:rPr lang="cs-CZ" sz="1800" dirty="0"/>
              <a:t>d) </a:t>
            </a:r>
            <a:r>
              <a:rPr lang="cs-CZ" sz="1800" dirty="0" smtClean="0"/>
              <a:t>společný </a:t>
            </a:r>
            <a:r>
              <a:rPr lang="cs-CZ" sz="1800" dirty="0"/>
              <a:t>postup pro udělování a odnímání </a:t>
            </a:r>
            <a:r>
              <a:rPr lang="cs-CZ" sz="1800" b="1" dirty="0"/>
              <a:t>jednotného azylového </a:t>
            </a:r>
            <a:r>
              <a:rPr lang="cs-CZ" sz="1800" b="1" dirty="0" smtClean="0"/>
              <a:t>statusu ...;</a:t>
            </a:r>
            <a:endParaRPr lang="cs-CZ" sz="1800" b="1" dirty="0"/>
          </a:p>
          <a:p>
            <a:r>
              <a:rPr lang="cs-CZ" sz="1800" dirty="0"/>
              <a:t>e) </a:t>
            </a:r>
            <a:r>
              <a:rPr lang="cs-CZ" sz="1800" b="1" dirty="0" smtClean="0"/>
              <a:t>určení </a:t>
            </a:r>
            <a:r>
              <a:rPr lang="cs-CZ" sz="1800" b="1" dirty="0"/>
              <a:t>členského státu příslušného pro posouzení žádosti o </a:t>
            </a:r>
            <a:r>
              <a:rPr lang="cs-CZ" sz="1800" b="1" dirty="0" smtClean="0"/>
              <a:t>azyl 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f) </a:t>
            </a:r>
            <a:r>
              <a:rPr lang="cs-CZ" sz="1800" b="1" dirty="0"/>
              <a:t>normy týkající se podmínek pro přijímání žadatelů o azyl </a:t>
            </a:r>
            <a:r>
              <a:rPr lang="cs-CZ" sz="1800" b="1" dirty="0" smtClean="0"/>
              <a:t>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g) partnerství a spolupráci se třetími zeměmi pro </a:t>
            </a:r>
            <a:r>
              <a:rPr lang="cs-CZ" sz="1800" b="1" dirty="0"/>
              <a:t>zvládání přílivů osob </a:t>
            </a:r>
            <a:r>
              <a:rPr lang="cs-CZ" sz="1800" dirty="0"/>
              <a:t>žádajících o </a:t>
            </a:r>
            <a:r>
              <a:rPr lang="cs-CZ" sz="1800" dirty="0" smtClean="0"/>
              <a:t>azyl ...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47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/>
              <a:t>Směrnice č. 2011/95 </a:t>
            </a:r>
            <a:r>
              <a:rPr lang="cs-CZ" b="1" i="1" dirty="0" smtClean="0"/>
              <a:t>(</a:t>
            </a:r>
            <a:r>
              <a:rPr lang="cs-CZ" b="1" i="1" dirty="0"/>
              <a:t>tzv. </a:t>
            </a:r>
            <a:r>
              <a:rPr lang="cs-CZ" b="1" i="1" dirty="0">
                <a:solidFill>
                  <a:srgbClr val="C00000"/>
                </a:solidFill>
              </a:rPr>
              <a:t>kvalifikační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uznání uprchlíků a osob, které potřebují mezinárodní ochranu), podle které zejména nikdo nesmí být vrácen zpět tam, kde by byl vystaven pronásledování, tj. je třeba dodržovat </a:t>
            </a:r>
            <a:r>
              <a:rPr lang="cs-CZ" dirty="0">
                <a:solidFill>
                  <a:srgbClr val="3333FF"/>
                </a:solidFill>
              </a:rPr>
              <a:t>zásadu nenavracení (non-</a:t>
            </a:r>
            <a:r>
              <a:rPr lang="cs-CZ" dirty="0" err="1">
                <a:solidFill>
                  <a:srgbClr val="3333FF"/>
                </a:solidFill>
              </a:rPr>
              <a:t>refoulement</a:t>
            </a:r>
            <a:r>
              <a:rPr lang="cs-CZ" dirty="0">
                <a:solidFill>
                  <a:srgbClr val="3333FF"/>
                </a:solidFill>
              </a:rPr>
              <a:t>).</a:t>
            </a:r>
          </a:p>
          <a:p>
            <a:r>
              <a:rPr lang="cs-CZ" b="1" dirty="0"/>
              <a:t>- Směrnice č. 2013/33 (</a:t>
            </a:r>
            <a:r>
              <a:rPr lang="cs-CZ" b="1" dirty="0" err="1"/>
              <a:t>býv</a:t>
            </a:r>
            <a:r>
              <a:rPr lang="cs-CZ" b="1" dirty="0"/>
              <a:t>. č. 2003/9), kterou se stanoví normy pro přijímání žadatelů o mezinárodní ochranu</a:t>
            </a:r>
            <a:r>
              <a:rPr lang="cs-CZ" dirty="0"/>
              <a:t> </a:t>
            </a:r>
            <a:r>
              <a:rPr lang="cs-CZ" b="1" i="1" dirty="0"/>
              <a:t>(tzv</a:t>
            </a:r>
            <a:r>
              <a:rPr lang="cs-CZ" b="1" i="1" dirty="0">
                <a:solidFill>
                  <a:srgbClr val="C00000"/>
                </a:solidFill>
              </a:rPr>
              <a:t>. recepční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zacházení s uprchlíky). </a:t>
            </a:r>
            <a:r>
              <a:rPr lang="cs-CZ" dirty="0">
                <a:solidFill>
                  <a:srgbClr val="3333FF"/>
                </a:solidFill>
              </a:rPr>
              <a:t>Ž</a:t>
            </a:r>
            <a:r>
              <a:rPr lang="cs-CZ" dirty="0" smtClean="0">
                <a:solidFill>
                  <a:srgbClr val="3333FF"/>
                </a:solidFill>
              </a:rPr>
              <a:t>adatelé </a:t>
            </a:r>
            <a:r>
              <a:rPr lang="cs-CZ" dirty="0">
                <a:solidFill>
                  <a:srgbClr val="3333FF"/>
                </a:solidFill>
              </a:rPr>
              <a:t>o azyl </a:t>
            </a:r>
            <a:r>
              <a:rPr lang="cs-CZ" dirty="0"/>
              <a:t>se mohou volně pohybovat na území hostitelského členského státu, </a:t>
            </a:r>
            <a:r>
              <a:rPr lang="cs-CZ" dirty="0" smtClean="0"/>
              <a:t>členské </a:t>
            </a:r>
            <a:r>
              <a:rPr lang="cs-CZ" dirty="0"/>
              <a:t>státy </a:t>
            </a:r>
            <a:r>
              <a:rPr lang="cs-CZ" dirty="0" smtClean="0"/>
              <a:t>zajistí </a:t>
            </a:r>
            <a:r>
              <a:rPr lang="cs-CZ" dirty="0"/>
              <a:t>materiální podmínky </a:t>
            </a:r>
            <a:r>
              <a:rPr lang="cs-CZ" dirty="0" smtClean="0"/>
              <a:t>pro </a:t>
            </a:r>
            <a:r>
              <a:rPr lang="cs-CZ" dirty="0"/>
              <a:t>odpovídající životní úroveň pro zajištění zdraví a živobytí </a:t>
            </a:r>
            <a:r>
              <a:rPr lang="cs-CZ" dirty="0" smtClean="0"/>
              <a:t>žadatelů apod.</a:t>
            </a:r>
            <a:endParaRPr lang="cs-CZ" dirty="0"/>
          </a:p>
          <a:p>
            <a:r>
              <a:rPr lang="cs-CZ" b="1" dirty="0"/>
              <a:t>- Směrnice č. 2013/32 (</a:t>
            </a:r>
            <a:r>
              <a:rPr lang="cs-CZ" b="1" dirty="0" err="1"/>
              <a:t>býv</a:t>
            </a:r>
            <a:r>
              <a:rPr lang="cs-CZ" b="1" dirty="0"/>
              <a:t>. č. 2005/85) o společných řízeních pro přiznávání a odnímání statusu mezinárodní ochrany </a:t>
            </a:r>
            <a:r>
              <a:rPr lang="cs-CZ" b="1" i="1" dirty="0"/>
              <a:t>(tzv. </a:t>
            </a:r>
            <a:r>
              <a:rPr lang="cs-CZ" b="1" i="1" dirty="0">
                <a:solidFill>
                  <a:srgbClr val="C00000"/>
                </a:solidFill>
              </a:rPr>
              <a:t>procedurální směrnice </a:t>
            </a:r>
            <a:r>
              <a:rPr lang="cs-CZ" dirty="0"/>
              <a:t>– </a:t>
            </a:r>
            <a:r>
              <a:rPr lang="cs-CZ" dirty="0">
                <a:solidFill>
                  <a:srgbClr val="3333FF"/>
                </a:solidFill>
              </a:rPr>
              <a:t>o azylových a podobných řízeních, </a:t>
            </a:r>
            <a:r>
              <a:rPr lang="cs-CZ" dirty="0"/>
              <a:t>tedy minimální normy pro řízení v členských státech o přiznávání a odnímání postavení uprchlíka). </a:t>
            </a:r>
            <a:r>
              <a:rPr lang="cs-CZ" dirty="0" smtClean="0"/>
              <a:t>Žadatelé </a:t>
            </a:r>
            <a:r>
              <a:rPr lang="cs-CZ" dirty="0"/>
              <a:t>o azyl jsou oprávněni zůstat v zemi po dobu, než bude jejich žádost vyřízena, mají právo na tlumočníka a členská země EU může žadatelům o azyl uložit podmínky, aby </a:t>
            </a:r>
            <a:r>
              <a:rPr lang="cs-CZ" dirty="0" smtClean="0"/>
              <a:t>spolupracovali.</a:t>
            </a:r>
            <a:endParaRPr lang="cs-CZ" dirty="0"/>
          </a:p>
          <a:p>
            <a:r>
              <a:rPr lang="cs-CZ" dirty="0" smtClean="0"/>
              <a:t>První bezpečná země: třetí </a:t>
            </a:r>
            <a:r>
              <a:rPr lang="cs-CZ" dirty="0"/>
              <a:t>země označená za bezpečnou zemi původu může být pro daného žadatele o azyl za takovou považována, pouze pokud nepředložil závažné důvody naznačující, že není bezpečná z hlediska jeho osobní </a:t>
            </a:r>
            <a:r>
              <a:rPr lang="cs-CZ" dirty="0" smtClean="0"/>
              <a:t>situace. </a:t>
            </a:r>
          </a:p>
          <a:p>
            <a:r>
              <a:rPr lang="cs-CZ" b="1" i="1" dirty="0" smtClean="0">
                <a:solidFill>
                  <a:srgbClr val="C00000"/>
                </a:solidFill>
              </a:rPr>
              <a:t>- Směrnice o</a:t>
            </a:r>
            <a:r>
              <a:rPr lang="cs-CZ" b="1" i="1" dirty="0">
                <a:solidFill>
                  <a:srgbClr val="C00000"/>
                </a:solidFill>
              </a:rPr>
              <a:t> dočasné </a:t>
            </a:r>
            <a:r>
              <a:rPr lang="cs-CZ" b="1" i="1" dirty="0" smtClean="0">
                <a:solidFill>
                  <a:srgbClr val="C00000"/>
                </a:solidFill>
              </a:rPr>
              <a:t>ochraně </a:t>
            </a:r>
            <a:r>
              <a:rPr lang="cs-CZ" dirty="0" smtClean="0"/>
              <a:t>určuje </a:t>
            </a:r>
            <a:r>
              <a:rPr lang="cs-CZ" dirty="0"/>
              <a:t>postup v případě hromadného přílivu vysídlených </a:t>
            </a:r>
            <a:r>
              <a:rPr lang="cs-CZ" dirty="0" smtClean="0"/>
              <a:t>osob -  </a:t>
            </a:r>
            <a:r>
              <a:rPr lang="cs-CZ" b="1" dirty="0">
                <a:solidFill>
                  <a:srgbClr val="3333FF"/>
                </a:solidFill>
              </a:rPr>
              <a:t>nebyla nikdy aplikována</a:t>
            </a:r>
            <a:r>
              <a:rPr lang="cs-CZ" b="1" dirty="0" smtClean="0">
                <a:solidFill>
                  <a:srgbClr val="3333FF"/>
                </a:solidFill>
              </a:rPr>
              <a:t>. </a:t>
            </a:r>
            <a:r>
              <a:rPr lang="cs-CZ" dirty="0" smtClean="0"/>
              <a:t>Podle </a:t>
            </a:r>
            <a:r>
              <a:rPr lang="cs-CZ" dirty="0"/>
              <a:t>směrnice </a:t>
            </a:r>
            <a:r>
              <a:rPr lang="cs-CZ" b="1" dirty="0"/>
              <a:t>č. 2011/55</a:t>
            </a:r>
            <a:r>
              <a:rPr lang="cs-CZ" dirty="0"/>
              <a:t> </a:t>
            </a:r>
            <a:r>
              <a:rPr lang="cs-CZ" b="1" dirty="0"/>
              <a:t>„dočasná ochrana“</a:t>
            </a:r>
            <a:r>
              <a:rPr lang="cs-CZ" dirty="0"/>
              <a:t> představuje řízení výjimečné povahy, které v případě skutečného nebo hrozícího hromadného přílivu osob ze třetích zemí, které se nemohou bezprostředně vrátit do země původu, poskytuje </a:t>
            </a:r>
            <a:r>
              <a:rPr lang="cs-CZ" b="1" dirty="0"/>
              <a:t>okamžitou a dočasnou ochranu těmto osobám, </a:t>
            </a:r>
            <a:r>
              <a:rPr lang="cs-CZ" dirty="0"/>
              <a:t>zejména pokud zároveň existuje riziko, že </a:t>
            </a:r>
            <a:r>
              <a:rPr lang="cs-CZ" b="1" dirty="0"/>
              <a:t>azylový systém nebude schopen vypořádat se s tímto přílivem </a:t>
            </a:r>
            <a:r>
              <a:rPr lang="cs-CZ" dirty="0"/>
              <a:t>a jiné řešení akutní krizové situace tak není k dispozici. </a:t>
            </a:r>
          </a:p>
        </p:txBody>
      </p:sp>
    </p:spTree>
    <p:extLst>
      <p:ext uri="{BB962C8B-B14F-4D97-AF65-F5344CB8AC3E}">
        <p14:creationId xmlns:p14="http://schemas.microsoft.com/office/powerpoint/2010/main" val="80241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Dublinský systém</a:t>
            </a:r>
            <a:br>
              <a:rPr lang="cs-CZ" dirty="0" smtClean="0"/>
            </a:br>
            <a:r>
              <a:rPr lang="cs-CZ" i="1" dirty="0" smtClean="0"/>
              <a:t>Příslušnost </a:t>
            </a:r>
            <a:r>
              <a:rPr lang="cs-CZ" i="1" dirty="0"/>
              <a:t>k posuzování žádosti o </a:t>
            </a:r>
            <a:r>
              <a:rPr lang="cs-CZ" i="1" dirty="0" smtClean="0"/>
              <a:t>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Původní úprava </a:t>
            </a:r>
            <a:r>
              <a:rPr lang="cs-CZ" dirty="0"/>
              <a:t>Schengenskou prováděcí úmluvou, poté rozvedena v tzv. Dublinské úmluvě a dnes je úprava obsažena </a:t>
            </a:r>
            <a:r>
              <a:rPr lang="cs-CZ" b="1" dirty="0"/>
              <a:t>v nařízení č. 604/2013 (tzv. „Dublin III“).</a:t>
            </a:r>
            <a:r>
              <a:rPr lang="cs-CZ" dirty="0"/>
              <a:t> Smyslem úpravy je zamezit posuzování několika žádostí téže osoby ve více státech. </a:t>
            </a:r>
          </a:p>
          <a:p>
            <a:r>
              <a:rPr lang="cs-CZ" dirty="0" smtClean="0"/>
              <a:t>Nařízení stanoví </a:t>
            </a:r>
            <a:r>
              <a:rPr lang="cs-CZ" dirty="0"/>
              <a:t>soustavu kritérií, která se aplikují v pořadí, v jakém jsou v nařízení uvedena. </a:t>
            </a:r>
            <a:endParaRPr lang="cs-CZ" dirty="0" smtClean="0"/>
          </a:p>
          <a:p>
            <a:r>
              <a:rPr lang="cs-CZ" b="1" i="1" dirty="0" smtClean="0"/>
              <a:t>1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b="1" i="1" dirty="0"/>
              <a:t>Rodinné vazby:</a:t>
            </a:r>
            <a:r>
              <a:rPr lang="cs-CZ" dirty="0"/>
              <a:t> Příslušný je ten stát,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jehož státní hranici žadatel neoprávněně překročil při příchodu ze třetího státu 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</a:t>
            </a:r>
            <a:r>
              <a:rPr lang="cs-CZ" dirty="0" smtClean="0"/>
              <a:t>vstoupil bez víza. </a:t>
            </a:r>
            <a:endParaRPr lang="cs-CZ" dirty="0"/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dirty="0"/>
              <a:t>V minulosti byl rozhodným státem vždy ten, jehož vnější hranici cizinec překročil při příchodu z třetího státu do EU jako první. </a:t>
            </a:r>
          </a:p>
          <a:p>
            <a:r>
              <a:rPr lang="cs-CZ" dirty="0">
                <a:solidFill>
                  <a:srgbClr val="C00000"/>
                </a:solidFill>
              </a:rPr>
              <a:t>Cílem tohoto postupu je zabránit </a:t>
            </a:r>
            <a:r>
              <a:rPr lang="cs-CZ" b="1" dirty="0">
                <a:solidFill>
                  <a:srgbClr val="C00000"/>
                </a:solidFill>
              </a:rPr>
              <a:t>tzv. </a:t>
            </a:r>
            <a:r>
              <a:rPr lang="cs-CZ" b="1" dirty="0" err="1">
                <a:solidFill>
                  <a:srgbClr val="C00000"/>
                </a:solidFill>
              </a:rPr>
              <a:t>asylum</a:t>
            </a:r>
            <a:r>
              <a:rPr lang="cs-CZ" b="1" dirty="0">
                <a:solidFill>
                  <a:srgbClr val="C00000"/>
                </a:solidFill>
              </a:rPr>
              <a:t> shopping, </a:t>
            </a:r>
            <a:r>
              <a:rPr lang="cs-CZ" dirty="0">
                <a:solidFill>
                  <a:srgbClr val="C00000"/>
                </a:solidFill>
              </a:rPr>
              <a:t>když žadatel o azyl podává svoji žádost současně nebo postupně ve více členských státech. </a:t>
            </a:r>
          </a:p>
          <a:p>
            <a:r>
              <a:rPr lang="cs-CZ" dirty="0"/>
              <a:t>Kromě toho na žádost jiného členského státu může každý členský stát souhlasit s tím, že posoudí žádost o azyl, </a:t>
            </a:r>
            <a:r>
              <a:rPr lang="cs-CZ" b="1" dirty="0"/>
              <a:t>ke které není příslušný, </a:t>
            </a:r>
            <a:r>
              <a:rPr lang="cs-CZ" dirty="0"/>
              <a:t>a to z humanitárních důvodů, které vyplývají zejména z rodinných nebo kulturních důvodů za předpokladu, že si to dotčené osoby přejí.</a:t>
            </a:r>
          </a:p>
          <a:p>
            <a:r>
              <a:rPr lang="cs-CZ" b="1" dirty="0">
                <a:solidFill>
                  <a:srgbClr val="C00000"/>
                </a:solidFill>
              </a:rPr>
              <a:t>Členský stát určený jako příslušný k žádosti o azyl musí žadatele převzít a vyřídit žádost.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97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Nový vývoj od r. </a:t>
            </a:r>
            <a:r>
              <a:rPr lang="cs-CZ" dirty="0" smtClean="0"/>
              <a:t>2015 - 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</a:t>
            </a:r>
            <a:r>
              <a:rPr lang="cs-CZ" i="1" dirty="0" smtClean="0"/>
              <a:t>přijmout ve prospěch dotyčných členských států </a:t>
            </a:r>
            <a:r>
              <a:rPr lang="cs-CZ" b="1" i="1" dirty="0" smtClean="0"/>
              <a:t>dočasná opatření</a:t>
            </a:r>
            <a:r>
              <a:rPr lang="cs-CZ" i="1" dirty="0" smtClean="0"/>
              <a:t>. </a:t>
            </a:r>
            <a:r>
              <a:rPr lang="cs-CZ" dirty="0" smtClean="0"/>
              <a:t>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Nový vývoj od r.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Rozhodnutí </a:t>
            </a:r>
            <a:r>
              <a:rPr lang="cs-CZ" b="1" dirty="0"/>
              <a:t>Rady </a:t>
            </a:r>
            <a:r>
              <a:rPr lang="cs-CZ" b="1" dirty="0" smtClean="0"/>
              <a:t>2015/1523 a 2015/1601, kterými </a:t>
            </a:r>
            <a:r>
              <a:rPr lang="cs-CZ" b="1" dirty="0"/>
              <a:t>se stanoví dočasná opatření v oblasti mezinárodní ochrany ve prospěch Itálie a </a:t>
            </a:r>
            <a:r>
              <a:rPr lang="cs-CZ" b="1" dirty="0" smtClean="0"/>
              <a:t>Řecka:</a:t>
            </a:r>
            <a:endParaRPr lang="cs-CZ" b="1" dirty="0"/>
          </a:p>
          <a:p>
            <a:r>
              <a:rPr lang="cs-CZ" dirty="0" smtClean="0"/>
              <a:t>Dočasná </a:t>
            </a:r>
            <a:r>
              <a:rPr lang="cs-CZ" dirty="0"/>
              <a:t>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 smtClean="0">
                <a:solidFill>
                  <a:srgbClr val="C00000"/>
                </a:solidFill>
              </a:rPr>
              <a:t>přijmout k azylovému řízení.</a:t>
            </a:r>
            <a:r>
              <a:rPr lang="cs-CZ" dirty="0" smtClean="0"/>
              <a:t> </a:t>
            </a:r>
            <a:r>
              <a:rPr lang="cs-CZ" dirty="0"/>
              <a:t>Účinnost rozhodnutí skončila 26. září 2017. </a:t>
            </a:r>
          </a:p>
          <a:p>
            <a:r>
              <a:rPr lang="cs-CZ" dirty="0" smtClean="0"/>
              <a:t>Nesouhlas některých členů </a:t>
            </a:r>
            <a:r>
              <a:rPr lang="cs-CZ" dirty="0"/>
              <a:t>(ČR, Slovensko, Maďarsko, Rumunsko</a:t>
            </a:r>
            <a:r>
              <a:rPr lang="cs-CZ" dirty="0" smtClean="0"/>
              <a:t>) - </a:t>
            </a:r>
            <a:r>
              <a:rPr lang="cs-CZ" b="1" dirty="0"/>
              <a:t>přehlasováni </a:t>
            </a:r>
            <a:r>
              <a:rPr lang="cs-CZ" dirty="0" smtClean="0"/>
              <a:t>ostatními - Rada </a:t>
            </a:r>
            <a:r>
              <a:rPr lang="cs-CZ" dirty="0"/>
              <a:t>rozhodovala kvalifikovanou většinou na základě čl. 16 odst. 3 SEU. </a:t>
            </a:r>
            <a:r>
              <a:rPr lang="cs-CZ" dirty="0" smtClean="0"/>
              <a:t>ČR</a:t>
            </a:r>
            <a:r>
              <a:rPr lang="cs-CZ" dirty="0"/>
              <a:t>, Maďarsko a Polsko odmítly na tomto základě přijímat </a:t>
            </a:r>
            <a:r>
              <a:rPr lang="cs-CZ" dirty="0" smtClean="0"/>
              <a:t>migranty = </a:t>
            </a:r>
            <a:r>
              <a:rPr lang="cs-CZ" b="1" dirty="0" smtClean="0"/>
              <a:t>nerespektování </a:t>
            </a:r>
            <a:r>
              <a:rPr lang="cs-CZ" b="1" dirty="0"/>
              <a:t>povinností vyplývajících z unijního </a:t>
            </a:r>
            <a:r>
              <a:rPr lang="cs-CZ" b="1" dirty="0" smtClean="0"/>
              <a:t>práva. </a:t>
            </a:r>
            <a:endParaRPr lang="cs-CZ" b="1" dirty="0"/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</a:t>
            </a:r>
            <a:r>
              <a:rPr lang="cs-CZ" b="1" dirty="0"/>
              <a:t>nešlo o legislativní </a:t>
            </a:r>
            <a:r>
              <a:rPr lang="cs-CZ" b="1" dirty="0" smtClean="0"/>
              <a:t>akt.</a:t>
            </a:r>
            <a:endParaRPr lang="cs-CZ" b="1" dirty="0"/>
          </a:p>
          <a:p>
            <a:r>
              <a:rPr lang="cs-CZ" b="1" dirty="0" smtClean="0">
                <a:solidFill>
                  <a:srgbClr val="C00000"/>
                </a:solidFill>
              </a:rPr>
              <a:t>Politická </a:t>
            </a:r>
            <a:r>
              <a:rPr lang="cs-CZ" b="1" dirty="0">
                <a:solidFill>
                  <a:srgbClr val="C00000"/>
                </a:solidFill>
              </a:rPr>
              <a:t>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</a:t>
            </a:r>
            <a:r>
              <a:rPr lang="cs-CZ" dirty="0" smtClean="0"/>
              <a:t>Nejde </a:t>
            </a:r>
            <a:r>
              <a:rPr lang="cs-CZ" dirty="0"/>
              <a:t>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 smtClean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 smtClean="0"/>
              <a:t>nový </a:t>
            </a:r>
            <a:r>
              <a:rPr lang="cs-CZ" altLang="cs-CZ" sz="2200" dirty="0"/>
              <a:t>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žádná opatření </a:t>
            </a:r>
            <a:r>
              <a:rPr lang="cs-CZ" b="1" dirty="0" smtClean="0">
                <a:effectLst/>
              </a:rPr>
              <a:t>na ochranu hranic ve vztahu k osobám překračujícím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vnitřní hranice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</a:t>
            </a:r>
            <a:r>
              <a:rPr lang="cs-CZ" dirty="0" smtClean="0">
                <a:effectLst/>
              </a:rPr>
              <a:t>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vnější hranice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</a:t>
            </a:r>
            <a:r>
              <a:rPr lang="cs-CZ" dirty="0" smtClean="0">
                <a:effectLst/>
              </a:rPr>
              <a:t>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Zrušení </a:t>
            </a:r>
            <a:r>
              <a:rPr lang="cs-CZ" b="1" dirty="0" smtClean="0">
                <a:effectLst/>
              </a:rPr>
              <a:t>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Překračování </a:t>
            </a:r>
            <a:r>
              <a:rPr lang="cs-CZ" dirty="0" smtClean="0">
                <a:effectLst/>
              </a:rPr>
              <a:t>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Kontroly </a:t>
            </a:r>
            <a:r>
              <a:rPr lang="cs-CZ" dirty="0" smtClean="0">
                <a:effectLst/>
              </a:rPr>
              <a:t>na území (tj. </a:t>
            </a:r>
            <a:r>
              <a:rPr lang="cs-CZ" u="sng" dirty="0" smtClean="0">
                <a:effectLst/>
              </a:rPr>
              <a:t>ne na hranicích</a:t>
            </a:r>
            <a:r>
              <a:rPr lang="cs-CZ" dirty="0" smtClean="0">
                <a:effectLst/>
              </a:rPr>
              <a:t>)</a:t>
            </a:r>
          </a:p>
          <a:p>
            <a:r>
              <a:rPr lang="cs-CZ" dirty="0" smtClean="0">
                <a:solidFill>
                  <a:srgbClr val="C00000"/>
                </a:solidFill>
                <a:effectLst/>
              </a:rPr>
              <a:t>Zrušení ochrany vnitřních hranic se nedotýká:</a:t>
            </a:r>
          </a:p>
          <a:p>
            <a:pPr lvl="1"/>
            <a:r>
              <a:rPr lang="cs-CZ" dirty="0" smtClean="0">
                <a:effectLst/>
              </a:rPr>
              <a:t>tedy co je přípustné: výkon </a:t>
            </a:r>
            <a:r>
              <a:rPr lang="cs-CZ" dirty="0" smtClean="0">
                <a:effectLst/>
              </a:rPr>
              <a:t>policejních pravomocí, nemá-li </a:t>
            </a:r>
            <a:r>
              <a:rPr lang="cs-CZ" b="1" dirty="0" smtClean="0">
                <a:effectLst/>
              </a:rPr>
              <a:t>účinek rovnocenný hraničním kontrolám;</a:t>
            </a:r>
            <a:r>
              <a:rPr lang="cs-CZ" dirty="0" smtClean="0">
                <a:effectLst/>
              </a:rPr>
              <a:t> to se vztahuje i na pohraniční oblasti, např.:</a:t>
            </a:r>
          </a:p>
          <a:p>
            <a:pPr lvl="2"/>
            <a:r>
              <a:rPr lang="cs-CZ" dirty="0" smtClean="0">
                <a:effectLst/>
              </a:rPr>
              <a:t>opatření, jejichž cílem </a:t>
            </a:r>
            <a:r>
              <a:rPr lang="cs-CZ" b="1" dirty="0" smtClean="0">
                <a:effectLst/>
              </a:rPr>
              <a:t>bojovat proti přeshraniční trestné činnosti,</a:t>
            </a:r>
          </a:p>
          <a:p>
            <a:pPr lvl="2"/>
            <a:r>
              <a:rPr lang="cs-CZ" b="1" dirty="0" smtClean="0">
                <a:effectLst/>
              </a:rPr>
              <a:t>provádějí se na základě namátkových kontrol</a:t>
            </a:r>
            <a:endParaRPr lang="cs-CZ" dirty="0" smtClean="0">
              <a:effectLst/>
            </a:endParaRPr>
          </a:p>
          <a:p>
            <a:pPr lvl="1"/>
            <a:endParaRPr lang="cs-CZ" dirty="0" smtClean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Předvádění na obrazovce (4:3)</PresentationFormat>
  <Paragraphs>214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Motiv systému Office</vt:lpstr>
      <vt:lpstr>Prostor svobody, bezpečnosti a práva (spravedlnosti) Schengenský systém, azyl a migrace</vt:lpstr>
      <vt:lpstr>Od počátku k Amsterodamu</vt:lpstr>
      <vt:lpstr>Amsterodamská smlouva</vt:lpstr>
      <vt:lpstr>Současná právní úprava: SFEU,  hlava V (čl. 67 až 87) </vt:lpstr>
      <vt:lpstr>SVOBODA</vt:lpstr>
      <vt:lpstr>    Schengenský hraniční kodex (nařízení č. 2016/399)   </vt:lpstr>
      <vt:lpstr>Zásady</vt:lpstr>
      <vt:lpstr> VNITŘNÍ HRANICE </vt:lpstr>
      <vt:lpstr>  </vt:lpstr>
      <vt:lpstr> Dočasné znovuzavedení ochrany vnitřních hranic </vt:lpstr>
      <vt:lpstr>Vnější hranice</vt:lpstr>
      <vt:lpstr> VNĚJŠÍ HRANICE </vt:lpstr>
      <vt:lpstr>  Ochrana vnějších hranic a odepření vstupu Provádění hraničních kontrol  </vt:lpstr>
      <vt:lpstr>B) DŮKLADNÁ KONTROLA - CIZINCI</vt:lpstr>
      <vt:lpstr> Zmírnění hraničních kontrol </vt:lpstr>
      <vt:lpstr> Ostraha hranic </vt:lpstr>
      <vt:lpstr> Odepření vstupu </vt:lpstr>
      <vt:lpstr>Evropský systém ochrany hranic (Eurosur)</vt:lpstr>
      <vt:lpstr>Další kroky</vt:lpstr>
      <vt:lpstr>FRONTEX</vt:lpstr>
      <vt:lpstr>Nový FRONTEX (Stráž)</vt:lpstr>
      <vt:lpstr>Nový FRONTEX – řešení krize</vt:lpstr>
      <vt:lpstr>FRONTEX – vnější hranice</vt:lpstr>
      <vt:lpstr>Vízový kodex EU</vt:lpstr>
      <vt:lpstr>Schengenské vízum (krátkodobé)</vt:lpstr>
      <vt:lpstr>Schengenské vízum - 2</vt:lpstr>
      <vt:lpstr>Dlouhodobý pobyt (nad 90 dnů)</vt:lpstr>
      <vt:lpstr>A Z Y L  -  S F E U     čl. 78</vt:lpstr>
      <vt:lpstr>Základní směrnice</vt:lpstr>
      <vt:lpstr>Dublinský systém Příslušnost k posuzování žádosti o azyl</vt:lpstr>
      <vt:lpstr>Nový vývoj od r. 2015 - kvóty</vt:lpstr>
      <vt:lpstr>Nový vývoj od r. 2015</vt:lpstr>
      <vt:lpstr>Přistěhovalectví  -  S F E 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39</cp:revision>
  <dcterms:created xsi:type="dcterms:W3CDTF">2015-11-23T07:12:24Z</dcterms:created>
  <dcterms:modified xsi:type="dcterms:W3CDTF">2019-10-21T11:11:56Z</dcterms:modified>
</cp:coreProperties>
</file>