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24"/>
  </p:notesMasterIdLst>
  <p:handoutMasterIdLst>
    <p:handoutMasterId r:id="rId25"/>
  </p:handoutMasterIdLst>
  <p:sldIdLst>
    <p:sldId id="260" r:id="rId2"/>
    <p:sldId id="431" r:id="rId3"/>
    <p:sldId id="432" r:id="rId4"/>
    <p:sldId id="433" r:id="rId5"/>
    <p:sldId id="434" r:id="rId6"/>
    <p:sldId id="430" r:id="rId7"/>
    <p:sldId id="438" r:id="rId8"/>
    <p:sldId id="439" r:id="rId9"/>
    <p:sldId id="440" r:id="rId10"/>
    <p:sldId id="441" r:id="rId11"/>
    <p:sldId id="435" r:id="rId12"/>
    <p:sldId id="436" r:id="rId13"/>
    <p:sldId id="437" r:id="rId14"/>
    <p:sldId id="390" r:id="rId15"/>
    <p:sldId id="395" r:id="rId16"/>
    <p:sldId id="422" r:id="rId17"/>
    <p:sldId id="391" r:id="rId18"/>
    <p:sldId id="423" r:id="rId19"/>
    <p:sldId id="424" r:id="rId20"/>
    <p:sldId id="396" r:id="rId21"/>
    <p:sldId id="397" r:id="rId22"/>
    <p:sldId id="337" r:id="rId23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92"/>
    <a:srgbClr val="FFFF00"/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8" autoAdjust="0"/>
    <p:restoredTop sz="94689" autoAdjust="0"/>
  </p:normalViewPr>
  <p:slideViewPr>
    <p:cSldViewPr>
      <p:cViewPr>
        <p:scale>
          <a:sx n="90" d="100"/>
          <a:sy n="90" d="100"/>
        </p:scale>
        <p:origin x="-1104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70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xmlns="" id="{688FEB8D-D9AF-48C0-BAD8-BDB49D4C83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xmlns="" id="{18C7C64E-E415-4171-9687-D12476DDA81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xmlns="" id="{A22D1172-C265-41BE-AB8D-7245950CEA3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xmlns="" id="{452BACED-70F2-4798-870B-6B4EBE87E1B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48EA2DBB-402C-4E6B-8AA9-2E399F0A50C5}" type="slidenum">
              <a:rPr lang="cs-CZ" altLang="fr-FR"/>
              <a:pPr/>
              <a:t>‹#›</a:t>
            </a:fld>
            <a:endParaRPr lang="cs-CZ" altLang="fr-FR"/>
          </a:p>
        </p:txBody>
      </p:sp>
    </p:spTree>
    <p:extLst>
      <p:ext uri="{BB962C8B-B14F-4D97-AF65-F5344CB8AC3E}">
        <p14:creationId xmlns:p14="http://schemas.microsoft.com/office/powerpoint/2010/main" val="3113565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xmlns="" id="{4A5AE7B7-2B72-4459-ADE5-610AD3B0DB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xmlns="" id="{8E2D4043-07D2-41C7-8B1E-C6B27C7902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12933CD7-0326-4DE4-8A0D-DBA159AF895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xmlns="" id="{3E5CDACC-392C-44F4-80C1-78DF1E98F83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xmlns="" id="{57A80D1F-B393-4E6C-9080-2388C76379D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xmlns="" id="{5F6D1706-9819-46E5-AB66-18DCB8CFD9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31AB7986-DEE5-4F6C-99C9-6D8C936692CE}" type="slidenum">
              <a:rPr lang="cs-CZ" altLang="fr-FR"/>
              <a:pPr/>
              <a:t>‹#›</a:t>
            </a:fld>
            <a:endParaRPr lang="cs-CZ" altLang="fr-FR"/>
          </a:p>
        </p:txBody>
      </p:sp>
    </p:spTree>
    <p:extLst>
      <p:ext uri="{BB962C8B-B14F-4D97-AF65-F5344CB8AC3E}">
        <p14:creationId xmlns:p14="http://schemas.microsoft.com/office/powerpoint/2010/main" val="3900123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B63BE801-A2B9-438B-B538-022271FBBF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5FD5C1E3-A3E0-4C8E-B06A-528591910A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57C4D027-143D-4D9E-9B72-8659E3494B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0DF27715-FDE6-406B-A677-4168DD9BA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xmlns="" id="{5923019B-5A17-4084-A157-5785F71262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1EE8AE-0398-44F2-96D4-9CE49A4344CB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626D83F3-1A6A-46F4-BA6F-3A17DF19C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E272C459-5709-42BA-9ED1-B03382BA41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xmlns="" id="{0E78A7EA-E275-4C6C-9555-78E8CEF93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CDE776-D3DC-4A7C-9754-56238D31198D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xmlns="" id="{DC521F16-D6D6-4A52-A14B-A80E1623AD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xmlns="" id="{04A2FA87-AB5F-4D68-ADC4-C2A0EEA55B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xmlns="" id="{E8BD0FC6-20D6-4883-9E8B-F413E880F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280672-4A8A-46B5-992F-3422ECC4BD47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xmlns="" id="{E835132B-B414-4064-8693-9197CA80C8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xmlns="" id="{CCDAE444-7F42-4DC6-9368-C29947797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xmlns="" id="{FAF40392-A8E4-4722-BEE5-8C851A63A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BAAAA-7C2E-4D57-B19E-AB3500659D23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xmlns="" id="{96A417F4-1E7A-4B95-A5B0-C247916EA7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xmlns="" id="{26159072-26A6-465F-9800-685C65E72A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xmlns="" id="{0762A567-BEA7-4997-8772-F22F20E7A6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593C11-EF58-4FCD-B877-9656B455CBC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E8F49128-BDDB-4BB2-8663-7A4B5A2FA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xmlns="" id="{B176FB85-A1F2-4219-81AE-2E2AAFE6D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xmlns="" id="{D33E0BE4-B0A5-4A1B-BB96-6A9090586F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8AD852-B739-4E72-AA6A-0D6797A0958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xmlns="" id="{E0BDF70A-DEAB-4039-8F6B-1C671FC174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xmlns="" id="{464D28BD-64B5-4CFE-B6FC-00A86069A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17D9926C-FE75-4C10-BD37-8AC2A8BB2F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E40A8719-5572-40F0-8291-3C4C0A060B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4A27A4F4-1B59-437F-A044-8701C3E979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E714DE-742A-4EFC-930E-DD4CBF5DD49E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1A1861E1-5C29-40ED-A7C0-ABCF878F3E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D1DD3265-E13C-43F1-8D2E-5B0E591AC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066D5C08-51EE-4B9E-9B28-2458B54E0E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17018E39-CAEE-4C70-90C9-F032E4508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A90ADBBB-868C-404F-B893-B812A94FEE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2F772E12-9228-4E42-84D8-57DE3F7FF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018B23DC-7CB5-47A2-BE12-A6F04B580C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1D6ED130-D33A-4990-B518-F5597C2882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0D37C2ED-2C2F-4CFC-A4E7-55A8F2B3D4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xmlns="" id="{63553FEB-7D77-49FF-BF2A-67B98139D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4536F35D-873E-434F-A8BC-3EEF7C8C65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5AB3277F-CDCC-46D4-9D90-A059FAB82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373DA276-A084-4AE6-8E6A-BECB0FB32F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81B69E8D-49E9-4A8E-9262-EF1275939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2431C92C-312F-417D-903F-22047F5F5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39A8558C-EA20-4138-BA3C-70520CCAE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E03F7F85-88D3-4C88-8F38-E9E0DBCEB4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8EF650E8-FD2D-4417-9C0D-74717AC1A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5662713-D51E-4082-9740-277333E2C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68F8F-093E-42B1-AC50-A99848D577F0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F483BAE-17B3-4EDD-A69C-22CA07064B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D85C137-D196-494F-9F4A-1F16F5D1C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960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F525BD8-5F23-49E7-BA7E-A713F6A45A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037C5-EC1F-4B6D-B018-8BF36A2BA963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4723489-0F92-47E2-8C26-CB976F161E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01AC595-E721-4FF8-9761-95BF08BAC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482337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2406578-52D5-4CD9-8201-81FFD89670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EE06A-7A70-46DE-9A81-3C448D31C22E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FEDC04F-68E1-42D2-BEA2-BC06B58182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6883106-7D10-4F4B-8DEC-6A152A464D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131122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DE929A34-DD57-4660-BF5C-057DE7EFA4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4715A-B8D6-4AC4-8250-D83C924496B2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D26F145-BA41-4799-8E76-57D6F16DB4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7A6C4C1B-B5EB-47A6-A953-337AA3B6D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31564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B0F2D653-C818-48CE-A140-823A502F6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D5178-BBB3-46F5-8712-48DDE094FE6D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13463074-0D65-4ABE-B699-E0040C4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505A698E-C99A-493B-A832-CFEA474B8D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61058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5A18E39-9815-4B1F-95CD-987816D56F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8CFF0-962E-4B0C-B302-D23E4EBE3C57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DE88F5A-0EC1-44E2-A483-9576D6DD18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10F16E6-0101-4227-85E4-152DB85AC7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842469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4F5AFE58-142A-4787-AD3B-2FCE08E5B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DCDB3-914C-4CFF-ABAF-C759E36FE2AE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5E3ED83B-76C4-4A8F-B29F-E0AEBD9C28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AB467645-B3FB-403B-BB72-F4967BD096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037402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5B7D264-448A-4843-8ED0-43BF219505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DD39E-1630-42CB-AE5A-F776CD8A9894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5DF04CC-6D62-4A48-8CCF-B29F674508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9D9AD7F-991F-4FBB-A5CA-942E60171E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79212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E50841A-C225-4274-8745-4428287679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EFD8D-2E1F-4AC0-B1D2-380174DA41B3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1917933-C3FA-40C1-B306-D5D2222991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4AB7805-0C53-429D-B7BB-4E7B381B9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813266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AD7B1AE-747F-4669-B228-7C1B5D5A2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53A9E-8558-4EE6-B3B7-7CC2F59DA117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3AFD0D2-A452-42DE-A55A-8785D5E265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C34D1EF-65A3-4FDB-9747-CB14A6719D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625006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C1FB8AE-C88D-4C7E-98EA-355C61231E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4362D-4809-44CE-8D7D-CB3DF85AD4AE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9FCF97A-74A1-4BCB-AD74-B47318D948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139E6B1-F935-4D50-9ACF-6E1C952C7A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02392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D277559-CFFD-4B40-8A3F-1DB096DF3D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D562D-744A-4748-9194-2B585A6B08C3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91EFB71A-7B44-48F9-BEC1-76F46F973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6FC960C5-D70F-497E-994C-B8D212F760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83528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AC09A112-FA65-4C17-BAA1-D8CDA74CE8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9CF90-5745-4FE2-98B2-4212ADFDF05C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A15F4FFE-272D-41B9-A28C-8525B472B3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F4BDAE0-1E43-4F3C-A11A-D9348B7544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00379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8F07EE85-2776-4EF8-9035-4AE56FA6A6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AB4DF-C406-4C52-AF07-317968D75C31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8EC1EF87-148E-4276-BF74-B33248BF23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58BD7AB-30E9-46E0-B6F8-6DF55C74C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955180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65DCAB6-40EB-4482-9B66-FD772A98B8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0666-8882-42B7-B2EE-3CFF9BD72B85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C416545-93A9-47C2-A20C-1CB740C009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1575925-399E-4877-8410-AC1BE1B829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421211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BB18886-9836-4721-8387-40DEF01A4B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D6AA7-3590-4B15-AFD1-59B9836B1BFE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77FD140-8A3F-4C23-B9D4-F2EC178F51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C4526BE-A6A1-4770-AEE0-A98C4485A0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76222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C4C57F6-1316-4B09-B789-74DDAD483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841DA36F-5A26-4943-B1A0-F4A5270C5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xmlns="" id="{8EC2CBB4-3A40-455F-9FDA-FA484EBBA1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6A6D4DEC-8F35-4018-984E-0BEF77BA80D6}" type="datetime1">
              <a:rPr lang="cs-CZ"/>
              <a:pPr>
                <a:defRPr/>
              </a:pPr>
              <a:t>4.12.2018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xmlns="" id="{9712A088-7256-42F5-9AB5-AB67DC0B48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cs-CZ" altLang="fr-FR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:a16="http://schemas.microsoft.com/office/drawing/2014/main" xmlns="" id="{A075B8D2-C9C2-4076-9C38-A376FF8B99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xmlns="" id="{403B44FA-F496-4AE7-82AB-14B7203D5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6021388"/>
            <a:ext cx="46434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rgbClr val="004C92"/>
                </a:solidFill>
              </a:rPr>
              <a:t>Michal PETR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cs-CZ" sz="2000">
              <a:solidFill>
                <a:srgbClr val="004C92"/>
              </a:solidFill>
            </a:endParaRPr>
          </a:p>
        </p:txBody>
      </p:sp>
      <p:sp>
        <p:nvSpPr>
          <p:cNvPr id="2051" name="Rectangle 16">
            <a:extLst>
              <a:ext uri="{FF2B5EF4-FFF2-40B4-BE49-F238E27FC236}">
                <a16:creationId xmlns:a16="http://schemas.microsoft.com/office/drawing/2014/main" xmlns="" id="{BDB95A6C-B002-410F-8370-423AF00A3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4813"/>
            <a:ext cx="914400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ts val="3000"/>
              </a:spcBef>
              <a:buClrTx/>
              <a:buFontTx/>
              <a:buNone/>
            </a:pPr>
            <a:r>
              <a:rPr lang="cs-CZ" altLang="cs-CZ" sz="4800" b="1" dirty="0">
                <a:solidFill>
                  <a:srgbClr val="004C92"/>
                </a:solidFill>
              </a:rPr>
              <a:t>  Evropské soutěžní právo II.</a:t>
            </a:r>
            <a:br>
              <a:rPr lang="cs-CZ" altLang="cs-CZ" sz="4800" b="1" dirty="0">
                <a:solidFill>
                  <a:srgbClr val="004C92"/>
                </a:solidFill>
              </a:rPr>
            </a:br>
            <a:r>
              <a:rPr lang="cs-CZ" altLang="cs-CZ" sz="4800" b="1" i="1" dirty="0">
                <a:solidFill>
                  <a:srgbClr val="004C92"/>
                </a:solidFill>
              </a:rPr>
              <a:t>  </a:t>
            </a:r>
            <a:endParaRPr lang="cs-CZ" altLang="cs-CZ" sz="4200" b="1" i="1" dirty="0">
              <a:solidFill>
                <a:srgbClr val="004C92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xmlns="" id="{76BFF57B-DA37-434E-ACDD-DBA874870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4DA2A5CF-4111-4624-84F8-7B35726116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98597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 dirty="0" smtClean="0">
                <a:latin typeface="Verdana" panose="020B0604030504040204" pitchFamily="34" charset="0"/>
              </a:rPr>
              <a:t>Program </a:t>
            </a:r>
            <a:r>
              <a:rPr lang="cs-CZ" altLang="cs-CZ" sz="3600" b="1" i="1" dirty="0" err="1">
                <a:latin typeface="Verdana" panose="020B0604030504040204" pitchFamily="34" charset="0"/>
              </a:rPr>
              <a:t>leniency</a:t>
            </a:r>
            <a:endParaRPr lang="cs-CZ" altLang="cs-CZ" sz="3600" b="1" i="1" dirty="0">
              <a:latin typeface="Verdana" panose="020B0604030504040204" pitchFamily="34" charset="0"/>
            </a:endParaRPr>
          </a:p>
        </p:txBody>
      </p:sp>
      <p:sp>
        <p:nvSpPr>
          <p:cNvPr id="284676" name="Text Box 4">
            <a:extLst>
              <a:ext uri="{FF2B5EF4-FFF2-40B4-BE49-F238E27FC236}">
                <a16:creationId xmlns:a16="http://schemas.microsoft.com/office/drawing/2014/main" xmlns="" id="{6BC842F5-C30A-4955-8C40-9AD4DC6E6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626475" cy="385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 dirty="0">
                <a:latin typeface="Times New Roman" panose="02020603050405020304" pitchFamily="18" charset="0"/>
              </a:rPr>
              <a:t>Východiska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Kartelové dohody mají mimořádně negativní dopad na hospodářskou soutěž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Při jejich odhalení hrozí jejich účastníkům značné sankce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Dohody jsou maximálně utajovány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Program </a:t>
            </a:r>
            <a:r>
              <a:rPr lang="cs-CZ" altLang="de-DE" sz="2400" i="1" dirty="0" err="1">
                <a:latin typeface="Times New Roman" panose="02020603050405020304" pitchFamily="18" charset="0"/>
              </a:rPr>
              <a:t>leniency</a:t>
            </a:r>
            <a:r>
              <a:rPr lang="cs-CZ" altLang="de-DE" sz="2400" i="1" dirty="0">
                <a:latin typeface="Times New Roman" panose="02020603050405020304" pitchFamily="18" charset="0"/>
              </a:rPr>
              <a:t> </a:t>
            </a:r>
            <a:r>
              <a:rPr lang="cs-CZ" altLang="de-DE" sz="2400" dirty="0">
                <a:latin typeface="Times New Roman" panose="02020603050405020304" pitchFamily="18" charset="0"/>
              </a:rPr>
              <a:t>dává účastníkům dohody možnost vyhnout se úplně nebo částečně postihu za účast na ní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Prameny</a:t>
            </a:r>
            <a:r>
              <a:rPr lang="cs-CZ" altLang="de-DE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 dirty="0" smtClean="0">
                <a:latin typeface="Times New Roman" panose="02020603050405020304" pitchFamily="18" charset="0"/>
              </a:rPr>
              <a:t>Komise</a:t>
            </a:r>
            <a:r>
              <a:rPr lang="cs-CZ" altLang="de-DE" sz="2400" dirty="0">
                <a:latin typeface="Times New Roman" panose="02020603050405020304" pitchFamily="18" charset="0"/>
              </a:rPr>
              <a:t>: </a:t>
            </a:r>
            <a:r>
              <a:rPr lang="cs-CZ" alt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Oznámení EK ÚV C 298, 8.12.2006, s. 17 </a:t>
            </a:r>
          </a:p>
        </p:txBody>
      </p:sp>
    </p:spTree>
    <p:extLst>
      <p:ext uri="{BB962C8B-B14F-4D97-AF65-F5344CB8AC3E}">
        <p14:creationId xmlns:p14="http://schemas.microsoft.com/office/powerpoint/2010/main" val="2782916523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 dirty="0" smtClean="0">
                <a:latin typeface="Times New Roman" pitchFamily="18" charset="0"/>
              </a:rPr>
              <a:t>2. Soukromé </a:t>
            </a:r>
            <a:r>
              <a:rPr lang="cs-CZ" altLang="cs-CZ" sz="3800" b="1" i="1" dirty="0" smtClean="0">
                <a:latin typeface="Times New Roman" pitchFamily="18" charset="0"/>
              </a:rPr>
              <a:t>prosazování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924175"/>
            <a:ext cx="8785225" cy="2954338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b="1" smtClean="0">
                <a:latin typeface="Times New Roman" pitchFamily="18" charset="0"/>
              </a:rPr>
              <a:t>Veřejné prosazování specializované a účinné, ale omezené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smtClean="0">
                <a:latin typeface="Times New Roman" pitchFamily="18" charset="0"/>
              </a:rPr>
              <a:t>Kapacitou – nutná „prioritizace“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smtClean="0">
                <a:latin typeface="Times New Roman" pitchFamily="18" charset="0"/>
              </a:rPr>
              <a:t>„Řešeními“ – jen tresty a opatření k nápravě, resp. závazky, ne soukromoprávní nároky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smtClean="0">
                <a:latin typeface="Times New Roman" pitchFamily="18" charset="0"/>
              </a:rPr>
              <a:t>Možnost obrátit se na civilní soud tyto problémy řeší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smtClean="0">
                <a:latin typeface="Times New Roman" pitchFamily="18" charset="0"/>
              </a:rPr>
              <a:t>V některých jurisdikcích velmi časté (eg. 90 % USA),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smtClean="0">
                <a:latin typeface="Times New Roman" pitchFamily="18" charset="0"/>
              </a:rPr>
              <a:t>V jiných prakticky neexistuje (eg. ČR)</a:t>
            </a:r>
          </a:p>
        </p:txBody>
      </p:sp>
    </p:spTree>
    <p:extLst>
      <p:ext uri="{BB962C8B-B14F-4D97-AF65-F5344CB8AC3E}">
        <p14:creationId xmlns:p14="http://schemas.microsoft.com/office/powerpoint/2010/main" val="531645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 smtClean="0">
                <a:latin typeface="Times New Roman" pitchFamily="18" charset="0"/>
              </a:rPr>
              <a:t>Vztah veřejného a soukromého prosazování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31686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 smtClean="0">
                <a:latin typeface="Times New Roman" pitchFamily="18" charset="0"/>
              </a:rPr>
              <a:t>Tentýž případ může být řešen před soudem i soutěžním úřadem současně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smtClean="0">
                <a:latin typeface="Times New Roman" pitchFamily="18" charset="0"/>
              </a:rPr>
              <a:t>Žaloby „follow-on“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smtClean="0">
                <a:latin typeface="Times New Roman" pitchFamily="18" charset="0"/>
              </a:rPr>
              <a:t>Žaloby „stand alone“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smtClean="0">
              <a:latin typeface="Times New Roman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smtClean="0">
                <a:latin typeface="Times New Roman" pitchFamily="18" charset="0"/>
              </a:rPr>
              <a:t>Problém „přednosti“ řízení a závaznosti rozhodnutí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smtClean="0">
                <a:latin typeface="Times New Roman" pitchFamily="18" charset="0"/>
              </a:rPr>
              <a:t>Problém přenosu důkazů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smtClean="0">
                <a:latin typeface="Times New Roman" pitchFamily="18" charset="0"/>
              </a:rPr>
              <a:t>A ochrany leniency (a narovnání)</a:t>
            </a:r>
          </a:p>
        </p:txBody>
      </p:sp>
    </p:spTree>
    <p:extLst>
      <p:ext uri="{BB962C8B-B14F-4D97-AF65-F5344CB8AC3E}">
        <p14:creationId xmlns:p14="http://schemas.microsoft.com/office/powerpoint/2010/main" val="2242189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38" y="115888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 smtClean="0">
                <a:latin typeface="Verdana" pitchFamily="34" charset="0"/>
              </a:rPr>
              <a:t>Směrnice 2014/104/EU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50825" y="765175"/>
            <a:ext cx="8626475" cy="510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>
              <a:buClr>
                <a:srgbClr val="E02422"/>
              </a:buClr>
              <a:buFontTx/>
              <a:buNone/>
              <a:defRPr/>
            </a:pP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určitých pravidlech upravujících žaloby o náhradu škody podle vnitrostátního práva v případě porušení právních předpisů členských států a Evropské unie o hospodářské soutěži</a:t>
            </a:r>
          </a:p>
          <a:p>
            <a:pPr marL="266700" indent="-266700">
              <a:buClr>
                <a:srgbClr val="E02422"/>
              </a:buClr>
              <a:defRPr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Působnost</a:t>
            </a:r>
          </a:p>
          <a:p>
            <a:pPr marL="533400" lvl="1" indent="-266700">
              <a:buClr>
                <a:srgbClr val="E02422"/>
              </a:buClr>
              <a:defRPr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 náhrada škody</a:t>
            </a:r>
          </a:p>
          <a:p>
            <a:pPr marL="533400" lvl="1" indent="-266700">
              <a:buClr>
                <a:srgbClr val="E02422"/>
              </a:buClr>
              <a:defRPr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 čl. 101 a 102 SFEU (a paralelně aplikované národní právo)</a:t>
            </a:r>
          </a:p>
          <a:p>
            <a:pPr marL="266700" indent="-266700">
              <a:buClr>
                <a:srgbClr val="E02422"/>
              </a:buClr>
              <a:defRPr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</a:p>
          <a:p>
            <a:pPr marL="533400" lvl="1" indent="-266700">
              <a:buClr>
                <a:srgbClr val="E02422"/>
              </a:buClr>
              <a:defRPr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Škoda a její plná kompenzace (včetně solidární odpovědnosti, „přenesení navýšení cen“)</a:t>
            </a:r>
          </a:p>
          <a:p>
            <a:pPr marL="533400" lvl="1" indent="-266700">
              <a:buClr>
                <a:srgbClr val="E02422"/>
              </a:buClr>
              <a:defRPr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„Zpřístupnění důkazů“</a:t>
            </a:r>
          </a:p>
          <a:p>
            <a:pPr marL="533400" lvl="1" indent="-266700">
              <a:buClr>
                <a:srgbClr val="E02422"/>
              </a:buClr>
              <a:defRPr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Promlčecí lhůty</a:t>
            </a:r>
          </a:p>
          <a:p>
            <a:pPr marL="533400" lvl="1" indent="-266700">
              <a:buClr>
                <a:srgbClr val="E02422"/>
              </a:buClr>
              <a:defRPr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Účinky rozhodnutí soutěžních úřadů</a:t>
            </a:r>
          </a:p>
          <a:p>
            <a:pPr marL="533400" lvl="1" indent="-266700">
              <a:buClr>
                <a:srgbClr val="E02422"/>
              </a:buClr>
              <a:defRPr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Smírné řešení sporu</a:t>
            </a:r>
          </a:p>
        </p:txBody>
      </p:sp>
    </p:spTree>
    <p:extLst>
      <p:ext uri="{BB962C8B-B14F-4D97-AF65-F5344CB8AC3E}">
        <p14:creationId xmlns:p14="http://schemas.microsoft.com/office/powerpoint/2010/main" val="177211337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1641386C-200F-4FC5-87C7-F86B6702DF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r>
              <a:rPr lang="cs-CZ" altLang="cs-CZ" sz="3800" dirty="0" smtClean="0"/>
              <a:t>III</a:t>
            </a:r>
            <a:r>
              <a:rPr lang="cs-CZ" altLang="cs-CZ" sz="3800" dirty="0"/>
              <a:t>. Kontrola koncentrací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xmlns="" id="{478262D8-33E9-4942-9CD0-0A39DAEA9F1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844675"/>
            <a:ext cx="9144000" cy="42926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fr-FR" b="1"/>
              <a:t>Principy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fr-FR"/>
              <a:t>Nařízení 139/2004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fr-FR" i="1"/>
              <a:t>Ex ante</a:t>
            </a:r>
            <a:r>
              <a:rPr lang="cs-CZ" altLang="fr-FR"/>
              <a:t> nástroj ovlivnění tržní struktury (dohody a zneužívání dominance </a:t>
            </a:r>
            <a:r>
              <a:rPr lang="cs-CZ" altLang="fr-FR" i="1"/>
              <a:t>ex post</a:t>
            </a:r>
            <a:r>
              <a:rPr lang="cs-CZ" altLang="fr-FR"/>
              <a:t>)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fr-FR"/>
              <a:t>Princip kontroly pouze významných spojení (viz notifikační kritéria)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fr-FR"/>
              <a:t>Obligatorní notifikační systém – soutěžitelé musejí podat návrh na povolení spojení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fr-FR"/>
              <a:t>Posouzení vlivu spojení na hospodářskou soutěž (nikoli např. soulad transakce s obchodním právem)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fr-FR"/>
              <a:t>Zákaz implementace spojení před jeho povolením</a:t>
            </a:r>
          </a:p>
          <a:p>
            <a:pPr algn="just">
              <a:lnSpc>
                <a:spcPct val="80000"/>
              </a:lnSpc>
            </a:pPr>
            <a:endParaRPr lang="cs-CZ" altLang="fr-FR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EB4D7C56-DAE5-40A5-9BC6-6E6B82B1D0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r>
              <a:rPr lang="cs-CZ" altLang="cs-CZ" sz="3800"/>
              <a:t>1. Pojem koncentrace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xmlns="" id="{B1F2D323-45C8-48F3-B0FB-504CE6B350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fr-FR"/>
              <a:t>Materiální pojetí pojmu spojení soutěžitelů – dlouhodobá změna v kontrole</a:t>
            </a:r>
          </a:p>
          <a:p>
            <a:pPr marL="457200" indent="-457200" algn="just">
              <a:lnSpc>
                <a:spcPct val="80000"/>
              </a:lnSpc>
            </a:pPr>
            <a:r>
              <a:rPr lang="cs-CZ" altLang="fr-FR"/>
              <a:t>	(jeden či více soutěžitelů, který na trhu dosud působil 	samostatně, ztrácí nezávislost)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fr-FR"/>
              <a:t>Kontrola: možnost vykonávat na základě právních nebo faktických skutečností rozhodující vliv na jiného soutěžitele díky</a:t>
            </a:r>
          </a:p>
          <a:p>
            <a:pPr marL="1371600" lvl="2" indent="-457200" algn="just">
              <a:lnSpc>
                <a:spcPct val="9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fr-FR" sz="2400"/>
              <a:t>vlastnickému právu či právu užívání k podniku nebo jeho části</a:t>
            </a:r>
          </a:p>
          <a:p>
            <a:pPr marL="1371600" lvl="2" indent="-457200" algn="just">
              <a:lnSpc>
                <a:spcPct val="9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fr-FR" sz="2400"/>
              <a:t>jiné skutečnosti, poskytující rozhodující vliv na složení, hlasování a rozhodování orgánů jiného soutěžitele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fr-FR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766DD439-F4EB-4A44-A427-10F25FA87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675687" cy="576263"/>
          </a:xfrm>
        </p:spPr>
        <p:txBody>
          <a:bodyPr/>
          <a:lstStyle/>
          <a:p>
            <a:r>
              <a:rPr lang="cs-CZ" altLang="cs-CZ" sz="3600">
                <a:cs typeface="Times New Roman" panose="02020603050405020304" pitchFamily="18" charset="0"/>
              </a:rPr>
              <a:t>Kontrola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8C898DA2-3CDF-43BC-90C9-0C123E244A5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44675"/>
            <a:ext cx="4038600" cy="42862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/>
              <a:t>Typy kontroly</a:t>
            </a:r>
          </a:p>
          <a:p>
            <a:pPr lvl="1" algn="just">
              <a:lnSpc>
                <a:spcPct val="80000"/>
              </a:lnSpc>
            </a:pPr>
            <a:r>
              <a:rPr lang="cs-CZ" altLang="cs-CZ"/>
              <a:t>výlučná (kontrolu vykonává jeden soutěžitel)</a:t>
            </a:r>
          </a:p>
          <a:p>
            <a:pPr lvl="1" algn="just">
              <a:lnSpc>
                <a:spcPct val="80000"/>
              </a:lnSpc>
            </a:pPr>
            <a:r>
              <a:rPr lang="cs-CZ" altLang="cs-CZ"/>
              <a:t>společná (kontrolu vykonávají společně dva či více soutěžitelů)</a:t>
            </a:r>
          </a:p>
          <a:p>
            <a:pPr algn="just">
              <a:lnSpc>
                <a:spcPct val="80000"/>
              </a:lnSpc>
            </a:pPr>
            <a:r>
              <a:rPr lang="cs-CZ" altLang="cs-CZ"/>
              <a:t>Změna charakteru kontroly je rovněž spojením soutěžitelů</a:t>
            </a:r>
          </a:p>
        </p:txBody>
      </p:sp>
      <p:sp>
        <p:nvSpPr>
          <p:cNvPr id="6148" name="Oval 28">
            <a:extLst>
              <a:ext uri="{FF2B5EF4-FFF2-40B4-BE49-F238E27FC236}">
                <a16:creationId xmlns:a16="http://schemas.microsoft.com/office/drawing/2014/main" xmlns="" id="{6AF0B3F1-A816-4FBC-80A7-714C67CC4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773238"/>
            <a:ext cx="273685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Kontrolující</a:t>
            </a:r>
          </a:p>
        </p:txBody>
      </p:sp>
      <p:sp>
        <p:nvSpPr>
          <p:cNvPr id="6149" name="Oval 29">
            <a:extLst>
              <a:ext uri="{FF2B5EF4-FFF2-40B4-BE49-F238E27FC236}">
                <a16:creationId xmlns:a16="http://schemas.microsoft.com/office/drawing/2014/main" xmlns="" id="{D019607C-530E-4FCE-AB89-394E4EA98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068638"/>
            <a:ext cx="26638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Kontrolovaný</a:t>
            </a:r>
          </a:p>
        </p:txBody>
      </p:sp>
      <p:sp>
        <p:nvSpPr>
          <p:cNvPr id="6150" name="Line 33">
            <a:extLst>
              <a:ext uri="{FF2B5EF4-FFF2-40B4-BE49-F238E27FC236}">
                <a16:creationId xmlns:a16="http://schemas.microsoft.com/office/drawing/2014/main" xmlns="" id="{DE146802-639F-4330-ADAE-D629C030E0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8125" y="24209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1" name="Oval 34">
            <a:extLst>
              <a:ext uri="{FF2B5EF4-FFF2-40B4-BE49-F238E27FC236}">
                <a16:creationId xmlns:a16="http://schemas.microsoft.com/office/drawing/2014/main" xmlns="" id="{8BF0CFC1-5909-4D82-A7D2-740D9935A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149725"/>
            <a:ext cx="20161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Kontrolující A</a:t>
            </a:r>
          </a:p>
        </p:txBody>
      </p:sp>
      <p:sp>
        <p:nvSpPr>
          <p:cNvPr id="6152" name="Oval 35">
            <a:extLst>
              <a:ext uri="{FF2B5EF4-FFF2-40B4-BE49-F238E27FC236}">
                <a16:creationId xmlns:a16="http://schemas.microsoft.com/office/drawing/2014/main" xmlns="" id="{EF9506F1-4F5A-45ED-B340-A9B475FC3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5445125"/>
            <a:ext cx="26638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Kontrolovaný</a:t>
            </a:r>
          </a:p>
        </p:txBody>
      </p:sp>
      <p:sp>
        <p:nvSpPr>
          <p:cNvPr id="6153" name="Oval 36">
            <a:extLst>
              <a:ext uri="{FF2B5EF4-FFF2-40B4-BE49-F238E27FC236}">
                <a16:creationId xmlns:a16="http://schemas.microsoft.com/office/drawing/2014/main" xmlns="" id="{177F322F-46E0-41E1-96A6-B5AACB919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4149725"/>
            <a:ext cx="194468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Kontrolující B</a:t>
            </a:r>
          </a:p>
        </p:txBody>
      </p:sp>
      <p:sp>
        <p:nvSpPr>
          <p:cNvPr id="6154" name="Line 38">
            <a:extLst>
              <a:ext uri="{FF2B5EF4-FFF2-40B4-BE49-F238E27FC236}">
                <a16:creationId xmlns:a16="http://schemas.microsoft.com/office/drawing/2014/main" xmlns="" id="{D1A73846-F9EC-49BC-AACA-2F710D7CD4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4797425"/>
            <a:ext cx="5762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5" name="Line 40">
            <a:extLst>
              <a:ext uri="{FF2B5EF4-FFF2-40B4-BE49-F238E27FC236}">
                <a16:creationId xmlns:a16="http://schemas.microsoft.com/office/drawing/2014/main" xmlns="" id="{E9A426A4-4F85-47B3-8E08-DBC72E4996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5825" y="4797425"/>
            <a:ext cx="4318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6" name="Text Box 41">
            <a:extLst>
              <a:ext uri="{FF2B5EF4-FFF2-40B4-BE49-F238E27FC236}">
                <a16:creationId xmlns:a16="http://schemas.microsoft.com/office/drawing/2014/main" xmlns="" id="{43B36386-2579-4093-8D86-4795F7F18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1220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Společná</a:t>
            </a:r>
          </a:p>
        </p:txBody>
      </p:sp>
      <p:sp>
        <p:nvSpPr>
          <p:cNvPr id="6157" name="Text Box 42">
            <a:extLst>
              <a:ext uri="{FF2B5EF4-FFF2-40B4-BE49-F238E27FC236}">
                <a16:creationId xmlns:a16="http://schemas.microsoft.com/office/drawing/2014/main" xmlns="" id="{895976D5-19C7-4EFC-99B6-9790DE20E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565400"/>
            <a:ext cx="1082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Výlučná</a:t>
            </a: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xmlns="" id="{B8BC8AC5-5256-4F85-9F5D-21AF9DC81E4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r>
              <a:rPr lang="cs-CZ" altLang="cs-CZ" sz="3800"/>
              <a:t>2. Notifikační kritéria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xmlns="" id="{A567108A-DE18-4B24-B20E-6A0557E28B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marL="609600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Kontrole podléhají pouze spojení soutěžitelů, jejichž roční obraty překročí určí hranice</a:t>
            </a:r>
          </a:p>
          <a:p>
            <a:pPr marL="609600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Tzv. </a:t>
            </a:r>
            <a:r>
              <a:rPr lang="cs-CZ" altLang="cs-CZ" i="1"/>
              <a:t>one stop shop </a:t>
            </a:r>
            <a:r>
              <a:rPr lang="cs-CZ" altLang="cs-CZ"/>
              <a:t>– spojení posuzované podle práva EU nepodléhá přezkumu NCA</a:t>
            </a:r>
          </a:p>
          <a:p>
            <a:pPr marL="609600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Tzv. </a:t>
            </a:r>
            <a:r>
              <a:rPr lang="en-US" altLang="cs-CZ" i="1"/>
              <a:t>refferals</a:t>
            </a:r>
            <a:r>
              <a:rPr lang="cs-CZ" altLang="cs-CZ" i="1"/>
              <a:t> – </a:t>
            </a:r>
            <a:r>
              <a:rPr lang="cs-CZ" altLang="cs-CZ"/>
              <a:t>spojení notifikovatelné Komisi může být posuzováno NCA (a obráceně)</a:t>
            </a:r>
          </a:p>
          <a:p>
            <a:pPr marL="609600" indent="-609600" algn="just"/>
            <a:endParaRPr lang="cs-CZ" altLang="cs-CZ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7F9FDB41-314B-4943-923B-4C96D8DDEB0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r>
              <a:rPr lang="cs-CZ" altLang="cs-CZ" sz="3800"/>
              <a:t>ad Notifikační kritéria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xmlns="" id="{03C3F5CA-AE3A-4107-8726-3AC41DC8F7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b="1" dirty="0"/>
              <a:t>Nařízení Rady 139/2004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dirty="0"/>
              <a:t>Čl. 1 (2) Nařízení</a:t>
            </a: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dirty="0">
                <a:ea typeface="+mn-ea"/>
                <a:cs typeface="+mn-cs"/>
              </a:rPr>
              <a:t>společný celosvětový obrat 5 mld. EUR a</a:t>
            </a: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ea typeface="+mn-ea"/>
                <a:cs typeface="+mn-cs"/>
              </a:rPr>
              <a:t>nejméně dva dotčené podniky obrat na trhu EU 250 mil. EUR a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dirty="0"/>
              <a:t>Čl. 1 (3)</a:t>
            </a: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ea typeface="+mn-ea"/>
                <a:cs typeface="+mn-cs"/>
              </a:rPr>
              <a:t>společný celosvětový obrat 2,5 mld. EUR a</a:t>
            </a: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ea typeface="+mn-ea"/>
                <a:cs typeface="+mn-cs"/>
              </a:rPr>
              <a:t>v každém z nejméně tří čl. států je spol. obrat vyšší než 100 mil. EUR a obrat nejméně dvou podniků je vyšší než 25 mil. EUR a</a:t>
            </a: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ea typeface="+mn-ea"/>
                <a:cs typeface="+mn-cs"/>
              </a:rPr>
              <a:t>obrat nejméně dvou podniků na trhu Společenství je vyšší než 100 mil. EUR a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xmlns="" id="{4027B81B-2165-4EE8-9E40-431C67A8FF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r>
              <a:rPr lang="cs-CZ" altLang="cs-CZ" sz="3800"/>
              <a:t>ad Notifikační kritéria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xmlns="" id="{B22AD9BF-AB55-4FE3-BC8C-AF7172BB79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fr-FR" b="1"/>
              <a:t>Nařízení Rady 139/2004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fr-FR"/>
              <a:t>tzv. dvoutřetinové pravidlo – nástroj selekce spojení, jež přes splnění notifikačních kritérií mají vnitrostátní charakter, resp. nemají zásadní vliv na obchod mezi členskými státy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fr-FR"/>
              <a:t>spojení nepodléhá přezkumu Komise, pokud podniky dosahují více než dvou třetin obratu v témže státě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fr-FR"/>
              <a:t>pokud nejsou notifikační kritéria naplněna, může spojení podléhat povolení v jednom nebo více členských státech EU</a:t>
            </a:r>
          </a:p>
          <a:p>
            <a:pPr algn="just"/>
            <a:endParaRPr lang="cs-CZ" altLang="fr-FR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xmlns="" id="{7F321828-9082-4717-AB1C-DE31D2CC4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81919644-1C65-4035-A028-B0CE6243E9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111250"/>
            <a:ext cx="9144000" cy="685800"/>
          </a:xfrm>
        </p:spPr>
        <p:txBody>
          <a:bodyPr/>
          <a:lstStyle/>
          <a:p>
            <a:r>
              <a:rPr lang="cs-CZ" altLang="cs-CZ" sz="3800" dirty="0" smtClean="0">
                <a:cs typeface="Times New Roman" panose="02020603050405020304" pitchFamily="18" charset="0"/>
              </a:rPr>
              <a:t>I. </a:t>
            </a:r>
            <a:r>
              <a:rPr lang="cs-CZ" altLang="cs-CZ" sz="3800" dirty="0">
                <a:cs typeface="Times New Roman" panose="02020603050405020304" pitchFamily="18" charset="0"/>
              </a:rPr>
              <a:t>Dominantní postavení</a:t>
            </a:r>
          </a:p>
        </p:txBody>
      </p:sp>
      <p:sp>
        <p:nvSpPr>
          <p:cNvPr id="230404" name="Text Box 4">
            <a:extLst>
              <a:ext uri="{FF2B5EF4-FFF2-40B4-BE49-F238E27FC236}">
                <a16:creationId xmlns:a16="http://schemas.microsoft.com/office/drawing/2014/main" xmlns="" id="{B643C7E4-B84D-45E5-A790-613DBE4ED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420938"/>
            <a:ext cx="8626475" cy="336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4C92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Čl. 102 SFEU </a:t>
            </a:r>
          </a:p>
          <a:p>
            <a:pPr>
              <a:spcBef>
                <a:spcPct val="20000"/>
              </a:spcBef>
              <a:buClr>
                <a:srgbClr val="004C92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Dominant disponuje podstatnou tržní silou (</a:t>
            </a:r>
            <a:r>
              <a:rPr lang="cs-CZ" altLang="ru-RU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significant market power</a:t>
            </a: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  <a:buClr>
                <a:srgbClr val="004C92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… tedy není vystaven tržním tlakům (</a:t>
            </a:r>
            <a:r>
              <a:rPr lang="cs-CZ" altLang="ru-RU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competitive constraints</a:t>
            </a: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  <a:buClr>
                <a:srgbClr val="004C92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… a tak dokáže zvýšit na delší dobu ceny nad tržní úroveň</a:t>
            </a:r>
          </a:p>
        </p:txBody>
      </p:sp>
    </p:spTree>
    <p:extLst>
      <p:ext uri="{BB962C8B-B14F-4D97-AF65-F5344CB8AC3E}">
        <p14:creationId xmlns:p14="http://schemas.microsoft.com/office/powerpoint/2010/main" val="1996372136"/>
      </p:ext>
    </p:extLst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xmlns="" id="{52BBCF38-22E4-4EE4-8AA6-9FF612FA04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r>
              <a:rPr lang="cs-CZ" altLang="cs-CZ" sz="3800"/>
              <a:t>3. Průběh řízení</a:t>
            </a:r>
          </a:p>
        </p:txBody>
      </p:sp>
      <p:sp>
        <p:nvSpPr>
          <p:cNvPr id="10243" name="Rectangle 4">
            <a:extLst>
              <a:ext uri="{FF2B5EF4-FFF2-40B4-BE49-F238E27FC236}">
                <a16:creationId xmlns:a16="http://schemas.microsoft.com/office/drawing/2014/main" xmlns="" id="{4CA320DC-E02E-4D53-98C4-2927EFBE4B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700213"/>
            <a:ext cx="8785225" cy="3240087"/>
          </a:xfrm>
        </p:spPr>
        <p:txBody>
          <a:bodyPr/>
          <a:lstStyle/>
          <a:p>
            <a:pPr marL="609600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Zahajováno na návrh – notifikace (podrobný formulář)</a:t>
            </a:r>
          </a:p>
          <a:p>
            <a:pPr marL="609600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Fáze I. – základní posouzení případu (cca 1 měsíc)</a:t>
            </a:r>
          </a:p>
          <a:p>
            <a:pPr marL="609600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Fáze II. – podrobné posouzení, pokud spojení vzbuzuje obavy z podstatného narušení soutěže (cca 4 měsíce)</a:t>
            </a:r>
          </a:p>
          <a:p>
            <a:pPr marL="609600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Posuzuje se: zda spojení významně omezí účinnou hospodářskou soutěž, zejména vznikem nebo posílením dominantního postavené</a:t>
            </a:r>
          </a:p>
          <a:p>
            <a:pPr marL="609600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Výsledkem</a:t>
            </a:r>
          </a:p>
          <a:p>
            <a:pPr marL="1066800" lvl="1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Povolení</a:t>
            </a:r>
          </a:p>
          <a:p>
            <a:pPr marL="1066800" lvl="1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Povolení se závazky</a:t>
            </a:r>
          </a:p>
          <a:p>
            <a:pPr marL="1066800" lvl="1" indent="-609600" algn="just">
              <a:buFont typeface="Wingdings" panose="05000000000000000000" pitchFamily="2" charset="2"/>
              <a:buChar char="§"/>
            </a:pPr>
            <a:r>
              <a:rPr lang="cs-CZ" altLang="cs-CZ"/>
              <a:t>Zákaz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xmlns="" id="{85E989F2-3B02-4AE0-8277-98C9BEF4AE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28575" y="1052513"/>
            <a:ext cx="9144000" cy="719137"/>
          </a:xfrm>
        </p:spPr>
        <p:txBody>
          <a:bodyPr/>
          <a:lstStyle/>
          <a:p>
            <a:r>
              <a:rPr lang="cs-CZ" altLang="cs-CZ" sz="3800"/>
              <a:t>4. Typy spojení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xmlns="" id="{934EE277-FC37-4935-AC95-222EFFF434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1557338"/>
            <a:ext cx="8785225" cy="5111750"/>
          </a:xfrm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Horizontální spojení</a:t>
            </a:r>
          </a:p>
          <a:p>
            <a:pPr marL="800100" lvl="1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spojení mezi aktuálními nebo potenciálními konkurenty</a:t>
            </a:r>
          </a:p>
          <a:p>
            <a:pPr marL="800100" lvl="1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teoreticky nejnebezpečnější, vedou k zániku konkurenta na trhu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Vertikální spojení</a:t>
            </a:r>
          </a:p>
          <a:p>
            <a:pPr marL="800100" lvl="1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spojení mezi soutěžiteli působícími na různých úrovních výrobně dodavatelského řetězce (výrobce – distributor)</a:t>
            </a:r>
          </a:p>
          <a:p>
            <a:pPr marL="800100" lvl="1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nebezpečí uzavření </a:t>
            </a:r>
            <a:r>
              <a:rPr lang="cs-CZ" altLang="cs-CZ" i="1"/>
              <a:t>down-stream</a:t>
            </a:r>
            <a:r>
              <a:rPr lang="cs-CZ" altLang="cs-CZ"/>
              <a:t> či </a:t>
            </a:r>
            <a:r>
              <a:rPr lang="cs-CZ" altLang="cs-CZ" i="1"/>
              <a:t>up-stream</a:t>
            </a:r>
            <a:r>
              <a:rPr lang="cs-CZ" altLang="cs-CZ"/>
              <a:t> trhu</a:t>
            </a:r>
          </a:p>
          <a:p>
            <a:pPr marL="1257300" lvl="2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zvyšování nákladů konkurentům zamezením přístupu k surovinám či zákazníkům</a:t>
            </a:r>
          </a:p>
          <a:p>
            <a:pPr marL="1257300" lvl="2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nebezpečí získání přístupu k citlivým informacím o svých konkurentech</a:t>
            </a:r>
          </a:p>
          <a:p>
            <a:pPr marL="800100" lvl="1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výhody ze spojení (zvyšování efektivity, snižování nákladů)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Konglomerátní spojení</a:t>
            </a:r>
          </a:p>
          <a:p>
            <a:pPr marL="800100" lvl="1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spojení soutěžitelů působících na odlišných relevantních trzích</a:t>
            </a:r>
          </a:p>
          <a:p>
            <a:pPr marL="800100" lvl="1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nebezpečí pouze v případě souvisejících trhů (komplementární výrobky)</a:t>
            </a:r>
            <a:endParaRPr lang="cs-CZ" altLang="cs-CZ" i="1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>
            <a:extLst>
              <a:ext uri="{FF2B5EF4-FFF2-40B4-BE49-F238E27FC236}">
                <a16:creationId xmlns:a16="http://schemas.microsoft.com/office/drawing/2014/main" xmlns="" id="{F81E1D9B-0964-4B89-A038-362F4BCBB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276475"/>
            <a:ext cx="8437563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None/>
            </a:pPr>
            <a:endParaRPr lang="en-US" altLang="cs-CZ" sz="1600"/>
          </a:p>
        </p:txBody>
      </p:sp>
      <p:sp>
        <p:nvSpPr>
          <p:cNvPr id="12291" name="Rectangle 8">
            <a:extLst>
              <a:ext uri="{FF2B5EF4-FFF2-40B4-BE49-F238E27FC236}">
                <a16:creationId xmlns:a16="http://schemas.microsoft.com/office/drawing/2014/main" xmlns="" id="{184E3633-4F85-4932-88D6-35A24350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cs-CZ" altLang="cs-CZ" sz="3600" b="1" i="1">
                <a:solidFill>
                  <a:srgbClr val="004C92"/>
                </a:solidFill>
              </a:rPr>
              <a:t>Děkuji Vám za pozornost …</a:t>
            </a:r>
          </a:p>
        </p:txBody>
      </p:sp>
      <p:sp>
        <p:nvSpPr>
          <p:cNvPr id="12292" name="Rectangle 10">
            <a:extLst>
              <a:ext uri="{FF2B5EF4-FFF2-40B4-BE49-F238E27FC236}">
                <a16:creationId xmlns:a16="http://schemas.microsoft.com/office/drawing/2014/main" xmlns="" id="{CF5FE6E0-3153-4C11-A724-4183019F3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634038"/>
            <a:ext cx="8785225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800">
                <a:solidFill>
                  <a:srgbClr val="004C92"/>
                </a:solidFill>
              </a:rPr>
              <a:t>Michal PETR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>
                <a:solidFill>
                  <a:srgbClr val="004C92"/>
                </a:solidFill>
              </a:rPr>
              <a:t>michal.petr@upol.cz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xmlns="" id="{67B16658-1D3A-4A78-96A7-1E5C2C260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BA6A4F2F-F6B2-4B74-9C11-7C74F77437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44600" y="1108075"/>
            <a:ext cx="7772400" cy="685800"/>
          </a:xfrm>
        </p:spPr>
        <p:txBody>
          <a:bodyPr/>
          <a:lstStyle/>
          <a:p>
            <a:r>
              <a:rPr lang="cs-CZ" altLang="cs-CZ" sz="3800">
                <a:cs typeface="Times New Roman" panose="02020603050405020304" pitchFamily="18" charset="0"/>
              </a:rPr>
              <a:t>1. Analýza tržní síly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xmlns="" id="{43CEA251-B2E7-4000-B1FD-853777C15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068638"/>
            <a:ext cx="8626475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2800" dirty="0">
                <a:latin typeface="Times New Roman" pitchFamily="18" charset="0"/>
              </a:rPr>
              <a:t>Dominantní postavení se odvozuje od </a:t>
            </a:r>
            <a:r>
              <a:rPr lang="cs-CZ" sz="2800" i="1" dirty="0">
                <a:latin typeface="Times New Roman" pitchFamily="18" charset="0"/>
              </a:rPr>
              <a:t>tržní síly</a:t>
            </a:r>
          </a:p>
          <a:p>
            <a:pPr lvl="1">
              <a:buClr>
                <a:srgbClr val="004C92"/>
              </a:buClr>
              <a:buFont typeface="Wingdings" pitchFamily="2" charset="2"/>
              <a:buChar char="§"/>
              <a:defRPr/>
            </a:pPr>
            <a:r>
              <a:rPr lang="cs-CZ" sz="2800" dirty="0">
                <a:latin typeface="Times New Roman" pitchFamily="18" charset="0"/>
              </a:rPr>
              <a:t>tržní podíl</a:t>
            </a:r>
          </a:p>
          <a:p>
            <a:pPr lvl="1">
              <a:buClr>
                <a:srgbClr val="004C92"/>
              </a:buClr>
              <a:buFont typeface="Wingdings" pitchFamily="2" charset="2"/>
              <a:buChar char="§"/>
              <a:defRPr/>
            </a:pPr>
            <a:r>
              <a:rPr lang="cs-CZ" sz="2800" dirty="0">
                <a:latin typeface="Times New Roman" pitchFamily="18" charset="0"/>
              </a:rPr>
              <a:t>překážky vstupu na trh (faktické i právní)</a:t>
            </a:r>
          </a:p>
          <a:p>
            <a:pPr lvl="1">
              <a:buClr>
                <a:srgbClr val="004C92"/>
              </a:buClr>
              <a:buFont typeface="Wingdings" pitchFamily="2" charset="2"/>
              <a:buChar char="§"/>
              <a:defRPr/>
            </a:pPr>
            <a:r>
              <a:rPr lang="cs-CZ" sz="2800" dirty="0">
                <a:latin typeface="Times New Roman" pitchFamily="18" charset="0"/>
              </a:rPr>
              <a:t>postavení odběratelů (</a:t>
            </a:r>
            <a:r>
              <a:rPr lang="cs-CZ" sz="2800" i="1" dirty="0" err="1">
                <a:latin typeface="Times New Roman" pitchFamily="18" charset="0"/>
              </a:rPr>
              <a:t>buyer</a:t>
            </a:r>
            <a:r>
              <a:rPr lang="cs-CZ" sz="2800" i="1" dirty="0">
                <a:latin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</a:rPr>
              <a:t>power</a:t>
            </a:r>
            <a:r>
              <a:rPr lang="cs-CZ" sz="2800" dirty="0">
                <a:latin typeface="Times New Roman" pitchFamily="18" charset="0"/>
              </a:rPr>
              <a:t>)</a:t>
            </a:r>
          </a:p>
          <a:p>
            <a:pPr lvl="1">
              <a:buClr>
                <a:srgbClr val="004C92"/>
              </a:buClr>
              <a:buFont typeface="Wingdings" pitchFamily="2" charset="2"/>
              <a:buChar char="§"/>
              <a:defRPr/>
            </a:pPr>
            <a:r>
              <a:rPr lang="cs-CZ" sz="2800" dirty="0">
                <a:latin typeface="Times New Roman" pitchFamily="18" charset="0"/>
              </a:rPr>
              <a:t>hospodářská a finanční síla</a:t>
            </a:r>
          </a:p>
          <a:p>
            <a:pPr lvl="1">
              <a:buClr>
                <a:srgbClr val="004C92"/>
              </a:buClr>
              <a:buFont typeface="Wingdings" pitchFamily="2" charset="2"/>
              <a:buChar char="§"/>
              <a:defRPr/>
            </a:pPr>
            <a:r>
              <a:rPr lang="cs-CZ" sz="2800" dirty="0">
                <a:latin typeface="Times New Roman" pitchFamily="18" charset="0"/>
              </a:rPr>
              <a:t> stupeň vertikální integrace</a:t>
            </a:r>
          </a:p>
          <a:p>
            <a:pPr marL="457200" lvl="1" indent="0">
              <a:buClr>
                <a:srgbClr val="004C92"/>
              </a:buClr>
              <a:defRPr/>
            </a:pPr>
            <a:r>
              <a:rPr lang="cs-CZ" sz="2800" dirty="0">
                <a:latin typeface="Times New Roman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42084786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xmlns="" id="{101E47D9-9333-4AF7-90E8-81024012D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38778475-7576-46DE-8F71-08010FD4FF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685800"/>
          </a:xfrm>
        </p:spPr>
        <p:txBody>
          <a:bodyPr/>
          <a:lstStyle/>
          <a:p>
            <a:r>
              <a:rPr lang="cs-CZ" altLang="cs-CZ" sz="3800">
                <a:cs typeface="Times New Roman" panose="02020603050405020304" pitchFamily="18" charset="0"/>
              </a:rPr>
              <a:t>2. Zneužívání dominance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xmlns="" id="{EFE862F1-6918-4B5A-8620-D59B3CBBE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429000"/>
            <a:ext cx="86264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Zakázáno nikoliv dominantní postavení, ale jeho </a:t>
            </a:r>
            <a:r>
              <a:rPr lang="cs-CZ" altLang="cs-CZ" i="1"/>
              <a:t>zneužívání</a:t>
            </a:r>
          </a:p>
          <a:p>
            <a:pPr>
              <a:spcBef>
                <a:spcPct val="0"/>
              </a:spcBef>
            </a:pPr>
            <a:r>
              <a:rPr lang="cs-CZ" altLang="cs-CZ"/>
              <a:t>koncept „</a:t>
            </a:r>
            <a:r>
              <a:rPr lang="cs-CZ" altLang="cs-CZ" i="1"/>
              <a:t>zvláštní odpovědnosti</a:t>
            </a:r>
            <a:r>
              <a:rPr lang="cs-CZ" altLang="cs-CZ"/>
              <a:t>“ dominanta – nesmí jednat způsobem, který je přípustný u nedominanta</a:t>
            </a:r>
          </a:p>
          <a:p>
            <a:pPr>
              <a:spcBef>
                <a:spcPct val="0"/>
              </a:spcBef>
            </a:pPr>
            <a:r>
              <a:rPr lang="cs-CZ" altLang="cs-CZ"/>
              <a:t>ordoliberální přístup – dominant má jednat způsobem, jako by jím nebyl, trh je narušen již jeho přítomností</a:t>
            </a:r>
          </a:p>
        </p:txBody>
      </p:sp>
    </p:spTree>
    <p:extLst>
      <p:ext uri="{BB962C8B-B14F-4D97-AF65-F5344CB8AC3E}">
        <p14:creationId xmlns:p14="http://schemas.microsoft.com/office/powerpoint/2010/main" val="713443115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xmlns="" id="{E83C1897-BF87-45DA-9802-CD95A2565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A70FA31A-999F-4931-964A-2BBED20FD0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98550"/>
            <a:ext cx="9144000" cy="685800"/>
          </a:xfrm>
        </p:spPr>
        <p:txBody>
          <a:bodyPr/>
          <a:lstStyle/>
          <a:p>
            <a:r>
              <a:rPr lang="cs-CZ" altLang="cs-CZ" sz="3800">
                <a:cs typeface="Times New Roman" panose="02020603050405020304" pitchFamily="18" charset="0"/>
              </a:rPr>
              <a:t>Formy zneužívání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xmlns="" id="{699D7CEA-B721-4E12-93D3-C92A28042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852738"/>
            <a:ext cx="8626475" cy="335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cs-CZ" altLang="cs-CZ"/>
              <a:t>vylučovací (</a:t>
            </a:r>
            <a:r>
              <a:rPr lang="cs-CZ" altLang="cs-CZ" i="1"/>
              <a:t>exclusionary</a:t>
            </a:r>
            <a:r>
              <a:rPr lang="cs-CZ" altLang="cs-CZ"/>
              <a:t>): omezování soutěže (konkurence), eg.</a:t>
            </a:r>
          </a:p>
          <a:p>
            <a:pPr lvl="1" algn="just">
              <a:lnSpc>
                <a:spcPct val="90000"/>
              </a:lnSpc>
              <a:buSzTx/>
            </a:pPr>
            <a:r>
              <a:rPr lang="cs-CZ" altLang="cs-CZ"/>
              <a:t>predátorské ceny</a:t>
            </a:r>
          </a:p>
          <a:p>
            <a:pPr lvl="1" algn="just">
              <a:lnSpc>
                <a:spcPct val="90000"/>
              </a:lnSpc>
              <a:buSzTx/>
            </a:pPr>
            <a:r>
              <a:rPr lang="cs-CZ" altLang="cs-CZ"/>
              <a:t>odmítnutí obchodování (+ doktrína </a:t>
            </a:r>
            <a:r>
              <a:rPr lang="cs-CZ" altLang="cs-CZ" i="1"/>
              <a:t>essential facility</a:t>
            </a:r>
            <a:r>
              <a:rPr lang="cs-CZ" altLang="cs-CZ"/>
              <a:t>)</a:t>
            </a:r>
          </a:p>
          <a:p>
            <a:pPr algn="just">
              <a:lnSpc>
                <a:spcPct val="90000"/>
              </a:lnSpc>
            </a:pPr>
            <a:r>
              <a:rPr lang="cs-CZ" altLang="cs-CZ"/>
              <a:t>vykořisťovací (</a:t>
            </a:r>
            <a:r>
              <a:rPr lang="cs-CZ" altLang="cs-CZ" i="1"/>
              <a:t>exploitative</a:t>
            </a:r>
            <a:r>
              <a:rPr lang="cs-CZ" altLang="cs-CZ"/>
              <a:t>): těžení výhod ze závislosti ostatních podniků a spotřebitelů, eg.</a:t>
            </a:r>
          </a:p>
          <a:p>
            <a:pPr lvl="1" algn="just">
              <a:lnSpc>
                <a:spcPct val="90000"/>
              </a:lnSpc>
              <a:buSzTx/>
            </a:pPr>
            <a:r>
              <a:rPr lang="cs-CZ" altLang="cs-CZ"/>
              <a:t>nepřiměřené ceny</a:t>
            </a:r>
          </a:p>
          <a:p>
            <a:pPr lvl="1" algn="just">
              <a:lnSpc>
                <a:spcPct val="90000"/>
              </a:lnSpc>
              <a:buSzTx/>
            </a:pPr>
            <a:r>
              <a:rPr lang="cs-CZ" altLang="cs-CZ"/>
              <a:t>vázání</a:t>
            </a:r>
          </a:p>
        </p:txBody>
      </p:sp>
    </p:spTree>
    <p:extLst>
      <p:ext uri="{BB962C8B-B14F-4D97-AF65-F5344CB8AC3E}">
        <p14:creationId xmlns:p14="http://schemas.microsoft.com/office/powerpoint/2010/main" val="1502216644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xmlns="" id="{915810E0-532A-4FFC-BA99-55D6555E02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938" y="1052513"/>
            <a:ext cx="9144000" cy="719137"/>
          </a:xfrm>
        </p:spPr>
        <p:txBody>
          <a:bodyPr/>
          <a:lstStyle/>
          <a:p>
            <a:r>
              <a:rPr lang="cs-CZ" altLang="cs-CZ" sz="3800" dirty="0" smtClean="0"/>
              <a:t>II</a:t>
            </a:r>
            <a:r>
              <a:rPr lang="cs-CZ" altLang="cs-CZ" sz="3800" dirty="0"/>
              <a:t>. Prosazování soutěžního práva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xmlns="" id="{267F6A0E-5DD3-4306-BE0D-922C27F440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773238"/>
            <a:ext cx="9144000" cy="4392612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b="1"/>
              <a:t>Veřejné prosazování </a:t>
            </a:r>
            <a:r>
              <a:rPr lang="cs-CZ" altLang="cs-CZ" b="1" i="1"/>
              <a:t>(public enforcement)</a:t>
            </a:r>
          </a:p>
          <a:p>
            <a:pPr marL="990600" lvl="1" indent="-5334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soutěžním orgánem (Komise, NCA)</a:t>
            </a:r>
          </a:p>
          <a:p>
            <a:pPr marL="990600" lvl="1" indent="-5334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z úřední povinnosti</a:t>
            </a:r>
          </a:p>
          <a:p>
            <a:pPr marL="990600" lvl="1" indent="-5334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rozsáhlé vyšetřovací pravomoci</a:t>
            </a:r>
          </a:p>
          <a:p>
            <a:pPr marL="990600" lvl="1" indent="-5334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tresty</a:t>
            </a:r>
          </a:p>
          <a:p>
            <a:pPr marL="990600" lvl="1" indent="-5334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právním základem Nařízení 1/2003</a:t>
            </a:r>
          </a:p>
          <a:p>
            <a:pPr marL="990600" lvl="1" indent="-5334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Spolupráce v rámci ECN </a:t>
            </a:r>
            <a:r>
              <a:rPr lang="cs-CZ" altLang="cs-CZ" i="1"/>
              <a:t>(European Competition Network)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b="1"/>
              <a:t>Soukromé prosazování </a:t>
            </a:r>
            <a:r>
              <a:rPr lang="cs-CZ" altLang="cs-CZ" b="1" i="1"/>
              <a:t>(private enforcement)</a:t>
            </a:r>
          </a:p>
          <a:p>
            <a:pPr marL="990600" lvl="1" indent="-5334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civilní soudy</a:t>
            </a:r>
          </a:p>
          <a:p>
            <a:pPr marL="990600" lvl="1" indent="-5334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v soukromém zájmu – na základě žaloby</a:t>
            </a:r>
          </a:p>
          <a:p>
            <a:pPr marL="990600" lvl="1" indent="-5334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/>
              <a:t>Směrnice 2014/104/EU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b="1"/>
              <a:t>Trestní prosazování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xmlns="" id="{5E83C7B9-D692-4850-9D1F-1762652F28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4763" y="908050"/>
            <a:ext cx="9144001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 dirty="0" smtClean="0">
                <a:latin typeface="Times New Roman" panose="02020603050405020304" pitchFamily="18" charset="0"/>
              </a:rPr>
              <a:t>1. Veřejné prosazování</a:t>
            </a:r>
            <a:endParaRPr lang="cs-CZ" altLang="cs-CZ" sz="3800" b="1" i="1" dirty="0">
              <a:latin typeface="Times New Roman" panose="02020603050405020304" pitchFamily="18" charset="0"/>
            </a:endParaRP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xmlns="" id="{788B46AC-2A6A-463A-A5A3-260E7F38A6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420938"/>
            <a:ext cx="8785225" cy="36718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Neformální „prověřovací“ fáze</a:t>
            </a:r>
            <a:endParaRPr lang="cs-CZ" altLang="cs-CZ" sz="3500" i="1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Zahájení „formálního“ řízení </a:t>
            </a:r>
            <a:r>
              <a:rPr lang="cs-CZ" altLang="cs-CZ" sz="3500" i="1" dirty="0">
                <a:latin typeface="Times New Roman" panose="02020603050405020304" pitchFamily="18" charset="0"/>
              </a:rPr>
              <a:t>(</a:t>
            </a:r>
            <a:r>
              <a:rPr lang="cs-CZ" altLang="cs-CZ" sz="3500" i="1" dirty="0" err="1">
                <a:latin typeface="Times New Roman" panose="02020603050405020304" pitchFamily="18" charset="0"/>
              </a:rPr>
              <a:t>dawn</a:t>
            </a:r>
            <a:r>
              <a:rPr lang="cs-CZ" altLang="cs-CZ" sz="3500" i="1" dirty="0">
                <a:latin typeface="Times New Roman" panose="02020603050405020304" pitchFamily="18" charset="0"/>
              </a:rPr>
              <a:t> </a:t>
            </a:r>
            <a:r>
              <a:rPr lang="cs-CZ" altLang="cs-CZ" sz="3500" i="1" dirty="0" err="1">
                <a:latin typeface="Times New Roman" panose="02020603050405020304" pitchFamily="18" charset="0"/>
              </a:rPr>
              <a:t>raid</a:t>
            </a:r>
            <a:r>
              <a:rPr lang="cs-CZ" altLang="cs-CZ" sz="3500" i="1" dirty="0">
                <a:latin typeface="Times New Roman" panose="02020603050405020304" pitchFamily="18" charset="0"/>
              </a:rPr>
              <a:t>)</a:t>
            </a:r>
            <a:endParaRPr lang="cs-CZ" altLang="cs-CZ" sz="3500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Sdělení výhrad (S. O.)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Rozhodnutí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endParaRPr lang="cs-CZ" altLang="cs-CZ" sz="35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00118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xmlns="" id="{7770E976-FDA6-4B73-9075-85F603DE2B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Rozhodnutí Komise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xmlns="" id="{4C913220-6C19-4180-8E10-D5AEE01D8D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2636838"/>
            <a:ext cx="8785225" cy="39608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Absence důvodu k zásahu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Odložení věci – neprokázání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Shledání porušení soutěžního práva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Pokuta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Opatření k nápravě (strukturální, behaviorální)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Specifické formy rozhodnutí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Závazky – náprava situace bez deklarace protiprávnosti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Narovnání (u kartelů) – snížení pokuty po přiznání 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Znovu </a:t>
            </a:r>
            <a:r>
              <a:rPr lang="cs-CZ" altLang="cs-CZ" sz="2800" i="1">
                <a:latin typeface="Times New Roman" panose="02020603050405020304" pitchFamily="18" charset="0"/>
              </a:rPr>
              <a:t>ne bis in idem</a:t>
            </a:r>
            <a:r>
              <a:rPr lang="cs-CZ" altLang="cs-CZ" sz="2800">
                <a:latin typeface="Times New Roman" panose="02020603050405020304" pitchFamily="18" charset="0"/>
              </a:rPr>
              <a:t>: další řízení po rozhodnutí Komise?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i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20982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C271F5CA-B3BB-4DF0-888B-0BB581D3C5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 dirty="0" smtClean="0">
                <a:latin typeface="Times New Roman" panose="02020603050405020304" pitchFamily="18" charset="0"/>
              </a:rPr>
              <a:t>ECN </a:t>
            </a:r>
            <a:r>
              <a:rPr lang="cs-CZ" altLang="cs-CZ" sz="3800" b="1" i="1" dirty="0">
                <a:latin typeface="Times New Roman" panose="02020603050405020304" pitchFamily="18" charset="0"/>
              </a:rPr>
              <a:t>a její fungování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xmlns="" id="{ACA94556-D0ED-40A0-88EC-535B538313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5209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 dirty="0">
                <a:latin typeface="Times New Roman" panose="02020603050405020304" pitchFamily="18" charset="0"/>
              </a:rPr>
              <a:t>ECN sdružuje 28 NCA a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alokace případů – nalezení „dobře umístěného“ </a:t>
            </a:r>
            <a:r>
              <a:rPr lang="cs-CZ" altLang="cs-CZ" sz="2800" dirty="0" smtClean="0">
                <a:latin typeface="Times New Roman" panose="02020603050405020304" pitchFamily="18" charset="0"/>
              </a:rPr>
              <a:t>orgánu</a:t>
            </a:r>
            <a:endParaRPr lang="cs-CZ" altLang="cs-CZ" sz="2800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konzistentní rozhodování – „dohled“ </a:t>
            </a:r>
            <a:r>
              <a:rPr lang="cs-CZ" altLang="cs-CZ" sz="2800" dirty="0" smtClean="0">
                <a:latin typeface="Times New Roman" panose="02020603050405020304" pitchFamily="18" charset="0"/>
              </a:rPr>
              <a:t>Komise</a:t>
            </a:r>
            <a:endParaRPr lang="cs-CZ" altLang="cs-CZ" sz="2800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provádění vyšetřovacích úkonů a předávání důkazů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spolupráce na budování společné „soutěžní kultury“</a:t>
            </a:r>
          </a:p>
        </p:txBody>
      </p:sp>
    </p:spTree>
    <p:extLst>
      <p:ext uri="{BB962C8B-B14F-4D97-AF65-F5344CB8AC3E}">
        <p14:creationId xmlns:p14="http://schemas.microsoft.com/office/powerpoint/2010/main" val="419626729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3197</TotalTime>
  <Words>1023</Words>
  <Application>Microsoft Office PowerPoint</Application>
  <PresentationFormat>Předvádění na obrazovce (4:3)</PresentationFormat>
  <Paragraphs>170</Paragraphs>
  <Slides>22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Šablona návrhu UOHS</vt:lpstr>
      <vt:lpstr>Prezentace aplikace PowerPoint</vt:lpstr>
      <vt:lpstr>I. Dominantní postavení</vt:lpstr>
      <vt:lpstr>1. Analýza tržní síly</vt:lpstr>
      <vt:lpstr>2. Zneužívání dominance</vt:lpstr>
      <vt:lpstr>Formy zneužívání</vt:lpstr>
      <vt:lpstr>II. Prosazování soutěžního práva</vt:lpstr>
      <vt:lpstr>1. Veřejné prosazování</vt:lpstr>
      <vt:lpstr>Rozhodnutí Komise</vt:lpstr>
      <vt:lpstr>ECN a její fungování</vt:lpstr>
      <vt:lpstr>Program leniency</vt:lpstr>
      <vt:lpstr>2. Soukromé prosazování</vt:lpstr>
      <vt:lpstr>Vztah veřejného a soukromého prosazování</vt:lpstr>
      <vt:lpstr>Směrnice 2014/104/EU</vt:lpstr>
      <vt:lpstr>III. Kontrola koncentrací</vt:lpstr>
      <vt:lpstr>1. Pojem koncentrace</vt:lpstr>
      <vt:lpstr>Kontrola</vt:lpstr>
      <vt:lpstr>2. Notifikační kritéria</vt:lpstr>
      <vt:lpstr>ad Notifikační kritéria</vt:lpstr>
      <vt:lpstr>ad Notifikační kritéria</vt:lpstr>
      <vt:lpstr>3. Průběh řízení</vt:lpstr>
      <vt:lpstr>4. Typy spojení</vt:lpstr>
      <vt:lpstr>Prezentace aplikace PowerPoint</vt:lpstr>
    </vt:vector>
  </TitlesOfParts>
  <Company>uohs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koutna</dc:creator>
  <cp:lastModifiedBy>Petr Michal</cp:lastModifiedBy>
  <cp:revision>146</cp:revision>
  <dcterms:created xsi:type="dcterms:W3CDTF">2007-10-30T06:56:21Z</dcterms:created>
  <dcterms:modified xsi:type="dcterms:W3CDTF">2018-12-04T14:31:57Z</dcterms:modified>
</cp:coreProperties>
</file>