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9C31-C840-4152-9489-082B249EF06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9F026-3B54-4992-BE06-C928236D507E}">
      <dgm:prSet phldrT="[Text]"/>
      <dgm:spPr/>
      <dgm:t>
        <a:bodyPr/>
        <a:lstStyle/>
        <a:p>
          <a:r>
            <a:rPr lang="cs-CZ"/>
            <a:t>Hermeneutika</a:t>
          </a:r>
        </a:p>
      </dgm:t>
    </dgm:pt>
    <dgm:pt modelId="{688D8CC4-CEF1-494A-803B-A4DF804CAEA5}" type="parTrans" cxnId="{82BE7BF5-004B-4E7C-BD5B-BC63D65F3789}">
      <dgm:prSet/>
      <dgm:spPr/>
      <dgm:t>
        <a:bodyPr/>
        <a:lstStyle/>
        <a:p>
          <a:endParaRPr lang="cs-CZ"/>
        </a:p>
      </dgm:t>
    </dgm:pt>
    <dgm:pt modelId="{BF48AC34-8537-456F-AEEC-83FBA230945B}" type="sibTrans" cxnId="{82BE7BF5-004B-4E7C-BD5B-BC63D65F3789}">
      <dgm:prSet/>
      <dgm:spPr/>
      <dgm:t>
        <a:bodyPr/>
        <a:lstStyle/>
        <a:p>
          <a:endParaRPr lang="cs-CZ"/>
        </a:p>
      </dgm:t>
    </dgm:pt>
    <dgm:pt modelId="{FEEE0ED1-C589-48D1-A078-42FE2E4EE1F4}">
      <dgm:prSet phldrT="[Text]"/>
      <dgm:spPr/>
      <dgm:t>
        <a:bodyPr/>
        <a:lstStyle/>
        <a:p>
          <a:r>
            <a:rPr lang="cs-CZ"/>
            <a:t>Topika</a:t>
          </a:r>
        </a:p>
      </dgm:t>
    </dgm:pt>
    <dgm:pt modelId="{1E30094C-6B8F-474E-A8C7-0693E67652F4}" type="parTrans" cxnId="{E5CC3F5A-8009-4094-B52D-1FD5C2EE1477}">
      <dgm:prSet/>
      <dgm:spPr/>
      <dgm:t>
        <a:bodyPr/>
        <a:lstStyle/>
        <a:p>
          <a:endParaRPr lang="cs-CZ"/>
        </a:p>
      </dgm:t>
    </dgm:pt>
    <dgm:pt modelId="{A7407C4F-2D46-4AAE-9776-3407C24A36A8}" type="sibTrans" cxnId="{E5CC3F5A-8009-4094-B52D-1FD5C2EE1477}">
      <dgm:prSet/>
      <dgm:spPr/>
      <dgm:t>
        <a:bodyPr/>
        <a:lstStyle/>
        <a:p>
          <a:endParaRPr lang="cs-CZ"/>
        </a:p>
      </dgm:t>
    </dgm:pt>
    <dgm:pt modelId="{F13DACF9-DD37-4041-8A71-D5716E4F95D9}">
      <dgm:prSet phldrT="[Text]"/>
      <dgm:spPr/>
      <dgm:t>
        <a:bodyPr/>
        <a:lstStyle/>
        <a:p>
          <a:r>
            <a:rPr lang="cs-CZ"/>
            <a:t>Právní argumentace  </a:t>
          </a:r>
        </a:p>
      </dgm:t>
    </dgm:pt>
    <dgm:pt modelId="{2CB29EB7-6329-4F3C-B587-2547AAE2DC5C}" type="parTrans" cxnId="{BED307DA-ED36-4E87-B0E7-D201B9ADCE01}">
      <dgm:prSet/>
      <dgm:spPr/>
      <dgm:t>
        <a:bodyPr/>
        <a:lstStyle/>
        <a:p>
          <a:endParaRPr lang="cs-CZ"/>
        </a:p>
      </dgm:t>
    </dgm:pt>
    <dgm:pt modelId="{510EBF7B-13F2-4D78-8009-E6B2EA870379}" type="sibTrans" cxnId="{BED307DA-ED36-4E87-B0E7-D201B9ADCE01}">
      <dgm:prSet/>
      <dgm:spPr/>
      <dgm:t>
        <a:bodyPr/>
        <a:lstStyle/>
        <a:p>
          <a:endParaRPr lang="cs-CZ"/>
        </a:p>
      </dgm:t>
    </dgm:pt>
    <dgm:pt modelId="{6D39DB7C-9B75-4DE3-8B6F-20A3993338A2}">
      <dgm:prSet phldrT="[Text]"/>
      <dgm:spPr/>
      <dgm:t>
        <a:bodyPr/>
        <a:lstStyle/>
        <a:p>
          <a:r>
            <a:rPr lang="cs-CZ"/>
            <a:t>Rétorika</a:t>
          </a:r>
        </a:p>
      </dgm:t>
    </dgm:pt>
    <dgm:pt modelId="{81A406C8-3730-49A0-B4BF-F61FA715FC17}" type="parTrans" cxnId="{27B33AD3-33BF-492D-9370-BE1558DC70BE}">
      <dgm:prSet/>
      <dgm:spPr/>
      <dgm:t>
        <a:bodyPr/>
        <a:lstStyle/>
        <a:p>
          <a:endParaRPr lang="cs-CZ"/>
        </a:p>
      </dgm:t>
    </dgm:pt>
    <dgm:pt modelId="{F7C3FA5E-B970-4520-B557-397DD39CB1A2}" type="sibTrans" cxnId="{27B33AD3-33BF-492D-9370-BE1558DC70BE}">
      <dgm:prSet/>
      <dgm:spPr/>
      <dgm:t>
        <a:bodyPr/>
        <a:lstStyle/>
        <a:p>
          <a:endParaRPr lang="cs-CZ"/>
        </a:p>
      </dgm:t>
    </dgm:pt>
    <dgm:pt modelId="{C2FC4B1C-E793-4092-A726-EFAB2F8B6D70}" type="pres">
      <dgm:prSet presAssocID="{38E29C31-C840-4152-9489-082B249EF06C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DFDBA19-E3CB-4C5C-B753-54410FFDD906}" type="pres">
      <dgm:prSet presAssocID="{38E29C31-C840-4152-9489-082B249EF06C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439CC3-CF0D-4B9C-8BEB-37F5A7E72C23}" type="pres">
      <dgm:prSet presAssocID="{38E29C31-C840-4152-9489-082B249EF06C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2329F1-02D7-44F7-9FC7-6AACAD6D70A7}" type="pres">
      <dgm:prSet presAssocID="{38E29C31-C840-4152-9489-082B249EF06C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0788A6-2607-498C-A4E2-118980AB717A}" type="pres">
      <dgm:prSet presAssocID="{38E29C31-C840-4152-9489-082B249EF06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CC3F5A-8009-4094-B52D-1FD5C2EE1477}" srcId="{38E29C31-C840-4152-9489-082B249EF06C}" destId="{FEEE0ED1-C589-48D1-A078-42FE2E4EE1F4}" srcOrd="1" destOrd="0" parTransId="{1E30094C-6B8F-474E-A8C7-0693E67652F4}" sibTransId="{A7407C4F-2D46-4AAE-9776-3407C24A36A8}"/>
    <dgm:cxn modelId="{F695F505-29F2-43F6-8165-C03AF07532CF}" type="presOf" srcId="{FEEE0ED1-C589-48D1-A078-42FE2E4EE1F4}" destId="{D4439CC3-CF0D-4B9C-8BEB-37F5A7E72C23}" srcOrd="0" destOrd="0" presId="urn:microsoft.com/office/officeart/2005/8/layout/pyramid4"/>
    <dgm:cxn modelId="{1E2689D3-1F52-4C96-9423-160F0BCD0BDF}" type="presOf" srcId="{F13DACF9-DD37-4041-8A71-D5716E4F95D9}" destId="{812329F1-02D7-44F7-9FC7-6AACAD6D70A7}" srcOrd="0" destOrd="0" presId="urn:microsoft.com/office/officeart/2005/8/layout/pyramid4"/>
    <dgm:cxn modelId="{BED307DA-ED36-4E87-B0E7-D201B9ADCE01}" srcId="{38E29C31-C840-4152-9489-082B249EF06C}" destId="{F13DACF9-DD37-4041-8A71-D5716E4F95D9}" srcOrd="2" destOrd="0" parTransId="{2CB29EB7-6329-4F3C-B587-2547AAE2DC5C}" sibTransId="{510EBF7B-13F2-4D78-8009-E6B2EA870379}"/>
    <dgm:cxn modelId="{27B33AD3-33BF-492D-9370-BE1558DC70BE}" srcId="{38E29C31-C840-4152-9489-082B249EF06C}" destId="{6D39DB7C-9B75-4DE3-8B6F-20A3993338A2}" srcOrd="3" destOrd="0" parTransId="{81A406C8-3730-49A0-B4BF-F61FA715FC17}" sibTransId="{F7C3FA5E-B970-4520-B557-397DD39CB1A2}"/>
    <dgm:cxn modelId="{82BE7BF5-004B-4E7C-BD5B-BC63D65F3789}" srcId="{38E29C31-C840-4152-9489-082B249EF06C}" destId="{04B9F026-3B54-4992-BE06-C928236D507E}" srcOrd="0" destOrd="0" parTransId="{688D8CC4-CEF1-494A-803B-A4DF804CAEA5}" sibTransId="{BF48AC34-8537-456F-AEEC-83FBA230945B}"/>
    <dgm:cxn modelId="{23E8FC3C-EF75-455A-BF62-E0A05372D6F5}" type="presOf" srcId="{38E29C31-C840-4152-9489-082B249EF06C}" destId="{C2FC4B1C-E793-4092-A726-EFAB2F8B6D70}" srcOrd="0" destOrd="0" presId="urn:microsoft.com/office/officeart/2005/8/layout/pyramid4"/>
    <dgm:cxn modelId="{916C8637-AABC-4C88-A526-F7D31B4FD9CA}" type="presOf" srcId="{6D39DB7C-9B75-4DE3-8B6F-20A3993338A2}" destId="{B10788A6-2607-498C-A4E2-118980AB717A}" srcOrd="0" destOrd="0" presId="urn:microsoft.com/office/officeart/2005/8/layout/pyramid4"/>
    <dgm:cxn modelId="{3B18CA7E-B757-45BA-BEAF-4A041E3FB92E}" type="presOf" srcId="{04B9F026-3B54-4992-BE06-C928236D507E}" destId="{9DFDBA19-E3CB-4C5C-B753-54410FFDD906}" srcOrd="0" destOrd="0" presId="urn:microsoft.com/office/officeart/2005/8/layout/pyramid4"/>
    <dgm:cxn modelId="{CFF12829-F624-4948-844F-B8FA2ACC3AD0}" type="presParOf" srcId="{C2FC4B1C-E793-4092-A726-EFAB2F8B6D70}" destId="{9DFDBA19-E3CB-4C5C-B753-54410FFDD906}" srcOrd="0" destOrd="0" presId="urn:microsoft.com/office/officeart/2005/8/layout/pyramid4"/>
    <dgm:cxn modelId="{70641A90-1058-4A2C-858A-3C3FD87C61D5}" type="presParOf" srcId="{C2FC4B1C-E793-4092-A726-EFAB2F8B6D70}" destId="{D4439CC3-CF0D-4B9C-8BEB-37F5A7E72C23}" srcOrd="1" destOrd="0" presId="urn:microsoft.com/office/officeart/2005/8/layout/pyramid4"/>
    <dgm:cxn modelId="{CCB1BABA-738C-43E0-B23A-5E69495BAEDD}" type="presParOf" srcId="{C2FC4B1C-E793-4092-A726-EFAB2F8B6D70}" destId="{812329F1-02D7-44F7-9FC7-6AACAD6D70A7}" srcOrd="2" destOrd="0" presId="urn:microsoft.com/office/officeart/2005/8/layout/pyramid4"/>
    <dgm:cxn modelId="{668309B2-5344-4C01-9A8D-482B8E4964C0}" type="presParOf" srcId="{C2FC4B1C-E793-4092-A726-EFAB2F8B6D70}" destId="{B10788A6-2607-498C-A4E2-118980AB71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BA19-E3CB-4C5C-B753-54410FFDD906}">
      <dsp:nvSpPr>
        <dsp:cNvPr id="0" name=""/>
        <dsp:cNvSpPr/>
      </dsp:nvSpPr>
      <dsp:spPr>
        <a:xfrm>
          <a:off x="2857500" y="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Hermeneutika</a:t>
          </a:r>
        </a:p>
      </dsp:txBody>
      <dsp:txXfrm>
        <a:off x="3371850" y="1028700"/>
        <a:ext cx="1028700" cy="1028700"/>
      </dsp:txXfrm>
    </dsp:sp>
    <dsp:sp modelId="{D4439CC3-CF0D-4B9C-8BEB-37F5A7E72C23}">
      <dsp:nvSpPr>
        <dsp:cNvPr id="0" name=""/>
        <dsp:cNvSpPr/>
      </dsp:nvSpPr>
      <dsp:spPr>
        <a:xfrm>
          <a:off x="18288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Topika</a:t>
          </a:r>
        </a:p>
      </dsp:txBody>
      <dsp:txXfrm>
        <a:off x="2343150" y="3086100"/>
        <a:ext cx="1028700" cy="1028700"/>
      </dsp:txXfrm>
    </dsp:sp>
    <dsp:sp modelId="{812329F1-02D7-44F7-9FC7-6AACAD6D70A7}">
      <dsp:nvSpPr>
        <dsp:cNvPr id="0" name=""/>
        <dsp:cNvSpPr/>
      </dsp:nvSpPr>
      <dsp:spPr>
        <a:xfrm rot="10800000">
          <a:off x="28575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Právní argumentace  </a:t>
          </a:r>
        </a:p>
      </dsp:txBody>
      <dsp:txXfrm rot="10800000">
        <a:off x="3371850" y="2057400"/>
        <a:ext cx="1028700" cy="1028700"/>
      </dsp:txXfrm>
    </dsp:sp>
    <dsp:sp modelId="{B10788A6-2607-498C-A4E2-118980AB717A}">
      <dsp:nvSpPr>
        <dsp:cNvPr id="0" name=""/>
        <dsp:cNvSpPr/>
      </dsp:nvSpPr>
      <dsp:spPr>
        <a:xfrm>
          <a:off x="38862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Rétorika</a:t>
          </a:r>
        </a:p>
      </dsp:txBody>
      <dsp:txXfrm>
        <a:off x="4400550" y="3086100"/>
        <a:ext cx="10287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6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nadpisu předlohy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textu předlohy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7C786A5-4407-42EB-A407-FA0FD4F69C90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Topika v současném právním myšlení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Lukáš Hlouch</a:t>
            </a:r>
          </a:p>
          <a:p>
            <a:endParaRPr lang="cs-CZ" dirty="0"/>
          </a:p>
          <a:p>
            <a:r>
              <a:rPr lang="cs-CZ" dirty="0" smtClean="0"/>
              <a:t>KPT </a:t>
            </a:r>
            <a:r>
              <a:rPr lang="cs-CZ" dirty="0" err="1" smtClean="0"/>
              <a:t>PrF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38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zájmy (kupř. veřejný zájem), základní principy jednotlivých segmentů právního řádu (ochrana dobré víry), hodnota (obecné blaho, soukromý majetek) 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Larenz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:  juristická  topika vzbudila velkou pozornost a velkou kritiku (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Weinberger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Pracuje s představou praktického právnického usuzování, ale schází jí metoda řazení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a test správnosti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Jen katalog právně použitelných důvodů nestačí – co s ním?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320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Katalogy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podle přiléhavosti k problému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I.  úroveň – libovolná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II. úroveň – úzká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Katalogy je možno uspořádat podle různých kritérií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Praktická využitelnost topiky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první úkol – otázka uchopení právnického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druhý úkol – otázka představy argumentačního řetězce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0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Vztah hermeneutiky, topiky a </a:t>
            </a:r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rétoriky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88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hermeneutiky, topiky a rétoriky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poslední době se hledají v německé teorii průniky topiky a hermeneutiky a diskursivních teorií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Podobenství s cestováním: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Hermeneutika =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CESTA (hermeneutická spirála)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Topika =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MAPA (loci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communes</a:t>
            </a:r>
            <a:r>
              <a:rPr lang="cs-CZ" dirty="0" smtClean="0">
                <a:ea typeface="+mn-ea"/>
                <a:cs typeface="+mn-cs"/>
              </a:rPr>
              <a:t>/</a:t>
            </a:r>
            <a:r>
              <a:rPr lang="cs-CZ" dirty="0" err="1" smtClean="0">
                <a:ea typeface="+mn-ea"/>
                <a:cs typeface="+mn-cs"/>
              </a:rPr>
              <a:t>speciales</a:t>
            </a:r>
            <a:r>
              <a:rPr lang="cs-CZ" dirty="0" smtClean="0"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Rétorika = DOPRAVNÍ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PROSTŘEDKY (figury a styly)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238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040560"/>
          </a:xfrm>
        </p:spPr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Praktická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využitelnost topiky – tvorba tzv. myšlenkových map (případové myšlení)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Propojení faktů případu a vnitřní systematiky právního řádu skrze topickou úvahu – definici rozhodných právních hledisek posouzení případu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Samotný popis normativních právních entit jako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není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podstatný</a:t>
            </a:r>
          </a:p>
          <a:p>
            <a:pPr lvl="1"/>
            <a:r>
              <a:rPr lang="cs-CZ" dirty="0" smtClean="0"/>
              <a:t>Význam topiky ve vědecké a praktické právní argumentaci se liší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7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Kořeny topického myšlení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Aristotelés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Topiky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„Organon“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Nauka o pravděpodobnostním odůvodňování úsudků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mechanismem je dialektika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-logos) – dialektický problém (pro a proti)</a:t>
            </a:r>
          </a:p>
          <a:p>
            <a:pPr lvl="1"/>
            <a:r>
              <a:rPr lang="cs-CZ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– hledisko, které umožňuje učinit si o problému dialektický soud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východisko k položení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5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Topika v právním myšlení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z disciplín či směrů vytvářející teorii právní argumentace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Úzké vazby s rétorikou a diskursivními teoriemi – rozdíly nejsou zcela jasné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s právní hermeneutikou – podrobněji*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topicko-rétorické pojetí právní argumentace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Weinberger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6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Topika v právním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různá hlediska, která slouží jako argumenty pro zvolené řešení 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Nekonečný charakter rozpracování problému – vždy jsou možná další hlediska(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Larenz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124)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Bezproblémové pro vědecký diskurs, ale co praxe?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Soudce musí dojít ke konečnému řešení – kdy se má dialog přerušit?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8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Topika v právním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Uspořádání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určitých vazeb – podle systematiky právní vědy a právního systému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souvislostní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působení)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Rozlišení vnitřní a vnější systematiky: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se obvykle spíše označují elementy tzv. vnitřní systematiky (zájmy, principy, hodnoty) – jde o obecná hlediska, nikoliv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zvláštní 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457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Topika v právním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92488"/>
          </a:xfrm>
        </p:spPr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úkoly topiky: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Otázka pojetí právního argumentu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Jak </a:t>
            </a:r>
            <a:r>
              <a:rPr lang="cs-CZ" dirty="0" smtClean="0"/>
              <a:t>chápeme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právní argument?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Otázka struktury právní argumentace 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Argument – dokazovaná teze (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probandum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/objekt)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Argumentační řetězec a pravidla jeho tvorby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Lze celý právní řád popsat jako katalog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? (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4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5841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Nástup nových teorií právní argumentace po II. světové válce – tzv. nové teorie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založeny na návratu k antické moudrosti  - umění vedení sporu, diskuse, sokratovsko-	platónský dialog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nová rétorika (Ch.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Perelman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nová právní hermeneutika (J.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právní topika (T. 	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93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platnosti argumentačního závěru, ale také otázka metody argumentace  	s ohledem na strukturu právního argumentu (vnitřní x vnější stránka), důraz na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adresáta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(auditorium)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Jurisprudenz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(Theodor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analýza Aristotelovy a Ciceronovy topiky, středověké školy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mos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italicus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topika je jádrem rétoriky, rétorika je základní disciplínou právnického vzdělávání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je založena na problémovém a systémovém myšlení</a:t>
            </a:r>
          </a:p>
          <a:p>
            <a:pPr lvl="0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80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Právnické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Argumenty, které se vztahují k řešení právních problémů a u nichž lze počítat s obecným konsensem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consensus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omnium)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Mohou vystupovat v různé podobě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Příklady právnických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Nejobecnější : obdoba, různost, zásady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výkladu… (shodné pro jakoukoliv diskusi)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	- vychází z aristotelovské topiky</a:t>
            </a:r>
          </a:p>
          <a:p>
            <a:pPr lvl="2"/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2016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pulzačním motivem</Template>
  <TotalTime>24</TotalTime>
  <Words>395</Words>
  <Application>Microsoft Office PowerPoint</Application>
  <PresentationFormat>Předvádění na obrazovce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Default Design</vt:lpstr>
      <vt:lpstr>Topika v současném právním myšlení</vt:lpstr>
      <vt:lpstr> Kořeny topického myšlení </vt:lpstr>
      <vt:lpstr>Topika v právním myšlení </vt:lpstr>
      <vt:lpstr>Topika v právním myšlení</vt:lpstr>
      <vt:lpstr>Topika v právním myšlení</vt:lpstr>
      <vt:lpstr>Topika v právním myšlení</vt:lpstr>
      <vt:lpstr>Renesance topického myšlení – jurisprudence 20. století 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Vztah hermeneutiky, topiky a rétoriky</vt:lpstr>
      <vt:lpstr>Vztah hermeneutiky, topiky a rétoriky</vt:lpstr>
      <vt:lpstr>Závěr 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Topika v současném právním myšlení</dc:title>
  <dc:creator>Hlouch Lukáš</dc:creator>
  <cp:lastModifiedBy>Hlouch Lukáš</cp:lastModifiedBy>
  <cp:revision>4</cp:revision>
  <dcterms:created xsi:type="dcterms:W3CDTF">2019-06-07T06:33:36Z</dcterms:created>
  <dcterms:modified xsi:type="dcterms:W3CDTF">2019-11-27T11:53:02Z</dcterms:modified>
</cp:coreProperties>
</file>