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71" r:id="rId4"/>
    <p:sldId id="258" r:id="rId5"/>
    <p:sldId id="259" r:id="rId6"/>
    <p:sldId id="262" r:id="rId7"/>
    <p:sldId id="263" r:id="rId8"/>
    <p:sldId id="260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9207B-0F8A-44C5-81E1-3B59DA4B8EF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7C8AF-E6B5-457F-8CA1-36F1B1F14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408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8E5B-904A-44A2-80C4-EB1BE73463F4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12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504B-0A2F-45B3-AC84-B6AC43091790}" type="datetime1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26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7260-3B59-4BB2-8ADA-789E10109411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327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6DE0-926E-4587-BF01-8DF95722B8F0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8485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F650-F361-48BE-BA34-656C1FA3113B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65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2965-B644-443E-A605-6DAD1F931B3B}" type="datetime1">
              <a:rPr lang="cs-CZ" smtClean="0"/>
              <a:t>16.10.2019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102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7FB9-7509-4DBF-AA46-9CBCF85A06A0}" type="datetime1">
              <a:rPr lang="cs-CZ" smtClean="0"/>
              <a:t>16.10.2019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44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AF0A-82CB-49A3-BDBC-622468741516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209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E8D3-08D8-4DE3-91A9-F6E75395E752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67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564-C136-48A8-A9C0-D6D20FA1919E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35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DC6-1826-420E-9CDA-3434C9B88A35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49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885E-62A7-424D-878D-E79B686D5434}" type="datetime1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77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581E-D9D9-4AE9-930A-02485570755C}" type="datetime1">
              <a:rPr lang="cs-CZ" smtClean="0"/>
              <a:t>16.10.2019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B81DB-42A4-4357-9947-0720EE6E0C63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74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E257-4CA7-4E1C-90C2-BFFD8ECBB03A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67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818C-ECBD-488C-B8E4-C48E074C4D75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60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11A3B-4537-40FB-A0BF-05696F581E4A}" type="datetime1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41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AF49ED-F048-45A5-9685-EC3A1F50925F}" type="datetime1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7294B-8488-416B-ABD2-C55B55705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612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alaw.com/sites/default/files/case-documents/italaw991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0199" y="2116183"/>
            <a:ext cx="8993777" cy="2090057"/>
          </a:xfrm>
        </p:spPr>
        <p:txBody>
          <a:bodyPr>
            <a:noAutofit/>
          </a:bodyPr>
          <a:lstStyle/>
          <a:p>
            <a:r>
              <a:rPr lang="cs-CZ" sz="3200" i="1" dirty="0" smtClean="0"/>
              <a:t>A </a:t>
            </a:r>
            <a:r>
              <a:rPr lang="cs-CZ" sz="3200" i="1" dirty="0" err="1" smtClean="0"/>
              <a:t>View</a:t>
            </a:r>
            <a:r>
              <a:rPr lang="cs-CZ" sz="3200" i="1" dirty="0" smtClean="0"/>
              <a:t> on </a:t>
            </a:r>
            <a:r>
              <a:rPr lang="cs-CZ" sz="3200" i="1" dirty="0" err="1" smtClean="0"/>
              <a:t>the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Achmea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Judgment</a:t>
            </a:r>
            <a:endParaRPr lang="cs-CZ" sz="32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6701" y="4493622"/>
            <a:ext cx="7480772" cy="1632857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smtClean="0"/>
              <a:t>Zdeněk </a:t>
            </a:r>
            <a:r>
              <a:rPr lang="cs-CZ" dirty="0" smtClean="0"/>
              <a:t>Nový</a:t>
            </a:r>
          </a:p>
          <a:p>
            <a:pPr algn="l"/>
            <a:r>
              <a:rPr lang="cs-CZ" dirty="0" smtClean="0"/>
              <a:t>International and EU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smtClean="0"/>
              <a:t>Department 			</a:t>
            </a:r>
            <a:endParaRPr lang="cs-CZ" dirty="0" smtClean="0"/>
          </a:p>
          <a:p>
            <a:pPr algn="l"/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pPr algn="l"/>
            <a:r>
              <a:rPr lang="cs-CZ" dirty="0" smtClean="0"/>
              <a:t>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20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en-US" dirty="0" smtClean="0"/>
              <a:t> </a:t>
            </a:r>
            <a:r>
              <a:rPr lang="cs-CZ" dirty="0" smtClean="0"/>
              <a:t>p</a:t>
            </a:r>
            <a:r>
              <a:rPr lang="en-US" dirty="0" err="1" smtClean="0"/>
              <a:t>urpose</a:t>
            </a:r>
            <a:r>
              <a:rPr lang="en-US" dirty="0" smtClean="0"/>
              <a:t> of the 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identify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tenets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CJEU</a:t>
            </a:r>
            <a:r>
              <a:rPr lang="en-US" dirty="0" smtClean="0"/>
              <a:t>’s reasoning in the </a:t>
            </a:r>
            <a:r>
              <a:rPr lang="en-US" dirty="0" err="1" smtClean="0"/>
              <a:t>Achmea</a:t>
            </a:r>
            <a:r>
              <a:rPr lang="en-US" dirty="0" smtClean="0"/>
              <a:t> </a:t>
            </a:r>
            <a:r>
              <a:rPr lang="cs-CZ" dirty="0" smtClean="0"/>
              <a:t>c</a:t>
            </a:r>
            <a:r>
              <a:rPr lang="en-US" dirty="0" err="1" smtClean="0"/>
              <a:t>ase</a:t>
            </a:r>
            <a:endParaRPr lang="en-US" dirty="0" smtClean="0"/>
          </a:p>
          <a:p>
            <a:r>
              <a:rPr lang="en-US" dirty="0" smtClean="0"/>
              <a:t>To have a look at rather weak spots in the Court’s argumentation</a:t>
            </a:r>
          </a:p>
          <a:p>
            <a:r>
              <a:rPr lang="en-US" dirty="0" smtClean="0"/>
              <a:t>To highlight the current tension between EU law and international investment law and arbitration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281-729F-47D8-BA95-ADAAFBA1E651}" type="datetime1">
              <a:rPr lang="cs-CZ" smtClean="0"/>
              <a:t>16.10.2019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79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CJEU </a:t>
            </a:r>
            <a:r>
              <a:rPr lang="cs-CZ" dirty="0" err="1"/>
              <a:t>Achmea</a:t>
            </a:r>
            <a:r>
              <a:rPr lang="cs-CZ" dirty="0"/>
              <a:t> </a:t>
            </a:r>
            <a:r>
              <a:rPr lang="cs-CZ" dirty="0" err="1" smtClean="0"/>
              <a:t>j</a:t>
            </a:r>
            <a:r>
              <a:rPr lang="cs-CZ" dirty="0" err="1" smtClean="0"/>
              <a:t>udgment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(C=284/16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Achmea</a:t>
            </a:r>
            <a:r>
              <a:rPr lang="cs-CZ" dirty="0" smtClean="0"/>
              <a:t> </a:t>
            </a:r>
            <a:r>
              <a:rPr lang="cs-CZ" dirty="0" err="1" smtClean="0"/>
              <a:t>merged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providing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insurance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 in Slovakia.</a:t>
            </a:r>
          </a:p>
          <a:p>
            <a:r>
              <a:rPr lang="cs-CZ" dirty="0" smtClean="0"/>
              <a:t>Slovakia </a:t>
            </a:r>
            <a:r>
              <a:rPr lang="cs-CZ" dirty="0" err="1" smtClean="0"/>
              <a:t>thereafter</a:t>
            </a:r>
            <a:r>
              <a:rPr lang="cs-CZ" dirty="0" smtClean="0"/>
              <a:t> </a:t>
            </a:r>
            <a:r>
              <a:rPr lang="cs-CZ" dirty="0" err="1" smtClean="0"/>
              <a:t>radically</a:t>
            </a:r>
            <a:r>
              <a:rPr lang="cs-CZ" dirty="0" smtClean="0"/>
              <a:t> </a:t>
            </a:r>
            <a:r>
              <a:rPr lang="cs-CZ" dirty="0" err="1" smtClean="0"/>
              <a:t>altered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regard</a:t>
            </a:r>
            <a:r>
              <a:rPr lang="cs-CZ" dirty="0" smtClean="0"/>
              <a:t> to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insurance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Achmea</a:t>
            </a:r>
            <a:r>
              <a:rPr lang="cs-CZ" dirty="0" smtClean="0"/>
              <a:t> </a:t>
            </a:r>
            <a:r>
              <a:rPr lang="cs-CZ" dirty="0" err="1" smtClean="0"/>
              <a:t>commenced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Slovakia, </a:t>
            </a:r>
            <a:r>
              <a:rPr lang="cs-CZ" dirty="0" err="1" smtClean="0"/>
              <a:t>based</a:t>
            </a:r>
            <a:r>
              <a:rPr lang="cs-CZ" dirty="0" smtClean="0"/>
              <a:t> on a BIT </a:t>
            </a:r>
            <a:r>
              <a:rPr lang="cs-CZ" dirty="0" err="1" smtClean="0"/>
              <a:t>between</a:t>
            </a:r>
            <a:r>
              <a:rPr lang="en-US" dirty="0" smtClean="0"/>
              <a:t> the</a:t>
            </a:r>
            <a:r>
              <a:rPr lang="cs-CZ" dirty="0" smtClean="0"/>
              <a:t> </a:t>
            </a:r>
            <a:r>
              <a:rPr lang="cs-CZ" dirty="0" err="1" smtClean="0"/>
              <a:t>Netherlands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latter</a:t>
            </a:r>
            <a:r>
              <a:rPr lang="cs-CZ" dirty="0" smtClean="0"/>
              <a:t>, </a:t>
            </a:r>
            <a:r>
              <a:rPr lang="cs-CZ" dirty="0" err="1" smtClean="0"/>
              <a:t>arguing</a:t>
            </a:r>
            <a:r>
              <a:rPr lang="cs-CZ" dirty="0" smtClean="0"/>
              <a:t> </a:t>
            </a:r>
            <a:r>
              <a:rPr lang="cs-CZ" dirty="0" err="1" smtClean="0"/>
              <a:t>breaches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treaty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seat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arbitration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i="1" dirty="0"/>
              <a:t>Frankfurt </a:t>
            </a:r>
            <a:r>
              <a:rPr lang="cs-CZ" i="1" dirty="0" err="1"/>
              <a:t>am</a:t>
            </a:r>
            <a:r>
              <a:rPr lang="cs-CZ" i="1" dirty="0"/>
              <a:t> </a:t>
            </a:r>
            <a:r>
              <a:rPr lang="cs-CZ" i="1" dirty="0" err="1"/>
              <a:t>Main</a:t>
            </a:r>
            <a:r>
              <a:rPr lang="cs-CZ" dirty="0"/>
              <a:t> in </a:t>
            </a:r>
            <a:r>
              <a:rPr lang="cs-CZ" dirty="0" err="1"/>
              <a:t>Germany</a:t>
            </a:r>
            <a:r>
              <a:rPr lang="cs-CZ" dirty="0"/>
              <a:t>.</a:t>
            </a:r>
          </a:p>
          <a:p>
            <a:r>
              <a:rPr lang="cs-CZ" dirty="0" err="1"/>
              <a:t>Achmea</a:t>
            </a:r>
            <a:r>
              <a:rPr lang="cs-CZ" dirty="0"/>
              <a:t> </a:t>
            </a:r>
            <a:r>
              <a:rPr lang="cs-CZ" dirty="0" err="1"/>
              <a:t>won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dispute</a:t>
            </a:r>
            <a:r>
              <a:rPr lang="cs-CZ" dirty="0"/>
              <a:t>, but Slovakia </a:t>
            </a:r>
            <a:r>
              <a:rPr lang="en-US" dirty="0" smtClean="0"/>
              <a:t>requested</a:t>
            </a:r>
            <a:r>
              <a:rPr lang="cs-CZ" dirty="0" smtClean="0"/>
              <a:t> </a:t>
            </a:r>
            <a:r>
              <a:rPr lang="cs-CZ" dirty="0" err="1" smtClean="0"/>
              <a:t>anullment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award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BGH</a:t>
            </a:r>
            <a:r>
              <a:rPr lang="cs-CZ" dirty="0" smtClean="0"/>
              <a:t> </a:t>
            </a:r>
            <a:r>
              <a:rPr lang="cs-CZ" dirty="0" err="1" smtClean="0"/>
              <a:t>decided</a:t>
            </a:r>
            <a:r>
              <a:rPr lang="cs-CZ" dirty="0" smtClean="0"/>
              <a:t> to </a:t>
            </a:r>
            <a:r>
              <a:rPr lang="cs-CZ" dirty="0" err="1" smtClean="0"/>
              <a:t>verify</a:t>
            </a:r>
            <a:r>
              <a:rPr lang="cs-CZ" dirty="0" smtClean="0"/>
              <a:t> </a:t>
            </a:r>
            <a:r>
              <a:rPr lang="cs-CZ" dirty="0" err="1" smtClean="0"/>
              <a:t>whether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award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incompatible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EU </a:t>
            </a:r>
            <a:r>
              <a:rPr lang="cs-CZ" dirty="0" err="1" smtClean="0"/>
              <a:t>law</a:t>
            </a:r>
            <a:r>
              <a:rPr lang="cs-CZ" dirty="0" smtClean="0"/>
              <a:t>, as Slovakia </a:t>
            </a:r>
            <a:r>
              <a:rPr lang="cs-CZ" dirty="0" err="1" smtClean="0"/>
              <a:t>argued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3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A08D-0095-4D1D-B02E-42C8D00878D5}" type="datetime1">
              <a:rPr lang="cs-CZ" smtClean="0"/>
              <a:t>16.10.2019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9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Core</a:t>
            </a:r>
            <a:r>
              <a:rPr lang="cs-CZ" dirty="0" smtClean="0"/>
              <a:t> </a:t>
            </a:r>
            <a:r>
              <a:rPr lang="cs-CZ" dirty="0"/>
              <a:t>l</a:t>
            </a:r>
            <a:r>
              <a:rPr lang="en-US" dirty="0" smtClean="0"/>
              <a:t>e</a:t>
            </a:r>
            <a:r>
              <a:rPr lang="cs-CZ" dirty="0" err="1" smtClean="0"/>
              <a:t>gal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ssues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Is</a:t>
            </a:r>
            <a:r>
              <a:rPr lang="cs-CZ" sz="2000" dirty="0" smtClean="0"/>
              <a:t> a </a:t>
            </a:r>
            <a:r>
              <a:rPr lang="cs-CZ" sz="2000" dirty="0" err="1" smtClean="0"/>
              <a:t>dispute</a:t>
            </a:r>
            <a:r>
              <a:rPr lang="cs-CZ" sz="2000" dirty="0" smtClean="0"/>
              <a:t> </a:t>
            </a:r>
            <a:r>
              <a:rPr lang="cs-CZ" sz="2000" dirty="0" err="1" smtClean="0"/>
              <a:t>resolution</a:t>
            </a:r>
            <a:r>
              <a:rPr lang="cs-CZ" sz="2000" dirty="0" smtClean="0"/>
              <a:t> </a:t>
            </a:r>
            <a:r>
              <a:rPr lang="cs-CZ" sz="2000" dirty="0" err="1" smtClean="0"/>
              <a:t>provision</a:t>
            </a:r>
            <a:r>
              <a:rPr lang="cs-CZ" sz="2000" dirty="0" smtClean="0"/>
              <a:t> </a:t>
            </a:r>
            <a:r>
              <a:rPr lang="cs-CZ" sz="2000" dirty="0" err="1" smtClean="0"/>
              <a:t>providing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arbitration</a:t>
            </a:r>
            <a:r>
              <a:rPr lang="cs-CZ" sz="2000" dirty="0" smtClean="0"/>
              <a:t> </a:t>
            </a:r>
            <a:r>
              <a:rPr lang="cs-CZ" sz="2000" dirty="0" err="1" smtClean="0"/>
              <a:t>contained</a:t>
            </a:r>
            <a:r>
              <a:rPr lang="cs-CZ" sz="2000" dirty="0" smtClean="0"/>
              <a:t> in </a:t>
            </a:r>
            <a:r>
              <a:rPr lang="cs-CZ" sz="2000" dirty="0" err="1" smtClean="0"/>
              <a:t>an</a:t>
            </a:r>
            <a:r>
              <a:rPr lang="cs-CZ" sz="2000" dirty="0" smtClean="0"/>
              <a:t> intra-EU </a:t>
            </a:r>
            <a:r>
              <a:rPr lang="cs-CZ" sz="2000" dirty="0" err="1" smtClean="0"/>
              <a:t>bilateral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 (BIT) </a:t>
            </a:r>
            <a:r>
              <a:rPr lang="cs-CZ" sz="2000" dirty="0" err="1" smtClean="0"/>
              <a:t>compatible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EU </a:t>
            </a:r>
            <a:r>
              <a:rPr lang="cs-CZ" sz="2000" dirty="0" err="1" smtClean="0"/>
              <a:t>law</a:t>
            </a:r>
            <a:r>
              <a:rPr lang="cs-CZ" sz="2000" dirty="0" smtClean="0"/>
              <a:t>? (art. 267 and 344 TFEU)</a:t>
            </a:r>
          </a:p>
          <a:p>
            <a:r>
              <a:rPr lang="cs-CZ" sz="2000" dirty="0" err="1"/>
              <a:t>W</a:t>
            </a:r>
            <a:r>
              <a:rPr lang="cs-CZ" sz="2000" dirty="0" err="1" smtClean="0"/>
              <a:t>hat</a:t>
            </a:r>
            <a:r>
              <a:rPr lang="cs-CZ" sz="2000" dirty="0" smtClean="0"/>
              <a:t> </a:t>
            </a:r>
            <a:r>
              <a:rPr lang="cs-CZ" sz="2000" dirty="0" err="1" smtClean="0"/>
              <a:t>should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court</a:t>
            </a:r>
            <a:r>
              <a:rPr lang="cs-CZ" sz="2000" dirty="0" smtClean="0"/>
              <a:t> </a:t>
            </a:r>
            <a:r>
              <a:rPr lang="cs-CZ" sz="2000" dirty="0" err="1" smtClean="0"/>
              <a:t>asked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/>
              <a:t> </a:t>
            </a:r>
            <a:r>
              <a:rPr lang="cs-CZ" sz="2000" dirty="0" err="1" smtClean="0"/>
              <a:t>enforcement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arbitral</a:t>
            </a:r>
            <a:r>
              <a:rPr lang="cs-CZ" sz="2000" dirty="0" smtClean="0"/>
              <a:t> </a:t>
            </a:r>
            <a:r>
              <a:rPr lang="cs-CZ" sz="2000" dirty="0" err="1" smtClean="0"/>
              <a:t>award</a:t>
            </a:r>
            <a:r>
              <a:rPr lang="cs-CZ" sz="2000" dirty="0" smtClean="0"/>
              <a:t> do </a:t>
            </a:r>
            <a:r>
              <a:rPr lang="cs-CZ" sz="2000" dirty="0" err="1" smtClean="0"/>
              <a:t>if</a:t>
            </a:r>
            <a:r>
              <a:rPr lang="cs-CZ" sz="2000" dirty="0" smtClean="0"/>
              <a:t> such </a:t>
            </a:r>
            <a:r>
              <a:rPr lang="cs-CZ" sz="2000" dirty="0" err="1" smtClean="0"/>
              <a:t>provision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contrary</a:t>
            </a:r>
            <a:r>
              <a:rPr lang="cs-CZ" sz="2000" dirty="0" smtClean="0"/>
              <a:t> to EU </a:t>
            </a:r>
            <a:r>
              <a:rPr lang="cs-CZ" sz="2000" dirty="0" err="1" smtClean="0"/>
              <a:t>law</a:t>
            </a:r>
            <a:r>
              <a:rPr lang="cs-CZ" sz="2000" dirty="0" smtClean="0"/>
              <a:t>? 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4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0993-4F1E-427E-9690-5FC4ED5834B2}" type="datetime1">
              <a:rPr lang="cs-CZ" smtClean="0"/>
              <a:t>16.10.2019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5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CJEU</a:t>
            </a:r>
            <a:r>
              <a:rPr lang="en-US" dirty="0" smtClean="0"/>
              <a:t>’s</a:t>
            </a:r>
            <a:r>
              <a:rPr lang="cs-CZ" dirty="0" smtClean="0"/>
              <a:t> </a:t>
            </a:r>
            <a:r>
              <a:rPr lang="cs-CZ" dirty="0" err="1" smtClean="0"/>
              <a:t>answer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dispute</a:t>
            </a:r>
            <a:r>
              <a:rPr lang="cs-CZ" sz="2000" dirty="0" smtClean="0"/>
              <a:t> </a:t>
            </a:r>
            <a:r>
              <a:rPr lang="cs-CZ" sz="2000" dirty="0" err="1" smtClean="0"/>
              <a:t>resolution</a:t>
            </a:r>
            <a:r>
              <a:rPr lang="cs-CZ" sz="2000" dirty="0" smtClean="0"/>
              <a:t> </a:t>
            </a:r>
            <a:r>
              <a:rPr lang="cs-CZ" sz="2000" dirty="0" err="1" smtClean="0"/>
              <a:t>clause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irreconcilable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fundamental</a:t>
            </a:r>
            <a:r>
              <a:rPr lang="cs-CZ" sz="2000" dirty="0" smtClean="0"/>
              <a:t> </a:t>
            </a:r>
            <a:r>
              <a:rPr lang="cs-CZ" sz="2000" dirty="0" err="1" smtClean="0"/>
              <a:t>principles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EU </a:t>
            </a:r>
            <a:r>
              <a:rPr lang="cs-CZ" sz="2000" dirty="0" err="1" smtClean="0"/>
              <a:t>law</a:t>
            </a:r>
            <a:r>
              <a:rPr lang="cs-CZ" sz="2000" dirty="0" smtClean="0"/>
              <a:t>, in </a:t>
            </a:r>
            <a:r>
              <a:rPr lang="cs-CZ" sz="2000" dirty="0" err="1" smtClean="0"/>
              <a:t>particular</a:t>
            </a:r>
            <a:r>
              <a:rPr lang="cs-CZ" sz="2000" dirty="0" smtClean="0"/>
              <a:t> autonomy, </a:t>
            </a:r>
            <a:r>
              <a:rPr lang="cs-CZ" sz="2000" dirty="0" err="1" smtClean="0"/>
              <a:t>sincere</a:t>
            </a:r>
            <a:r>
              <a:rPr lang="cs-CZ" sz="2000" dirty="0" smtClean="0"/>
              <a:t> </a:t>
            </a:r>
            <a:r>
              <a:rPr lang="cs-CZ" sz="2000" dirty="0" err="1" smtClean="0"/>
              <a:t>cooperation</a:t>
            </a:r>
            <a:r>
              <a:rPr lang="cs-CZ" sz="2000" dirty="0" smtClean="0"/>
              <a:t> and </a:t>
            </a:r>
            <a:r>
              <a:rPr lang="cs-CZ" sz="2000" dirty="0" err="1" smtClean="0"/>
              <a:t>division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powers</a:t>
            </a:r>
            <a:r>
              <a:rPr lang="cs-CZ" sz="2000" dirty="0" smtClean="0"/>
              <a:t> </a:t>
            </a:r>
            <a:r>
              <a:rPr lang="cs-CZ" sz="2000" dirty="0" err="1" smtClean="0"/>
              <a:t>among</a:t>
            </a:r>
            <a:r>
              <a:rPr lang="cs-CZ" sz="2000" dirty="0" smtClean="0"/>
              <a:t> EU </a:t>
            </a:r>
            <a:r>
              <a:rPr lang="cs-CZ" sz="2000" dirty="0" err="1" smtClean="0"/>
              <a:t>law</a:t>
            </a:r>
            <a:r>
              <a:rPr lang="cs-CZ" sz="2000" dirty="0" smtClean="0"/>
              <a:t> </a:t>
            </a:r>
            <a:r>
              <a:rPr lang="cs-CZ" sz="2000" dirty="0" err="1" smtClean="0"/>
              <a:t>organs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5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3C14F-4ECE-4BCC-A5E6-7C1465A38E74}" type="datetime1">
              <a:rPr lang="cs-CZ" smtClean="0"/>
              <a:t>16.10.2019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2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Reasons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includes</a:t>
            </a:r>
            <a:r>
              <a:rPr lang="cs-CZ" dirty="0" smtClean="0"/>
              <a:t> EU 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applicable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BIT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EU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maintained</a:t>
            </a:r>
            <a:r>
              <a:rPr lang="cs-CZ" dirty="0" smtClean="0"/>
              <a:t> </a:t>
            </a:r>
            <a:r>
              <a:rPr lang="cs-CZ" dirty="0" err="1" smtClean="0"/>
              <a:t>solely</a:t>
            </a:r>
            <a:r>
              <a:rPr lang="cs-CZ" dirty="0" smtClean="0"/>
              <a:t> by MS</a:t>
            </a:r>
            <a:r>
              <a:rPr lang="en-US" dirty="0" smtClean="0"/>
              <a:t>’ courts and the CJEU</a:t>
            </a:r>
            <a:r>
              <a:rPr lang="cs-CZ" dirty="0" smtClean="0"/>
              <a:t>,  as </a:t>
            </a:r>
            <a:r>
              <a:rPr lang="en-US" dirty="0" smtClean="0"/>
              <a:t>these may ensure primacy, direct effect, consistency, and uniform application of EU law</a:t>
            </a:r>
          </a:p>
          <a:p>
            <a:r>
              <a:rPr lang="en-US" dirty="0" smtClean="0"/>
              <a:t>Arbitrators are not obliged to submit preliminary reference</a:t>
            </a:r>
            <a:r>
              <a:rPr lang="cs-CZ" dirty="0" smtClean="0"/>
              <a:t>s</a:t>
            </a:r>
            <a:r>
              <a:rPr lang="en-US" dirty="0" smtClean="0"/>
              <a:t> to the CJEU </a:t>
            </a:r>
          </a:p>
          <a:p>
            <a:r>
              <a:rPr lang="en-US" dirty="0" smtClean="0"/>
              <a:t>M</a:t>
            </a:r>
            <a:r>
              <a:rPr lang="cs-CZ" dirty="0" smtClean="0"/>
              <a:t>S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resolve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dispute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investor </a:t>
            </a:r>
            <a:r>
              <a:rPr lang="cs-CZ" dirty="0" err="1" smtClean="0"/>
              <a:t>arising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intra-EU BIT in </a:t>
            </a: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contradict</a:t>
            </a:r>
            <a:r>
              <a:rPr lang="cs-CZ" dirty="0" smtClean="0"/>
              <a:t> </a:t>
            </a:r>
            <a:r>
              <a:rPr lang="cs-CZ" dirty="0" err="1" smtClean="0"/>
              <a:t>article</a:t>
            </a:r>
            <a:r>
              <a:rPr lang="cs-CZ" dirty="0" smtClean="0"/>
              <a:t> 344 TFEU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arbitral</a:t>
            </a:r>
            <a:r>
              <a:rPr lang="cs-CZ" dirty="0" smtClean="0"/>
              <a:t> </a:t>
            </a:r>
            <a:r>
              <a:rPr lang="cs-CZ" dirty="0" err="1" smtClean="0"/>
              <a:t>award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limited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 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EU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guaranteed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6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80A-84E9-4D08-BD59-9384572E45B4}" type="datetime1">
              <a:rPr lang="cs-CZ" smtClean="0"/>
              <a:t>16.10.2019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6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/>
              <a:t>A </a:t>
            </a:r>
            <a:r>
              <a:rPr lang="cs-CZ" sz="2000" dirty="0" err="1" smtClean="0"/>
              <a:t>lasting</a:t>
            </a:r>
            <a:r>
              <a:rPr lang="cs-CZ" sz="2000" dirty="0" smtClean="0"/>
              <a:t> </a:t>
            </a:r>
            <a:r>
              <a:rPr lang="cs-CZ" sz="2000" dirty="0" err="1" smtClean="0"/>
              <a:t>tension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EU and </a:t>
            </a:r>
            <a:r>
              <a:rPr lang="cs-CZ" sz="2000" dirty="0" err="1" smtClean="0"/>
              <a:t>investment</a:t>
            </a:r>
            <a:r>
              <a:rPr lang="cs-CZ" sz="2000" dirty="0" smtClean="0"/>
              <a:t> </a:t>
            </a:r>
            <a:r>
              <a:rPr lang="cs-CZ" sz="2000" dirty="0" err="1" smtClean="0"/>
              <a:t>law</a:t>
            </a:r>
            <a:endParaRPr lang="cs-CZ" sz="2000" dirty="0" smtClean="0"/>
          </a:p>
          <a:p>
            <a:pPr algn="just"/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Commission</a:t>
            </a:r>
            <a:r>
              <a:rPr lang="cs-CZ" sz="2000" dirty="0" smtClean="0"/>
              <a:t> has </a:t>
            </a:r>
            <a:r>
              <a:rPr lang="cs-CZ" sz="2000" dirty="0" err="1" smtClean="0"/>
              <a:t>sought</a:t>
            </a:r>
            <a:r>
              <a:rPr lang="cs-CZ" sz="2000" dirty="0" smtClean="0"/>
              <a:t> to </a:t>
            </a:r>
            <a:r>
              <a:rPr lang="cs-CZ" sz="2000" dirty="0" err="1" smtClean="0"/>
              <a:t>introduce</a:t>
            </a:r>
            <a:r>
              <a:rPr lang="cs-CZ" sz="2000" dirty="0" smtClean="0"/>
              <a:t> </a:t>
            </a:r>
            <a:r>
              <a:rPr lang="cs-CZ" sz="2000" dirty="0" err="1" smtClean="0"/>
              <a:t>an</a:t>
            </a:r>
            <a:r>
              <a:rPr lang="cs-CZ" sz="2000" dirty="0" smtClean="0"/>
              <a:t> EU-</a:t>
            </a:r>
            <a:r>
              <a:rPr lang="cs-CZ" sz="2000" dirty="0" err="1" smtClean="0"/>
              <a:t>law</a:t>
            </a:r>
            <a:r>
              <a:rPr lang="cs-CZ" sz="2000" dirty="0" smtClean="0"/>
              <a:t> </a:t>
            </a:r>
            <a:r>
              <a:rPr lang="cs-CZ" sz="2000" dirty="0" err="1" smtClean="0"/>
              <a:t>dispute</a:t>
            </a:r>
            <a:r>
              <a:rPr lang="cs-CZ" sz="2000" dirty="0" smtClean="0"/>
              <a:t> </a:t>
            </a:r>
            <a:r>
              <a:rPr lang="cs-CZ" sz="2000" dirty="0" err="1" smtClean="0"/>
              <a:t>resolution</a:t>
            </a:r>
            <a:r>
              <a:rPr lang="cs-CZ" sz="2000" dirty="0" smtClean="0"/>
              <a:t> </a:t>
            </a:r>
            <a:r>
              <a:rPr lang="cs-CZ" sz="2000" dirty="0" err="1" smtClean="0"/>
              <a:t>mechanism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intra-and extra-EU </a:t>
            </a:r>
            <a:r>
              <a:rPr lang="cs-CZ" sz="2000" dirty="0" err="1" smtClean="0"/>
              <a:t>investment</a:t>
            </a:r>
            <a:r>
              <a:rPr lang="cs-CZ" sz="2000" dirty="0" smtClean="0"/>
              <a:t> </a:t>
            </a:r>
            <a:r>
              <a:rPr lang="cs-CZ" sz="2000" dirty="0" err="1" smtClean="0"/>
              <a:t>disputes</a:t>
            </a:r>
            <a:r>
              <a:rPr lang="cs-CZ" sz="2000" dirty="0" smtClean="0"/>
              <a:t> (</a:t>
            </a:r>
            <a:r>
              <a:rPr lang="cs-CZ" sz="2000" dirty="0" err="1" smtClean="0"/>
              <a:t>an</a:t>
            </a:r>
            <a:r>
              <a:rPr lang="cs-CZ" sz="2000" dirty="0" smtClean="0"/>
              <a:t> EU </a:t>
            </a:r>
            <a:r>
              <a:rPr lang="cs-CZ" sz="2000" dirty="0" err="1" smtClean="0"/>
              <a:t>investment</a:t>
            </a:r>
            <a:r>
              <a:rPr lang="cs-CZ" sz="2000" dirty="0" smtClean="0"/>
              <a:t> </a:t>
            </a:r>
            <a:r>
              <a:rPr lang="cs-CZ" sz="2000" dirty="0" err="1" smtClean="0"/>
              <a:t>court</a:t>
            </a:r>
            <a:r>
              <a:rPr lang="cs-CZ" sz="2000" dirty="0" smtClean="0"/>
              <a:t>)</a:t>
            </a:r>
          </a:p>
          <a:p>
            <a:pPr algn="just"/>
            <a:r>
              <a:rPr lang="cs-CZ" sz="2000" dirty="0" smtClean="0"/>
              <a:t>MS </a:t>
            </a:r>
            <a:r>
              <a:rPr lang="cs-CZ" sz="2000" dirty="0" err="1" smtClean="0"/>
              <a:t>mostly</a:t>
            </a:r>
            <a:r>
              <a:rPr lang="cs-CZ" sz="2000" dirty="0" smtClean="0"/>
              <a:t> </a:t>
            </a:r>
            <a:r>
              <a:rPr lang="cs-CZ" sz="2000" dirty="0" err="1" smtClean="0"/>
              <a:t>unsuccessful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arguments</a:t>
            </a:r>
            <a:r>
              <a:rPr lang="cs-CZ" sz="2000" dirty="0" smtClean="0"/>
              <a:t> </a:t>
            </a:r>
            <a:r>
              <a:rPr lang="cs-CZ" sz="2000" dirty="0" err="1" smtClean="0"/>
              <a:t>based</a:t>
            </a:r>
            <a:r>
              <a:rPr lang="cs-CZ" sz="2000" dirty="0" smtClean="0"/>
              <a:t> on EU </a:t>
            </a:r>
            <a:r>
              <a:rPr lang="cs-CZ" sz="2000" dirty="0" err="1" smtClean="0"/>
              <a:t>law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investment</a:t>
            </a:r>
            <a:r>
              <a:rPr lang="cs-CZ" sz="2000" dirty="0" smtClean="0"/>
              <a:t> </a:t>
            </a:r>
            <a:r>
              <a:rPr lang="cs-CZ" sz="2000" dirty="0" err="1" smtClean="0"/>
              <a:t>tribunals</a:t>
            </a:r>
            <a:r>
              <a:rPr lang="cs-CZ" sz="2000" dirty="0"/>
              <a:t> </a:t>
            </a:r>
            <a:r>
              <a:rPr lang="cs-CZ" sz="2000" dirty="0" smtClean="0"/>
              <a:t>(e. g. </a:t>
            </a:r>
            <a:r>
              <a:rPr lang="cs-CZ" sz="2000" dirty="0" err="1" smtClean="0"/>
              <a:t>Anglia</a:t>
            </a:r>
            <a:r>
              <a:rPr lang="cs-CZ" sz="2000" dirty="0" smtClean="0"/>
              <a:t> Auto </a:t>
            </a:r>
            <a:r>
              <a:rPr lang="cs-CZ" sz="2000" dirty="0" err="1" smtClean="0"/>
              <a:t>Accessories</a:t>
            </a:r>
            <a:r>
              <a:rPr lang="cs-CZ" sz="2000" dirty="0" smtClean="0"/>
              <a:t> Ltd. v. Czech Republic, Busta and Busta v. Czech Republic) and </a:t>
            </a:r>
            <a:r>
              <a:rPr lang="cs-CZ" sz="2000" dirty="0" err="1" smtClean="0"/>
              <a:t>facing</a:t>
            </a:r>
            <a:r>
              <a:rPr lang="cs-CZ" sz="2000" dirty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enforcement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arbitral</a:t>
            </a:r>
            <a:r>
              <a:rPr lang="cs-CZ" sz="2000" dirty="0" smtClean="0"/>
              <a:t> </a:t>
            </a:r>
            <a:r>
              <a:rPr lang="cs-CZ" sz="2000" dirty="0" err="1" smtClean="0"/>
              <a:t>awards</a:t>
            </a:r>
            <a:r>
              <a:rPr lang="cs-CZ" sz="2000" dirty="0" smtClean="0"/>
              <a:t> (</a:t>
            </a:r>
            <a:r>
              <a:rPr lang="cs-CZ" sz="2000" dirty="0" err="1" smtClean="0"/>
              <a:t>e.g</a:t>
            </a:r>
            <a:r>
              <a:rPr lang="cs-CZ" sz="2000" dirty="0" smtClean="0"/>
              <a:t>. </a:t>
            </a:r>
            <a:r>
              <a:rPr lang="cs-CZ" sz="2000" dirty="0" err="1" smtClean="0"/>
              <a:t>Micula</a:t>
            </a:r>
            <a:r>
              <a:rPr lang="cs-CZ" sz="2000" dirty="0" smtClean="0"/>
              <a:t> v. </a:t>
            </a:r>
            <a:r>
              <a:rPr lang="cs-CZ" sz="2000" dirty="0" err="1" smtClean="0"/>
              <a:t>Romania</a:t>
            </a:r>
            <a:r>
              <a:rPr lang="cs-CZ" sz="2000" dirty="0" smtClean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7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889F0-0A7F-4958-937B-5D64644864E4}" type="datetime1">
              <a:rPr lang="cs-CZ" smtClean="0"/>
              <a:t>16.10.2019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6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cs-CZ" dirty="0" smtClean="0"/>
              <a:t>W</a:t>
            </a:r>
            <a:r>
              <a:rPr lang="en-US" dirty="0" err="1" smtClean="0"/>
              <a:t>eak</a:t>
            </a:r>
            <a:r>
              <a:rPr lang="en-US" dirty="0" smtClean="0"/>
              <a:t> </a:t>
            </a:r>
            <a:r>
              <a:rPr lang="cs-CZ" dirty="0" smtClean="0"/>
              <a:t>p</a:t>
            </a:r>
            <a:r>
              <a:rPr lang="en-US" dirty="0" err="1" smtClean="0"/>
              <a:t>oints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ecision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err="1" smtClean="0"/>
              <a:t>Lack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an</a:t>
            </a:r>
            <a:r>
              <a:rPr lang="cs-CZ" sz="2000" dirty="0" smtClean="0"/>
              <a:t> </a:t>
            </a:r>
            <a:r>
              <a:rPr lang="cs-CZ" sz="2000" dirty="0" err="1" smtClean="0"/>
              <a:t>analytically</a:t>
            </a:r>
            <a:r>
              <a:rPr lang="cs-CZ" sz="2000" dirty="0" smtClean="0"/>
              <a:t> </a:t>
            </a:r>
            <a:r>
              <a:rPr lang="cs-CZ" sz="2000" dirty="0" err="1" smtClean="0"/>
              <a:t>reliable</a:t>
            </a:r>
            <a:r>
              <a:rPr lang="cs-CZ" sz="2000" dirty="0" smtClean="0"/>
              <a:t> </a:t>
            </a:r>
            <a:r>
              <a:rPr lang="cs-CZ" sz="2000" dirty="0" err="1" smtClean="0"/>
              <a:t>distinction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investment</a:t>
            </a:r>
            <a:r>
              <a:rPr lang="cs-CZ" sz="2000" dirty="0" smtClean="0"/>
              <a:t> and </a:t>
            </a:r>
            <a:r>
              <a:rPr lang="cs-CZ" sz="2000" dirty="0" err="1" smtClean="0"/>
              <a:t>commercial</a:t>
            </a:r>
            <a:r>
              <a:rPr lang="cs-CZ" sz="2000" dirty="0" smtClean="0"/>
              <a:t> </a:t>
            </a:r>
            <a:r>
              <a:rPr lang="cs-CZ" sz="2000" dirty="0" err="1" smtClean="0"/>
              <a:t>arbitration</a:t>
            </a:r>
            <a:r>
              <a:rPr lang="cs-CZ" sz="2000" dirty="0" smtClean="0"/>
              <a:t> (</a:t>
            </a:r>
            <a:r>
              <a:rPr lang="cs-CZ" sz="2000" dirty="0" err="1" smtClean="0"/>
              <a:t>hence</a:t>
            </a:r>
            <a:r>
              <a:rPr lang="cs-CZ" sz="2000" dirty="0" smtClean="0"/>
              <a:t> </a:t>
            </a:r>
            <a:r>
              <a:rPr lang="cs-CZ" sz="2000" dirty="0" err="1" smtClean="0"/>
              <a:t>possible</a:t>
            </a:r>
            <a:r>
              <a:rPr lang="cs-CZ" sz="2000" dirty="0" smtClean="0"/>
              <a:t> negative </a:t>
            </a:r>
            <a:r>
              <a:rPr lang="cs-CZ" sz="2000" dirty="0" err="1" smtClean="0"/>
              <a:t>spill-over</a:t>
            </a:r>
            <a:r>
              <a:rPr lang="cs-CZ" sz="2000" dirty="0" smtClean="0"/>
              <a:t> </a:t>
            </a:r>
            <a:r>
              <a:rPr lang="cs-CZ" sz="2000" dirty="0" err="1" smtClean="0"/>
              <a:t>effects</a:t>
            </a:r>
            <a:r>
              <a:rPr lang="cs-CZ" sz="2000" dirty="0" smtClean="0"/>
              <a:t> on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latter</a:t>
            </a:r>
            <a:r>
              <a:rPr lang="cs-CZ" sz="2000" dirty="0" smtClean="0"/>
              <a:t>)</a:t>
            </a:r>
          </a:p>
          <a:p>
            <a:pPr algn="just"/>
            <a:r>
              <a:rPr lang="cs-CZ" sz="2000" dirty="0" smtClean="0"/>
              <a:t>Art. 267 TFEU has </a:t>
            </a:r>
            <a:r>
              <a:rPr lang="cs-CZ" sz="2000" dirty="0" err="1" smtClean="0"/>
              <a:t>never</a:t>
            </a:r>
            <a:r>
              <a:rPr lang="cs-CZ" sz="2000" dirty="0" smtClean="0"/>
              <a:t> </a:t>
            </a:r>
            <a:r>
              <a:rPr lang="cs-CZ" sz="2000" dirty="0" err="1" smtClean="0"/>
              <a:t>been</a:t>
            </a:r>
            <a:r>
              <a:rPr lang="cs-CZ" sz="2000" dirty="0" smtClean="0"/>
              <a:t> </a:t>
            </a:r>
            <a:r>
              <a:rPr lang="cs-CZ" sz="2000" dirty="0" err="1" smtClean="0"/>
              <a:t>addressed</a:t>
            </a:r>
            <a:r>
              <a:rPr lang="cs-CZ" sz="2000" dirty="0" smtClean="0"/>
              <a:t> to </a:t>
            </a:r>
            <a:r>
              <a:rPr lang="cs-CZ" sz="2000" dirty="0" err="1" smtClean="0"/>
              <a:t>arbitrators</a:t>
            </a:r>
            <a:r>
              <a:rPr lang="cs-CZ" sz="2000" dirty="0" smtClean="0"/>
              <a:t>, </a:t>
            </a:r>
            <a:r>
              <a:rPr lang="cs-CZ" sz="2000" dirty="0" err="1" smtClean="0"/>
              <a:t>hence</a:t>
            </a:r>
            <a:r>
              <a:rPr lang="cs-CZ" sz="2000" dirty="0" smtClean="0"/>
              <a:t> no </a:t>
            </a:r>
            <a:r>
              <a:rPr lang="cs-CZ" sz="2000" dirty="0" err="1" smtClean="0"/>
              <a:t>surprise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do not </a:t>
            </a:r>
            <a:r>
              <a:rPr lang="cs-CZ" sz="2000" dirty="0" err="1" smtClean="0"/>
              <a:t>comply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endParaRPr lang="cs-CZ" sz="2000" dirty="0" smtClean="0"/>
          </a:p>
          <a:p>
            <a:pPr algn="just"/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dispute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investor and </a:t>
            </a:r>
            <a:r>
              <a:rPr lang="cs-CZ" sz="2000" dirty="0" err="1" smtClean="0"/>
              <a:t>Germany</a:t>
            </a:r>
            <a:r>
              <a:rPr lang="cs-CZ" sz="2000" dirty="0" smtClean="0"/>
              <a:t> </a:t>
            </a:r>
            <a:r>
              <a:rPr lang="cs-CZ" sz="2000" dirty="0" err="1" smtClean="0"/>
              <a:t>does</a:t>
            </a:r>
            <a:r>
              <a:rPr lang="cs-CZ" sz="2000" dirty="0" smtClean="0"/>
              <a:t> not </a:t>
            </a:r>
            <a:r>
              <a:rPr lang="cs-CZ" sz="2000" dirty="0" err="1" smtClean="0"/>
              <a:t>fall</a:t>
            </a:r>
            <a:r>
              <a:rPr lang="cs-CZ" sz="2000" dirty="0" smtClean="0"/>
              <a:t> </a:t>
            </a:r>
            <a:r>
              <a:rPr lang="cs-CZ" sz="2000" dirty="0" err="1" smtClean="0"/>
              <a:t>within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scope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art. 344 TFEU (</a:t>
            </a:r>
            <a:r>
              <a:rPr lang="cs-CZ" sz="2000" dirty="0" err="1" smtClean="0"/>
              <a:t>only</a:t>
            </a:r>
            <a:r>
              <a:rPr lang="cs-CZ" sz="2000" dirty="0" smtClean="0"/>
              <a:t> </a:t>
            </a:r>
            <a:r>
              <a:rPr lang="cs-CZ" sz="2000" dirty="0" err="1" smtClean="0"/>
              <a:t>disputes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MS)</a:t>
            </a:r>
          </a:p>
          <a:p>
            <a:pPr algn="just"/>
            <a:r>
              <a:rPr lang="cs-CZ" sz="2000" dirty="0" smtClean="0"/>
              <a:t>No </a:t>
            </a:r>
            <a:r>
              <a:rPr lang="cs-CZ" sz="2000" dirty="0" err="1" smtClean="0"/>
              <a:t>effective</a:t>
            </a:r>
            <a:r>
              <a:rPr lang="cs-CZ" sz="2000" dirty="0" smtClean="0"/>
              <a:t> </a:t>
            </a:r>
            <a:r>
              <a:rPr lang="cs-CZ" sz="2000" dirty="0" err="1" smtClean="0"/>
              <a:t>access</a:t>
            </a:r>
            <a:r>
              <a:rPr lang="cs-CZ" sz="2000" dirty="0" smtClean="0"/>
              <a:t> to justice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an</a:t>
            </a:r>
            <a:r>
              <a:rPr lang="cs-CZ" sz="2000" dirty="0" smtClean="0"/>
              <a:t> EU investor  </a:t>
            </a:r>
          </a:p>
          <a:p>
            <a:pPr algn="just"/>
            <a:r>
              <a:rPr lang="cs-CZ" sz="2000" dirty="0" err="1" smtClean="0"/>
              <a:t>Important</a:t>
            </a:r>
            <a:r>
              <a:rPr lang="cs-CZ" sz="2000" dirty="0" smtClean="0"/>
              <a:t> </a:t>
            </a:r>
            <a:r>
              <a:rPr lang="cs-CZ" sz="2000" dirty="0" err="1" smtClean="0"/>
              <a:t>questions</a:t>
            </a:r>
            <a:r>
              <a:rPr lang="cs-CZ" sz="2000" dirty="0" smtClean="0"/>
              <a:t> </a:t>
            </a:r>
            <a:r>
              <a:rPr lang="cs-CZ" sz="2000" dirty="0" err="1" smtClean="0"/>
              <a:t>left</a:t>
            </a:r>
            <a:r>
              <a:rPr lang="cs-CZ" sz="2000" dirty="0" smtClean="0"/>
              <a:t> </a:t>
            </a:r>
            <a:r>
              <a:rPr lang="cs-CZ" sz="2000" dirty="0" err="1" smtClean="0"/>
              <a:t>without</a:t>
            </a:r>
            <a:r>
              <a:rPr lang="cs-CZ" sz="2000" dirty="0" smtClean="0"/>
              <a:t> </a:t>
            </a:r>
            <a:r>
              <a:rPr lang="cs-CZ" sz="2000" dirty="0" err="1" smtClean="0"/>
              <a:t>answer</a:t>
            </a:r>
            <a:r>
              <a:rPr lang="cs-CZ" sz="2000" dirty="0" smtClean="0"/>
              <a:t> (E. g., </a:t>
            </a:r>
            <a:r>
              <a:rPr lang="cs-CZ" sz="2000" dirty="0" err="1" smtClean="0"/>
              <a:t>what</a:t>
            </a:r>
            <a:r>
              <a:rPr lang="cs-CZ" sz="2000" dirty="0" smtClean="0"/>
              <a:t> </a:t>
            </a:r>
            <a:r>
              <a:rPr lang="cs-CZ" sz="2000" dirty="0" err="1" smtClean="0"/>
              <a:t>about</a:t>
            </a:r>
            <a:r>
              <a:rPr lang="cs-CZ" sz="2000" dirty="0" smtClean="0"/>
              <a:t> </a:t>
            </a:r>
            <a:r>
              <a:rPr lang="cs-CZ" sz="2000" dirty="0" err="1" smtClean="0"/>
              <a:t>arbitrations</a:t>
            </a:r>
            <a:r>
              <a:rPr lang="cs-CZ" sz="2000" dirty="0" smtClean="0"/>
              <a:t> </a:t>
            </a:r>
            <a:r>
              <a:rPr lang="cs-CZ" sz="2000" dirty="0" err="1" smtClean="0"/>
              <a:t>based</a:t>
            </a:r>
            <a:r>
              <a:rPr lang="cs-CZ" sz="2000" dirty="0" smtClean="0"/>
              <a:t> on </a:t>
            </a:r>
            <a:r>
              <a:rPr lang="cs-CZ" sz="2000" dirty="0" err="1" smtClean="0"/>
              <a:t>BITs</a:t>
            </a:r>
            <a:r>
              <a:rPr lang="cs-CZ" sz="2000" dirty="0" smtClean="0"/>
              <a:t> </a:t>
            </a:r>
            <a:r>
              <a:rPr lang="cs-CZ" sz="2000" dirty="0" err="1" smtClean="0"/>
              <a:t>that</a:t>
            </a:r>
            <a:r>
              <a:rPr lang="cs-CZ" sz="2000" dirty="0" smtClean="0"/>
              <a:t> do not </a:t>
            </a:r>
            <a:r>
              <a:rPr lang="cs-CZ" sz="2000" dirty="0" err="1" smtClean="0"/>
              <a:t>refer</a:t>
            </a:r>
            <a:r>
              <a:rPr lang="cs-CZ" sz="2000" dirty="0" smtClean="0"/>
              <a:t> to </a:t>
            </a:r>
            <a:r>
              <a:rPr lang="cs-CZ" sz="2000" dirty="0" err="1" smtClean="0"/>
              <a:t>domestic</a:t>
            </a:r>
            <a:r>
              <a:rPr lang="cs-CZ" sz="2000" dirty="0" smtClean="0"/>
              <a:t> </a:t>
            </a:r>
            <a:r>
              <a:rPr lang="cs-CZ" sz="2000" dirty="0" err="1" smtClean="0"/>
              <a:t>law</a:t>
            </a:r>
            <a:r>
              <a:rPr lang="cs-CZ" sz="2000" dirty="0" smtClean="0"/>
              <a:t> as </a:t>
            </a:r>
            <a:r>
              <a:rPr lang="cs-CZ" sz="2000" dirty="0" err="1" smtClean="0"/>
              <a:t>applicable</a:t>
            </a:r>
            <a:r>
              <a:rPr lang="cs-CZ" sz="2000" dirty="0" smtClean="0"/>
              <a:t>?)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8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1092-2902-4E78-86E5-7C1EE47BF9DB}" type="datetime1">
              <a:rPr lang="cs-CZ" smtClean="0"/>
              <a:t>16.10.2019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52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Reaction by Arbitral Tribunals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Tribunals refuse </a:t>
            </a:r>
            <a:r>
              <a:rPr lang="en-US" dirty="0" err="1" smtClean="0"/>
              <a:t>Achmea</a:t>
            </a:r>
            <a:r>
              <a:rPr lang="en-US" dirty="0" smtClean="0"/>
              <a:t> in unison </a:t>
            </a:r>
            <a:r>
              <a:rPr lang="cs-CZ" dirty="0" smtClean="0"/>
              <a:t>(e. g.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i="1" dirty="0" err="1" smtClean="0"/>
              <a:t>Vattenfall</a:t>
            </a:r>
            <a:r>
              <a:rPr lang="cs-CZ" i="1" dirty="0" smtClean="0"/>
              <a:t> II </a:t>
            </a:r>
            <a:r>
              <a:rPr lang="cs-CZ" dirty="0" err="1" smtClean="0"/>
              <a:t>award</a:t>
            </a:r>
            <a:r>
              <a:rPr lang="cs-CZ" dirty="0" smtClean="0"/>
              <a:t> on </a:t>
            </a:r>
            <a:r>
              <a:rPr lang="cs-CZ" dirty="0" err="1" smtClean="0"/>
              <a:t>jurisdiction</a:t>
            </a:r>
            <a:r>
              <a:rPr lang="cs-CZ" smtClean="0"/>
              <a:t>): </a:t>
            </a:r>
            <a:r>
              <a:rPr lang="cs-CZ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://www.italaw.com/sites/default/files/case-documents/italaw9916.pdf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Zdeněk Nový-Anti/Achmea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7294B-8488-416B-ABD2-C55B55705FF8}" type="slidenum">
              <a:rPr lang="cs-CZ" smtClean="0"/>
              <a:t>9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7E06B-E223-409D-83D6-6CBC02E10816}" type="datetime1">
              <a:rPr lang="cs-CZ" smtClean="0"/>
              <a:t>16.10.2019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36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177</TotalTime>
  <Words>605</Words>
  <Application>Microsoft Office PowerPoint</Application>
  <PresentationFormat>Širokoúhlá obrazovka</PresentationFormat>
  <Paragraphs>63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A View on the Achmea Judgment</vt:lpstr>
      <vt:lpstr>The purpose of the presentation</vt:lpstr>
      <vt:lpstr>The CJEU Achmea judgment  (C=284/16)</vt:lpstr>
      <vt:lpstr>Core legal issues</vt:lpstr>
      <vt:lpstr>The CJEU’s answer</vt:lpstr>
      <vt:lpstr>Reasons</vt:lpstr>
      <vt:lpstr>The context</vt:lpstr>
      <vt:lpstr>The Weak points of the decision</vt:lpstr>
      <vt:lpstr>A Reaction by Arbitral Tribunals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Recent Developments in Arbitration and the European Regulatory Space</dc:title>
  <dc:creator>Uživatel systému Windows</dc:creator>
  <cp:lastModifiedBy>Uživatel systému Windows</cp:lastModifiedBy>
  <cp:revision>21</cp:revision>
  <dcterms:created xsi:type="dcterms:W3CDTF">2019-06-06T14:49:13Z</dcterms:created>
  <dcterms:modified xsi:type="dcterms:W3CDTF">2019-10-16T20:45:40Z</dcterms:modified>
</cp:coreProperties>
</file>