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5"/>
  </p:notesMasterIdLst>
  <p:handoutMasterIdLst>
    <p:handoutMasterId r:id="rId46"/>
  </p:handoutMasterIdLst>
  <p:sldIdLst>
    <p:sldId id="256" r:id="rId2"/>
    <p:sldId id="257" r:id="rId3"/>
    <p:sldId id="258" r:id="rId4"/>
    <p:sldId id="262" r:id="rId5"/>
    <p:sldId id="263" r:id="rId6"/>
    <p:sldId id="264" r:id="rId7"/>
    <p:sldId id="265" r:id="rId8"/>
    <p:sldId id="266"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90" r:id="rId30"/>
    <p:sldId id="291" r:id="rId31"/>
    <p:sldId id="292" r:id="rId32"/>
    <p:sldId id="293" r:id="rId33"/>
    <p:sldId id="294" r:id="rId34"/>
    <p:sldId id="295" r:id="rId35"/>
    <p:sldId id="296" r:id="rId36"/>
    <p:sldId id="297" r:id="rId37"/>
    <p:sldId id="298" r:id="rId38"/>
    <p:sldId id="306" r:id="rId39"/>
    <p:sldId id="300" r:id="rId40"/>
    <p:sldId id="301" r:id="rId41"/>
    <p:sldId id="302" r:id="rId42"/>
    <p:sldId id="304" r:id="rId43"/>
    <p:sldId id="305" r:id="rId4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33" autoAdjust="0"/>
    <p:restoredTop sz="96754" autoAdjust="0"/>
  </p:normalViewPr>
  <p:slideViewPr>
    <p:cSldViewPr snapToGrid="0">
      <p:cViewPr varScale="1">
        <p:scale>
          <a:sx n="125" d="100"/>
          <a:sy n="125" d="100"/>
        </p:scale>
        <p:origin x="96" y="240"/>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B49ED-986D-4042-9023-53D83178DACA}" type="slidenum">
              <a:rPr lang="en-US" altLang="cs-CZ" smtClean="0"/>
              <a:pPr/>
              <a:t>2</a:t>
            </a:fld>
            <a:endParaRPr lang="en-US" altLang="cs-CZ"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9273987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D53314D-7A37-41A9-82F8-6CBA6CA2480B}" type="slidenum">
              <a:rPr lang="en-US" altLang="cs-CZ" smtClean="0"/>
              <a:pPr/>
              <a:t>11</a:t>
            </a:fld>
            <a:endParaRPr lang="en-US" altLang="cs-CZ"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17341404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F52C7A0-423B-4E51-91D3-668C9530CD32}" type="slidenum">
              <a:rPr lang="en-US" altLang="cs-CZ" smtClean="0"/>
              <a:pPr/>
              <a:t>12</a:t>
            </a:fld>
            <a:endParaRPr lang="en-US" altLang="cs-CZ"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7770642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F52C7A0-423B-4E51-91D3-668C9530CD32}" type="slidenum">
              <a:rPr lang="en-US" altLang="cs-CZ" smtClean="0"/>
              <a:pPr/>
              <a:t>13</a:t>
            </a:fld>
            <a:endParaRPr lang="en-US" altLang="cs-CZ"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3312529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F52C7A0-423B-4E51-91D3-668C9530CD32}" type="slidenum">
              <a:rPr lang="en-US" altLang="cs-CZ" smtClean="0"/>
              <a:pPr/>
              <a:t>14</a:t>
            </a:fld>
            <a:endParaRPr lang="en-US" altLang="cs-CZ"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14564081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D83E667-398E-40C9-9717-03934BA6286B}" type="slidenum">
              <a:rPr lang="en-US" altLang="cs-CZ" smtClean="0"/>
              <a:pPr/>
              <a:t>15</a:t>
            </a:fld>
            <a:endParaRPr lang="en-US" altLang="cs-CZ"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17953604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98C2C0F-1BB3-432A-83A5-733161CA701E}" type="slidenum">
              <a:rPr lang="en-US" altLang="cs-CZ" smtClean="0"/>
              <a:pPr/>
              <a:t>16</a:t>
            </a:fld>
            <a:endParaRPr lang="en-US" altLang="cs-CZ"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5678315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16CEB80-C488-49D2-A269-939FE6D6A782}" type="slidenum">
              <a:rPr lang="en-US" altLang="cs-CZ" smtClean="0"/>
              <a:pPr/>
              <a:t>17</a:t>
            </a:fld>
            <a:endParaRPr lang="en-US" altLang="cs-CZ"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4207513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5B80F5B-5FFD-4D21-81D3-13327FFF0680}" type="slidenum">
              <a:rPr lang="en-US" altLang="cs-CZ" smtClean="0"/>
              <a:pPr/>
              <a:t>18</a:t>
            </a:fld>
            <a:endParaRPr lang="en-US" altLang="cs-CZ"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8997169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BEB035C-5024-4F62-9222-B88B9F0202F4}" type="slidenum">
              <a:rPr lang="en-US" altLang="cs-CZ" smtClean="0"/>
              <a:pPr/>
              <a:t>19</a:t>
            </a:fld>
            <a:endParaRPr lang="en-US" altLang="cs-CZ"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34744377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2887896-6727-4972-9437-75129E004540}" type="slidenum">
              <a:rPr lang="en-US" altLang="cs-CZ" smtClean="0"/>
              <a:pPr/>
              <a:t>20</a:t>
            </a:fld>
            <a:endParaRPr lang="en-US" altLang="cs-CZ"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1266194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B49ED-986D-4042-9023-53D83178DACA}" type="slidenum">
              <a:rPr lang="en-US" altLang="cs-CZ" smtClean="0"/>
              <a:pPr/>
              <a:t>3</a:t>
            </a:fld>
            <a:endParaRPr lang="en-US" altLang="cs-CZ"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17412414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0CD97C2-5075-4D51-8CBE-776CC4B703E1}" type="slidenum">
              <a:rPr lang="en-US" altLang="cs-CZ" smtClean="0"/>
              <a:pPr/>
              <a:t>21</a:t>
            </a:fld>
            <a:endParaRPr lang="en-US" altLang="cs-CZ"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38707192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7D77946-5F52-44FD-845C-416CC98E5405}" type="slidenum">
              <a:rPr lang="en-US" altLang="cs-CZ" smtClean="0">
                <a:solidFill>
                  <a:srgbClr val="000000"/>
                </a:solidFill>
              </a:rPr>
              <a:pPr/>
              <a:t>22</a:t>
            </a:fld>
            <a:endParaRPr lang="en-US" altLang="cs-CZ" smtClean="0">
              <a:solidFill>
                <a:srgbClr val="000000"/>
              </a:solidFill>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3359662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EE7BE45-50B6-4F27-AB51-2F1BE052BFDD}" type="slidenum">
              <a:rPr lang="en-US" altLang="cs-CZ" smtClean="0"/>
              <a:pPr/>
              <a:t>23</a:t>
            </a:fld>
            <a:endParaRPr lang="en-US" altLang="cs-CZ"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42455626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3FB0C17-FADE-430E-B301-2227C1578B43}" type="slidenum">
              <a:rPr lang="en-US" altLang="cs-CZ" smtClean="0"/>
              <a:pPr/>
              <a:t>24</a:t>
            </a:fld>
            <a:endParaRPr lang="en-US" altLang="cs-CZ"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3032653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013D87A-8A5D-49B1-B0C8-0AC7FECCACC0}" type="slidenum">
              <a:rPr lang="en-US" altLang="cs-CZ" smtClean="0"/>
              <a:pPr/>
              <a:t>25</a:t>
            </a:fld>
            <a:endParaRPr lang="en-US" altLang="cs-CZ"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32909768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693D5C3-5C29-4A51-8D5C-ACA107A70B3C}" type="slidenum">
              <a:rPr lang="en-US" altLang="cs-CZ" smtClean="0"/>
              <a:pPr/>
              <a:t>26</a:t>
            </a:fld>
            <a:endParaRPr lang="en-US" altLang="cs-CZ"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12691217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CB6985F-AC4A-49AC-AE80-320687B6832E}" type="slidenum">
              <a:rPr lang="en-US" altLang="cs-CZ" smtClean="0"/>
              <a:pPr/>
              <a:t>27</a:t>
            </a:fld>
            <a:endParaRPr lang="en-US" altLang="cs-CZ"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6021526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4912483-DB5F-4CC6-9A75-E257CB3F7A87}" type="slidenum">
              <a:rPr lang="en-US" altLang="cs-CZ" smtClean="0"/>
              <a:pPr/>
              <a:t>28</a:t>
            </a:fld>
            <a:endParaRPr lang="en-US" altLang="cs-CZ"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42836909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68AEDD7-DA3A-49B3-96F4-7C8664F70292}" type="slidenum">
              <a:rPr lang="en-US" altLang="cs-CZ" smtClean="0">
                <a:solidFill>
                  <a:srgbClr val="000000"/>
                </a:solidFill>
              </a:rPr>
              <a:pPr/>
              <a:t>30</a:t>
            </a:fld>
            <a:endParaRPr lang="en-US" altLang="cs-CZ" smtClean="0">
              <a:solidFill>
                <a:srgbClr val="000000"/>
              </a:solidFill>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16629522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Zástupný symbol pro obrázek snímku 1"/>
          <p:cNvSpPr>
            <a:spLocks noGrp="1" noRot="1" noChangeAspect="1" noTextEdit="1"/>
          </p:cNvSpPr>
          <p:nvPr>
            <p:ph type="sldImg"/>
          </p:nvPr>
        </p:nvSpPr>
        <p:spPr>
          <a:ln/>
        </p:spPr>
      </p:sp>
      <p:sp>
        <p:nvSpPr>
          <p:cNvPr id="76803"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latin typeface="Arial" panose="020B0604020202020204" pitchFamily="34" charset="0"/>
              </a:rPr>
              <a:t>Zdroj obrázku: http://dilbert.com/search_results?page=1&amp;terms=insider+trading</a:t>
            </a:r>
          </a:p>
        </p:txBody>
      </p:sp>
      <p:sp>
        <p:nvSpPr>
          <p:cNvPr id="76804"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B53EE4D-D857-4049-8AD0-9DD0781E6717}" type="slidenum">
              <a:rPr lang="en-US" altLang="cs-CZ" smtClean="0"/>
              <a:pPr/>
              <a:t>31</a:t>
            </a:fld>
            <a:endParaRPr lang="en-US" altLang="cs-CZ" smtClean="0"/>
          </a:p>
        </p:txBody>
      </p:sp>
    </p:spTree>
    <p:extLst>
      <p:ext uri="{BB962C8B-B14F-4D97-AF65-F5344CB8AC3E}">
        <p14:creationId xmlns:p14="http://schemas.microsoft.com/office/powerpoint/2010/main" val="2778241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F0D789A-0B4C-45AB-8D2F-592AFE79B34F}" type="slidenum">
              <a:rPr lang="en-US" altLang="cs-CZ" smtClean="0"/>
              <a:pPr/>
              <a:t>4</a:t>
            </a:fld>
            <a:endParaRPr lang="en-US" altLang="cs-CZ"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30749955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83B3BE2-F912-4135-887F-F97DE758252B}" type="slidenum">
              <a:rPr lang="en-US" altLang="cs-CZ" smtClean="0"/>
              <a:pPr/>
              <a:t>32</a:t>
            </a:fld>
            <a:endParaRPr lang="en-US" altLang="cs-CZ"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3721598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3A71C5A-6586-4FD9-B1A1-894745DE3EE5}" type="slidenum">
              <a:rPr lang="en-US" altLang="cs-CZ" smtClean="0"/>
              <a:pPr/>
              <a:t>33</a:t>
            </a:fld>
            <a:endParaRPr lang="en-US" altLang="cs-CZ"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34868603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BF33C1B-6220-4F08-A8FF-5EA9C9669DDE}" type="slidenum">
              <a:rPr lang="en-US" altLang="cs-CZ" smtClean="0"/>
              <a:pPr/>
              <a:t>34</a:t>
            </a:fld>
            <a:endParaRPr lang="en-US" altLang="cs-CZ" smtClean="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3376943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9CC0AD6-59BB-483D-8343-42DBDFAA7E4D}" type="slidenum">
              <a:rPr lang="en-US" altLang="cs-CZ" smtClean="0"/>
              <a:pPr/>
              <a:t>35</a:t>
            </a:fld>
            <a:endParaRPr lang="en-US" altLang="cs-CZ"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smtClean="0">
                <a:latin typeface="Arial" panose="020B0604020202020204" pitchFamily="34" charset="0"/>
              </a:rPr>
              <a:t>https://www.patria.cz/pravo/2859795/manipulace-s-trhem-mediim-se-nekdy-nevyplati-ani-nevinna-chyba-v-prekladu-tiskove-zpravy.html</a:t>
            </a:r>
          </a:p>
        </p:txBody>
      </p:sp>
    </p:spTree>
    <p:extLst>
      <p:ext uri="{BB962C8B-B14F-4D97-AF65-F5344CB8AC3E}">
        <p14:creationId xmlns:p14="http://schemas.microsoft.com/office/powerpoint/2010/main" val="29321868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44B6A60-8BB4-45A9-86AA-A01B0A6F2F86}" type="slidenum">
              <a:rPr lang="en-US" altLang="cs-CZ" smtClean="0"/>
              <a:pPr/>
              <a:t>36</a:t>
            </a:fld>
            <a:endParaRPr lang="en-US" altLang="cs-CZ"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smtClean="0">
                <a:latin typeface="Arial" panose="020B0604020202020204" pitchFamily="34" charset="0"/>
              </a:rPr>
              <a:t>https://www.patria.cz/pravo/2859795/manipulace-s-trhem-mediim-se-nekdy-nevyplati-ani-nevinna-chyba-v-prekladu-tiskove-zpravy.html</a:t>
            </a:r>
          </a:p>
        </p:txBody>
      </p:sp>
    </p:spTree>
    <p:extLst>
      <p:ext uri="{BB962C8B-B14F-4D97-AF65-F5344CB8AC3E}">
        <p14:creationId xmlns:p14="http://schemas.microsoft.com/office/powerpoint/2010/main" val="36543624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72FE50E-618F-4D20-ADDE-C04F5DAE97B6}" type="slidenum">
              <a:rPr lang="en-US" altLang="cs-CZ" smtClean="0"/>
              <a:pPr/>
              <a:t>37</a:t>
            </a:fld>
            <a:endParaRPr lang="en-US" altLang="cs-CZ" smtClean="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smtClean="0">
                <a:latin typeface="Arial" panose="020B0604020202020204" pitchFamily="34" charset="0"/>
              </a:rPr>
              <a:t>https://www.patria.cz/pravo/2859795/manipulace-s-trhem-mediim-se-nekdy-nevyplati-ani-nevinna-chyba-v-prekladu-tiskove-zpravy.html</a:t>
            </a:r>
          </a:p>
        </p:txBody>
      </p:sp>
    </p:spTree>
    <p:extLst>
      <p:ext uri="{BB962C8B-B14F-4D97-AF65-F5344CB8AC3E}">
        <p14:creationId xmlns:p14="http://schemas.microsoft.com/office/powerpoint/2010/main" val="14180295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0AB936C-1FD2-4985-B789-7AA99EC9E527}" type="slidenum">
              <a:rPr lang="en-US" altLang="cs-CZ" smtClean="0"/>
              <a:pPr/>
              <a:t>38</a:t>
            </a:fld>
            <a:endParaRPr lang="en-US" altLang="cs-CZ" smtClean="0"/>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145037070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93FF1E6-805C-442A-95AB-88B11E716143}" type="slidenum">
              <a:rPr lang="en-US" altLang="cs-CZ" smtClean="0"/>
              <a:pPr/>
              <a:t>39</a:t>
            </a:fld>
            <a:endParaRPr lang="en-US" altLang="cs-CZ" smtClean="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smtClean="0">
                <a:latin typeface="Arial" panose="020B0604020202020204" pitchFamily="34" charset="0"/>
              </a:rPr>
              <a:t>https://www.patria.cz/pravo/2859795/manipulace-s-trhem-mediim-se-nekdy-nevyplati-ani-nevinna-chyba-v-prekladu-tiskove-zpravy.html</a:t>
            </a:r>
          </a:p>
        </p:txBody>
      </p:sp>
    </p:spTree>
    <p:extLst>
      <p:ext uri="{BB962C8B-B14F-4D97-AF65-F5344CB8AC3E}">
        <p14:creationId xmlns:p14="http://schemas.microsoft.com/office/powerpoint/2010/main" val="30903009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0D0978-7E78-41A2-A841-E9421EEEAAA6}" type="slidenum">
              <a:rPr lang="en-US" altLang="cs-CZ" smtClean="0"/>
              <a:pPr/>
              <a:t>40</a:t>
            </a:fld>
            <a:endParaRPr lang="en-US" altLang="cs-CZ" smtClean="0"/>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smtClean="0">
                <a:latin typeface="Arial" panose="020B0604020202020204" pitchFamily="34" charset="0"/>
              </a:rPr>
              <a:t>https://www.patria.cz/pravo/2859795/manipulace-s-trhem-mediim-se-nekdy-nevyplati-ani-nevinna-chyba-v-prekladu-tiskove-zpravy.html</a:t>
            </a:r>
          </a:p>
        </p:txBody>
      </p:sp>
    </p:spTree>
    <p:extLst>
      <p:ext uri="{BB962C8B-B14F-4D97-AF65-F5344CB8AC3E}">
        <p14:creationId xmlns:p14="http://schemas.microsoft.com/office/powerpoint/2010/main" val="406154115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639C3CD-B796-48FF-B129-71B8F688620D}" type="slidenum">
              <a:rPr lang="en-US" altLang="cs-CZ" smtClean="0"/>
              <a:pPr/>
              <a:t>41</a:t>
            </a:fld>
            <a:endParaRPr lang="en-US" altLang="cs-CZ" smtClean="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smtClean="0">
                <a:latin typeface="Arial" panose="020B0604020202020204" pitchFamily="34" charset="0"/>
              </a:rPr>
              <a:t>https://www.patria.cz/pravo/2859795/manipulace-s-trhem-mediim-se-nekdy-nevyplati-ani-nevinna-chyba-v-prekladu-tiskove-zpravy.html</a:t>
            </a:r>
          </a:p>
        </p:txBody>
      </p:sp>
    </p:spTree>
    <p:extLst>
      <p:ext uri="{BB962C8B-B14F-4D97-AF65-F5344CB8AC3E}">
        <p14:creationId xmlns:p14="http://schemas.microsoft.com/office/powerpoint/2010/main" val="1820443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6D27C6F-6804-4FCC-A757-DCB8C5B4ACA7}" type="slidenum">
              <a:rPr lang="en-US" altLang="cs-CZ" smtClean="0"/>
              <a:pPr/>
              <a:t>5</a:t>
            </a:fld>
            <a:endParaRPr lang="en-US" altLang="cs-CZ"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33160844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CAF114D-96E4-4EFE-9554-423C38B07EF6}" type="slidenum">
              <a:rPr lang="en-US" altLang="cs-CZ" smtClean="0"/>
              <a:pPr>
                <a:spcBef>
                  <a:spcPct val="0"/>
                </a:spcBef>
              </a:pPr>
              <a:t>42</a:t>
            </a:fld>
            <a:endParaRPr lang="en-US" altLang="cs-CZ" smtClean="0"/>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67252346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63791E9-F725-4661-B6BC-302A1D110C2B}" type="slidenum">
              <a:rPr lang="en-US" altLang="cs-CZ" smtClean="0"/>
              <a:pPr>
                <a:spcBef>
                  <a:spcPct val="0"/>
                </a:spcBef>
              </a:pPr>
              <a:t>43</a:t>
            </a:fld>
            <a:endParaRPr lang="en-US" altLang="cs-CZ" smtClean="0"/>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3767265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E120F96-A767-4D30-AE15-50D5D606C5D8}" type="slidenum">
              <a:rPr lang="en-US" altLang="cs-CZ" smtClean="0"/>
              <a:pPr/>
              <a:t>6</a:t>
            </a:fld>
            <a:endParaRPr lang="en-US" altLang="cs-CZ"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8961348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8B77195-ADDD-4730-8CA8-3825C9C11349}" type="slidenum">
              <a:rPr lang="en-US" altLang="cs-CZ" smtClean="0"/>
              <a:pPr/>
              <a:t>7</a:t>
            </a:fld>
            <a:endParaRPr lang="en-US" altLang="cs-CZ"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smtClean="0">
                <a:latin typeface="Arial" panose="020B0604020202020204" pitchFamily="34" charset="0"/>
              </a:rPr>
              <a:t>http://www.mfcr.cz/cs/soukromy-sektor/kapitalovy-trh/podnikani-na-kapitalovem-trhu/ochrana-kapitaloveho-trhu/2014/uredni-vestnik-eu--publikovano-narizeni-18192</a:t>
            </a:r>
          </a:p>
        </p:txBody>
      </p:sp>
    </p:spTree>
    <p:extLst>
      <p:ext uri="{BB962C8B-B14F-4D97-AF65-F5344CB8AC3E}">
        <p14:creationId xmlns:p14="http://schemas.microsoft.com/office/powerpoint/2010/main" val="1682800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9693734-6E7F-4545-94FF-5D9C792E6FA9}" type="slidenum">
              <a:rPr lang="en-US" altLang="cs-CZ" smtClean="0"/>
              <a:pPr/>
              <a:t>8</a:t>
            </a:fld>
            <a:endParaRPr lang="en-US" altLang="cs-CZ"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6746261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23D34A9-F0E6-45C1-80A0-144C08632793}" type="slidenum">
              <a:rPr lang="en-US" altLang="cs-CZ" smtClean="0"/>
              <a:pPr/>
              <a:t>9</a:t>
            </a:fld>
            <a:endParaRPr lang="en-US" altLang="cs-CZ"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8517033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5E0B524-AE4F-4586-A286-736277A812AE}" type="slidenum">
              <a:rPr lang="en-US" altLang="cs-CZ" smtClean="0"/>
              <a:pPr/>
              <a:t>10</a:t>
            </a:fld>
            <a:endParaRPr lang="en-US" altLang="cs-CZ"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smtClean="0">
                <a:latin typeface="Arial" panose="020B0604020202020204" pitchFamily="34" charset="0"/>
              </a:rPr>
              <a:t>Zdroj obrázku: http://dilbert.com/search_results?page=1&amp;terms=insider+trading</a:t>
            </a:r>
          </a:p>
        </p:txBody>
      </p:sp>
    </p:spTree>
    <p:extLst>
      <p:ext uri="{BB962C8B-B14F-4D97-AF65-F5344CB8AC3E}">
        <p14:creationId xmlns:p14="http://schemas.microsoft.com/office/powerpoint/2010/main" val="40411591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smtClean="0"/>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smtClean="0"/>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smtClean="0"/>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smtClean="0"/>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smtClean="0"/>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smtClean="0"/>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smtClean="0"/>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mod="1">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smtClean="0"/>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smtClean="0"/>
              <a:t>Kliknutím lze upravit styl.</a:t>
            </a:r>
            <a:endParaRPr lang="cs-CZ"/>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smtClean="0"/>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smtClean="0"/>
              <a:t>Kliknutím lze upravit styl.</a:t>
            </a:r>
            <a:endParaRPr lang="cs-CZ"/>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smtClean="0"/>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mod="1">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smtClean="0"/>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smtClean="0"/>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mod="1">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smtClean="0"/>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smtClean="0"/>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smtClean="0"/>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smtClean="0"/>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smtClean="0"/>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smtClean="0"/>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smtClean="0"/>
              <a:t>Kliknutím lze upravit styl.</a:t>
            </a:r>
            <a:endParaRPr lang="cs-CZ"/>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mod="1">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smtClean="0"/>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mod="1">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mod="1">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financierworldwide.com/organised-trading-facilities-how-they-differ-from-mtfs/#.W_5DxsSNxaQ"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akcie-cz.kurzy.cz/akcie/komercni-banka-590/" TargetMode="External"/><Relationship Id="rId13" Type="http://schemas.openxmlformats.org/officeDocument/2006/relationships/hyperlink" Target="https://akcie-cz.kurzy.cz/akcie/vig-3652/" TargetMode="External"/><Relationship Id="rId3" Type="http://schemas.openxmlformats.org/officeDocument/2006/relationships/hyperlink" Target="https://akcie-cz.kurzy.cz/akcie/avast-6170/" TargetMode="External"/><Relationship Id="rId7" Type="http://schemas.openxmlformats.org/officeDocument/2006/relationships/hyperlink" Target="https://akcie-cz.kurzy.cz/akcie/kofola-cs-5534/" TargetMode="External"/><Relationship Id="rId12" Type="http://schemas.openxmlformats.org/officeDocument/2006/relationships/hyperlink" Target="https://akcie-cz.kurzy.cz/akcie/philip-morris-cr-1399/"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akcie-cz.kurzy.cz/akcie/erste-group-bank-3276/" TargetMode="External"/><Relationship Id="rId11" Type="http://schemas.openxmlformats.org/officeDocument/2006/relationships/hyperlink" Target="https://akcie-cz.kurzy.cz/akcie/pfnonwovens-3505/" TargetMode="External"/><Relationship Id="rId5" Type="http://schemas.openxmlformats.org/officeDocument/2006/relationships/hyperlink" Target="https://akcie-cz.kurzy.cz/akcie/cez-183/" TargetMode="External"/><Relationship Id="rId10" Type="http://schemas.openxmlformats.org/officeDocument/2006/relationships/hyperlink" Target="https://akcie-cz.kurzy.cz/akcie/o2-c-r--1260/" TargetMode="External"/><Relationship Id="rId4" Type="http://schemas.openxmlformats.org/officeDocument/2006/relationships/hyperlink" Target="https://akcie-cz.kurzy.cz/akcie/cetv-3394/" TargetMode="External"/><Relationship Id="rId9" Type="http://schemas.openxmlformats.org/officeDocument/2006/relationships/hyperlink" Target="https://akcie-cz.kurzy.cz/akcie/moneta-money-bank-4090/"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Katedra obchodního práva / Přednáška 13. 11. 2019</a:t>
            </a: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a:xfrm>
            <a:off x="398502" y="1805940"/>
            <a:ext cx="11361600" cy="2266005"/>
          </a:xfrm>
        </p:spPr>
        <p:txBody>
          <a:bodyPr/>
          <a:lstStyle/>
          <a:p>
            <a:r>
              <a:rPr lang="cs-CZ" dirty="0" smtClean="0"/>
              <a:t/>
            </a:r>
            <a:br>
              <a:rPr lang="cs-CZ" dirty="0" smtClean="0"/>
            </a:br>
            <a:r>
              <a:rPr lang="cs-CZ" dirty="0" err="1" smtClean="0"/>
              <a:t>Insider</a:t>
            </a:r>
            <a:r>
              <a:rPr lang="cs-CZ" dirty="0" smtClean="0"/>
              <a:t> </a:t>
            </a:r>
            <a:r>
              <a:rPr lang="cs-CZ" dirty="0" err="1" smtClean="0"/>
              <a:t>trading</a:t>
            </a:r>
            <a:r>
              <a:rPr lang="cs-CZ" dirty="0" smtClean="0"/>
              <a:t/>
            </a:r>
            <a:br>
              <a:rPr lang="cs-CZ" dirty="0" smtClean="0"/>
            </a:br>
            <a:r>
              <a:rPr lang="cs-CZ" dirty="0"/>
              <a:t/>
            </a:r>
            <a:br>
              <a:rPr lang="cs-CZ" dirty="0"/>
            </a:br>
            <a:r>
              <a:rPr lang="cs-CZ" dirty="0" smtClean="0"/>
              <a:t>Manipulace trhem</a:t>
            </a:r>
            <a:br>
              <a:rPr lang="cs-CZ" dirty="0" smtClean="0"/>
            </a:br>
            <a:r>
              <a:rPr lang="cs-CZ" dirty="0"/>
              <a:t/>
            </a:r>
            <a:br>
              <a:rPr lang="cs-CZ" dirty="0"/>
            </a:br>
            <a:endParaRPr lang="cs-CZ" dirty="0"/>
          </a:p>
        </p:txBody>
      </p:sp>
      <p:sp>
        <p:nvSpPr>
          <p:cNvPr id="5" name="Podnadpis 4"/>
          <p:cNvSpPr>
            <a:spLocks noGrp="1"/>
          </p:cNvSpPr>
          <p:nvPr>
            <p:ph type="subTitle" idx="1"/>
          </p:nvPr>
        </p:nvSpPr>
        <p:spPr>
          <a:xfrm>
            <a:off x="398502" y="4678680"/>
            <a:ext cx="11361600" cy="1280160"/>
          </a:xfrm>
        </p:spPr>
        <p:txBody>
          <a:bodyPr/>
          <a:lstStyle/>
          <a:p>
            <a:r>
              <a:rPr lang="cs-CZ" dirty="0" smtClean="0"/>
              <a:t>Josef Kotásek</a:t>
            </a:r>
            <a:endParaRPr lang="cs-CZ" dirty="0"/>
          </a:p>
        </p:txBody>
      </p:sp>
    </p:spTree>
    <p:extLst>
      <p:ext uri="{BB962C8B-B14F-4D97-AF65-F5344CB8AC3E}">
        <p14:creationId xmlns:p14="http://schemas.microsoft.com/office/powerpoint/2010/main" val="3403339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981200" y="152400"/>
            <a:ext cx="8229600" cy="647700"/>
          </a:xfrm>
        </p:spPr>
        <p:txBody>
          <a:bodyPr/>
          <a:lstStyle/>
          <a:p>
            <a:pPr algn="just" eaLnBrk="1" hangingPunct="1"/>
            <a:r>
              <a:rPr lang="cs-CZ" altLang="cs-CZ" sz="3500">
                <a:solidFill>
                  <a:srgbClr val="7B9899"/>
                </a:solidFill>
              </a:rPr>
              <a:t>Systematika MAR II</a:t>
            </a:r>
            <a:endParaRPr lang="en-US" altLang="cs-CZ" sz="3500">
              <a:solidFill>
                <a:srgbClr val="7B9899"/>
              </a:solidFill>
            </a:endParaRPr>
          </a:p>
        </p:txBody>
      </p:sp>
      <p:sp>
        <p:nvSpPr>
          <p:cNvPr id="33795" name="Rectangle 3"/>
          <p:cNvSpPr>
            <a:spLocks noGrp="1" noChangeArrowheads="1"/>
          </p:cNvSpPr>
          <p:nvPr>
            <p:ph sz="quarter" idx="1"/>
          </p:nvPr>
        </p:nvSpPr>
        <p:spPr>
          <a:xfrm>
            <a:off x="2298700" y="3062288"/>
            <a:ext cx="8470900" cy="3714750"/>
          </a:xfrm>
        </p:spPr>
        <p:txBody>
          <a:bodyPr/>
          <a:lstStyle/>
          <a:p>
            <a:pPr algn="just" eaLnBrk="1" hangingPunct="1">
              <a:lnSpc>
                <a:spcPct val="80000"/>
              </a:lnSpc>
            </a:pPr>
            <a:endParaRPr lang="cs-CZ" altLang="cs-CZ" smtClean="0">
              <a:solidFill>
                <a:srgbClr val="191919"/>
              </a:solidFill>
            </a:endParaRPr>
          </a:p>
          <a:p>
            <a:pPr algn="just" eaLnBrk="1" hangingPunct="1">
              <a:lnSpc>
                <a:spcPct val="80000"/>
              </a:lnSpc>
            </a:pPr>
            <a:endParaRPr lang="cs-CZ" altLang="cs-CZ" smtClean="0">
              <a:solidFill>
                <a:srgbClr val="191919"/>
              </a:solidFill>
            </a:endParaRPr>
          </a:p>
          <a:p>
            <a:pPr algn="just" eaLnBrk="1" hangingPunct="1">
              <a:lnSpc>
                <a:spcPct val="80000"/>
              </a:lnSpc>
            </a:pPr>
            <a:r>
              <a:rPr lang="cs-CZ" altLang="cs-CZ" smtClean="0">
                <a:solidFill>
                  <a:srgbClr val="191919"/>
                </a:solidFill>
              </a:rPr>
              <a:t>výjimečný odklad publikace (čl. 17 odst. 5)</a:t>
            </a:r>
          </a:p>
          <a:p>
            <a:pPr algn="just" eaLnBrk="1" hangingPunct="1">
              <a:lnSpc>
                <a:spcPct val="80000"/>
              </a:lnSpc>
            </a:pPr>
            <a:r>
              <a:rPr lang="cs-CZ" altLang="cs-CZ" smtClean="0">
                <a:solidFill>
                  <a:srgbClr val="191919"/>
                </a:solidFill>
              </a:rPr>
              <a:t>vedení seznamů zasvěcených osob (čl. 17) a </a:t>
            </a:r>
          </a:p>
          <a:p>
            <a:pPr algn="just" eaLnBrk="1" hangingPunct="1">
              <a:lnSpc>
                <a:spcPct val="80000"/>
              </a:lnSpc>
            </a:pPr>
            <a:r>
              <a:rPr lang="cs-CZ" altLang="cs-CZ" smtClean="0">
                <a:solidFill>
                  <a:srgbClr val="191919"/>
                </a:solidFill>
              </a:rPr>
              <a:t>oznamování tzv. manažerských obchodů (čl. 19) </a:t>
            </a:r>
          </a:p>
          <a:p>
            <a:pPr algn="just" eaLnBrk="1" hangingPunct="1">
              <a:lnSpc>
                <a:spcPct val="80000"/>
              </a:lnSpc>
            </a:pPr>
            <a:r>
              <a:rPr lang="cs-CZ" altLang="cs-CZ" smtClean="0">
                <a:solidFill>
                  <a:srgbClr val="191919"/>
                </a:solidFill>
              </a:rPr>
              <a:t>manipulace s trhem (čl. 12), pravidla pro novináře (čl. 21)</a:t>
            </a:r>
          </a:p>
          <a:p>
            <a:pPr algn="just" eaLnBrk="1" hangingPunct="1">
              <a:lnSpc>
                <a:spcPct val="80000"/>
              </a:lnSpc>
            </a:pPr>
            <a:r>
              <a:rPr lang="cs-CZ" altLang="cs-CZ" smtClean="0">
                <a:solidFill>
                  <a:srgbClr val="191919"/>
                </a:solidFill>
              </a:rPr>
              <a:t>investiční doporučení a statistiky (čl. 20)</a:t>
            </a:r>
          </a:p>
          <a:p>
            <a:pPr algn="just" eaLnBrk="1" hangingPunct="1">
              <a:lnSpc>
                <a:spcPct val="80000"/>
              </a:lnSpc>
            </a:pPr>
            <a:r>
              <a:rPr lang="cs-CZ" altLang="cs-CZ" smtClean="0">
                <a:solidFill>
                  <a:srgbClr val="191919"/>
                </a:solidFill>
              </a:rPr>
              <a:t>pravomoci orgánů ESMA (čl. 23)</a:t>
            </a:r>
          </a:p>
          <a:p>
            <a:pPr algn="just" eaLnBrk="1" hangingPunct="1">
              <a:lnSpc>
                <a:spcPct val="80000"/>
              </a:lnSpc>
            </a:pPr>
            <a:r>
              <a:rPr lang="cs-CZ" altLang="cs-CZ" smtClean="0">
                <a:solidFill>
                  <a:srgbClr val="191919"/>
                </a:solidFill>
              </a:rPr>
              <a:t>správní opatření a sankce (čl. 30)</a:t>
            </a:r>
          </a:p>
          <a:p>
            <a:pPr algn="just" eaLnBrk="1" hangingPunct="1">
              <a:buFontTx/>
              <a:buNone/>
            </a:pPr>
            <a:endParaRPr lang="cs-CZ" altLang="cs-CZ">
              <a:solidFill>
                <a:schemeClr val="bg1"/>
              </a:solidFill>
            </a:endParaRPr>
          </a:p>
          <a:p>
            <a:pPr algn="just" eaLnBrk="1" hangingPunct="1">
              <a:buFontTx/>
              <a:buNone/>
            </a:pPr>
            <a:endParaRPr lang="en-US" altLang="cs-CZ" i="1" smtClean="0"/>
          </a:p>
        </p:txBody>
      </p:sp>
      <p:pic>
        <p:nvPicPr>
          <p:cNvPr id="33796" name="Picture 2" descr=" - Dilbert by Scott Adam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1376" y="1052513"/>
            <a:ext cx="8113713" cy="2487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62766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739901" y="152400"/>
            <a:ext cx="8785225" cy="431800"/>
          </a:xfrm>
        </p:spPr>
        <p:txBody>
          <a:bodyPr/>
          <a:lstStyle/>
          <a:p>
            <a:pPr algn="just" eaLnBrk="1" hangingPunct="1"/>
            <a:r>
              <a:rPr lang="cs-CZ" altLang="cs-CZ" smtClean="0">
                <a:solidFill>
                  <a:srgbClr val="7B9899"/>
                </a:solidFill>
              </a:rPr>
              <a:t>Vnitřní informace v čl. 7 MAR</a:t>
            </a:r>
            <a:endParaRPr lang="en-US" altLang="cs-CZ" smtClean="0">
              <a:solidFill>
                <a:srgbClr val="7B9899"/>
              </a:solidFill>
            </a:endParaRPr>
          </a:p>
        </p:txBody>
      </p:sp>
      <p:sp>
        <p:nvSpPr>
          <p:cNvPr id="35843" name="Rectangle 3"/>
          <p:cNvSpPr>
            <a:spLocks noGrp="1" noChangeArrowheads="1"/>
          </p:cNvSpPr>
          <p:nvPr>
            <p:ph sz="quarter" idx="1"/>
          </p:nvPr>
        </p:nvSpPr>
        <p:spPr>
          <a:xfrm>
            <a:off x="1343026" y="1625600"/>
            <a:ext cx="9324975" cy="5232400"/>
          </a:xfrm>
        </p:spPr>
        <p:txBody>
          <a:bodyPr/>
          <a:lstStyle/>
          <a:p>
            <a:pPr algn="just" eaLnBrk="1" hangingPunct="1">
              <a:lnSpc>
                <a:spcPct val="80000"/>
              </a:lnSpc>
            </a:pPr>
            <a:r>
              <a:rPr lang="cs-CZ" altLang="cs-CZ" sz="2100" dirty="0"/>
              <a:t>a) informace </a:t>
            </a:r>
            <a:r>
              <a:rPr lang="cs-CZ" altLang="cs-CZ" sz="2100" b="1" dirty="0"/>
              <a:t>přesné </a:t>
            </a:r>
            <a:r>
              <a:rPr lang="cs-CZ" altLang="cs-CZ" sz="2100" dirty="0"/>
              <a:t>povahy, která </a:t>
            </a:r>
            <a:r>
              <a:rPr lang="cs-CZ" altLang="cs-CZ" sz="2100" b="1" dirty="0"/>
              <a:t>nebyla uveřejněna</a:t>
            </a:r>
            <a:r>
              <a:rPr lang="cs-CZ" altLang="cs-CZ" sz="2100" dirty="0"/>
              <a:t>, týká se </a:t>
            </a:r>
            <a:r>
              <a:rPr lang="cs-CZ" altLang="cs-CZ" sz="2100" b="1" dirty="0"/>
              <a:t>přímo nebo nepřímo </a:t>
            </a:r>
            <a:r>
              <a:rPr lang="cs-CZ" altLang="cs-CZ" sz="2100" dirty="0"/>
              <a:t>jednoho nebo několika </a:t>
            </a:r>
            <a:r>
              <a:rPr lang="cs-CZ" altLang="cs-CZ" sz="2100" b="1" dirty="0"/>
              <a:t>emitentů</a:t>
            </a:r>
            <a:r>
              <a:rPr lang="cs-CZ" altLang="cs-CZ" sz="2100" dirty="0"/>
              <a:t> nebo jednoho nebo několika </a:t>
            </a:r>
            <a:r>
              <a:rPr lang="cs-CZ" altLang="cs-CZ" sz="2100" b="1" dirty="0"/>
              <a:t>finančních nástrojů </a:t>
            </a:r>
            <a:r>
              <a:rPr lang="cs-CZ" altLang="cs-CZ" sz="2100" dirty="0"/>
              <a:t>a která, pokud by byla zveřejněna, by </a:t>
            </a:r>
            <a:r>
              <a:rPr lang="cs-CZ" altLang="cs-CZ" sz="2100" b="1" dirty="0"/>
              <a:t>pravděpodobně</a:t>
            </a:r>
            <a:r>
              <a:rPr lang="cs-CZ" altLang="cs-CZ" sz="2100" dirty="0"/>
              <a:t> měla </a:t>
            </a:r>
            <a:r>
              <a:rPr lang="cs-CZ" altLang="cs-CZ" sz="2100" b="1" dirty="0"/>
              <a:t>významný dopad na ceny </a:t>
            </a:r>
            <a:r>
              <a:rPr lang="cs-CZ" altLang="cs-CZ" sz="2100" dirty="0"/>
              <a:t>těchto finančních nástrojů nebo na ceny souvisejících derivátových finančních nástrojů;  </a:t>
            </a:r>
            <a:endParaRPr lang="cs-CZ" altLang="cs-CZ" sz="2100" dirty="0" smtClean="0">
              <a:solidFill>
                <a:srgbClr val="191919"/>
              </a:solidFill>
            </a:endParaRPr>
          </a:p>
          <a:p>
            <a:pPr algn="just" eaLnBrk="1" hangingPunct="1">
              <a:buFontTx/>
              <a:buNone/>
            </a:pPr>
            <a:endParaRPr lang="cs-CZ" altLang="cs-CZ" dirty="0">
              <a:solidFill>
                <a:schemeClr val="bg1"/>
              </a:solidFill>
            </a:endParaRPr>
          </a:p>
          <a:p>
            <a:pPr algn="just" eaLnBrk="1" hangingPunct="1">
              <a:buFontTx/>
              <a:buNone/>
            </a:pPr>
            <a:endParaRPr lang="en-US" altLang="cs-CZ" i="1" dirty="0" smtClean="0"/>
          </a:p>
        </p:txBody>
      </p:sp>
    </p:spTree>
    <p:extLst>
      <p:ext uri="{BB962C8B-B14F-4D97-AF65-F5344CB8AC3E}">
        <p14:creationId xmlns:p14="http://schemas.microsoft.com/office/powerpoint/2010/main" val="13862513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981200" y="152401"/>
            <a:ext cx="8229600" cy="684213"/>
          </a:xfrm>
        </p:spPr>
        <p:txBody>
          <a:bodyPr/>
          <a:lstStyle/>
          <a:p>
            <a:pPr algn="just" eaLnBrk="1" hangingPunct="1"/>
            <a:r>
              <a:rPr lang="cs-CZ" altLang="cs-CZ" smtClean="0">
                <a:solidFill>
                  <a:srgbClr val="7B9899"/>
                </a:solidFill>
              </a:rPr>
              <a:t>Dotčené nástroje v MAR (čl. 2)</a:t>
            </a:r>
            <a:endParaRPr lang="en-US" altLang="cs-CZ" smtClean="0">
              <a:solidFill>
                <a:srgbClr val="7B9899"/>
              </a:solidFill>
            </a:endParaRPr>
          </a:p>
        </p:txBody>
      </p:sp>
      <p:sp>
        <p:nvSpPr>
          <p:cNvPr id="13315" name="Rectangle 3"/>
          <p:cNvSpPr>
            <a:spLocks noGrp="1" noChangeArrowheads="1"/>
          </p:cNvSpPr>
          <p:nvPr>
            <p:ph sz="quarter" idx="1"/>
          </p:nvPr>
        </p:nvSpPr>
        <p:spPr>
          <a:xfrm>
            <a:off x="266700" y="762000"/>
            <a:ext cx="11803380" cy="6411913"/>
          </a:xfrm>
        </p:spPr>
        <p:txBody>
          <a:bodyPr>
            <a:normAutofit fontScale="40000" lnSpcReduction="20000"/>
          </a:bodyPr>
          <a:lstStyle/>
          <a:p>
            <a:pPr marL="0" indent="0">
              <a:buNone/>
              <a:defRPr/>
            </a:pPr>
            <a:r>
              <a:rPr lang="cs-CZ" sz="3300" dirty="0"/>
              <a:t>Nařízení se vztahuje na:</a:t>
            </a:r>
          </a:p>
          <a:p>
            <a:pPr marL="0" indent="0">
              <a:buNone/>
              <a:defRPr/>
            </a:pPr>
            <a:r>
              <a:rPr lang="cs-CZ" sz="3300" dirty="0"/>
              <a:t>a) </a:t>
            </a:r>
            <a:r>
              <a:rPr lang="cs-CZ" sz="3300" b="1" dirty="0"/>
              <a:t>finanční nástroje </a:t>
            </a:r>
            <a:r>
              <a:rPr lang="cs-CZ" sz="3300" dirty="0"/>
              <a:t>přijaté k obchodování na </a:t>
            </a:r>
            <a:r>
              <a:rPr lang="cs-CZ" sz="3300" b="1" dirty="0"/>
              <a:t>regulovaném trhu </a:t>
            </a:r>
            <a:r>
              <a:rPr lang="cs-CZ" sz="3300" dirty="0"/>
              <a:t>nebo ty, pro něž byla podána žádost o přijetí k obchodování na regulovaném trhu;</a:t>
            </a:r>
          </a:p>
          <a:p>
            <a:pPr marL="0" indent="0">
              <a:buNone/>
              <a:defRPr/>
            </a:pPr>
            <a:endParaRPr lang="cs-CZ" sz="3300" dirty="0"/>
          </a:p>
          <a:p>
            <a:pPr marL="0" indent="0">
              <a:buNone/>
              <a:defRPr/>
            </a:pPr>
            <a:r>
              <a:rPr lang="cs-CZ" sz="3300" dirty="0"/>
              <a:t>b) finanční nástroje obchodované v </a:t>
            </a:r>
            <a:r>
              <a:rPr lang="cs-CZ" sz="3300" b="1" dirty="0"/>
              <a:t>mnohostranném obchodním systému (MTF) </a:t>
            </a:r>
            <a:r>
              <a:rPr lang="cs-CZ" sz="3300" dirty="0"/>
              <a:t>nebo přijaté k obchodování v mnohostranném obchodním systému nebo ty, pro něž byla podána žádost o přijetí k obchodování v mnohostranném obchodním systému;</a:t>
            </a:r>
          </a:p>
          <a:p>
            <a:pPr marL="0" indent="0">
              <a:buNone/>
              <a:defRPr/>
            </a:pPr>
            <a:r>
              <a:rPr lang="cs-CZ" sz="3300" dirty="0"/>
              <a:t> </a:t>
            </a:r>
          </a:p>
          <a:p>
            <a:pPr marL="0" indent="0">
              <a:buNone/>
              <a:defRPr/>
            </a:pPr>
            <a:r>
              <a:rPr lang="cs-CZ" sz="3300" dirty="0"/>
              <a:t>c) finanční nástroje obchodované v </a:t>
            </a:r>
            <a:r>
              <a:rPr lang="cs-CZ" sz="3300" b="1" dirty="0"/>
              <a:t>organizovaném obchodním systému (OTF)</a:t>
            </a:r>
            <a:r>
              <a:rPr lang="cs-CZ" sz="3300" dirty="0"/>
              <a:t>;</a:t>
            </a:r>
          </a:p>
          <a:p>
            <a:pPr marL="0" indent="0">
              <a:buNone/>
              <a:defRPr/>
            </a:pPr>
            <a:r>
              <a:rPr lang="cs-CZ" sz="3300" dirty="0"/>
              <a:t> </a:t>
            </a:r>
          </a:p>
          <a:p>
            <a:pPr marL="0" indent="0">
              <a:buNone/>
              <a:defRPr/>
            </a:pPr>
            <a:r>
              <a:rPr lang="cs-CZ" sz="3300" dirty="0"/>
              <a:t>d) finanční nástroje, na které se nevztahují písmena a), b) nebo c), jejichž cena nebo hodnota </a:t>
            </a:r>
            <a:r>
              <a:rPr lang="cs-CZ" sz="3300" b="1" dirty="0"/>
              <a:t>závisí</a:t>
            </a:r>
            <a:r>
              <a:rPr lang="cs-CZ" sz="3300" dirty="0"/>
              <a:t> na ceně nebo hodnotě finančního nástroje uvedeného v těchto písmenech nebo na takovou cenu nebo hodnotu má dopad a které mohou zahrnovat mimo jiné i swapy úvěrového selhání nebo rozdílové smlouvy.</a:t>
            </a:r>
          </a:p>
          <a:p>
            <a:pPr>
              <a:defRPr/>
            </a:pPr>
            <a:endParaRPr lang="cs-CZ" sz="3300" dirty="0"/>
          </a:p>
          <a:p>
            <a:pPr marL="0" indent="0">
              <a:buNone/>
              <a:defRPr/>
            </a:pPr>
            <a:r>
              <a:rPr lang="cs-CZ" sz="3300" dirty="0"/>
              <a:t>Toto nařízení se rovněž vztahuje na jednání nebo obchody včetně nabídek, týkající se dražeb povolenek na emise nebo jiných od nich odvozených dražených produktů, a to i když se nejedná o finanční nástroje, na dražební platformě povolené jako regulovaný trh v souladu s nařízením (EU) č. 1031/2010. Aniž by byla dotčena jakákoli ustanovení týkající se konkrétně nabídek předložených v souvislosti s dražbou, vztahují se na tyto nabídky požadavky a zákazy uvedené v tomto nařízení týkající se pokynů k obchodování.</a:t>
            </a:r>
            <a:r>
              <a:rPr lang="cs-CZ" dirty="0" smtClean="0"/>
              <a:t>					</a:t>
            </a:r>
          </a:p>
          <a:p>
            <a:pPr marL="274320" indent="-274320" algn="just" fontAlgn="auto">
              <a:spcAft>
                <a:spcPts val="0"/>
              </a:spcAft>
              <a:buNone/>
              <a:defRPr/>
            </a:pPr>
            <a:r>
              <a:rPr lang="cs-CZ" sz="2000" dirty="0"/>
              <a:t>						</a:t>
            </a:r>
          </a:p>
          <a:p>
            <a:pPr marL="274320" indent="-274320" algn="just" fontAlgn="auto">
              <a:spcAft>
                <a:spcPts val="0"/>
              </a:spcAft>
              <a:buNone/>
              <a:defRPr/>
            </a:pPr>
            <a:r>
              <a:rPr lang="cs-CZ" sz="2000" dirty="0"/>
              <a:t>						</a:t>
            </a:r>
            <a:endParaRPr lang="cs-CZ" dirty="0">
              <a:solidFill>
                <a:schemeClr val="bg1"/>
              </a:solidFill>
            </a:endParaRPr>
          </a:p>
          <a:p>
            <a:pPr marL="274320" indent="-274320" algn="just" fontAlgn="auto">
              <a:spcAft>
                <a:spcPts val="0"/>
              </a:spcAft>
              <a:buNone/>
              <a:defRPr/>
            </a:pPr>
            <a:r>
              <a:rPr lang="cs-CZ" dirty="0">
                <a:hlinkClick r:id="rId3"/>
              </a:rPr>
              <a:t>https://www.financierworldwide.com/organised-trading-facilities-how-they-differ-from-mtfs/#.W_5DxsSNxaQ</a:t>
            </a:r>
            <a:r>
              <a:rPr lang="cs-CZ" dirty="0"/>
              <a:t>: </a:t>
            </a:r>
            <a:r>
              <a:rPr lang="en-US" dirty="0"/>
              <a:t>OTF operators are permitted to engage in matched principal trading in bonds, structured finance products, emission allowances and derivatives (unless they have been declared subject to mandatory clearing under the European Market Infrastructure Regulation) whereas an MTF operator cannot.</a:t>
            </a:r>
            <a:endParaRPr lang="cs-CZ" dirty="0"/>
          </a:p>
          <a:p>
            <a:pPr marL="274320" indent="-274320" algn="just" fontAlgn="auto">
              <a:spcAft>
                <a:spcPts val="0"/>
              </a:spcAft>
              <a:buNone/>
              <a:defRPr/>
            </a:pPr>
            <a:endParaRPr lang="en-US" i="1" dirty="0" smtClean="0"/>
          </a:p>
        </p:txBody>
      </p:sp>
    </p:spTree>
    <p:extLst>
      <p:ext uri="{BB962C8B-B14F-4D97-AF65-F5344CB8AC3E}">
        <p14:creationId xmlns:p14="http://schemas.microsoft.com/office/powerpoint/2010/main" val="18342838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981200" y="152401"/>
            <a:ext cx="8229600" cy="684213"/>
          </a:xfrm>
        </p:spPr>
        <p:txBody>
          <a:bodyPr/>
          <a:lstStyle/>
          <a:p>
            <a:pPr algn="just" eaLnBrk="1" hangingPunct="1"/>
            <a:r>
              <a:rPr lang="cs-CZ" altLang="cs-CZ" dirty="0" smtClean="0">
                <a:solidFill>
                  <a:srgbClr val="7B9899"/>
                </a:solidFill>
              </a:rPr>
              <a:t>Dotčené trhy v ČR</a:t>
            </a:r>
            <a:endParaRPr lang="en-US" altLang="cs-CZ" dirty="0" smtClean="0">
              <a:solidFill>
                <a:srgbClr val="7B9899"/>
              </a:solidFill>
            </a:endParaRPr>
          </a:p>
        </p:txBody>
      </p:sp>
      <p:sp>
        <p:nvSpPr>
          <p:cNvPr id="13315" name="Rectangle 3"/>
          <p:cNvSpPr>
            <a:spLocks noGrp="1" noChangeArrowheads="1"/>
          </p:cNvSpPr>
          <p:nvPr>
            <p:ph sz="quarter" idx="1"/>
          </p:nvPr>
        </p:nvSpPr>
        <p:spPr>
          <a:xfrm>
            <a:off x="304800" y="836613"/>
            <a:ext cx="11231880" cy="6337300"/>
          </a:xfrm>
        </p:spPr>
        <p:txBody>
          <a:bodyPr>
            <a:normAutofit fontScale="55000" lnSpcReduction="20000"/>
          </a:bodyPr>
          <a:lstStyle/>
          <a:p>
            <a:pPr marL="0" indent="0">
              <a:buNone/>
              <a:defRPr/>
            </a:pPr>
            <a:r>
              <a:rPr lang="cs-CZ" dirty="0" smtClean="0"/>
              <a:t>					</a:t>
            </a:r>
          </a:p>
          <a:p>
            <a:r>
              <a:rPr lang="cs-CZ" i="1" dirty="0" smtClean="0"/>
              <a:t>§ 55 ZPKT </a:t>
            </a:r>
            <a:r>
              <a:rPr lang="cs-CZ" i="1" dirty="0" err="1" smtClean="0"/>
              <a:t>an</a:t>
            </a:r>
            <a:r>
              <a:rPr lang="cs-CZ" i="1" dirty="0" smtClean="0"/>
              <a:t>. </a:t>
            </a:r>
          </a:p>
          <a:p>
            <a:r>
              <a:rPr lang="cs-CZ" dirty="0" smtClean="0"/>
              <a:t>Obchod uzavřený na regulovaném trhu podle pravidel obchodování na regulovaném trhu nemůže organizátor regulovaného trhu zrušit. Omyl v pokynu při uzavření obchodu na regulovaném trhu nezakládá jeho neplatnost.</a:t>
            </a:r>
            <a:endParaRPr lang="cs-CZ" i="1" dirty="0" smtClean="0"/>
          </a:p>
          <a:p>
            <a:r>
              <a:rPr lang="cs-CZ" b="1" dirty="0" smtClean="0"/>
              <a:t>Prime </a:t>
            </a:r>
            <a:r>
              <a:rPr lang="cs-CZ" b="1" dirty="0"/>
              <a:t>Market</a:t>
            </a:r>
            <a:r>
              <a:rPr lang="cs-CZ" dirty="0"/>
              <a:t> je trh určený pro obchodování největších a nejprestižnějších emisí akcií českých i zahraničních </a:t>
            </a:r>
            <a:r>
              <a:rPr lang="cs-CZ" dirty="0" smtClean="0"/>
              <a:t>společností</a:t>
            </a:r>
            <a:r>
              <a:rPr lang="cs-CZ" dirty="0"/>
              <a:t>. </a:t>
            </a:r>
            <a:r>
              <a:rPr lang="cs-CZ" dirty="0" smtClean="0"/>
              <a:t>tržní </a:t>
            </a:r>
            <a:r>
              <a:rPr lang="cs-CZ" dirty="0"/>
              <a:t>kapitalizace emise 1 000 000 </a:t>
            </a:r>
            <a:r>
              <a:rPr lang="cs-CZ" dirty="0" smtClean="0"/>
              <a:t>EUR část </a:t>
            </a:r>
            <a:r>
              <a:rPr lang="cs-CZ" dirty="0"/>
              <a:t>emise, která je rozptýlena mezi veřejnost (tzv. </a:t>
            </a:r>
            <a:r>
              <a:rPr lang="cs-CZ" dirty="0" smtClean="0"/>
              <a:t>free-</a:t>
            </a:r>
            <a:r>
              <a:rPr lang="cs-CZ" dirty="0" err="1" smtClean="0"/>
              <a:t>float</a:t>
            </a:r>
            <a:r>
              <a:rPr lang="cs-CZ" dirty="0"/>
              <a:t>), minimálně 25 %, </a:t>
            </a:r>
            <a:r>
              <a:rPr lang="cs-CZ" dirty="0" smtClean="0"/>
              <a:t>případně existuje-li jiná garance </a:t>
            </a:r>
            <a:r>
              <a:rPr lang="cs-CZ" dirty="0"/>
              <a:t>bezproblémového </a:t>
            </a:r>
            <a:r>
              <a:rPr lang="cs-CZ" dirty="0" smtClean="0"/>
              <a:t>obchodování doba </a:t>
            </a:r>
            <a:r>
              <a:rPr lang="cs-CZ" dirty="0"/>
              <a:t>existence emitenta minimálně 3 </a:t>
            </a:r>
            <a:r>
              <a:rPr lang="cs-CZ" dirty="0" smtClean="0"/>
              <a:t>roky Nově </a:t>
            </a:r>
            <a:r>
              <a:rPr lang="cs-CZ" dirty="0"/>
              <a:t>přijímané emise akcií jsou v prvním roce osvobozeny od placení </a:t>
            </a:r>
            <a:r>
              <a:rPr lang="cs-CZ" dirty="0" smtClean="0"/>
              <a:t>poplatků. Přijetím </a:t>
            </a:r>
            <a:r>
              <a:rPr lang="cs-CZ" dirty="0"/>
              <a:t>na Prime Market se každý emitent zavazuje plnit informační povinnosti v českém, slovenském či </a:t>
            </a:r>
            <a:r>
              <a:rPr lang="cs-CZ" dirty="0" smtClean="0"/>
              <a:t>anglickém </a:t>
            </a:r>
            <a:r>
              <a:rPr lang="cs-CZ" dirty="0"/>
              <a:t>jazyce</a:t>
            </a:r>
            <a:r>
              <a:rPr lang="cs-CZ" dirty="0" smtClean="0"/>
              <a:t>.</a:t>
            </a:r>
          </a:p>
          <a:p>
            <a:r>
              <a:rPr lang="cs-CZ" b="1" dirty="0" smtClean="0"/>
              <a:t>Standard </a:t>
            </a:r>
            <a:r>
              <a:rPr lang="cs-CZ" b="1" dirty="0"/>
              <a:t>Market</a:t>
            </a:r>
            <a:r>
              <a:rPr lang="cs-CZ" dirty="0"/>
              <a:t> je trh určený pro obchodování velkých a prestižních emisí akcií českých i </a:t>
            </a:r>
            <a:r>
              <a:rPr lang="cs-CZ" dirty="0" smtClean="0"/>
              <a:t>zahraničních společností</a:t>
            </a:r>
            <a:r>
              <a:rPr lang="cs-CZ" dirty="0"/>
              <a:t>. </a:t>
            </a:r>
            <a:r>
              <a:rPr lang="cs-CZ" dirty="0" smtClean="0"/>
              <a:t>Od </a:t>
            </a:r>
            <a:r>
              <a:rPr lang="cs-CZ" dirty="0"/>
              <a:t>Prime Market se liší poněkud volnějšími pravidly jak pro samotný </a:t>
            </a:r>
            <a:r>
              <a:rPr lang="cs-CZ" i="1" dirty="0" err="1"/>
              <a:t>listing</a:t>
            </a:r>
            <a:r>
              <a:rPr lang="cs-CZ" dirty="0"/>
              <a:t>, tak následujícím </a:t>
            </a:r>
            <a:r>
              <a:rPr lang="cs-CZ" dirty="0" smtClean="0"/>
              <a:t>plněním informačních </a:t>
            </a:r>
            <a:r>
              <a:rPr lang="cs-CZ" dirty="0"/>
              <a:t>povinností vůči </a:t>
            </a:r>
            <a:r>
              <a:rPr lang="cs-CZ" dirty="0" smtClean="0"/>
              <a:t>investorům. </a:t>
            </a:r>
          </a:p>
          <a:p>
            <a:r>
              <a:rPr lang="cs-CZ" b="1" dirty="0" smtClean="0"/>
              <a:t>Free Market</a:t>
            </a:r>
            <a:r>
              <a:rPr lang="cs-CZ" dirty="0" smtClean="0"/>
              <a:t> Nabízí </a:t>
            </a:r>
            <a:r>
              <a:rPr lang="cs-CZ" dirty="0"/>
              <a:t>zájemcům příležitost k tomu, aby byly v České republice obchodovány atraktivní </a:t>
            </a:r>
            <a:r>
              <a:rPr lang="cs-CZ" dirty="0" smtClean="0"/>
              <a:t>zahraniční </a:t>
            </a:r>
            <a:r>
              <a:rPr lang="cs-CZ" dirty="0"/>
              <a:t>emise </a:t>
            </a:r>
            <a:r>
              <a:rPr lang="cs-CZ" dirty="0" smtClean="0"/>
              <a:t>akcií</a:t>
            </a:r>
            <a:r>
              <a:rPr lang="cs-CZ" dirty="0"/>
              <a:t>, a to bez aktivního zapojení samotného </a:t>
            </a:r>
            <a:r>
              <a:rPr lang="cs-CZ" dirty="0" smtClean="0"/>
              <a:t>emitenta. Tímto </a:t>
            </a:r>
            <a:r>
              <a:rPr lang="cs-CZ" dirty="0"/>
              <a:t>způsobem mohou být na pražské burze </a:t>
            </a:r>
            <a:r>
              <a:rPr lang="cs-CZ" dirty="0" smtClean="0"/>
              <a:t>obchodovány </a:t>
            </a:r>
            <a:r>
              <a:rPr lang="cs-CZ" dirty="0"/>
              <a:t>emise firem, které jsou již obchodovány na jiném </a:t>
            </a:r>
            <a:r>
              <a:rPr lang="cs-CZ" dirty="0" smtClean="0"/>
              <a:t>prestižním </a:t>
            </a:r>
            <a:r>
              <a:rPr lang="cs-CZ" dirty="0"/>
              <a:t>zahraničním trhu. </a:t>
            </a:r>
          </a:p>
          <a:p>
            <a:r>
              <a:rPr lang="cs-CZ" b="1" dirty="0" smtClean="0"/>
              <a:t>START</a:t>
            </a:r>
            <a:r>
              <a:rPr lang="cs-CZ" dirty="0" smtClean="0"/>
              <a:t> (MTF) je </a:t>
            </a:r>
            <a:r>
              <a:rPr lang="cs-CZ" dirty="0"/>
              <a:t>trh pro malé a střední </a:t>
            </a:r>
            <a:r>
              <a:rPr lang="cs-CZ" dirty="0" smtClean="0"/>
              <a:t>firmy z České </a:t>
            </a:r>
            <a:r>
              <a:rPr lang="cs-CZ" dirty="0"/>
              <a:t>republiky. Na trhu se obchoduje několikrát do roka </a:t>
            </a:r>
            <a:r>
              <a:rPr lang="cs-CZ" dirty="0" smtClean="0"/>
              <a:t>v rámci Aukcí. </a:t>
            </a:r>
            <a:r>
              <a:rPr lang="cs-CZ" dirty="0"/>
              <a:t>Na straně investorů stojí zkušení hráči, kteří jsou si plně vědomi vyššího rizika investice, ale </a:t>
            </a:r>
            <a:r>
              <a:rPr lang="cs-CZ" dirty="0" smtClean="0"/>
              <a:t>současně mají </a:t>
            </a:r>
            <a:r>
              <a:rPr lang="cs-CZ" dirty="0"/>
              <a:t>zájem o nákup významného podílu </a:t>
            </a:r>
            <a:r>
              <a:rPr lang="cs-CZ" dirty="0" smtClean="0"/>
              <a:t>v nabízených </a:t>
            </a:r>
            <a:r>
              <a:rPr lang="cs-CZ" dirty="0"/>
              <a:t>společnostech. </a:t>
            </a:r>
            <a:endParaRPr lang="en-US" i="1" dirty="0" smtClean="0"/>
          </a:p>
        </p:txBody>
      </p:sp>
    </p:spTree>
    <p:extLst>
      <p:ext uri="{BB962C8B-B14F-4D97-AF65-F5344CB8AC3E}">
        <p14:creationId xmlns:p14="http://schemas.microsoft.com/office/powerpoint/2010/main" val="21380686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981200" y="152401"/>
            <a:ext cx="8229600" cy="684213"/>
          </a:xfrm>
        </p:spPr>
        <p:txBody>
          <a:bodyPr/>
          <a:lstStyle/>
          <a:p>
            <a:pPr algn="just" eaLnBrk="1" hangingPunct="1"/>
            <a:r>
              <a:rPr lang="cs-CZ" altLang="cs-CZ" dirty="0" smtClean="0">
                <a:solidFill>
                  <a:srgbClr val="7B9899"/>
                </a:solidFill>
              </a:rPr>
              <a:t>Akcie BCPP</a:t>
            </a:r>
            <a:endParaRPr lang="en-US" altLang="cs-CZ" dirty="0" smtClean="0">
              <a:solidFill>
                <a:srgbClr val="7B9899"/>
              </a:solidFill>
            </a:endParaRPr>
          </a:p>
        </p:txBody>
      </p:sp>
      <p:sp>
        <p:nvSpPr>
          <p:cNvPr id="13315" name="Rectangle 3"/>
          <p:cNvSpPr>
            <a:spLocks noGrp="1" noChangeArrowheads="1"/>
          </p:cNvSpPr>
          <p:nvPr>
            <p:ph sz="quarter" idx="1"/>
          </p:nvPr>
        </p:nvSpPr>
        <p:spPr>
          <a:xfrm>
            <a:off x="1524000" y="1089025"/>
            <a:ext cx="9144000" cy="6084888"/>
          </a:xfrm>
        </p:spPr>
        <p:txBody>
          <a:bodyPr>
            <a:normAutofit/>
          </a:bodyPr>
          <a:lstStyle/>
          <a:p>
            <a:pPr marL="0" indent="0">
              <a:buNone/>
              <a:defRPr/>
            </a:pPr>
            <a:r>
              <a:rPr lang="cs-CZ" dirty="0" smtClean="0"/>
              <a:t>					</a:t>
            </a:r>
          </a:p>
        </p:txBody>
      </p:sp>
      <p:graphicFrame>
        <p:nvGraphicFramePr>
          <p:cNvPr id="2" name="Tabulka 1"/>
          <p:cNvGraphicFramePr>
            <a:graphicFrameLocks noGrp="1"/>
          </p:cNvGraphicFramePr>
          <p:nvPr>
            <p:extLst/>
          </p:nvPr>
        </p:nvGraphicFramePr>
        <p:xfrm>
          <a:off x="2532190" y="1044131"/>
          <a:ext cx="7127620" cy="5260276"/>
        </p:xfrm>
        <a:graphic>
          <a:graphicData uri="http://schemas.openxmlformats.org/drawingml/2006/table">
            <a:tbl>
              <a:tblPr/>
              <a:tblGrid>
                <a:gridCol w="1425524">
                  <a:extLst>
                    <a:ext uri="{9D8B030D-6E8A-4147-A177-3AD203B41FA5}">
                      <a16:colId xmlns:a16="http://schemas.microsoft.com/office/drawing/2014/main" val="3203216254"/>
                    </a:ext>
                  </a:extLst>
                </a:gridCol>
                <a:gridCol w="1425524">
                  <a:extLst>
                    <a:ext uri="{9D8B030D-6E8A-4147-A177-3AD203B41FA5}">
                      <a16:colId xmlns:a16="http://schemas.microsoft.com/office/drawing/2014/main" val="2042069554"/>
                    </a:ext>
                  </a:extLst>
                </a:gridCol>
                <a:gridCol w="1425524">
                  <a:extLst>
                    <a:ext uri="{9D8B030D-6E8A-4147-A177-3AD203B41FA5}">
                      <a16:colId xmlns:a16="http://schemas.microsoft.com/office/drawing/2014/main" val="577374722"/>
                    </a:ext>
                  </a:extLst>
                </a:gridCol>
                <a:gridCol w="1425524">
                  <a:extLst>
                    <a:ext uri="{9D8B030D-6E8A-4147-A177-3AD203B41FA5}">
                      <a16:colId xmlns:a16="http://schemas.microsoft.com/office/drawing/2014/main" val="1476764235"/>
                    </a:ext>
                  </a:extLst>
                </a:gridCol>
                <a:gridCol w="1425524">
                  <a:extLst>
                    <a:ext uri="{9D8B030D-6E8A-4147-A177-3AD203B41FA5}">
                      <a16:colId xmlns:a16="http://schemas.microsoft.com/office/drawing/2014/main" val="1337187416"/>
                    </a:ext>
                  </a:extLst>
                </a:gridCol>
              </a:tblGrid>
              <a:tr h="316783">
                <a:tc>
                  <a:txBody>
                    <a:bodyPr/>
                    <a:lstStyle/>
                    <a:p>
                      <a:r>
                        <a:rPr lang="cs-CZ" sz="1600"/>
                        <a:t> </a:t>
                      </a:r>
                      <a:r>
                        <a:rPr lang="cs-CZ" sz="1600">
                          <a:hlinkClick r:id="rId3" tooltip="Akcie AVAST - kurz Burza, RMS aktuálně"/>
                        </a:rPr>
                        <a:t>AVAST</a:t>
                      </a:r>
                      <a:endParaRPr lang="cs-CZ" sz="1600"/>
                    </a:p>
                  </a:txBody>
                  <a:tcPr marL="79196" marR="79196" marT="39598" marB="39598" anchor="ctr">
                    <a:lnL>
                      <a:noFill/>
                    </a:lnL>
                    <a:lnR>
                      <a:noFill/>
                    </a:lnR>
                    <a:lnT>
                      <a:noFill/>
                    </a:lnT>
                    <a:lnB>
                      <a:noFill/>
                    </a:lnB>
                  </a:tcPr>
                </a:tc>
                <a:tc>
                  <a:txBody>
                    <a:bodyPr/>
                    <a:lstStyle/>
                    <a:p>
                      <a:pPr algn="r"/>
                      <a:r>
                        <a:rPr lang="cs-CZ" sz="1600" b="1"/>
                        <a:t>84.00    </a:t>
                      </a:r>
                    </a:p>
                  </a:txBody>
                  <a:tcPr marL="79196" marR="79196" marT="39598" marB="39598" anchor="ctr">
                    <a:lnL>
                      <a:noFill/>
                    </a:lnL>
                    <a:lnR>
                      <a:noFill/>
                    </a:lnR>
                    <a:lnT>
                      <a:noFill/>
                    </a:lnT>
                    <a:lnB>
                      <a:noFill/>
                    </a:lnB>
                  </a:tcPr>
                </a:tc>
                <a:tc>
                  <a:txBody>
                    <a:bodyPr/>
                    <a:lstStyle/>
                    <a:p>
                      <a:pPr algn="r"/>
                      <a:r>
                        <a:rPr lang="cs-CZ" sz="1600"/>
                        <a:t>1.20%  </a:t>
                      </a:r>
                    </a:p>
                  </a:txBody>
                  <a:tcPr marL="79196" marR="79196" marT="39598" marB="39598" anchor="ctr">
                    <a:lnL>
                      <a:noFill/>
                    </a:lnL>
                    <a:lnR>
                      <a:noFill/>
                    </a:lnR>
                    <a:lnT>
                      <a:noFill/>
                    </a:lnT>
                    <a:lnB>
                      <a:noFill/>
                    </a:lnB>
                  </a:tcPr>
                </a:tc>
                <a:tc>
                  <a:txBody>
                    <a:bodyPr/>
                    <a:lstStyle/>
                    <a:p>
                      <a:pPr algn="r"/>
                      <a:r>
                        <a:rPr lang="cs-CZ" sz="1600"/>
                        <a:t>5.13 mil.</a:t>
                      </a:r>
                    </a:p>
                  </a:txBody>
                  <a:tcPr marL="79196" marR="79196" marT="39598" marB="39598" anchor="ctr">
                    <a:lnL>
                      <a:noFill/>
                    </a:lnL>
                    <a:lnR>
                      <a:noFill/>
                    </a:lnR>
                    <a:lnT>
                      <a:noFill/>
                    </a:lnT>
                    <a:lnB>
                      <a:noFill/>
                    </a:lnB>
                  </a:tcPr>
                </a:tc>
                <a:tc>
                  <a:txBody>
                    <a:bodyPr/>
                    <a:lstStyle/>
                    <a:p>
                      <a:pPr algn="r"/>
                      <a:r>
                        <a:rPr lang="cs-CZ" sz="1600"/>
                        <a:t>83.00 </a:t>
                      </a:r>
                    </a:p>
                  </a:txBody>
                  <a:tcPr marL="79196" marR="79196" marT="39598" marB="39598" anchor="ctr">
                    <a:lnL>
                      <a:noFill/>
                    </a:lnL>
                    <a:lnR>
                      <a:noFill/>
                    </a:lnR>
                    <a:lnT>
                      <a:noFill/>
                    </a:lnT>
                    <a:lnB>
                      <a:noFill/>
                    </a:lnB>
                  </a:tcPr>
                </a:tc>
                <a:extLst>
                  <a:ext uri="{0D108BD9-81ED-4DB2-BD59-A6C34878D82A}">
                    <a16:rowId xmlns:a16="http://schemas.microsoft.com/office/drawing/2014/main" val="2993049198"/>
                  </a:ext>
                </a:extLst>
              </a:tr>
              <a:tr h="316783">
                <a:tc>
                  <a:txBody>
                    <a:bodyPr/>
                    <a:lstStyle/>
                    <a:p>
                      <a:r>
                        <a:rPr lang="cs-CZ" sz="1600"/>
                        <a:t> </a:t>
                      </a:r>
                      <a:r>
                        <a:rPr lang="cs-CZ" sz="1600">
                          <a:hlinkClick r:id="rId4" tooltip="Akcie CETV - kurz Burza, RMS aktuálně"/>
                        </a:rPr>
                        <a:t>CETV</a:t>
                      </a:r>
                      <a:endParaRPr lang="cs-CZ" sz="1600"/>
                    </a:p>
                  </a:txBody>
                  <a:tcPr marL="79196" marR="79196" marT="39598" marB="39598" anchor="ctr">
                    <a:lnL>
                      <a:noFill/>
                    </a:lnL>
                    <a:lnR>
                      <a:noFill/>
                    </a:lnR>
                    <a:lnT>
                      <a:noFill/>
                    </a:lnT>
                    <a:lnB>
                      <a:noFill/>
                    </a:lnB>
                  </a:tcPr>
                </a:tc>
                <a:tc>
                  <a:txBody>
                    <a:bodyPr/>
                    <a:lstStyle/>
                    <a:p>
                      <a:pPr algn="r"/>
                      <a:r>
                        <a:rPr lang="cs-CZ" sz="1600" b="1"/>
                        <a:t>76.00    </a:t>
                      </a:r>
                    </a:p>
                  </a:txBody>
                  <a:tcPr marL="79196" marR="79196" marT="39598" marB="39598" anchor="ctr">
                    <a:lnL>
                      <a:noFill/>
                    </a:lnL>
                    <a:lnR>
                      <a:noFill/>
                    </a:lnR>
                    <a:lnT>
                      <a:noFill/>
                    </a:lnT>
                    <a:lnB>
                      <a:noFill/>
                    </a:lnB>
                  </a:tcPr>
                </a:tc>
                <a:tc>
                  <a:txBody>
                    <a:bodyPr/>
                    <a:lstStyle/>
                    <a:p>
                      <a:pPr algn="r"/>
                      <a:r>
                        <a:rPr lang="cs-CZ" sz="1600"/>
                        <a:t>-0.65%  </a:t>
                      </a:r>
                    </a:p>
                  </a:txBody>
                  <a:tcPr marL="79196" marR="79196" marT="39598" marB="39598" anchor="ctr">
                    <a:lnL>
                      <a:noFill/>
                    </a:lnL>
                    <a:lnR>
                      <a:noFill/>
                    </a:lnR>
                    <a:lnT>
                      <a:noFill/>
                    </a:lnT>
                    <a:lnB>
                      <a:noFill/>
                    </a:lnB>
                  </a:tcPr>
                </a:tc>
                <a:tc>
                  <a:txBody>
                    <a:bodyPr/>
                    <a:lstStyle/>
                    <a:p>
                      <a:pPr algn="r"/>
                      <a:r>
                        <a:rPr lang="cs-CZ" sz="1600"/>
                        <a:t>5.43 mil.</a:t>
                      </a:r>
                    </a:p>
                  </a:txBody>
                  <a:tcPr marL="79196" marR="79196" marT="39598" marB="39598" anchor="ctr">
                    <a:lnL>
                      <a:noFill/>
                    </a:lnL>
                    <a:lnR>
                      <a:noFill/>
                    </a:lnR>
                    <a:lnT>
                      <a:noFill/>
                    </a:lnT>
                    <a:lnB>
                      <a:noFill/>
                    </a:lnB>
                  </a:tcPr>
                </a:tc>
                <a:tc>
                  <a:txBody>
                    <a:bodyPr/>
                    <a:lstStyle/>
                    <a:p>
                      <a:pPr algn="r"/>
                      <a:r>
                        <a:rPr lang="cs-CZ" sz="1600"/>
                        <a:t>76.50 </a:t>
                      </a:r>
                    </a:p>
                  </a:txBody>
                  <a:tcPr marL="79196" marR="79196" marT="39598" marB="39598" anchor="ctr">
                    <a:lnL>
                      <a:noFill/>
                    </a:lnL>
                    <a:lnR>
                      <a:noFill/>
                    </a:lnR>
                    <a:lnT>
                      <a:noFill/>
                    </a:lnT>
                    <a:lnB>
                      <a:noFill/>
                    </a:lnB>
                  </a:tcPr>
                </a:tc>
                <a:extLst>
                  <a:ext uri="{0D108BD9-81ED-4DB2-BD59-A6C34878D82A}">
                    <a16:rowId xmlns:a16="http://schemas.microsoft.com/office/drawing/2014/main" val="3521063628"/>
                  </a:ext>
                </a:extLst>
              </a:tr>
              <a:tr h="316783">
                <a:tc>
                  <a:txBody>
                    <a:bodyPr/>
                    <a:lstStyle/>
                    <a:p>
                      <a:r>
                        <a:rPr lang="cs-CZ" sz="1600"/>
                        <a:t> </a:t>
                      </a:r>
                      <a:r>
                        <a:rPr lang="cs-CZ" sz="1600">
                          <a:hlinkClick r:id="rId5" tooltip="Akcie ČEZ - kurz Burza, RMS aktuálně"/>
                        </a:rPr>
                        <a:t>CEZ</a:t>
                      </a:r>
                      <a:endParaRPr lang="cs-CZ" sz="1600"/>
                    </a:p>
                  </a:txBody>
                  <a:tcPr marL="79196" marR="79196" marT="39598" marB="39598" anchor="ctr">
                    <a:lnL>
                      <a:noFill/>
                    </a:lnL>
                    <a:lnR>
                      <a:noFill/>
                    </a:lnR>
                    <a:lnT>
                      <a:noFill/>
                    </a:lnT>
                    <a:lnB>
                      <a:noFill/>
                    </a:lnB>
                  </a:tcPr>
                </a:tc>
                <a:tc>
                  <a:txBody>
                    <a:bodyPr/>
                    <a:lstStyle/>
                    <a:p>
                      <a:pPr algn="r"/>
                      <a:r>
                        <a:rPr lang="cs-CZ" sz="1600" b="1"/>
                        <a:t>552.50    </a:t>
                      </a:r>
                    </a:p>
                  </a:txBody>
                  <a:tcPr marL="79196" marR="79196" marT="39598" marB="39598" anchor="ctr">
                    <a:lnL>
                      <a:noFill/>
                    </a:lnL>
                    <a:lnR>
                      <a:noFill/>
                    </a:lnR>
                    <a:lnT>
                      <a:noFill/>
                    </a:lnT>
                    <a:lnB>
                      <a:noFill/>
                    </a:lnB>
                  </a:tcPr>
                </a:tc>
                <a:tc>
                  <a:txBody>
                    <a:bodyPr/>
                    <a:lstStyle/>
                    <a:p>
                      <a:pPr algn="r"/>
                      <a:r>
                        <a:rPr lang="cs-CZ" sz="1600"/>
                        <a:t>0.27%  </a:t>
                      </a:r>
                    </a:p>
                  </a:txBody>
                  <a:tcPr marL="79196" marR="79196" marT="39598" marB="39598" anchor="ctr">
                    <a:lnL>
                      <a:noFill/>
                    </a:lnL>
                    <a:lnR>
                      <a:noFill/>
                    </a:lnR>
                    <a:lnT>
                      <a:noFill/>
                    </a:lnT>
                    <a:lnB>
                      <a:noFill/>
                    </a:lnB>
                  </a:tcPr>
                </a:tc>
                <a:tc>
                  <a:txBody>
                    <a:bodyPr/>
                    <a:lstStyle/>
                    <a:p>
                      <a:pPr algn="r"/>
                      <a:r>
                        <a:rPr lang="cs-CZ" sz="1600"/>
                        <a:t>77.86 mil.</a:t>
                      </a:r>
                    </a:p>
                  </a:txBody>
                  <a:tcPr marL="79196" marR="79196" marT="39598" marB="39598" anchor="ctr">
                    <a:lnL>
                      <a:noFill/>
                    </a:lnL>
                    <a:lnR>
                      <a:noFill/>
                    </a:lnR>
                    <a:lnT>
                      <a:noFill/>
                    </a:lnT>
                    <a:lnB>
                      <a:noFill/>
                    </a:lnB>
                  </a:tcPr>
                </a:tc>
                <a:tc>
                  <a:txBody>
                    <a:bodyPr/>
                    <a:lstStyle/>
                    <a:p>
                      <a:pPr algn="r"/>
                      <a:r>
                        <a:rPr lang="cs-CZ" sz="1600"/>
                        <a:t>551.00 </a:t>
                      </a:r>
                    </a:p>
                  </a:txBody>
                  <a:tcPr marL="79196" marR="79196" marT="39598" marB="39598" anchor="ctr">
                    <a:lnL>
                      <a:noFill/>
                    </a:lnL>
                    <a:lnR>
                      <a:noFill/>
                    </a:lnR>
                    <a:lnT>
                      <a:noFill/>
                    </a:lnT>
                    <a:lnB>
                      <a:noFill/>
                    </a:lnB>
                  </a:tcPr>
                </a:tc>
                <a:extLst>
                  <a:ext uri="{0D108BD9-81ED-4DB2-BD59-A6C34878D82A}">
                    <a16:rowId xmlns:a16="http://schemas.microsoft.com/office/drawing/2014/main" val="4064646127"/>
                  </a:ext>
                </a:extLst>
              </a:tr>
              <a:tr h="554370">
                <a:tc>
                  <a:txBody>
                    <a:bodyPr/>
                    <a:lstStyle/>
                    <a:p>
                      <a:r>
                        <a:rPr lang="cs-CZ" sz="1600"/>
                        <a:t> </a:t>
                      </a:r>
                      <a:r>
                        <a:rPr lang="cs-CZ" sz="1600">
                          <a:hlinkClick r:id="rId6" tooltip="Akcie ERSTE - kurz Burza, RMS aktuálně"/>
                        </a:rPr>
                        <a:t>ERSTE GROUP BANK</a:t>
                      </a:r>
                      <a:endParaRPr lang="cs-CZ" sz="1600"/>
                    </a:p>
                  </a:txBody>
                  <a:tcPr marL="79196" marR="79196" marT="39598" marB="39598" anchor="ctr">
                    <a:lnL>
                      <a:noFill/>
                    </a:lnL>
                    <a:lnR>
                      <a:noFill/>
                    </a:lnR>
                    <a:lnT>
                      <a:noFill/>
                    </a:lnT>
                    <a:lnB>
                      <a:noFill/>
                    </a:lnB>
                  </a:tcPr>
                </a:tc>
                <a:tc>
                  <a:txBody>
                    <a:bodyPr/>
                    <a:lstStyle/>
                    <a:p>
                      <a:pPr algn="r"/>
                      <a:r>
                        <a:rPr lang="cs-CZ" sz="1600" b="1" dirty="0"/>
                        <a:t>890.00    </a:t>
                      </a:r>
                    </a:p>
                  </a:txBody>
                  <a:tcPr marL="79196" marR="79196" marT="39598" marB="39598" anchor="ctr">
                    <a:lnL>
                      <a:noFill/>
                    </a:lnL>
                    <a:lnR>
                      <a:noFill/>
                    </a:lnR>
                    <a:lnT>
                      <a:noFill/>
                    </a:lnT>
                    <a:lnB>
                      <a:noFill/>
                    </a:lnB>
                  </a:tcPr>
                </a:tc>
                <a:tc>
                  <a:txBody>
                    <a:bodyPr/>
                    <a:lstStyle/>
                    <a:p>
                      <a:pPr algn="r"/>
                      <a:r>
                        <a:rPr lang="cs-CZ" sz="1600"/>
                        <a:t>-0.89%  </a:t>
                      </a:r>
                    </a:p>
                  </a:txBody>
                  <a:tcPr marL="79196" marR="79196" marT="39598" marB="39598" anchor="ctr">
                    <a:lnL>
                      <a:noFill/>
                    </a:lnL>
                    <a:lnR>
                      <a:noFill/>
                    </a:lnR>
                    <a:lnT>
                      <a:noFill/>
                    </a:lnT>
                    <a:lnB>
                      <a:noFill/>
                    </a:lnB>
                  </a:tcPr>
                </a:tc>
                <a:tc>
                  <a:txBody>
                    <a:bodyPr/>
                    <a:lstStyle/>
                    <a:p>
                      <a:pPr algn="r"/>
                      <a:r>
                        <a:rPr lang="cs-CZ" sz="1600"/>
                        <a:t>122.59 mil.</a:t>
                      </a:r>
                    </a:p>
                  </a:txBody>
                  <a:tcPr marL="79196" marR="79196" marT="39598" marB="39598" anchor="ctr">
                    <a:lnL>
                      <a:noFill/>
                    </a:lnL>
                    <a:lnR>
                      <a:noFill/>
                    </a:lnR>
                    <a:lnT>
                      <a:noFill/>
                    </a:lnT>
                    <a:lnB>
                      <a:noFill/>
                    </a:lnB>
                  </a:tcPr>
                </a:tc>
                <a:tc>
                  <a:txBody>
                    <a:bodyPr/>
                    <a:lstStyle/>
                    <a:p>
                      <a:pPr algn="r"/>
                      <a:r>
                        <a:rPr lang="cs-CZ" sz="1600"/>
                        <a:t>898.00 </a:t>
                      </a:r>
                    </a:p>
                  </a:txBody>
                  <a:tcPr marL="79196" marR="79196" marT="39598" marB="39598" anchor="ctr">
                    <a:lnL>
                      <a:noFill/>
                    </a:lnL>
                    <a:lnR>
                      <a:noFill/>
                    </a:lnR>
                    <a:lnT>
                      <a:noFill/>
                    </a:lnT>
                    <a:lnB>
                      <a:noFill/>
                    </a:lnB>
                  </a:tcPr>
                </a:tc>
                <a:extLst>
                  <a:ext uri="{0D108BD9-81ED-4DB2-BD59-A6C34878D82A}">
                    <a16:rowId xmlns:a16="http://schemas.microsoft.com/office/drawing/2014/main" val="627851805"/>
                  </a:ext>
                </a:extLst>
              </a:tr>
              <a:tr h="316783">
                <a:tc>
                  <a:txBody>
                    <a:bodyPr/>
                    <a:lstStyle/>
                    <a:p>
                      <a:r>
                        <a:rPr lang="cs-CZ" sz="1600"/>
                        <a:t> </a:t>
                      </a:r>
                      <a:r>
                        <a:rPr lang="cs-CZ" sz="1600">
                          <a:hlinkClick r:id="rId7" tooltip="Akcie KOFOLA - kurz Burza, RMS aktuálně"/>
                        </a:rPr>
                        <a:t>KOFOLA CS</a:t>
                      </a:r>
                      <a:endParaRPr lang="cs-CZ" sz="1600"/>
                    </a:p>
                  </a:txBody>
                  <a:tcPr marL="79196" marR="79196" marT="39598" marB="39598" anchor="ctr">
                    <a:lnL>
                      <a:noFill/>
                    </a:lnL>
                    <a:lnR>
                      <a:noFill/>
                    </a:lnR>
                    <a:lnT>
                      <a:noFill/>
                    </a:lnT>
                    <a:lnB>
                      <a:noFill/>
                    </a:lnB>
                  </a:tcPr>
                </a:tc>
                <a:tc>
                  <a:txBody>
                    <a:bodyPr/>
                    <a:lstStyle/>
                    <a:p>
                      <a:pPr algn="r"/>
                      <a:r>
                        <a:rPr lang="cs-CZ" sz="1600" b="1"/>
                        <a:t>290.00    </a:t>
                      </a:r>
                    </a:p>
                  </a:txBody>
                  <a:tcPr marL="79196" marR="79196" marT="39598" marB="39598" anchor="ctr">
                    <a:lnL>
                      <a:noFill/>
                    </a:lnL>
                    <a:lnR>
                      <a:noFill/>
                    </a:lnR>
                    <a:lnT>
                      <a:noFill/>
                    </a:lnT>
                    <a:lnB>
                      <a:noFill/>
                    </a:lnB>
                  </a:tcPr>
                </a:tc>
                <a:tc>
                  <a:txBody>
                    <a:bodyPr/>
                    <a:lstStyle/>
                    <a:p>
                      <a:pPr algn="r"/>
                      <a:r>
                        <a:rPr lang="cs-CZ" sz="1600"/>
                        <a:t>0.69%  </a:t>
                      </a:r>
                    </a:p>
                  </a:txBody>
                  <a:tcPr marL="79196" marR="79196" marT="39598" marB="39598" anchor="ctr">
                    <a:lnL>
                      <a:noFill/>
                    </a:lnL>
                    <a:lnR>
                      <a:noFill/>
                    </a:lnR>
                    <a:lnT>
                      <a:noFill/>
                    </a:lnT>
                    <a:lnB>
                      <a:noFill/>
                    </a:lnB>
                  </a:tcPr>
                </a:tc>
                <a:tc>
                  <a:txBody>
                    <a:bodyPr/>
                    <a:lstStyle/>
                    <a:p>
                      <a:pPr algn="r"/>
                      <a:r>
                        <a:rPr lang="cs-CZ" sz="1600"/>
                        <a:t>1.44 mil.</a:t>
                      </a:r>
                    </a:p>
                  </a:txBody>
                  <a:tcPr marL="79196" marR="79196" marT="39598" marB="39598" anchor="ctr">
                    <a:lnL>
                      <a:noFill/>
                    </a:lnL>
                    <a:lnR>
                      <a:noFill/>
                    </a:lnR>
                    <a:lnT>
                      <a:noFill/>
                    </a:lnT>
                    <a:lnB>
                      <a:noFill/>
                    </a:lnB>
                  </a:tcPr>
                </a:tc>
                <a:tc>
                  <a:txBody>
                    <a:bodyPr/>
                    <a:lstStyle/>
                    <a:p>
                      <a:pPr algn="r"/>
                      <a:r>
                        <a:rPr lang="cs-CZ" sz="1600"/>
                        <a:t>288.00 </a:t>
                      </a:r>
                    </a:p>
                  </a:txBody>
                  <a:tcPr marL="79196" marR="79196" marT="39598" marB="39598" anchor="ctr">
                    <a:lnL>
                      <a:noFill/>
                    </a:lnL>
                    <a:lnR>
                      <a:noFill/>
                    </a:lnR>
                    <a:lnT>
                      <a:noFill/>
                    </a:lnT>
                    <a:lnB>
                      <a:noFill/>
                    </a:lnB>
                  </a:tcPr>
                </a:tc>
                <a:extLst>
                  <a:ext uri="{0D108BD9-81ED-4DB2-BD59-A6C34878D82A}">
                    <a16:rowId xmlns:a16="http://schemas.microsoft.com/office/drawing/2014/main" val="3980363111"/>
                  </a:ext>
                </a:extLst>
              </a:tr>
              <a:tr h="554370">
                <a:tc>
                  <a:txBody>
                    <a:bodyPr/>
                    <a:lstStyle/>
                    <a:p>
                      <a:r>
                        <a:rPr lang="cs-CZ" sz="1600"/>
                        <a:t> </a:t>
                      </a:r>
                      <a:r>
                        <a:rPr lang="cs-CZ" sz="1600">
                          <a:hlinkClick r:id="rId8" tooltip="Akcie KOMER. BANKA - kurz Burza, RMS aktuálně"/>
                        </a:rPr>
                        <a:t>KOMERCNI BANKA</a:t>
                      </a:r>
                      <a:endParaRPr lang="cs-CZ" sz="1600"/>
                    </a:p>
                  </a:txBody>
                  <a:tcPr marL="79196" marR="79196" marT="39598" marB="39598" anchor="ctr">
                    <a:lnL>
                      <a:noFill/>
                    </a:lnL>
                    <a:lnR>
                      <a:noFill/>
                    </a:lnR>
                    <a:lnT>
                      <a:noFill/>
                    </a:lnT>
                    <a:lnB>
                      <a:noFill/>
                    </a:lnB>
                  </a:tcPr>
                </a:tc>
                <a:tc>
                  <a:txBody>
                    <a:bodyPr/>
                    <a:lstStyle/>
                    <a:p>
                      <a:pPr algn="r"/>
                      <a:r>
                        <a:rPr lang="cs-CZ" sz="1600" b="1"/>
                        <a:t>901.00    </a:t>
                      </a:r>
                    </a:p>
                  </a:txBody>
                  <a:tcPr marL="79196" marR="79196" marT="39598" marB="39598" anchor="ctr">
                    <a:lnL>
                      <a:noFill/>
                    </a:lnL>
                    <a:lnR>
                      <a:noFill/>
                    </a:lnR>
                    <a:lnT>
                      <a:noFill/>
                    </a:lnT>
                    <a:lnB>
                      <a:noFill/>
                    </a:lnB>
                  </a:tcPr>
                </a:tc>
                <a:tc>
                  <a:txBody>
                    <a:bodyPr/>
                    <a:lstStyle/>
                    <a:p>
                      <a:pPr algn="r"/>
                      <a:r>
                        <a:rPr lang="cs-CZ" sz="1600"/>
                        <a:t>0.11%  </a:t>
                      </a:r>
                    </a:p>
                  </a:txBody>
                  <a:tcPr marL="79196" marR="79196" marT="39598" marB="39598" anchor="ctr">
                    <a:lnL>
                      <a:noFill/>
                    </a:lnL>
                    <a:lnR>
                      <a:noFill/>
                    </a:lnR>
                    <a:lnT>
                      <a:noFill/>
                    </a:lnT>
                    <a:lnB>
                      <a:noFill/>
                    </a:lnB>
                  </a:tcPr>
                </a:tc>
                <a:tc>
                  <a:txBody>
                    <a:bodyPr/>
                    <a:lstStyle/>
                    <a:p>
                      <a:pPr algn="r"/>
                      <a:r>
                        <a:rPr lang="cs-CZ" sz="1600"/>
                        <a:t>122.57 mil.</a:t>
                      </a:r>
                    </a:p>
                  </a:txBody>
                  <a:tcPr marL="79196" marR="79196" marT="39598" marB="39598" anchor="ctr">
                    <a:lnL>
                      <a:noFill/>
                    </a:lnL>
                    <a:lnR>
                      <a:noFill/>
                    </a:lnR>
                    <a:lnT>
                      <a:noFill/>
                    </a:lnT>
                    <a:lnB>
                      <a:noFill/>
                    </a:lnB>
                  </a:tcPr>
                </a:tc>
                <a:tc>
                  <a:txBody>
                    <a:bodyPr/>
                    <a:lstStyle/>
                    <a:p>
                      <a:pPr algn="r"/>
                      <a:r>
                        <a:rPr lang="cs-CZ" sz="1600"/>
                        <a:t>900.00 </a:t>
                      </a:r>
                    </a:p>
                  </a:txBody>
                  <a:tcPr marL="79196" marR="79196" marT="39598" marB="39598" anchor="ctr">
                    <a:lnL>
                      <a:noFill/>
                    </a:lnL>
                    <a:lnR>
                      <a:noFill/>
                    </a:lnR>
                    <a:lnT>
                      <a:noFill/>
                    </a:lnT>
                    <a:lnB>
                      <a:noFill/>
                    </a:lnB>
                  </a:tcPr>
                </a:tc>
                <a:extLst>
                  <a:ext uri="{0D108BD9-81ED-4DB2-BD59-A6C34878D82A}">
                    <a16:rowId xmlns:a16="http://schemas.microsoft.com/office/drawing/2014/main" val="1591308624"/>
                  </a:ext>
                </a:extLst>
              </a:tr>
              <a:tr h="791958">
                <a:tc>
                  <a:txBody>
                    <a:bodyPr/>
                    <a:lstStyle/>
                    <a:p>
                      <a:r>
                        <a:rPr lang="cs-CZ" sz="1600"/>
                        <a:t> </a:t>
                      </a:r>
                      <a:r>
                        <a:rPr lang="cs-CZ" sz="1600">
                          <a:hlinkClick r:id="rId9" tooltip="Akcie MONETA (GE) - kurz Burza, RMS aktuálně"/>
                        </a:rPr>
                        <a:t>MONETA MONEY BANK</a:t>
                      </a:r>
                      <a:endParaRPr lang="cs-CZ" sz="1600"/>
                    </a:p>
                  </a:txBody>
                  <a:tcPr marL="79196" marR="79196" marT="39598" marB="39598" anchor="ctr">
                    <a:lnL>
                      <a:noFill/>
                    </a:lnL>
                    <a:lnR>
                      <a:noFill/>
                    </a:lnR>
                    <a:lnT>
                      <a:noFill/>
                    </a:lnT>
                    <a:lnB>
                      <a:noFill/>
                    </a:lnB>
                  </a:tcPr>
                </a:tc>
                <a:tc>
                  <a:txBody>
                    <a:bodyPr/>
                    <a:lstStyle/>
                    <a:p>
                      <a:pPr algn="r"/>
                      <a:r>
                        <a:rPr lang="cs-CZ" sz="1600" b="1"/>
                        <a:t>79.00    </a:t>
                      </a:r>
                    </a:p>
                  </a:txBody>
                  <a:tcPr marL="79196" marR="79196" marT="39598" marB="39598" anchor="ctr">
                    <a:lnL>
                      <a:noFill/>
                    </a:lnL>
                    <a:lnR>
                      <a:noFill/>
                    </a:lnR>
                    <a:lnT>
                      <a:noFill/>
                    </a:lnT>
                    <a:lnB>
                      <a:noFill/>
                    </a:lnB>
                  </a:tcPr>
                </a:tc>
                <a:tc>
                  <a:txBody>
                    <a:bodyPr/>
                    <a:lstStyle/>
                    <a:p>
                      <a:pPr algn="r"/>
                      <a:r>
                        <a:rPr lang="cs-CZ" sz="1600"/>
                        <a:t>0.06%  </a:t>
                      </a:r>
                    </a:p>
                  </a:txBody>
                  <a:tcPr marL="79196" marR="79196" marT="39598" marB="39598" anchor="ctr">
                    <a:lnL>
                      <a:noFill/>
                    </a:lnL>
                    <a:lnR>
                      <a:noFill/>
                    </a:lnR>
                    <a:lnT>
                      <a:noFill/>
                    </a:lnT>
                    <a:lnB>
                      <a:noFill/>
                    </a:lnB>
                  </a:tcPr>
                </a:tc>
                <a:tc>
                  <a:txBody>
                    <a:bodyPr/>
                    <a:lstStyle/>
                    <a:p>
                      <a:pPr algn="r"/>
                      <a:r>
                        <a:rPr lang="cs-CZ" sz="1600"/>
                        <a:t>85.16 mil.</a:t>
                      </a:r>
                    </a:p>
                  </a:txBody>
                  <a:tcPr marL="79196" marR="79196" marT="39598" marB="39598" anchor="ctr">
                    <a:lnL>
                      <a:noFill/>
                    </a:lnL>
                    <a:lnR>
                      <a:noFill/>
                    </a:lnR>
                    <a:lnT>
                      <a:noFill/>
                    </a:lnT>
                    <a:lnB>
                      <a:noFill/>
                    </a:lnB>
                  </a:tcPr>
                </a:tc>
                <a:tc>
                  <a:txBody>
                    <a:bodyPr/>
                    <a:lstStyle/>
                    <a:p>
                      <a:pPr algn="r"/>
                      <a:r>
                        <a:rPr lang="cs-CZ" sz="1600"/>
                        <a:t>78.95 </a:t>
                      </a:r>
                    </a:p>
                  </a:txBody>
                  <a:tcPr marL="79196" marR="79196" marT="39598" marB="39598" anchor="ctr">
                    <a:lnL>
                      <a:noFill/>
                    </a:lnL>
                    <a:lnR>
                      <a:noFill/>
                    </a:lnR>
                    <a:lnT>
                      <a:noFill/>
                    </a:lnT>
                    <a:lnB>
                      <a:noFill/>
                    </a:lnB>
                  </a:tcPr>
                </a:tc>
                <a:extLst>
                  <a:ext uri="{0D108BD9-81ED-4DB2-BD59-A6C34878D82A}">
                    <a16:rowId xmlns:a16="http://schemas.microsoft.com/office/drawing/2014/main" val="683372045"/>
                  </a:ext>
                </a:extLst>
              </a:tr>
              <a:tr h="316783">
                <a:tc>
                  <a:txBody>
                    <a:bodyPr/>
                    <a:lstStyle/>
                    <a:p>
                      <a:r>
                        <a:rPr lang="cs-CZ" sz="1600"/>
                        <a:t> </a:t>
                      </a:r>
                      <a:r>
                        <a:rPr lang="cs-CZ" sz="1600">
                          <a:hlinkClick r:id="rId10" tooltip="Akcie TELEFÓNICA - kurz Burza, RMS aktuálně"/>
                        </a:rPr>
                        <a:t>O2 C.R.</a:t>
                      </a:r>
                      <a:endParaRPr lang="cs-CZ" sz="1600"/>
                    </a:p>
                  </a:txBody>
                  <a:tcPr marL="79196" marR="79196" marT="39598" marB="39598" anchor="ctr">
                    <a:lnL>
                      <a:noFill/>
                    </a:lnL>
                    <a:lnR>
                      <a:noFill/>
                    </a:lnR>
                    <a:lnT>
                      <a:noFill/>
                    </a:lnT>
                    <a:lnB>
                      <a:noFill/>
                    </a:lnB>
                  </a:tcPr>
                </a:tc>
                <a:tc>
                  <a:txBody>
                    <a:bodyPr/>
                    <a:lstStyle/>
                    <a:p>
                      <a:pPr algn="r"/>
                      <a:r>
                        <a:rPr lang="cs-CZ" sz="1600" b="1"/>
                        <a:t>227.00    </a:t>
                      </a:r>
                    </a:p>
                  </a:txBody>
                  <a:tcPr marL="79196" marR="79196" marT="39598" marB="39598" anchor="ctr">
                    <a:lnL>
                      <a:noFill/>
                    </a:lnL>
                    <a:lnR>
                      <a:noFill/>
                    </a:lnR>
                    <a:lnT>
                      <a:noFill/>
                    </a:lnT>
                    <a:lnB>
                      <a:noFill/>
                    </a:lnB>
                  </a:tcPr>
                </a:tc>
                <a:tc>
                  <a:txBody>
                    <a:bodyPr/>
                    <a:lstStyle/>
                    <a:p>
                      <a:pPr algn="r"/>
                      <a:r>
                        <a:rPr lang="cs-CZ" sz="1600"/>
                        <a:t>0.44%  </a:t>
                      </a:r>
                    </a:p>
                  </a:txBody>
                  <a:tcPr marL="79196" marR="79196" marT="39598" marB="39598" anchor="ctr">
                    <a:lnL>
                      <a:noFill/>
                    </a:lnL>
                    <a:lnR>
                      <a:noFill/>
                    </a:lnR>
                    <a:lnT>
                      <a:noFill/>
                    </a:lnT>
                    <a:lnB>
                      <a:noFill/>
                    </a:lnB>
                  </a:tcPr>
                </a:tc>
                <a:tc>
                  <a:txBody>
                    <a:bodyPr/>
                    <a:lstStyle/>
                    <a:p>
                      <a:pPr algn="r"/>
                      <a:r>
                        <a:rPr lang="cs-CZ" sz="1600"/>
                        <a:t>350.17 mil.</a:t>
                      </a:r>
                    </a:p>
                  </a:txBody>
                  <a:tcPr marL="79196" marR="79196" marT="39598" marB="39598" anchor="ctr">
                    <a:lnL>
                      <a:noFill/>
                    </a:lnL>
                    <a:lnR>
                      <a:noFill/>
                    </a:lnR>
                    <a:lnT>
                      <a:noFill/>
                    </a:lnT>
                    <a:lnB>
                      <a:noFill/>
                    </a:lnB>
                  </a:tcPr>
                </a:tc>
                <a:tc>
                  <a:txBody>
                    <a:bodyPr/>
                    <a:lstStyle/>
                    <a:p>
                      <a:pPr algn="r"/>
                      <a:r>
                        <a:rPr lang="cs-CZ" sz="1600"/>
                        <a:t>226.00 </a:t>
                      </a:r>
                    </a:p>
                  </a:txBody>
                  <a:tcPr marL="79196" marR="79196" marT="39598" marB="39598" anchor="ctr">
                    <a:lnL>
                      <a:noFill/>
                    </a:lnL>
                    <a:lnR>
                      <a:noFill/>
                    </a:lnR>
                    <a:lnT>
                      <a:noFill/>
                    </a:lnT>
                    <a:lnB>
                      <a:noFill/>
                    </a:lnB>
                  </a:tcPr>
                </a:tc>
                <a:extLst>
                  <a:ext uri="{0D108BD9-81ED-4DB2-BD59-A6C34878D82A}">
                    <a16:rowId xmlns:a16="http://schemas.microsoft.com/office/drawing/2014/main" val="1878375399"/>
                  </a:ext>
                </a:extLst>
              </a:tr>
              <a:tr h="554370">
                <a:tc>
                  <a:txBody>
                    <a:bodyPr/>
                    <a:lstStyle/>
                    <a:p>
                      <a:r>
                        <a:rPr lang="cs-CZ" sz="1600"/>
                        <a:t> </a:t>
                      </a:r>
                      <a:r>
                        <a:rPr lang="cs-CZ" sz="1600">
                          <a:hlinkClick r:id="rId11" tooltip="Akcie PEGAS - kurz Burza, RMS aktuálně"/>
                        </a:rPr>
                        <a:t>PFNONWOVENS</a:t>
                      </a:r>
                      <a:endParaRPr lang="cs-CZ" sz="1600"/>
                    </a:p>
                  </a:txBody>
                  <a:tcPr marL="79196" marR="79196" marT="39598" marB="39598" anchor="ctr">
                    <a:lnL>
                      <a:noFill/>
                    </a:lnL>
                    <a:lnR>
                      <a:noFill/>
                    </a:lnR>
                    <a:lnT>
                      <a:noFill/>
                    </a:lnT>
                    <a:lnB>
                      <a:noFill/>
                    </a:lnB>
                  </a:tcPr>
                </a:tc>
                <a:tc>
                  <a:txBody>
                    <a:bodyPr/>
                    <a:lstStyle/>
                    <a:p>
                      <a:pPr algn="r"/>
                      <a:r>
                        <a:rPr lang="cs-CZ" sz="1600" b="1"/>
                        <a:t>896.00    </a:t>
                      </a:r>
                    </a:p>
                  </a:txBody>
                  <a:tcPr marL="79196" marR="79196" marT="39598" marB="39598" anchor="ctr">
                    <a:lnL>
                      <a:noFill/>
                    </a:lnL>
                    <a:lnR>
                      <a:noFill/>
                    </a:lnR>
                    <a:lnT>
                      <a:noFill/>
                    </a:lnT>
                    <a:lnB>
                      <a:noFill/>
                    </a:lnB>
                  </a:tcPr>
                </a:tc>
                <a:tc>
                  <a:txBody>
                    <a:bodyPr/>
                    <a:lstStyle/>
                    <a:p>
                      <a:pPr algn="r"/>
                      <a:r>
                        <a:rPr lang="cs-CZ" sz="1600"/>
                        <a:t>0.00%  </a:t>
                      </a:r>
                    </a:p>
                  </a:txBody>
                  <a:tcPr marL="79196" marR="79196" marT="39598" marB="39598" anchor="ctr">
                    <a:lnL>
                      <a:noFill/>
                    </a:lnL>
                    <a:lnR>
                      <a:noFill/>
                    </a:lnR>
                    <a:lnT>
                      <a:noFill/>
                    </a:lnT>
                    <a:lnB>
                      <a:noFill/>
                    </a:lnB>
                  </a:tcPr>
                </a:tc>
                <a:tc>
                  <a:txBody>
                    <a:bodyPr/>
                    <a:lstStyle/>
                    <a:p>
                      <a:pPr algn="r"/>
                      <a:r>
                        <a:rPr lang="cs-CZ" sz="1600"/>
                        <a:t>NaN mil.</a:t>
                      </a:r>
                    </a:p>
                  </a:txBody>
                  <a:tcPr marL="79196" marR="79196" marT="39598" marB="39598" anchor="ctr">
                    <a:lnL>
                      <a:noFill/>
                    </a:lnL>
                    <a:lnR>
                      <a:noFill/>
                    </a:lnR>
                    <a:lnT>
                      <a:noFill/>
                    </a:lnT>
                    <a:lnB>
                      <a:noFill/>
                    </a:lnB>
                  </a:tcPr>
                </a:tc>
                <a:tc>
                  <a:txBody>
                    <a:bodyPr/>
                    <a:lstStyle/>
                    <a:p>
                      <a:pPr algn="r"/>
                      <a:r>
                        <a:rPr lang="cs-CZ" sz="1600"/>
                        <a:t>896.00 </a:t>
                      </a:r>
                    </a:p>
                  </a:txBody>
                  <a:tcPr marL="79196" marR="79196" marT="39598" marB="39598" anchor="ctr">
                    <a:lnL>
                      <a:noFill/>
                    </a:lnL>
                    <a:lnR>
                      <a:noFill/>
                    </a:lnR>
                    <a:lnT>
                      <a:noFill/>
                    </a:lnT>
                    <a:lnB>
                      <a:noFill/>
                    </a:lnB>
                  </a:tcPr>
                </a:tc>
                <a:extLst>
                  <a:ext uri="{0D108BD9-81ED-4DB2-BD59-A6C34878D82A}">
                    <a16:rowId xmlns:a16="http://schemas.microsoft.com/office/drawing/2014/main" val="1490331887"/>
                  </a:ext>
                </a:extLst>
              </a:tr>
              <a:tr h="554370">
                <a:tc>
                  <a:txBody>
                    <a:bodyPr/>
                    <a:lstStyle/>
                    <a:p>
                      <a:r>
                        <a:rPr lang="cs-CZ" sz="1600"/>
                        <a:t> </a:t>
                      </a:r>
                      <a:r>
                        <a:rPr lang="cs-CZ" sz="1600">
                          <a:hlinkClick r:id="rId12" tooltip="Akcie PHILIP MORRIS - kurz Burza, RMS aktuálně"/>
                        </a:rPr>
                        <a:t>PHILIP MORRIS CR</a:t>
                      </a:r>
                      <a:endParaRPr lang="cs-CZ" sz="1600"/>
                    </a:p>
                  </a:txBody>
                  <a:tcPr marL="79196" marR="79196" marT="39598" marB="39598" anchor="ctr">
                    <a:lnL>
                      <a:noFill/>
                    </a:lnL>
                    <a:lnR>
                      <a:noFill/>
                    </a:lnR>
                    <a:lnT>
                      <a:noFill/>
                    </a:lnT>
                    <a:lnB>
                      <a:noFill/>
                    </a:lnB>
                  </a:tcPr>
                </a:tc>
                <a:tc>
                  <a:txBody>
                    <a:bodyPr/>
                    <a:lstStyle/>
                    <a:p>
                      <a:pPr algn="r"/>
                      <a:r>
                        <a:rPr lang="cs-CZ" sz="1600" b="1"/>
                        <a:t>14520.00    </a:t>
                      </a:r>
                    </a:p>
                  </a:txBody>
                  <a:tcPr marL="79196" marR="79196" marT="39598" marB="39598" anchor="ctr">
                    <a:lnL>
                      <a:noFill/>
                    </a:lnL>
                    <a:lnR>
                      <a:noFill/>
                    </a:lnR>
                    <a:lnT>
                      <a:noFill/>
                    </a:lnT>
                    <a:lnB>
                      <a:noFill/>
                    </a:lnB>
                  </a:tcPr>
                </a:tc>
                <a:tc>
                  <a:txBody>
                    <a:bodyPr/>
                    <a:lstStyle/>
                    <a:p>
                      <a:pPr algn="r"/>
                      <a:r>
                        <a:rPr lang="cs-CZ" sz="1600"/>
                        <a:t>0.00%  </a:t>
                      </a:r>
                    </a:p>
                  </a:txBody>
                  <a:tcPr marL="79196" marR="79196" marT="39598" marB="39598" anchor="ctr">
                    <a:lnL>
                      <a:noFill/>
                    </a:lnL>
                    <a:lnR>
                      <a:noFill/>
                    </a:lnR>
                    <a:lnT>
                      <a:noFill/>
                    </a:lnT>
                    <a:lnB>
                      <a:noFill/>
                    </a:lnB>
                  </a:tcPr>
                </a:tc>
                <a:tc>
                  <a:txBody>
                    <a:bodyPr/>
                    <a:lstStyle/>
                    <a:p>
                      <a:pPr algn="r"/>
                      <a:r>
                        <a:rPr lang="cs-CZ" sz="1600"/>
                        <a:t>12.80 mil.</a:t>
                      </a:r>
                    </a:p>
                  </a:txBody>
                  <a:tcPr marL="79196" marR="79196" marT="39598" marB="39598" anchor="ctr">
                    <a:lnL>
                      <a:noFill/>
                    </a:lnL>
                    <a:lnR>
                      <a:noFill/>
                    </a:lnR>
                    <a:lnT>
                      <a:noFill/>
                    </a:lnT>
                    <a:lnB>
                      <a:noFill/>
                    </a:lnB>
                  </a:tcPr>
                </a:tc>
                <a:tc>
                  <a:txBody>
                    <a:bodyPr/>
                    <a:lstStyle/>
                    <a:p>
                      <a:pPr algn="r"/>
                      <a:r>
                        <a:rPr lang="cs-CZ" sz="1600"/>
                        <a:t>14520.00 </a:t>
                      </a:r>
                    </a:p>
                  </a:txBody>
                  <a:tcPr marL="79196" marR="79196" marT="39598" marB="39598" anchor="ctr">
                    <a:lnL>
                      <a:noFill/>
                    </a:lnL>
                    <a:lnR>
                      <a:noFill/>
                    </a:lnR>
                    <a:lnT>
                      <a:noFill/>
                    </a:lnT>
                    <a:lnB>
                      <a:noFill/>
                    </a:lnB>
                  </a:tcPr>
                </a:tc>
                <a:extLst>
                  <a:ext uri="{0D108BD9-81ED-4DB2-BD59-A6C34878D82A}">
                    <a16:rowId xmlns:a16="http://schemas.microsoft.com/office/drawing/2014/main" val="3601986501"/>
                  </a:ext>
                </a:extLst>
              </a:tr>
              <a:tr h="316783">
                <a:tc>
                  <a:txBody>
                    <a:bodyPr/>
                    <a:lstStyle/>
                    <a:p>
                      <a:r>
                        <a:rPr lang="cs-CZ" sz="1600"/>
                        <a:t> </a:t>
                      </a:r>
                      <a:r>
                        <a:rPr lang="cs-CZ" sz="1600">
                          <a:hlinkClick r:id="rId13" tooltip="Akcie VIG - kurz Burza, RMS aktuálně"/>
                        </a:rPr>
                        <a:t>VIG</a:t>
                      </a:r>
                      <a:endParaRPr lang="cs-CZ" sz="1600"/>
                    </a:p>
                  </a:txBody>
                  <a:tcPr marL="79196" marR="79196" marT="39598" marB="39598" anchor="ctr">
                    <a:lnL>
                      <a:noFill/>
                    </a:lnL>
                    <a:lnR>
                      <a:noFill/>
                    </a:lnR>
                    <a:lnT>
                      <a:noFill/>
                    </a:lnT>
                    <a:lnB>
                      <a:noFill/>
                    </a:lnB>
                  </a:tcPr>
                </a:tc>
                <a:tc>
                  <a:txBody>
                    <a:bodyPr/>
                    <a:lstStyle/>
                    <a:p>
                      <a:pPr algn="r"/>
                      <a:r>
                        <a:rPr lang="cs-CZ" sz="1600" b="1" dirty="0"/>
                        <a:t>608.00    </a:t>
                      </a:r>
                    </a:p>
                  </a:txBody>
                  <a:tcPr marL="79196" marR="79196" marT="39598" marB="39598" anchor="ctr">
                    <a:lnL>
                      <a:noFill/>
                    </a:lnL>
                    <a:lnR>
                      <a:noFill/>
                    </a:lnR>
                    <a:lnT>
                      <a:noFill/>
                    </a:lnT>
                    <a:lnB>
                      <a:noFill/>
                    </a:lnB>
                  </a:tcPr>
                </a:tc>
                <a:tc>
                  <a:txBody>
                    <a:bodyPr/>
                    <a:lstStyle/>
                    <a:p>
                      <a:pPr algn="r"/>
                      <a:r>
                        <a:rPr lang="cs-CZ" sz="1600"/>
                        <a:t>-0.98%  </a:t>
                      </a:r>
                    </a:p>
                  </a:txBody>
                  <a:tcPr marL="79196" marR="79196" marT="39598" marB="39598" anchor="ctr">
                    <a:lnL>
                      <a:noFill/>
                    </a:lnL>
                    <a:lnR>
                      <a:noFill/>
                    </a:lnR>
                    <a:lnT>
                      <a:noFill/>
                    </a:lnT>
                    <a:lnB>
                      <a:noFill/>
                    </a:lnB>
                  </a:tcPr>
                </a:tc>
                <a:tc>
                  <a:txBody>
                    <a:bodyPr/>
                    <a:lstStyle/>
                    <a:p>
                      <a:pPr algn="r"/>
                      <a:r>
                        <a:rPr lang="cs-CZ" sz="1600"/>
                        <a:t>0.28 mil.</a:t>
                      </a:r>
                    </a:p>
                  </a:txBody>
                  <a:tcPr marL="79196" marR="79196" marT="39598" marB="39598" anchor="ctr">
                    <a:lnL>
                      <a:noFill/>
                    </a:lnL>
                    <a:lnR>
                      <a:noFill/>
                    </a:lnR>
                    <a:lnT>
                      <a:noFill/>
                    </a:lnT>
                    <a:lnB>
                      <a:noFill/>
                    </a:lnB>
                  </a:tcPr>
                </a:tc>
                <a:tc>
                  <a:txBody>
                    <a:bodyPr/>
                    <a:lstStyle/>
                    <a:p>
                      <a:pPr algn="r"/>
                      <a:r>
                        <a:rPr lang="cs-CZ" sz="1600" dirty="0"/>
                        <a:t>614.00 </a:t>
                      </a:r>
                    </a:p>
                  </a:txBody>
                  <a:tcPr marL="79196" marR="79196" marT="39598" marB="39598" anchor="ctr">
                    <a:lnL>
                      <a:noFill/>
                    </a:lnL>
                    <a:lnR>
                      <a:noFill/>
                    </a:lnR>
                    <a:lnT>
                      <a:noFill/>
                    </a:lnT>
                    <a:lnB>
                      <a:noFill/>
                    </a:lnB>
                  </a:tcPr>
                </a:tc>
                <a:extLst>
                  <a:ext uri="{0D108BD9-81ED-4DB2-BD59-A6C34878D82A}">
                    <a16:rowId xmlns:a16="http://schemas.microsoft.com/office/drawing/2014/main" val="3397215075"/>
                  </a:ext>
                </a:extLst>
              </a:tr>
            </a:tbl>
          </a:graphicData>
        </a:graphic>
      </p:graphicFrame>
    </p:spTree>
    <p:extLst>
      <p:ext uri="{BB962C8B-B14F-4D97-AF65-F5344CB8AC3E}">
        <p14:creationId xmlns:p14="http://schemas.microsoft.com/office/powerpoint/2010/main" val="9301958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847850" y="150813"/>
            <a:ext cx="8229600" cy="990600"/>
          </a:xfrm>
        </p:spPr>
        <p:txBody>
          <a:bodyPr/>
          <a:lstStyle/>
          <a:p>
            <a:pPr algn="just" eaLnBrk="1" hangingPunct="1"/>
            <a:r>
              <a:rPr lang="cs-CZ" altLang="cs-CZ" smtClean="0">
                <a:solidFill>
                  <a:srgbClr val="7B9899"/>
                </a:solidFill>
              </a:rPr>
              <a:t>Přesnost vnitřní informace</a:t>
            </a:r>
            <a:endParaRPr lang="en-US" altLang="cs-CZ" smtClean="0">
              <a:solidFill>
                <a:srgbClr val="7B9899"/>
              </a:solidFill>
            </a:endParaRPr>
          </a:p>
        </p:txBody>
      </p:sp>
      <p:sp>
        <p:nvSpPr>
          <p:cNvPr id="39939" name="Rectangle 3"/>
          <p:cNvSpPr>
            <a:spLocks noGrp="1" noChangeArrowheads="1"/>
          </p:cNvSpPr>
          <p:nvPr>
            <p:ph sz="quarter" idx="1"/>
          </p:nvPr>
        </p:nvSpPr>
        <p:spPr>
          <a:xfrm>
            <a:off x="297180" y="937261"/>
            <a:ext cx="11544300" cy="5695316"/>
          </a:xfrm>
        </p:spPr>
        <p:txBody>
          <a:bodyPr/>
          <a:lstStyle/>
          <a:p>
            <a:pPr algn="just" eaLnBrk="1" hangingPunct="1"/>
            <a:r>
              <a:rPr lang="cs-CZ" altLang="cs-CZ" sz="2400" b="1" i="1" dirty="0">
                <a:solidFill>
                  <a:srgbClr val="191919"/>
                </a:solidFill>
              </a:rPr>
              <a:t>Preciznost informace</a:t>
            </a:r>
            <a:endParaRPr lang="cs-CZ" altLang="cs-CZ" sz="2400" dirty="0">
              <a:solidFill>
                <a:srgbClr val="191919"/>
              </a:solidFill>
            </a:endParaRPr>
          </a:p>
          <a:p>
            <a:pPr marL="990600" lvl="1" indent="-533400">
              <a:buNone/>
            </a:pPr>
            <a:r>
              <a:rPr lang="cs-CZ" altLang="cs-CZ" dirty="0">
                <a:solidFill>
                  <a:srgbClr val="191919"/>
                </a:solidFill>
              </a:rPr>
              <a:t>1. Nakolik konkrétní má být „přesná informace“?</a:t>
            </a:r>
          </a:p>
          <a:p>
            <a:pPr marL="1371600" lvl="2" indent="-457200"/>
            <a:r>
              <a:rPr lang="cs-CZ" altLang="cs-CZ" dirty="0" smtClean="0">
                <a:solidFill>
                  <a:srgbClr val="191919"/>
                </a:solidFill>
              </a:rPr>
              <a:t>	a. Pověsti, fámy, spekulace a domněnky jako základ vnitřní informace</a:t>
            </a:r>
          </a:p>
          <a:p>
            <a:pPr marL="1371600" lvl="2" indent="-457200"/>
            <a:r>
              <a:rPr lang="cs-CZ" altLang="cs-CZ" dirty="0" smtClean="0">
                <a:solidFill>
                  <a:srgbClr val="191919"/>
                </a:solidFill>
              </a:rPr>
              <a:t>	b. Přesnost v. exaktnost informace, </a:t>
            </a:r>
            <a:r>
              <a:rPr lang="cs-CZ" altLang="cs-CZ" dirty="0" err="1" smtClean="0">
                <a:solidFill>
                  <a:srgbClr val="191919"/>
                </a:solidFill>
              </a:rPr>
              <a:t>Lafonta</a:t>
            </a:r>
            <a:r>
              <a:rPr lang="cs-CZ" altLang="cs-CZ" dirty="0" smtClean="0">
                <a:solidFill>
                  <a:srgbClr val="191919"/>
                </a:solidFill>
              </a:rPr>
              <a:t> C 628/13</a:t>
            </a:r>
          </a:p>
          <a:p>
            <a:pPr marL="990600" lvl="1" indent="-533400">
              <a:buNone/>
            </a:pPr>
            <a:r>
              <a:rPr lang="cs-CZ" altLang="cs-CZ" dirty="0">
                <a:solidFill>
                  <a:srgbClr val="191919"/>
                </a:solidFill>
              </a:rPr>
              <a:t>2. Názory, rady, úsudky, tipy a hodnocení jako (předmět) vnitřní informace	</a:t>
            </a:r>
          </a:p>
          <a:p>
            <a:pPr marL="990600" lvl="1" indent="-533400">
              <a:buNone/>
            </a:pPr>
            <a:r>
              <a:rPr lang="cs-CZ" altLang="cs-CZ" dirty="0">
                <a:solidFill>
                  <a:srgbClr val="191919"/>
                </a:solidFill>
              </a:rPr>
              <a:t>3. Budoucí události?</a:t>
            </a:r>
          </a:p>
          <a:p>
            <a:pPr marL="990600" lvl="1" indent="-533400">
              <a:buNone/>
            </a:pPr>
            <a:r>
              <a:rPr lang="cs-CZ" altLang="cs-CZ" dirty="0">
                <a:solidFill>
                  <a:srgbClr val="191919"/>
                </a:solidFill>
              </a:rPr>
              <a:t>4. Dílčí kroky dlouhodobého procesu (čl. 7 odst. 3)</a:t>
            </a:r>
            <a:endParaRPr lang="cs-CZ" altLang="cs-CZ" sz="1900" dirty="0">
              <a:solidFill>
                <a:srgbClr val="191919"/>
              </a:solidFill>
            </a:endParaRPr>
          </a:p>
          <a:p>
            <a:pPr algn="just" eaLnBrk="1" hangingPunct="1"/>
            <a:r>
              <a:rPr lang="cs-CZ" altLang="cs-CZ" sz="2400" b="1" i="1" dirty="0">
                <a:solidFill>
                  <a:srgbClr val="191919"/>
                </a:solidFill>
              </a:rPr>
              <a:t>Čl. 7 odst. 2 MAR:</a:t>
            </a:r>
          </a:p>
          <a:p>
            <a:pPr algn="just" eaLnBrk="1" hangingPunct="1"/>
            <a:r>
              <a:rPr lang="cs-CZ" altLang="cs-CZ" sz="2400" i="1" dirty="0">
                <a:solidFill>
                  <a:srgbClr val="191919"/>
                </a:solidFill>
              </a:rPr>
              <a:t>„…pokud je jejím obsahem souhrn okolností, který existuje nebo u něhož lze důvodně očekávat, že vznikne, nebo událost, která nastala nebo u níž lze důvodně očekávat, že nastane, pokud je konkrétní natolik, že umožňuje vyvozovat závěry týkající se možné vlivu tohoto souhrnu okolností na událostí na ceny finančních nástrojů…“</a:t>
            </a:r>
            <a:endParaRPr lang="cs-CZ" altLang="cs-CZ" sz="2400" dirty="0">
              <a:solidFill>
                <a:srgbClr val="191919"/>
              </a:solidFill>
            </a:endParaRPr>
          </a:p>
          <a:p>
            <a:pPr marL="990600" lvl="1" indent="-533400">
              <a:buNone/>
            </a:pPr>
            <a:r>
              <a:rPr lang="cs-CZ" altLang="cs-CZ" sz="2800" dirty="0">
                <a:solidFill>
                  <a:schemeClr val="bg1"/>
                </a:solidFill>
              </a:rPr>
              <a:t>„po</a:t>
            </a:r>
          </a:p>
          <a:p>
            <a:pPr algn="just" eaLnBrk="1" hangingPunct="1">
              <a:buFontTx/>
              <a:buNone/>
            </a:pPr>
            <a:endParaRPr lang="en-US" altLang="cs-CZ" i="1" dirty="0" smtClean="0"/>
          </a:p>
        </p:txBody>
      </p:sp>
    </p:spTree>
    <p:extLst>
      <p:ext uri="{BB962C8B-B14F-4D97-AF65-F5344CB8AC3E}">
        <p14:creationId xmlns:p14="http://schemas.microsoft.com/office/powerpoint/2010/main" val="6466279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847850" y="150813"/>
            <a:ext cx="8229600" cy="990600"/>
          </a:xfrm>
        </p:spPr>
        <p:txBody>
          <a:bodyPr/>
          <a:lstStyle/>
          <a:p>
            <a:pPr algn="just" eaLnBrk="1" hangingPunct="1"/>
            <a:r>
              <a:rPr lang="cs-CZ" altLang="cs-CZ" smtClean="0">
                <a:solidFill>
                  <a:srgbClr val="7B9899"/>
                </a:solidFill>
              </a:rPr>
              <a:t>Neveřejnost vnitřní informace</a:t>
            </a:r>
            <a:endParaRPr lang="en-US" altLang="cs-CZ" smtClean="0">
              <a:solidFill>
                <a:srgbClr val="7B9899"/>
              </a:solidFill>
            </a:endParaRPr>
          </a:p>
        </p:txBody>
      </p:sp>
      <p:sp>
        <p:nvSpPr>
          <p:cNvPr id="14339" name="Rectangle 3"/>
          <p:cNvSpPr>
            <a:spLocks noGrp="1" noChangeArrowheads="1"/>
          </p:cNvSpPr>
          <p:nvPr>
            <p:ph sz="quarter" idx="1"/>
          </p:nvPr>
        </p:nvSpPr>
        <p:spPr>
          <a:xfrm>
            <a:off x="1981200" y="1233489"/>
            <a:ext cx="8470900" cy="5399087"/>
          </a:xfrm>
        </p:spPr>
        <p:txBody>
          <a:bodyPr/>
          <a:lstStyle/>
          <a:p>
            <a:pPr marL="273600" indent="-533400">
              <a:defRPr/>
            </a:pPr>
            <a:r>
              <a:rPr lang="cs-CZ" altLang="cs-CZ" sz="2400" b="1" i="1" dirty="0">
                <a:solidFill>
                  <a:srgbClr val="191919"/>
                </a:solidFill>
              </a:rPr>
              <a:t>Neveřejnost informace</a:t>
            </a:r>
            <a:endParaRPr lang="cs-CZ" altLang="cs-CZ" sz="2400" dirty="0">
              <a:solidFill>
                <a:srgbClr val="191919"/>
              </a:solidFill>
            </a:endParaRPr>
          </a:p>
          <a:p>
            <a:pPr marL="990600" lvl="1" indent="-533400">
              <a:buNone/>
              <a:defRPr/>
            </a:pPr>
            <a:r>
              <a:rPr lang="cs-CZ" altLang="cs-CZ" dirty="0">
                <a:solidFill>
                  <a:srgbClr val="191919"/>
                </a:solidFill>
              </a:rPr>
              <a:t>1. Referenční skupina	</a:t>
            </a:r>
          </a:p>
          <a:p>
            <a:pPr marL="1371600" lvl="2" indent="-457200">
              <a:defRPr/>
            </a:pPr>
            <a:r>
              <a:rPr lang="cs-CZ" altLang="cs-CZ" dirty="0" smtClean="0">
                <a:solidFill>
                  <a:srgbClr val="191919"/>
                </a:solidFill>
              </a:rPr>
              <a:t>	a. </a:t>
            </a:r>
            <a:r>
              <a:rPr lang="cs-CZ" altLang="cs-CZ" dirty="0" err="1" smtClean="0">
                <a:solidFill>
                  <a:srgbClr val="191919"/>
                </a:solidFill>
              </a:rPr>
              <a:t>Statusové</a:t>
            </a:r>
            <a:r>
              <a:rPr lang="cs-CZ" altLang="cs-CZ" dirty="0" smtClean="0">
                <a:solidFill>
                  <a:srgbClr val="191919"/>
                </a:solidFill>
              </a:rPr>
              <a:t> vymezení	</a:t>
            </a:r>
          </a:p>
          <a:p>
            <a:pPr marL="1371600" lvl="2" indent="-457200">
              <a:defRPr/>
            </a:pPr>
            <a:r>
              <a:rPr lang="cs-CZ" altLang="cs-CZ" dirty="0" smtClean="0">
                <a:solidFill>
                  <a:srgbClr val="191919"/>
                </a:solidFill>
              </a:rPr>
              <a:t>	</a:t>
            </a:r>
            <a:r>
              <a:rPr lang="cs-CZ" altLang="cs-CZ" dirty="0" err="1" smtClean="0">
                <a:solidFill>
                  <a:srgbClr val="191919"/>
                </a:solidFill>
              </a:rPr>
              <a:t>b</a:t>
            </a:r>
            <a:r>
              <a:rPr lang="cs-CZ" altLang="cs-CZ" dirty="0" smtClean="0">
                <a:solidFill>
                  <a:srgbClr val="191919"/>
                </a:solidFill>
              </a:rPr>
              <a:t>. Teritoriální obtíže</a:t>
            </a:r>
          </a:p>
          <a:p>
            <a:pPr marL="990600" lvl="1" indent="-533400">
              <a:buNone/>
              <a:defRPr/>
            </a:pPr>
            <a:r>
              <a:rPr lang="cs-CZ" altLang="cs-CZ" dirty="0">
                <a:solidFill>
                  <a:srgbClr val="191919"/>
                </a:solidFill>
              </a:rPr>
              <a:t>2. Okamžik zániku vnitřní informace uveřejněním</a:t>
            </a:r>
          </a:p>
          <a:p>
            <a:pPr lvl="1" algn="just" eaLnBrk="1" hangingPunct="1">
              <a:defRPr/>
            </a:pPr>
            <a:endParaRPr lang="cs-CZ" altLang="cs-CZ" sz="1900" dirty="0">
              <a:solidFill>
                <a:srgbClr val="191919"/>
              </a:solidFill>
            </a:endParaRPr>
          </a:p>
          <a:p>
            <a:pPr marL="273600" indent="-533400">
              <a:defRPr/>
            </a:pPr>
            <a:r>
              <a:rPr lang="cs-CZ" altLang="cs-CZ" sz="2400" b="1" i="1" dirty="0">
                <a:solidFill>
                  <a:srgbClr val="191919"/>
                </a:solidFill>
              </a:rPr>
              <a:t>Potenciální investoři</a:t>
            </a:r>
            <a:endParaRPr lang="cs-CZ" altLang="cs-CZ" dirty="0">
              <a:solidFill>
                <a:schemeClr val="bg1"/>
              </a:solidFill>
            </a:endParaRPr>
          </a:p>
          <a:p>
            <a:pPr algn="just" eaLnBrk="1" hangingPunct="1">
              <a:buFontTx/>
              <a:buNone/>
              <a:defRPr/>
            </a:pPr>
            <a:endParaRPr lang="en-US" altLang="cs-CZ" i="1" dirty="0" smtClean="0"/>
          </a:p>
        </p:txBody>
      </p:sp>
    </p:spTree>
    <p:extLst>
      <p:ext uri="{BB962C8B-B14F-4D97-AF65-F5344CB8AC3E}">
        <p14:creationId xmlns:p14="http://schemas.microsoft.com/office/powerpoint/2010/main" val="16631552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981200" y="152401"/>
            <a:ext cx="8229600" cy="792163"/>
          </a:xfrm>
        </p:spPr>
        <p:txBody>
          <a:bodyPr/>
          <a:lstStyle/>
          <a:p>
            <a:pPr algn="just" eaLnBrk="1" hangingPunct="1"/>
            <a:r>
              <a:rPr lang="cs-CZ" altLang="cs-CZ" sz="2900">
                <a:solidFill>
                  <a:srgbClr val="7B9899"/>
                </a:solidFill>
              </a:rPr>
              <a:t>Oznamování a seznam finančních nástrojů – čl. 4 MAR</a:t>
            </a:r>
            <a:endParaRPr lang="en-US" altLang="cs-CZ" sz="2900">
              <a:solidFill>
                <a:srgbClr val="7B9899"/>
              </a:solidFill>
            </a:endParaRPr>
          </a:p>
        </p:txBody>
      </p:sp>
      <p:sp>
        <p:nvSpPr>
          <p:cNvPr id="13315" name="Rectangle 3"/>
          <p:cNvSpPr>
            <a:spLocks noGrp="1" noChangeArrowheads="1"/>
          </p:cNvSpPr>
          <p:nvPr>
            <p:ph sz="quarter" idx="1"/>
          </p:nvPr>
        </p:nvSpPr>
        <p:spPr>
          <a:xfrm>
            <a:off x="670560" y="1348740"/>
            <a:ext cx="10066020" cy="5464811"/>
          </a:xfrm>
        </p:spPr>
        <p:txBody>
          <a:bodyPr>
            <a:normAutofit fontScale="70000" lnSpcReduction="20000"/>
          </a:bodyPr>
          <a:lstStyle/>
          <a:p>
            <a:pPr>
              <a:defRPr/>
            </a:pPr>
            <a:r>
              <a:rPr lang="cs-CZ" sz="2900" dirty="0"/>
              <a:t>Oznámení organizátora orgánům ESMA</a:t>
            </a:r>
          </a:p>
          <a:p>
            <a:pPr>
              <a:defRPr/>
            </a:pPr>
            <a:r>
              <a:rPr lang="cs-CZ" sz="2900" dirty="0"/>
              <a:t>Publikace na internetových stránkách</a:t>
            </a:r>
            <a:r>
              <a:rPr lang="cs-CZ" dirty="0" smtClean="0"/>
              <a:t>	</a:t>
            </a:r>
          </a:p>
          <a:p>
            <a:endParaRPr lang="cs-CZ" dirty="0" smtClean="0"/>
          </a:p>
          <a:p>
            <a:endParaRPr lang="cs-CZ" dirty="0" smtClean="0"/>
          </a:p>
          <a:p>
            <a:pPr marL="0" indent="0">
              <a:buNone/>
            </a:pPr>
            <a:r>
              <a:rPr lang="cs-CZ" b="1" dirty="0" smtClean="0"/>
              <a:t>Příklad publikované vnitřní informace:</a:t>
            </a:r>
          </a:p>
          <a:p>
            <a:r>
              <a:rPr lang="cs-CZ" dirty="0" smtClean="0"/>
              <a:t>ČEZ </a:t>
            </a:r>
            <a:r>
              <a:rPr lang="cs-CZ" dirty="0"/>
              <a:t>obdržel 717 </a:t>
            </a:r>
            <a:r>
              <a:rPr lang="cs-CZ" dirty="0" smtClean="0"/>
              <a:t>mil. Kč na </a:t>
            </a:r>
            <a:r>
              <a:rPr lang="cs-CZ" dirty="0"/>
              <a:t>úroku z </a:t>
            </a:r>
            <a:r>
              <a:rPr lang="cs-CZ" dirty="0" smtClean="0"/>
              <a:t>prodlení:</a:t>
            </a:r>
            <a:endParaRPr lang="cs-CZ" dirty="0"/>
          </a:p>
          <a:p>
            <a:r>
              <a:rPr lang="cs-CZ" dirty="0"/>
              <a:t>Společnost ČEZ, a. s. obdržela 717 </a:t>
            </a:r>
            <a:r>
              <a:rPr lang="cs-CZ" dirty="0" smtClean="0"/>
              <a:t>mil. Kč na </a:t>
            </a:r>
            <a:r>
              <a:rPr lang="cs-CZ" dirty="0"/>
              <a:t>úroku z prodlení z neoprávněného jednání </a:t>
            </a:r>
            <a:r>
              <a:rPr lang="cs-CZ" dirty="0" smtClean="0"/>
              <a:t>správce </a:t>
            </a:r>
            <a:r>
              <a:rPr lang="cs-CZ" dirty="0"/>
              <a:t>daně </a:t>
            </a:r>
            <a:r>
              <a:rPr lang="cs-CZ" dirty="0" smtClean="0"/>
              <a:t>v </a:t>
            </a:r>
            <a:r>
              <a:rPr lang="cs-CZ" dirty="0"/>
              <a:t>souvislosti </a:t>
            </a:r>
            <a:r>
              <a:rPr lang="cs-CZ" dirty="0" smtClean="0"/>
              <a:t>se </a:t>
            </a:r>
            <a:r>
              <a:rPr lang="cs-CZ" dirty="0"/>
              <a:t>správními žalobami podanými proti rozhodnutím </a:t>
            </a:r>
            <a:r>
              <a:rPr lang="cs-CZ" dirty="0" smtClean="0"/>
              <a:t>Odvolacího finančního </a:t>
            </a:r>
            <a:r>
              <a:rPr lang="cs-CZ" dirty="0"/>
              <a:t>ředitelství ve vztahu k vrácenému přeplatku na dani darovací z </a:t>
            </a:r>
            <a:r>
              <a:rPr lang="cs-CZ" dirty="0" smtClean="0"/>
              <a:t>emisních </a:t>
            </a:r>
            <a:r>
              <a:rPr lang="cs-CZ" dirty="0"/>
              <a:t>povolenek za roky 2011 a 2012.</a:t>
            </a:r>
          </a:p>
          <a:p>
            <a:pPr>
              <a:defRPr/>
            </a:pPr>
            <a:r>
              <a:rPr lang="cs-CZ" dirty="0" smtClean="0"/>
              <a:t>				</a:t>
            </a:r>
          </a:p>
          <a:p>
            <a:pPr marL="274320" indent="-274320" algn="just" fontAlgn="auto">
              <a:spcAft>
                <a:spcPts val="0"/>
              </a:spcAft>
              <a:buNone/>
              <a:defRPr/>
            </a:pPr>
            <a:r>
              <a:rPr lang="cs-CZ" sz="2000" dirty="0"/>
              <a:t>						</a:t>
            </a:r>
          </a:p>
          <a:p>
            <a:pPr marL="274320" indent="-274320" algn="just" fontAlgn="auto">
              <a:spcAft>
                <a:spcPts val="0"/>
              </a:spcAft>
              <a:buNone/>
              <a:defRPr/>
            </a:pPr>
            <a:r>
              <a:rPr lang="cs-CZ" sz="2000" dirty="0"/>
              <a:t>						</a:t>
            </a:r>
            <a:endParaRPr lang="cs-CZ" dirty="0">
              <a:solidFill>
                <a:schemeClr val="bg1"/>
              </a:solidFill>
            </a:endParaRPr>
          </a:p>
          <a:p>
            <a:pPr marL="274320" indent="-274320" algn="just" fontAlgn="auto">
              <a:spcAft>
                <a:spcPts val="0"/>
              </a:spcAft>
              <a:buNone/>
              <a:defRPr/>
            </a:pPr>
            <a:endParaRPr lang="cs-CZ" dirty="0">
              <a:solidFill>
                <a:schemeClr val="bg1"/>
              </a:solidFill>
            </a:endParaRPr>
          </a:p>
          <a:p>
            <a:pPr marL="274320" indent="-274320" algn="just" fontAlgn="auto">
              <a:spcAft>
                <a:spcPts val="0"/>
              </a:spcAft>
              <a:buNone/>
              <a:defRPr/>
            </a:pPr>
            <a:endParaRPr lang="en-US" i="1" dirty="0" smtClean="0"/>
          </a:p>
        </p:txBody>
      </p:sp>
    </p:spTree>
    <p:extLst>
      <p:ext uri="{BB962C8B-B14F-4D97-AF65-F5344CB8AC3E}">
        <p14:creationId xmlns:p14="http://schemas.microsoft.com/office/powerpoint/2010/main" val="25989432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algn="just" eaLnBrk="1" hangingPunct="1"/>
            <a:r>
              <a:rPr lang="cs-CZ" altLang="cs-CZ" smtClean="0">
                <a:solidFill>
                  <a:srgbClr val="7B9899"/>
                </a:solidFill>
              </a:rPr>
              <a:t>Kurzotvornost</a:t>
            </a:r>
            <a:endParaRPr lang="en-US" altLang="cs-CZ" smtClean="0">
              <a:solidFill>
                <a:srgbClr val="7B9899"/>
              </a:solidFill>
            </a:endParaRPr>
          </a:p>
        </p:txBody>
      </p:sp>
      <p:sp>
        <p:nvSpPr>
          <p:cNvPr id="13315" name="Rectangle 3"/>
          <p:cNvSpPr>
            <a:spLocks noGrp="1" noChangeArrowheads="1"/>
          </p:cNvSpPr>
          <p:nvPr>
            <p:ph sz="quarter" idx="1"/>
          </p:nvPr>
        </p:nvSpPr>
        <p:spPr>
          <a:xfrm>
            <a:off x="720000" y="1268413"/>
            <a:ext cx="9490800" cy="4673600"/>
          </a:xfrm>
        </p:spPr>
        <p:txBody>
          <a:bodyPr>
            <a:normAutofit lnSpcReduction="10000"/>
          </a:bodyPr>
          <a:lstStyle/>
          <a:p>
            <a:pPr algn="just" eaLnBrk="1" hangingPunct="1">
              <a:defRPr/>
            </a:pPr>
            <a:r>
              <a:rPr lang="cs-CZ" altLang="cs-CZ" b="1" i="1" dirty="0" smtClean="0">
                <a:solidFill>
                  <a:srgbClr val="191919"/>
                </a:solidFill>
              </a:rPr>
              <a:t>Vztah informace k emitentovi, jeho nástrojům a  regulovanému trhu</a:t>
            </a:r>
            <a:r>
              <a:rPr lang="cs-CZ" altLang="cs-CZ" b="1" dirty="0" smtClean="0">
                <a:solidFill>
                  <a:srgbClr val="191919"/>
                </a:solidFill>
              </a:rPr>
              <a:t>	</a:t>
            </a:r>
          </a:p>
          <a:p>
            <a:pPr algn="just" eaLnBrk="1" hangingPunct="1">
              <a:defRPr/>
            </a:pPr>
            <a:r>
              <a:rPr lang="cs-CZ" altLang="cs-CZ" b="1" i="1" dirty="0" smtClean="0">
                <a:solidFill>
                  <a:srgbClr val="191919"/>
                </a:solidFill>
              </a:rPr>
              <a:t>Významný </a:t>
            </a:r>
            <a:r>
              <a:rPr lang="cs-CZ" altLang="cs-CZ" b="1" i="1" dirty="0" err="1" smtClean="0">
                <a:solidFill>
                  <a:srgbClr val="191919"/>
                </a:solidFill>
              </a:rPr>
              <a:t>kurzotvorný</a:t>
            </a:r>
            <a:r>
              <a:rPr lang="cs-CZ" altLang="cs-CZ" b="1" i="1" dirty="0" smtClean="0">
                <a:solidFill>
                  <a:srgbClr val="191919"/>
                </a:solidFill>
              </a:rPr>
              <a:t> potenciál</a:t>
            </a:r>
            <a:r>
              <a:rPr lang="cs-CZ" altLang="cs-CZ" b="1" dirty="0" smtClean="0">
                <a:solidFill>
                  <a:srgbClr val="191919"/>
                </a:solidFill>
              </a:rPr>
              <a:t>	</a:t>
            </a:r>
          </a:p>
          <a:p>
            <a:pPr lvl="1" algn="just" eaLnBrk="1" hangingPunct="1">
              <a:defRPr/>
            </a:pPr>
            <a:r>
              <a:rPr lang="cs-CZ" altLang="cs-CZ" dirty="0" smtClean="0">
                <a:solidFill>
                  <a:srgbClr val="191919"/>
                </a:solidFill>
              </a:rPr>
              <a:t>Prognóza z pohledu ex ante	</a:t>
            </a:r>
          </a:p>
          <a:p>
            <a:pPr lvl="1" algn="just" eaLnBrk="1" hangingPunct="1">
              <a:defRPr/>
            </a:pPr>
            <a:r>
              <a:rPr lang="cs-CZ" altLang="cs-CZ" dirty="0" smtClean="0">
                <a:solidFill>
                  <a:srgbClr val="191919"/>
                </a:solidFill>
              </a:rPr>
              <a:t>„Významný vliv“, </a:t>
            </a:r>
            <a:r>
              <a:rPr lang="cs-CZ" altLang="cs-CZ" dirty="0" err="1" smtClean="0">
                <a:solidFill>
                  <a:srgbClr val="191919"/>
                </a:solidFill>
              </a:rPr>
              <a:t>Lafonta</a:t>
            </a:r>
            <a:r>
              <a:rPr lang="cs-CZ" altLang="cs-CZ" dirty="0" smtClean="0">
                <a:solidFill>
                  <a:srgbClr val="191919"/>
                </a:solidFill>
              </a:rPr>
              <a:t> C 628/13</a:t>
            </a:r>
          </a:p>
          <a:p>
            <a:pPr lvl="1" algn="just" eaLnBrk="1" hangingPunct="1">
              <a:defRPr/>
            </a:pPr>
            <a:r>
              <a:rPr lang="cs-CZ" altLang="cs-CZ" dirty="0" smtClean="0">
                <a:solidFill>
                  <a:srgbClr val="191919"/>
                </a:solidFill>
              </a:rPr>
              <a:t>Fixní hranice?	</a:t>
            </a:r>
          </a:p>
          <a:p>
            <a:pPr marL="990600" lvl="1" indent="-533400">
              <a:buNone/>
              <a:defRPr/>
            </a:pPr>
            <a:endParaRPr lang="cs-CZ" altLang="cs-CZ" dirty="0" smtClean="0">
              <a:solidFill>
                <a:srgbClr val="191919"/>
              </a:solidFill>
            </a:endParaRPr>
          </a:p>
          <a:p>
            <a:pPr marL="715962" indent="-533400">
              <a:defRPr/>
            </a:pPr>
            <a:r>
              <a:rPr lang="cs-CZ" altLang="cs-CZ" b="1" dirty="0" err="1" smtClean="0">
                <a:solidFill>
                  <a:srgbClr val="191919"/>
                </a:solidFill>
              </a:rPr>
              <a:t>BaFiN</a:t>
            </a:r>
            <a:r>
              <a:rPr lang="cs-CZ" altLang="cs-CZ" b="1" dirty="0" smtClean="0">
                <a:solidFill>
                  <a:srgbClr val="191919"/>
                </a:solidFill>
              </a:rPr>
              <a:t> - </a:t>
            </a:r>
            <a:r>
              <a:rPr lang="cs-CZ" altLang="cs-CZ" b="1" dirty="0" err="1" smtClean="0">
                <a:solidFill>
                  <a:srgbClr val="191919"/>
                </a:solidFill>
              </a:rPr>
              <a:t>Emittentenleitfaden</a:t>
            </a:r>
            <a:r>
              <a:rPr lang="cs-CZ" altLang="cs-CZ" b="1" dirty="0" smtClean="0">
                <a:solidFill>
                  <a:srgbClr val="191919"/>
                </a:solidFill>
              </a:rPr>
              <a:t> </a:t>
            </a:r>
            <a:r>
              <a:rPr lang="cs-CZ" dirty="0" smtClean="0"/>
              <a:t>					</a:t>
            </a:r>
          </a:p>
          <a:p>
            <a:pPr marL="274320" indent="-274320" algn="just" fontAlgn="auto">
              <a:spcAft>
                <a:spcPts val="0"/>
              </a:spcAft>
              <a:buNone/>
              <a:defRPr/>
            </a:pPr>
            <a:r>
              <a:rPr lang="cs-CZ" sz="2000" dirty="0"/>
              <a:t>						</a:t>
            </a:r>
          </a:p>
          <a:p>
            <a:pPr marL="274320" indent="-274320" algn="just" fontAlgn="auto">
              <a:spcAft>
                <a:spcPts val="0"/>
              </a:spcAft>
              <a:buNone/>
              <a:defRPr/>
            </a:pPr>
            <a:r>
              <a:rPr lang="cs-CZ" sz="2000" dirty="0"/>
              <a:t>						</a:t>
            </a:r>
            <a:endParaRPr lang="cs-CZ" dirty="0">
              <a:solidFill>
                <a:schemeClr val="bg1"/>
              </a:solidFill>
            </a:endParaRPr>
          </a:p>
          <a:p>
            <a:pPr marL="274320" indent="-274320" algn="just" fontAlgn="auto">
              <a:spcAft>
                <a:spcPts val="0"/>
              </a:spcAft>
              <a:buNone/>
              <a:defRPr/>
            </a:pPr>
            <a:endParaRPr lang="cs-CZ" dirty="0">
              <a:solidFill>
                <a:schemeClr val="bg1"/>
              </a:solidFill>
            </a:endParaRPr>
          </a:p>
          <a:p>
            <a:pPr marL="274320" indent="-274320" algn="just" fontAlgn="auto">
              <a:spcAft>
                <a:spcPts val="0"/>
              </a:spcAft>
              <a:buNone/>
              <a:defRPr/>
            </a:pPr>
            <a:endParaRPr lang="en-US" i="1" dirty="0" smtClean="0"/>
          </a:p>
        </p:txBody>
      </p:sp>
    </p:spTree>
    <p:extLst>
      <p:ext uri="{BB962C8B-B14F-4D97-AF65-F5344CB8AC3E}">
        <p14:creationId xmlns:p14="http://schemas.microsoft.com/office/powerpoint/2010/main" val="19677212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lgn="just" eaLnBrk="1" hangingPunct="1"/>
            <a:r>
              <a:rPr lang="cs-CZ" altLang="cs-CZ" smtClean="0">
                <a:solidFill>
                  <a:srgbClr val="7B9899"/>
                </a:solidFill>
              </a:rPr>
              <a:t>Zveřejnění vnitřních informací v MAR</a:t>
            </a:r>
            <a:endParaRPr lang="en-US" altLang="cs-CZ" smtClean="0">
              <a:solidFill>
                <a:srgbClr val="7B9899"/>
              </a:solidFill>
            </a:endParaRPr>
          </a:p>
        </p:txBody>
      </p:sp>
      <p:sp>
        <p:nvSpPr>
          <p:cNvPr id="13315" name="Rectangle 3"/>
          <p:cNvSpPr>
            <a:spLocks noGrp="1" noChangeArrowheads="1"/>
          </p:cNvSpPr>
          <p:nvPr>
            <p:ph sz="quarter" idx="1"/>
          </p:nvPr>
        </p:nvSpPr>
        <p:spPr>
          <a:xfrm>
            <a:off x="632460" y="1200151"/>
            <a:ext cx="10195560" cy="5757863"/>
          </a:xfrm>
        </p:spPr>
        <p:txBody>
          <a:bodyPr>
            <a:normAutofit fontScale="62500" lnSpcReduction="20000"/>
          </a:bodyPr>
          <a:lstStyle/>
          <a:p>
            <a:pPr>
              <a:defRPr/>
            </a:pPr>
            <a:r>
              <a:rPr lang="cs-CZ" dirty="0"/>
              <a:t>Článek </a:t>
            </a:r>
            <a:r>
              <a:rPr lang="cs-CZ" dirty="0" smtClean="0"/>
              <a:t>17</a:t>
            </a:r>
            <a:r>
              <a:rPr lang="cs-CZ" dirty="0"/>
              <a:t> </a:t>
            </a:r>
          </a:p>
          <a:p>
            <a:pPr>
              <a:defRPr/>
            </a:pPr>
            <a:r>
              <a:rPr lang="cs-CZ" dirty="0" smtClean="0"/>
              <a:t>1</a:t>
            </a:r>
            <a:r>
              <a:rPr lang="cs-CZ" dirty="0"/>
              <a:t>. Emitent je povinen </a:t>
            </a:r>
            <a:r>
              <a:rPr lang="cs-CZ" b="1" dirty="0"/>
              <a:t>co nejdříve informovat </a:t>
            </a:r>
            <a:r>
              <a:rPr lang="cs-CZ" dirty="0"/>
              <a:t>veřejnost o vnitřních informacích, jež se tohoto emitenta přímo týkají.</a:t>
            </a:r>
          </a:p>
          <a:p>
            <a:pPr>
              <a:defRPr/>
            </a:pPr>
            <a:r>
              <a:rPr lang="cs-CZ" dirty="0" smtClean="0"/>
              <a:t>Emitent </a:t>
            </a:r>
            <a:r>
              <a:rPr lang="cs-CZ" dirty="0"/>
              <a:t>zajistí, aby vnitřní informace byly zveřejněny způsobem, který umožní rychlý přístup a úplné, správné a včasné posouzení informací ze strany veřejnosti a případně v úředně určeném mechanismu podle článku 21 směrnice Evropského parlamentu a Rady 2004/109/ES(24). Emitent nesmí zveřejnění vnitřních informací spojit s uváděním svých činností na trh. Emitent umístí a po dobu přinejmenším </a:t>
            </a:r>
            <a:r>
              <a:rPr lang="cs-CZ" b="1" dirty="0"/>
              <a:t>pěti let</a:t>
            </a:r>
            <a:r>
              <a:rPr lang="cs-CZ" dirty="0"/>
              <a:t> uchovává na svých internetových stránkách veškeré vnitřní informace, které je povinen zveřejnit.</a:t>
            </a:r>
          </a:p>
          <a:p>
            <a:pPr>
              <a:defRPr/>
            </a:pPr>
            <a:r>
              <a:rPr lang="cs-CZ" dirty="0" smtClean="0"/>
              <a:t>Tento </a:t>
            </a:r>
            <a:r>
              <a:rPr lang="cs-CZ" dirty="0"/>
              <a:t>článek se vztahuje na emitenty, kteří požadovali nebo schválili přijetí svých finančních nástrojů k obchodování na regulovaném trhu v některém z členských států nebo v případě nástrojů obchodovaných pouze v mnohostranném obchodním systému či organizovaném obchodním systému na emitenty, kteří schválili obchodování se svými finančními nástroji v mnohostranném obchodním systému či organizovaném obchodním systému nebo kteří požádali o přijetí svých finančních nástrojů k obchodování v </a:t>
            </a:r>
            <a:r>
              <a:rPr lang="cs-CZ" dirty="0" smtClean="0"/>
              <a:t>MTF </a:t>
            </a:r>
            <a:r>
              <a:rPr lang="cs-CZ" dirty="0"/>
              <a:t>v některém z členských států.</a:t>
            </a:r>
          </a:p>
          <a:p>
            <a:pPr marL="0">
              <a:lnSpc>
                <a:spcPct val="80000"/>
              </a:lnSpc>
              <a:buNone/>
              <a:defRPr/>
            </a:pPr>
            <a:r>
              <a:rPr lang="cs-CZ" altLang="cs-CZ" sz="2400" b="1" dirty="0">
                <a:solidFill>
                  <a:srgbClr val="191919"/>
                </a:solidFill>
              </a:rPr>
              <a:t>	</a:t>
            </a:r>
            <a:endParaRPr lang="cs-CZ" altLang="cs-CZ" sz="2400" dirty="0">
              <a:solidFill>
                <a:srgbClr val="191919"/>
              </a:solidFill>
            </a:endParaRPr>
          </a:p>
          <a:p>
            <a:pPr marL="274638" lvl="1" indent="0" algn="just">
              <a:spcBef>
                <a:spcPct val="0"/>
              </a:spcBef>
              <a:buClrTx/>
              <a:buNone/>
              <a:defRPr/>
            </a:pPr>
            <a:endParaRPr lang="cs-CZ" sz="2400" b="1" dirty="0"/>
          </a:p>
          <a:p>
            <a:pPr marL="274320" indent="-274320" algn="just" fontAlgn="auto">
              <a:spcAft>
                <a:spcPts val="0"/>
              </a:spcAft>
              <a:buNone/>
              <a:defRPr/>
            </a:pPr>
            <a:endParaRPr lang="en-US" i="1" dirty="0" smtClean="0"/>
          </a:p>
        </p:txBody>
      </p:sp>
    </p:spTree>
    <p:extLst>
      <p:ext uri="{BB962C8B-B14F-4D97-AF65-F5344CB8AC3E}">
        <p14:creationId xmlns:p14="http://schemas.microsoft.com/office/powerpoint/2010/main" val="41946337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0000" y="387928"/>
            <a:ext cx="10753200" cy="554182"/>
          </a:xfrm>
        </p:spPr>
        <p:txBody>
          <a:bodyPr/>
          <a:lstStyle/>
          <a:p>
            <a:pPr algn="just" eaLnBrk="1" hangingPunct="1"/>
            <a:r>
              <a:rPr lang="cs-CZ" altLang="cs-CZ" dirty="0" smtClean="0">
                <a:solidFill>
                  <a:srgbClr val="7B9899"/>
                </a:solidFill>
              </a:rPr>
              <a:t>Regulovaný trh</a:t>
            </a:r>
            <a:endParaRPr lang="en-US" altLang="cs-CZ" dirty="0" smtClean="0">
              <a:solidFill>
                <a:srgbClr val="7B9899"/>
              </a:solidFill>
            </a:endParaRPr>
          </a:p>
        </p:txBody>
      </p:sp>
      <p:sp>
        <p:nvSpPr>
          <p:cNvPr id="13315" name="Rectangle 3"/>
          <p:cNvSpPr>
            <a:spLocks noGrp="1" noChangeArrowheads="1"/>
          </p:cNvSpPr>
          <p:nvPr>
            <p:ph sz="quarter" idx="1"/>
          </p:nvPr>
        </p:nvSpPr>
        <p:spPr>
          <a:xfrm>
            <a:off x="157018" y="1219200"/>
            <a:ext cx="11841018" cy="5522168"/>
          </a:xfrm>
        </p:spPr>
        <p:txBody>
          <a:bodyPr/>
          <a:lstStyle/>
          <a:p>
            <a:r>
              <a:rPr lang="cs-CZ" sz="2400" dirty="0"/>
              <a:t>Obchodním systémem </a:t>
            </a:r>
            <a:r>
              <a:rPr lang="cs-CZ" sz="2400" dirty="0" smtClean="0"/>
              <a:t>je: </a:t>
            </a:r>
            <a:r>
              <a:rPr lang="cs-CZ" sz="2400" b="1" i="1" dirty="0" smtClean="0"/>
              <a:t>a</a:t>
            </a:r>
            <a:r>
              <a:rPr lang="cs-CZ" sz="2400" b="1" i="1" dirty="0"/>
              <a:t>)</a:t>
            </a:r>
            <a:r>
              <a:rPr lang="cs-CZ" sz="2400" b="1" dirty="0"/>
              <a:t> evropský regulovaný </a:t>
            </a:r>
            <a:r>
              <a:rPr lang="cs-CZ" sz="2400" b="1" dirty="0" smtClean="0"/>
              <a:t>trh, </a:t>
            </a:r>
            <a:r>
              <a:rPr lang="cs-CZ" sz="2400" b="1" i="1" dirty="0" smtClean="0"/>
              <a:t>b</a:t>
            </a:r>
            <a:r>
              <a:rPr lang="cs-CZ" sz="2400" b="1" i="1" dirty="0"/>
              <a:t>)</a:t>
            </a:r>
            <a:r>
              <a:rPr lang="cs-CZ" sz="2400" b="1" dirty="0"/>
              <a:t> mnohostranný obchodní systém </a:t>
            </a:r>
            <a:r>
              <a:rPr lang="cs-CZ" sz="2400" b="1" dirty="0" smtClean="0"/>
              <a:t>a </a:t>
            </a:r>
            <a:r>
              <a:rPr lang="cs-CZ" sz="2400" b="1" i="1" dirty="0" smtClean="0"/>
              <a:t>c</a:t>
            </a:r>
            <a:r>
              <a:rPr lang="cs-CZ" sz="2400" b="1" i="1" dirty="0"/>
              <a:t>)</a:t>
            </a:r>
            <a:r>
              <a:rPr lang="cs-CZ" sz="2400" b="1" dirty="0"/>
              <a:t> organizovaný obchodní systém</a:t>
            </a:r>
            <a:r>
              <a:rPr lang="cs-CZ" sz="2400" dirty="0"/>
              <a:t>.</a:t>
            </a:r>
          </a:p>
          <a:p>
            <a:r>
              <a:rPr lang="cs-CZ" sz="2400" b="1" dirty="0"/>
              <a:t>Regulovaným trhem </a:t>
            </a:r>
            <a:r>
              <a:rPr lang="cs-CZ" sz="2400" dirty="0"/>
              <a:t>je trh s investičními nástroji organizovaný organizátorem regulovaného trhu v souladu s povolením ČNB, na kterém se obchoduje pravidelně a který má stanovena pravidla pro přijímání investičních nástrojů k obchodování na regulovaném trhu, pravidla obchodování na regulovaném trhu a pravidla přístupu na regulovaný trh, která jsou v souladu s tímto zákonem.</a:t>
            </a:r>
          </a:p>
          <a:p>
            <a:r>
              <a:rPr lang="pt-BR" sz="2400" dirty="0"/>
              <a:t>Organizovat regulovaný trh v České republice může pouze organizátor regulovaného trhu.</a:t>
            </a:r>
            <a:r>
              <a:rPr lang="cs-CZ" sz="2400" dirty="0"/>
              <a:t> Požadavky - § 38 ZPKT, organizační požadavky, informační povinnosti. </a:t>
            </a:r>
          </a:p>
        </p:txBody>
      </p:sp>
    </p:spTree>
    <p:extLst>
      <p:ext uri="{BB962C8B-B14F-4D97-AF65-F5344CB8AC3E}">
        <p14:creationId xmlns:p14="http://schemas.microsoft.com/office/powerpoint/2010/main" val="31150341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lgn="just" eaLnBrk="1" hangingPunct="1"/>
            <a:r>
              <a:rPr lang="cs-CZ" altLang="cs-CZ" smtClean="0">
                <a:solidFill>
                  <a:srgbClr val="7B9899"/>
                </a:solidFill>
              </a:rPr>
              <a:t>Odklad publikace – obecný dle čl. 17 odst. 4</a:t>
            </a:r>
            <a:endParaRPr lang="en-US" altLang="cs-CZ" smtClean="0">
              <a:solidFill>
                <a:srgbClr val="7B9899"/>
              </a:solidFill>
            </a:endParaRPr>
          </a:p>
        </p:txBody>
      </p:sp>
      <p:sp>
        <p:nvSpPr>
          <p:cNvPr id="13315" name="Rectangle 3"/>
          <p:cNvSpPr>
            <a:spLocks noGrp="1" noChangeArrowheads="1"/>
          </p:cNvSpPr>
          <p:nvPr>
            <p:ph sz="quarter" idx="1"/>
          </p:nvPr>
        </p:nvSpPr>
        <p:spPr>
          <a:xfrm>
            <a:off x="1981200" y="1628775"/>
            <a:ext cx="8229600" cy="5003800"/>
          </a:xfrm>
        </p:spPr>
        <p:txBody>
          <a:bodyPr>
            <a:normAutofit fontScale="92500" lnSpcReduction="20000"/>
          </a:bodyPr>
          <a:lstStyle/>
          <a:p>
            <a:pPr>
              <a:defRPr/>
            </a:pPr>
            <a:r>
              <a:rPr lang="cs-CZ" dirty="0" smtClean="0"/>
              <a:t>Odklad zveřejnění </a:t>
            </a:r>
            <a:r>
              <a:rPr lang="cs-CZ" dirty="0"/>
              <a:t>vnitřní </a:t>
            </a:r>
            <a:r>
              <a:rPr lang="cs-CZ" dirty="0" smtClean="0"/>
              <a:t>informace </a:t>
            </a:r>
            <a:r>
              <a:rPr lang="cs-CZ" dirty="0"/>
              <a:t>za předpokladu, že jsou splněny všechny následující podmínky:</a:t>
            </a:r>
          </a:p>
          <a:p>
            <a:pPr>
              <a:defRPr/>
            </a:pPr>
            <a:r>
              <a:rPr lang="cs-CZ" dirty="0"/>
              <a:t>a) </a:t>
            </a:r>
            <a:r>
              <a:rPr lang="cs-CZ" dirty="0" smtClean="0"/>
              <a:t>okamžitá publikace může pravděpodobně ohrozit oprávněné zájmy emitenta;</a:t>
            </a:r>
            <a:endParaRPr lang="cs-CZ" dirty="0"/>
          </a:p>
          <a:p>
            <a:pPr>
              <a:defRPr/>
            </a:pPr>
            <a:r>
              <a:rPr lang="cs-CZ" dirty="0"/>
              <a:t> </a:t>
            </a:r>
            <a:r>
              <a:rPr lang="cs-CZ" dirty="0" smtClean="0"/>
              <a:t>b</a:t>
            </a:r>
            <a:r>
              <a:rPr lang="cs-CZ" dirty="0"/>
              <a:t>) </a:t>
            </a:r>
            <a:r>
              <a:rPr lang="cs-CZ" dirty="0" smtClean="0"/>
              <a:t>odklade nedojde k uvedení veřejnosti v omyl;</a:t>
            </a:r>
            <a:endParaRPr lang="cs-CZ" dirty="0"/>
          </a:p>
          <a:p>
            <a:pPr>
              <a:defRPr/>
            </a:pPr>
            <a:r>
              <a:rPr lang="cs-CZ" dirty="0"/>
              <a:t> </a:t>
            </a:r>
            <a:r>
              <a:rPr lang="cs-CZ" dirty="0" smtClean="0"/>
              <a:t>c</a:t>
            </a:r>
            <a:r>
              <a:rPr lang="cs-CZ" dirty="0"/>
              <a:t>) </a:t>
            </a:r>
            <a:r>
              <a:rPr lang="cs-CZ" dirty="0" smtClean="0"/>
              <a:t>emitent je schopen </a:t>
            </a:r>
            <a:r>
              <a:rPr lang="cs-CZ" dirty="0"/>
              <a:t>zajistit důvěrnost těchto informací, </a:t>
            </a:r>
          </a:p>
          <a:p>
            <a:pPr>
              <a:defRPr/>
            </a:pPr>
            <a:endParaRPr lang="cs-CZ" dirty="0" smtClean="0"/>
          </a:p>
          <a:p>
            <a:pPr>
              <a:defRPr/>
            </a:pPr>
            <a:r>
              <a:rPr lang="cs-CZ" dirty="0" smtClean="0"/>
              <a:t>Nutno vyrozumět orgán dohledu.</a:t>
            </a:r>
            <a:endParaRPr lang="cs-CZ" dirty="0"/>
          </a:p>
          <a:p>
            <a:pPr marL="0">
              <a:lnSpc>
                <a:spcPct val="80000"/>
              </a:lnSpc>
              <a:buNone/>
              <a:defRPr/>
            </a:pPr>
            <a:r>
              <a:rPr lang="cs-CZ" altLang="cs-CZ" sz="2400" b="1" dirty="0">
                <a:solidFill>
                  <a:srgbClr val="191919"/>
                </a:solidFill>
              </a:rPr>
              <a:t>	</a:t>
            </a:r>
            <a:endParaRPr lang="cs-CZ" altLang="cs-CZ" sz="2400" dirty="0">
              <a:solidFill>
                <a:srgbClr val="191919"/>
              </a:solidFill>
            </a:endParaRPr>
          </a:p>
          <a:p>
            <a:pPr marL="274638" lvl="1" indent="0" algn="just">
              <a:spcBef>
                <a:spcPct val="0"/>
              </a:spcBef>
              <a:buClrTx/>
              <a:buNone/>
              <a:defRPr/>
            </a:pPr>
            <a:endParaRPr lang="cs-CZ" sz="2400" b="1" dirty="0"/>
          </a:p>
          <a:p>
            <a:pPr marL="274320" indent="-274320" algn="just" fontAlgn="auto">
              <a:spcAft>
                <a:spcPts val="0"/>
              </a:spcAft>
              <a:buNone/>
              <a:defRPr/>
            </a:pPr>
            <a:endParaRPr lang="en-US" i="1" dirty="0" smtClean="0"/>
          </a:p>
        </p:txBody>
      </p:sp>
    </p:spTree>
    <p:extLst>
      <p:ext uri="{BB962C8B-B14F-4D97-AF65-F5344CB8AC3E}">
        <p14:creationId xmlns:p14="http://schemas.microsoft.com/office/powerpoint/2010/main" val="22562668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algn="just" eaLnBrk="1" hangingPunct="1"/>
            <a:r>
              <a:rPr lang="cs-CZ" altLang="cs-CZ" smtClean="0">
                <a:solidFill>
                  <a:srgbClr val="7B9899"/>
                </a:solidFill>
              </a:rPr>
              <a:t>Odklad publikace u finančních institucí – čl. 17 bod 5</a:t>
            </a:r>
            <a:endParaRPr lang="en-US" altLang="cs-CZ" smtClean="0">
              <a:solidFill>
                <a:srgbClr val="7B9899"/>
              </a:solidFill>
            </a:endParaRPr>
          </a:p>
        </p:txBody>
      </p:sp>
      <p:sp>
        <p:nvSpPr>
          <p:cNvPr id="13315" name="Rectangle 3"/>
          <p:cNvSpPr>
            <a:spLocks noGrp="1" noChangeArrowheads="1"/>
          </p:cNvSpPr>
          <p:nvPr>
            <p:ph sz="quarter" idx="1"/>
          </p:nvPr>
        </p:nvSpPr>
        <p:spPr>
          <a:xfrm>
            <a:off x="720000" y="1691640"/>
            <a:ext cx="10344240" cy="5166360"/>
          </a:xfrm>
        </p:spPr>
        <p:txBody>
          <a:bodyPr>
            <a:normAutofit fontScale="70000" lnSpcReduction="20000"/>
          </a:bodyPr>
          <a:lstStyle/>
          <a:p>
            <a:pPr>
              <a:defRPr/>
            </a:pPr>
            <a:r>
              <a:rPr lang="cs-CZ" dirty="0"/>
              <a:t>Za účelem zachování stability finančního systému může emitent, kterým je úvěrová </a:t>
            </a:r>
            <a:r>
              <a:rPr lang="cs-CZ" dirty="0" smtClean="0"/>
              <a:t>instituce (čl. 4 odst. 1 Nařízení 575/2013) </a:t>
            </a:r>
            <a:r>
              <a:rPr lang="cs-CZ" dirty="0"/>
              <a:t>nebo finanční </a:t>
            </a:r>
            <a:r>
              <a:rPr lang="cs-CZ" dirty="0" smtClean="0"/>
              <a:t>instituce (čl. 4 odst. 1 bod 26), </a:t>
            </a:r>
            <a:r>
              <a:rPr lang="cs-CZ" dirty="0"/>
              <a:t>na svou vlastní odpovědnost odložit zveřejnění vnitřní informace, včetně informace týkající se dočasného problému s likviditou a zejména potřeby získat od centrální banky či věřitele poslední instance dočasnou pomoc na zajištění likvidity, a to za předpokladu, že jsou splněny všechny následující podmínky:</a:t>
            </a:r>
          </a:p>
          <a:p>
            <a:pPr>
              <a:defRPr/>
            </a:pPr>
            <a:r>
              <a:rPr lang="cs-CZ" dirty="0"/>
              <a:t>a) zveřejnění vnitřních informací by mohlo ohrozit finanční stabilitu emitenta a finančního systému;</a:t>
            </a:r>
          </a:p>
          <a:p>
            <a:pPr>
              <a:defRPr/>
            </a:pPr>
            <a:r>
              <a:rPr lang="cs-CZ" dirty="0"/>
              <a:t> </a:t>
            </a:r>
            <a:r>
              <a:rPr lang="cs-CZ" dirty="0" smtClean="0"/>
              <a:t>b</a:t>
            </a:r>
            <a:r>
              <a:rPr lang="cs-CZ" dirty="0"/>
              <a:t>) odklad zveřejnění je ve veřejném zájmu;</a:t>
            </a:r>
          </a:p>
          <a:p>
            <a:pPr>
              <a:defRPr/>
            </a:pPr>
            <a:r>
              <a:rPr lang="cs-CZ" dirty="0"/>
              <a:t> </a:t>
            </a:r>
            <a:r>
              <a:rPr lang="cs-CZ" dirty="0" smtClean="0"/>
              <a:t>c</a:t>
            </a:r>
            <a:r>
              <a:rPr lang="cs-CZ" dirty="0"/>
              <a:t>) lze zajistit důvěrnost těchto informací, a</a:t>
            </a:r>
          </a:p>
          <a:p>
            <a:pPr>
              <a:defRPr/>
            </a:pPr>
            <a:r>
              <a:rPr lang="cs-CZ" dirty="0"/>
              <a:t> </a:t>
            </a:r>
            <a:r>
              <a:rPr lang="cs-CZ" dirty="0" smtClean="0"/>
              <a:t>d</a:t>
            </a:r>
            <a:r>
              <a:rPr lang="cs-CZ" dirty="0"/>
              <a:t>) příslušný orgán uvedený v odstavci 3 </a:t>
            </a:r>
            <a:r>
              <a:rPr lang="cs-CZ" b="1" dirty="0"/>
              <a:t>souhlasil</a:t>
            </a:r>
            <a:r>
              <a:rPr lang="cs-CZ" dirty="0"/>
              <a:t> s odložením za předpokladu splnění podmínek uvedených v písmenech a), b) a c).</a:t>
            </a:r>
          </a:p>
          <a:p>
            <a:pPr marL="0">
              <a:lnSpc>
                <a:spcPct val="80000"/>
              </a:lnSpc>
              <a:buNone/>
              <a:defRPr/>
            </a:pPr>
            <a:r>
              <a:rPr lang="cs-CZ" altLang="cs-CZ" sz="2400" b="1" dirty="0">
                <a:solidFill>
                  <a:srgbClr val="191919"/>
                </a:solidFill>
              </a:rPr>
              <a:t>	</a:t>
            </a:r>
            <a:endParaRPr lang="cs-CZ" altLang="cs-CZ" sz="2400" dirty="0">
              <a:solidFill>
                <a:srgbClr val="191919"/>
              </a:solidFill>
            </a:endParaRPr>
          </a:p>
          <a:p>
            <a:pPr marL="274638" lvl="1" indent="0" algn="just">
              <a:spcBef>
                <a:spcPct val="0"/>
              </a:spcBef>
              <a:buClrTx/>
              <a:buNone/>
              <a:defRPr/>
            </a:pPr>
            <a:endParaRPr lang="cs-CZ" sz="2400" b="1" dirty="0"/>
          </a:p>
          <a:p>
            <a:pPr marL="274320" indent="-274320" algn="just" fontAlgn="auto">
              <a:spcAft>
                <a:spcPts val="0"/>
              </a:spcAft>
              <a:buNone/>
              <a:defRPr/>
            </a:pPr>
            <a:endParaRPr lang="en-US" i="1" dirty="0" smtClean="0"/>
          </a:p>
        </p:txBody>
      </p:sp>
    </p:spTree>
    <p:extLst>
      <p:ext uri="{BB962C8B-B14F-4D97-AF65-F5344CB8AC3E}">
        <p14:creationId xmlns:p14="http://schemas.microsoft.com/office/powerpoint/2010/main" val="8702213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algn="just" eaLnBrk="1" hangingPunct="1"/>
            <a:r>
              <a:rPr lang="cs-CZ" altLang="cs-CZ" smtClean="0">
                <a:solidFill>
                  <a:srgbClr val="7B9899"/>
                </a:solidFill>
              </a:rPr>
              <a:t>Vedení seznamu zasvěcených osob</a:t>
            </a:r>
            <a:endParaRPr lang="en-US" altLang="cs-CZ" smtClean="0">
              <a:solidFill>
                <a:srgbClr val="7B9899"/>
              </a:solidFill>
            </a:endParaRPr>
          </a:p>
        </p:txBody>
      </p:sp>
      <p:sp>
        <p:nvSpPr>
          <p:cNvPr id="13315" name="Rectangle 3"/>
          <p:cNvSpPr>
            <a:spLocks noGrp="1" noChangeArrowheads="1"/>
          </p:cNvSpPr>
          <p:nvPr>
            <p:ph sz="quarter" idx="1"/>
          </p:nvPr>
        </p:nvSpPr>
        <p:spPr>
          <a:xfrm>
            <a:off x="807720" y="1394460"/>
            <a:ext cx="9403080" cy="4263390"/>
          </a:xfrm>
        </p:spPr>
        <p:txBody>
          <a:bodyPr>
            <a:normAutofit fontScale="92500"/>
          </a:bodyPr>
          <a:lstStyle/>
          <a:p>
            <a:pPr algn="just" eaLnBrk="1" hangingPunct="1">
              <a:defRPr/>
            </a:pPr>
            <a:r>
              <a:rPr lang="cs-CZ" altLang="cs-CZ" i="1" dirty="0">
                <a:solidFill>
                  <a:srgbClr val="191919"/>
                </a:solidFill>
              </a:rPr>
              <a:t>Povinné osoby: </a:t>
            </a:r>
            <a:r>
              <a:rPr lang="cs-CZ" altLang="cs-CZ" dirty="0">
                <a:solidFill>
                  <a:srgbClr val="191919"/>
                </a:solidFill>
              </a:rPr>
              <a:t>Emitenti a také „</a:t>
            </a:r>
            <a:r>
              <a:rPr lang="cs-CZ" altLang="cs-CZ" i="1" dirty="0" err="1">
                <a:solidFill>
                  <a:srgbClr val="191919"/>
                </a:solidFill>
              </a:rPr>
              <a:t>persons</a:t>
            </a:r>
            <a:r>
              <a:rPr lang="cs-CZ" altLang="cs-CZ" i="1" dirty="0">
                <a:solidFill>
                  <a:srgbClr val="191919"/>
                </a:solidFill>
              </a:rPr>
              <a:t> </a:t>
            </a:r>
            <a:r>
              <a:rPr lang="cs-CZ" altLang="cs-CZ" i="1" dirty="0" err="1">
                <a:solidFill>
                  <a:srgbClr val="191919"/>
                </a:solidFill>
              </a:rPr>
              <a:t>acting</a:t>
            </a:r>
            <a:r>
              <a:rPr lang="cs-CZ" altLang="cs-CZ" i="1" dirty="0">
                <a:solidFill>
                  <a:srgbClr val="191919"/>
                </a:solidFill>
              </a:rPr>
              <a:t> on </a:t>
            </a:r>
            <a:r>
              <a:rPr lang="cs-CZ" altLang="cs-CZ" i="1" dirty="0" err="1">
                <a:solidFill>
                  <a:srgbClr val="191919"/>
                </a:solidFill>
              </a:rPr>
              <a:t>their</a:t>
            </a:r>
            <a:r>
              <a:rPr lang="cs-CZ" altLang="cs-CZ" i="1" dirty="0">
                <a:solidFill>
                  <a:srgbClr val="191919"/>
                </a:solidFill>
              </a:rPr>
              <a:t> </a:t>
            </a:r>
            <a:r>
              <a:rPr lang="cs-CZ" altLang="cs-CZ" i="1" dirty="0" err="1">
                <a:solidFill>
                  <a:srgbClr val="191919"/>
                </a:solidFill>
              </a:rPr>
              <a:t>behalf</a:t>
            </a:r>
            <a:r>
              <a:rPr lang="cs-CZ" altLang="cs-CZ" i="1" dirty="0">
                <a:solidFill>
                  <a:srgbClr val="191919"/>
                </a:solidFill>
              </a:rPr>
              <a:t> </a:t>
            </a:r>
            <a:r>
              <a:rPr lang="cs-CZ" altLang="cs-CZ" i="1" dirty="0" err="1">
                <a:solidFill>
                  <a:srgbClr val="191919"/>
                </a:solidFill>
              </a:rPr>
              <a:t>or</a:t>
            </a:r>
            <a:r>
              <a:rPr lang="cs-CZ" altLang="cs-CZ" i="1" dirty="0">
                <a:solidFill>
                  <a:srgbClr val="191919"/>
                </a:solidFill>
              </a:rPr>
              <a:t> </a:t>
            </a:r>
            <a:r>
              <a:rPr lang="cs-CZ" altLang="cs-CZ" i="1" dirty="0" err="1">
                <a:solidFill>
                  <a:srgbClr val="191919"/>
                </a:solidFill>
              </a:rPr>
              <a:t>for</a:t>
            </a:r>
            <a:r>
              <a:rPr lang="cs-CZ" altLang="cs-CZ" i="1" dirty="0">
                <a:solidFill>
                  <a:srgbClr val="191919"/>
                </a:solidFill>
              </a:rPr>
              <a:t> </a:t>
            </a:r>
            <a:r>
              <a:rPr lang="cs-CZ" altLang="cs-CZ" i="1" dirty="0" err="1">
                <a:solidFill>
                  <a:srgbClr val="191919"/>
                </a:solidFill>
              </a:rPr>
              <a:t>their</a:t>
            </a:r>
            <a:r>
              <a:rPr lang="cs-CZ" altLang="cs-CZ" i="1" dirty="0">
                <a:solidFill>
                  <a:srgbClr val="191919"/>
                </a:solidFill>
              </a:rPr>
              <a:t> </a:t>
            </a:r>
            <a:r>
              <a:rPr lang="cs-CZ" altLang="cs-CZ" i="1" dirty="0" err="1">
                <a:solidFill>
                  <a:srgbClr val="191919"/>
                </a:solidFill>
              </a:rPr>
              <a:t>account</a:t>
            </a:r>
            <a:r>
              <a:rPr lang="cs-CZ" altLang="cs-CZ" dirty="0">
                <a:solidFill>
                  <a:srgbClr val="191919"/>
                </a:solidFill>
              </a:rPr>
              <a:t>“ – dobrovolná </a:t>
            </a:r>
            <a:r>
              <a:rPr lang="cs-CZ" altLang="cs-CZ" dirty="0" err="1">
                <a:solidFill>
                  <a:srgbClr val="191919"/>
                </a:solidFill>
              </a:rPr>
              <a:t>kótace</a:t>
            </a:r>
            <a:r>
              <a:rPr lang="cs-CZ" altLang="cs-CZ" dirty="0">
                <a:solidFill>
                  <a:srgbClr val="191919"/>
                </a:solidFill>
              </a:rPr>
              <a:t> (čl. 18 odst. 7)</a:t>
            </a:r>
          </a:p>
          <a:p>
            <a:pPr algn="just" eaLnBrk="1" hangingPunct="1">
              <a:defRPr/>
            </a:pPr>
            <a:r>
              <a:rPr lang="cs-CZ" altLang="cs-CZ" dirty="0">
                <a:solidFill>
                  <a:srgbClr val="191919"/>
                </a:solidFill>
              </a:rPr>
              <a:t>Seznam osob s přístupem k vnitřním informacím </a:t>
            </a:r>
          </a:p>
          <a:p>
            <a:pPr algn="just" eaLnBrk="1" hangingPunct="1">
              <a:lnSpc>
                <a:spcPct val="80000"/>
              </a:lnSpc>
              <a:buFontTx/>
              <a:buNone/>
              <a:defRPr/>
            </a:pPr>
            <a:r>
              <a:rPr lang="cs-CZ" altLang="cs-CZ" dirty="0">
                <a:solidFill>
                  <a:srgbClr val="191919"/>
                </a:solidFill>
              </a:rPr>
              <a:t>		Evidované údaje – individuálně ke každé 	informaci</a:t>
            </a:r>
          </a:p>
          <a:p>
            <a:pPr algn="just" eaLnBrk="1" hangingPunct="1">
              <a:lnSpc>
                <a:spcPct val="80000"/>
              </a:lnSpc>
              <a:buFontTx/>
              <a:buNone/>
              <a:defRPr/>
            </a:pPr>
            <a:r>
              <a:rPr lang="cs-CZ" altLang="cs-CZ" dirty="0">
                <a:solidFill>
                  <a:srgbClr val="191919"/>
                </a:solidFill>
              </a:rPr>
              <a:t>		Způsob vedení seznamu, </a:t>
            </a:r>
          </a:p>
          <a:p>
            <a:pPr algn="just" eaLnBrk="1" hangingPunct="1">
              <a:lnSpc>
                <a:spcPct val="80000"/>
              </a:lnSpc>
              <a:buFontTx/>
              <a:buNone/>
              <a:defRPr/>
            </a:pPr>
            <a:r>
              <a:rPr lang="cs-CZ" altLang="cs-CZ" dirty="0">
                <a:solidFill>
                  <a:srgbClr val="191919"/>
                </a:solidFill>
              </a:rPr>
              <a:t>		Průběžná aktualizace a archivace 5 let</a:t>
            </a:r>
          </a:p>
          <a:p>
            <a:pPr lvl="1" algn="just" eaLnBrk="1" hangingPunct="1">
              <a:lnSpc>
                <a:spcPct val="80000"/>
              </a:lnSpc>
              <a:buFontTx/>
              <a:buNone/>
              <a:defRPr/>
            </a:pPr>
            <a:r>
              <a:rPr lang="cs-CZ" altLang="cs-CZ" sz="2500" dirty="0">
                <a:solidFill>
                  <a:srgbClr val="191919"/>
                </a:solidFill>
              </a:rPr>
              <a:t>Písemné potvrzení plus vědomost o sankcích	</a:t>
            </a:r>
            <a:endParaRPr lang="cs-CZ" altLang="cs-CZ" sz="2500" i="1" dirty="0">
              <a:solidFill>
                <a:srgbClr val="191919"/>
              </a:solidFill>
            </a:endParaRPr>
          </a:p>
          <a:p>
            <a:pPr algn="just" eaLnBrk="1" hangingPunct="1">
              <a:lnSpc>
                <a:spcPct val="80000"/>
              </a:lnSpc>
              <a:defRPr/>
            </a:pPr>
            <a:r>
              <a:rPr lang="cs-CZ" altLang="cs-CZ" dirty="0">
                <a:solidFill>
                  <a:srgbClr val="191919"/>
                </a:solidFill>
              </a:rPr>
              <a:t>Poučovací povinnost – zkušenosti nevalné</a:t>
            </a:r>
          </a:p>
          <a:p>
            <a:pPr algn="just" eaLnBrk="1" hangingPunct="1">
              <a:lnSpc>
                <a:spcPct val="80000"/>
              </a:lnSpc>
              <a:defRPr/>
            </a:pPr>
            <a:r>
              <a:rPr lang="cs-CZ" altLang="cs-CZ" dirty="0">
                <a:solidFill>
                  <a:srgbClr val="191919"/>
                </a:solidFill>
              </a:rPr>
              <a:t>Náklady na vedení seznamů a přehodnocení právní úpravy?</a:t>
            </a:r>
          </a:p>
          <a:p>
            <a:pPr algn="just" eaLnBrk="1" hangingPunct="1">
              <a:lnSpc>
                <a:spcPct val="80000"/>
              </a:lnSpc>
              <a:defRPr/>
            </a:pPr>
            <a:r>
              <a:rPr lang="cs-CZ" dirty="0">
                <a:solidFill>
                  <a:srgbClr val="191919"/>
                </a:solidFill>
              </a:rPr>
              <a:t>Malý a střední podnik – zúžení dle čl. 18 odst. 6</a:t>
            </a:r>
            <a:r>
              <a:rPr lang="cs-CZ" sz="2200" dirty="0"/>
              <a:t>						</a:t>
            </a:r>
            <a:endParaRPr lang="cs-CZ" sz="2200" dirty="0">
              <a:solidFill>
                <a:schemeClr val="bg1"/>
              </a:solidFill>
            </a:endParaRPr>
          </a:p>
          <a:p>
            <a:pPr marL="274320" indent="-274320" algn="just" fontAlgn="auto">
              <a:spcAft>
                <a:spcPts val="0"/>
              </a:spcAft>
              <a:buNone/>
              <a:defRPr/>
            </a:pPr>
            <a:endParaRPr lang="cs-CZ" sz="2200" dirty="0">
              <a:solidFill>
                <a:schemeClr val="bg1"/>
              </a:solidFill>
            </a:endParaRPr>
          </a:p>
          <a:p>
            <a:pPr marL="274320" indent="-274320" algn="just" fontAlgn="auto">
              <a:spcAft>
                <a:spcPts val="0"/>
              </a:spcAft>
              <a:buNone/>
              <a:defRPr/>
            </a:pPr>
            <a:endParaRPr lang="en-US" sz="2200" i="1" dirty="0"/>
          </a:p>
        </p:txBody>
      </p:sp>
    </p:spTree>
    <p:extLst>
      <p:ext uri="{BB962C8B-B14F-4D97-AF65-F5344CB8AC3E}">
        <p14:creationId xmlns:p14="http://schemas.microsoft.com/office/powerpoint/2010/main" val="7580468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algn="just" eaLnBrk="1" hangingPunct="1"/>
            <a:r>
              <a:rPr lang="cs-CZ" altLang="cs-CZ" smtClean="0">
                <a:solidFill>
                  <a:srgbClr val="7B9899"/>
                </a:solidFill>
              </a:rPr>
              <a:t>Zasvěcená osoba – čl. 8 bod 4 MAR</a:t>
            </a:r>
            <a:endParaRPr lang="en-US" altLang="cs-CZ" smtClean="0">
              <a:solidFill>
                <a:srgbClr val="7B9899"/>
              </a:solidFill>
            </a:endParaRPr>
          </a:p>
        </p:txBody>
      </p:sp>
      <p:sp>
        <p:nvSpPr>
          <p:cNvPr id="60419" name="Rectangle 3"/>
          <p:cNvSpPr>
            <a:spLocks noGrp="1" noChangeArrowheads="1"/>
          </p:cNvSpPr>
          <p:nvPr>
            <p:ph sz="quarter" idx="1"/>
          </p:nvPr>
        </p:nvSpPr>
        <p:spPr>
          <a:xfrm>
            <a:off x="914400" y="1219201"/>
            <a:ext cx="9296400" cy="4937125"/>
          </a:xfrm>
        </p:spPr>
        <p:txBody>
          <a:bodyPr/>
          <a:lstStyle/>
          <a:p>
            <a:pPr algn="just" eaLnBrk="1" hangingPunct="1"/>
            <a:r>
              <a:rPr lang="cs-CZ" altLang="cs-CZ" dirty="0" smtClean="0"/>
              <a:t>Vybrané podmínky statusu primárních zasvěcenců</a:t>
            </a:r>
          </a:p>
          <a:p>
            <a:pPr lvl="1" algn="just" eaLnBrk="1" hangingPunct="1"/>
            <a:r>
              <a:rPr lang="cs-CZ" altLang="cs-CZ" dirty="0" smtClean="0"/>
              <a:t>Člen správních, řídících či dozorčích orgánů emitenta</a:t>
            </a:r>
          </a:p>
          <a:p>
            <a:pPr lvl="1" algn="just" eaLnBrk="1" hangingPunct="1"/>
            <a:r>
              <a:rPr lang="cs-CZ" altLang="cs-CZ" dirty="0" smtClean="0"/>
              <a:t>Podíl na kapitálu emitenta</a:t>
            </a:r>
          </a:p>
          <a:p>
            <a:pPr lvl="1" algn="just" eaLnBrk="1" hangingPunct="1"/>
            <a:r>
              <a:rPr lang="cs-CZ" altLang="cs-CZ" dirty="0" smtClean="0"/>
              <a:t>Přístup v souvislosti s výkonem zaměstnání, povolání nebo v souvislosti s plněním povinností	</a:t>
            </a:r>
          </a:p>
          <a:p>
            <a:pPr lvl="1" algn="just" eaLnBrk="1" hangingPunct="1"/>
            <a:r>
              <a:rPr lang="cs-CZ" altLang="cs-CZ" dirty="0" smtClean="0"/>
              <a:t>Trestný čin</a:t>
            </a:r>
            <a:endParaRPr lang="en-US" altLang="cs-CZ" dirty="0" smtClean="0"/>
          </a:p>
        </p:txBody>
      </p:sp>
      <p:pic>
        <p:nvPicPr>
          <p:cNvPr id="60420" name="Picture 8" descr="MV5BMTk3NDQ3NTEyOF5BMl5BanBnXkFtZTYwMTY0MTM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32514" y="3611563"/>
            <a:ext cx="3279775" cy="2189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881600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lgn="just" eaLnBrk="1" hangingPunct="1"/>
            <a:r>
              <a:rPr lang="cs-CZ" altLang="cs-CZ" smtClean="0">
                <a:solidFill>
                  <a:srgbClr val="7B9899"/>
                </a:solidFill>
              </a:rPr>
              <a:t>Sekundární zasvěcenci (čl. 8 bod 4 in fine)</a:t>
            </a:r>
            <a:endParaRPr lang="en-US" altLang="cs-CZ" smtClean="0">
              <a:solidFill>
                <a:srgbClr val="7B9899"/>
              </a:solidFill>
            </a:endParaRPr>
          </a:p>
        </p:txBody>
      </p:sp>
      <p:sp>
        <p:nvSpPr>
          <p:cNvPr id="62467" name="Rectangle 3"/>
          <p:cNvSpPr>
            <a:spLocks noGrp="1" noChangeArrowheads="1"/>
          </p:cNvSpPr>
          <p:nvPr>
            <p:ph sz="quarter" idx="1"/>
          </p:nvPr>
        </p:nvSpPr>
        <p:spPr>
          <a:xfrm>
            <a:off x="990600" y="1219201"/>
            <a:ext cx="9220200" cy="4937125"/>
          </a:xfrm>
        </p:spPr>
        <p:txBody>
          <a:bodyPr/>
          <a:lstStyle/>
          <a:p>
            <a:pPr algn="just" eaLnBrk="1" hangingPunct="1"/>
            <a:r>
              <a:rPr lang="cs-CZ" altLang="cs-CZ" dirty="0" smtClean="0"/>
              <a:t>Znaky</a:t>
            </a:r>
            <a:r>
              <a:rPr lang="cs-CZ" altLang="cs-CZ" dirty="0" smtClean="0">
                <a:solidFill>
                  <a:srgbClr val="191919"/>
                </a:solidFill>
              </a:rPr>
              <a:t> sekundárních zasvěcenců </a:t>
            </a:r>
          </a:p>
          <a:p>
            <a:pPr lvl="1" algn="just" eaLnBrk="1" hangingPunct="1"/>
            <a:r>
              <a:rPr lang="cs-CZ" altLang="cs-CZ" dirty="0" smtClean="0"/>
              <a:t>Zdroj informace	</a:t>
            </a:r>
          </a:p>
          <a:p>
            <a:pPr lvl="1" algn="just" eaLnBrk="1" hangingPunct="1"/>
            <a:r>
              <a:rPr lang="cs-CZ" altLang="cs-CZ" dirty="0" smtClean="0"/>
              <a:t>Vědomí vnitřní povahy informace</a:t>
            </a:r>
          </a:p>
          <a:p>
            <a:pPr algn="just" eaLnBrk="1" hangingPunct="1"/>
            <a:r>
              <a:rPr lang="cs-CZ" altLang="cs-CZ" dirty="0" smtClean="0">
                <a:solidFill>
                  <a:srgbClr val="191919"/>
                </a:solidFill>
              </a:rPr>
              <a:t>Praktické dopady </a:t>
            </a:r>
          </a:p>
          <a:p>
            <a:pPr algn="just" eaLnBrk="1" hangingPunct="1"/>
            <a:r>
              <a:rPr lang="cs-CZ" altLang="cs-CZ" dirty="0" smtClean="0">
                <a:solidFill>
                  <a:srgbClr val="191919"/>
                </a:solidFill>
              </a:rPr>
              <a:t>Diferenciace mezi sekundárním </a:t>
            </a:r>
          </a:p>
          <a:p>
            <a:pPr algn="just" eaLnBrk="1" hangingPunct="1">
              <a:buFont typeface="Wingdings 3" panose="05040102010807070707" pitchFamily="18" charset="2"/>
              <a:buNone/>
            </a:pPr>
            <a:r>
              <a:rPr lang="cs-CZ" altLang="cs-CZ" dirty="0" smtClean="0">
                <a:solidFill>
                  <a:srgbClr val="191919"/>
                </a:solidFill>
              </a:rPr>
              <a:t>a primárním zasvěcencem </a:t>
            </a:r>
            <a:endParaRPr lang="en-US" altLang="cs-CZ" dirty="0" smtClean="0">
              <a:solidFill>
                <a:srgbClr val="191919"/>
              </a:solidFill>
            </a:endParaRPr>
          </a:p>
          <a:p>
            <a:pPr algn="just" eaLnBrk="1" hangingPunct="1">
              <a:lnSpc>
                <a:spcPct val="90000"/>
              </a:lnSpc>
            </a:pPr>
            <a:endParaRPr lang="en-US" altLang="cs-CZ" sz="2300" dirty="0">
              <a:solidFill>
                <a:schemeClr val="tx2"/>
              </a:solidFill>
            </a:endParaRPr>
          </a:p>
        </p:txBody>
      </p:sp>
      <p:pic>
        <p:nvPicPr>
          <p:cNvPr id="62468" name="Picture 7" descr="MV5BMTgyMjQzODgwMF5BMl5BanBnXkFtZTYwNjU0MTM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94588" y="3100388"/>
            <a:ext cx="1809750" cy="269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95425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algn="just" eaLnBrk="1" hangingPunct="1"/>
            <a:r>
              <a:rPr lang="cs-CZ" altLang="cs-CZ" smtClean="0">
                <a:solidFill>
                  <a:srgbClr val="7B9899"/>
                </a:solidFill>
              </a:rPr>
              <a:t>Zakázané postupy</a:t>
            </a:r>
            <a:endParaRPr lang="en-US" altLang="cs-CZ" smtClean="0">
              <a:solidFill>
                <a:srgbClr val="7B9899"/>
              </a:solidFill>
            </a:endParaRPr>
          </a:p>
        </p:txBody>
      </p:sp>
      <p:sp>
        <p:nvSpPr>
          <p:cNvPr id="64515" name="Rectangle 3"/>
          <p:cNvSpPr>
            <a:spLocks noGrp="1" noChangeArrowheads="1"/>
          </p:cNvSpPr>
          <p:nvPr>
            <p:ph sz="quarter" idx="1"/>
          </p:nvPr>
        </p:nvSpPr>
        <p:spPr>
          <a:xfrm>
            <a:off x="1981200" y="1653540"/>
            <a:ext cx="8470900" cy="4728210"/>
          </a:xfrm>
        </p:spPr>
        <p:txBody>
          <a:bodyPr/>
          <a:lstStyle/>
          <a:p>
            <a:pPr algn="just" eaLnBrk="1" hangingPunct="1"/>
            <a:r>
              <a:rPr lang="cs-CZ" altLang="cs-CZ" dirty="0" smtClean="0"/>
              <a:t>Zákaz obchodování (čl. 8 bod 1)</a:t>
            </a:r>
          </a:p>
          <a:p>
            <a:pPr lvl="1" algn="just" eaLnBrk="1" hangingPunct="1"/>
            <a:r>
              <a:rPr lang="cs-CZ" altLang="cs-CZ" dirty="0" smtClean="0"/>
              <a:t>Pasivita zasvěcence?</a:t>
            </a:r>
          </a:p>
          <a:p>
            <a:pPr lvl="1" algn="just" eaLnBrk="1" hangingPunct="1"/>
            <a:r>
              <a:rPr lang="cs-CZ" altLang="cs-CZ" dirty="0" smtClean="0"/>
              <a:t>Problém časové shody</a:t>
            </a:r>
          </a:p>
          <a:p>
            <a:pPr lvl="1" algn="just" eaLnBrk="1" hangingPunct="1"/>
            <a:r>
              <a:rPr lang="cs-CZ" altLang="cs-CZ" dirty="0" smtClean="0"/>
              <a:t>Opční akciové programy</a:t>
            </a:r>
          </a:p>
          <a:p>
            <a:pPr algn="just" eaLnBrk="1" hangingPunct="1"/>
            <a:r>
              <a:rPr lang="cs-CZ" altLang="cs-CZ" dirty="0" smtClean="0"/>
              <a:t>Zákaz doporučení či navádění (čl. 8 bod 2)</a:t>
            </a:r>
          </a:p>
          <a:p>
            <a:pPr algn="just" eaLnBrk="1" hangingPunct="1"/>
            <a:r>
              <a:rPr lang="cs-CZ" altLang="cs-CZ" dirty="0" smtClean="0"/>
              <a:t>Nedovolené zpřístupnění vnitřní informace (čl. 10)</a:t>
            </a:r>
          </a:p>
          <a:p>
            <a:pPr lvl="1" algn="just" eaLnBrk="1" hangingPunct="1"/>
            <a:r>
              <a:rPr lang="cs-CZ" altLang="cs-CZ" dirty="0" smtClean="0"/>
              <a:t>Výjimka běžný výkon zaměstnání, povolání či plnění povinností</a:t>
            </a:r>
          </a:p>
          <a:p>
            <a:pPr algn="just" eaLnBrk="1" hangingPunct="1">
              <a:buFontTx/>
              <a:buNone/>
            </a:pPr>
            <a:endParaRPr lang="cs-CZ" altLang="cs-CZ" dirty="0">
              <a:solidFill>
                <a:schemeClr val="bg1"/>
              </a:solidFill>
            </a:endParaRPr>
          </a:p>
          <a:p>
            <a:pPr algn="just" eaLnBrk="1" hangingPunct="1">
              <a:buFontTx/>
              <a:buNone/>
            </a:pPr>
            <a:endParaRPr lang="en-US" altLang="cs-CZ" i="1" dirty="0" smtClean="0"/>
          </a:p>
        </p:txBody>
      </p:sp>
    </p:spTree>
    <p:extLst>
      <p:ext uri="{BB962C8B-B14F-4D97-AF65-F5344CB8AC3E}">
        <p14:creationId xmlns:p14="http://schemas.microsoft.com/office/powerpoint/2010/main" val="9237852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algn="just" eaLnBrk="1" hangingPunct="1"/>
            <a:r>
              <a:rPr lang="cs-CZ" altLang="cs-CZ" smtClean="0">
                <a:solidFill>
                  <a:srgbClr val="7B9899"/>
                </a:solidFill>
              </a:rPr>
              <a:t>Čl. 9 MAR</a:t>
            </a:r>
            <a:endParaRPr lang="en-US" altLang="cs-CZ" smtClean="0">
              <a:solidFill>
                <a:srgbClr val="7B9899"/>
              </a:solidFill>
            </a:endParaRPr>
          </a:p>
        </p:txBody>
      </p:sp>
      <p:sp>
        <p:nvSpPr>
          <p:cNvPr id="66563" name="Rectangle 3"/>
          <p:cNvSpPr>
            <a:spLocks noGrp="1" noChangeArrowheads="1"/>
          </p:cNvSpPr>
          <p:nvPr>
            <p:ph sz="quarter" idx="1"/>
          </p:nvPr>
        </p:nvSpPr>
        <p:spPr>
          <a:xfrm>
            <a:off x="720000" y="1363980"/>
            <a:ext cx="10753200" cy="5305108"/>
          </a:xfrm>
        </p:spPr>
        <p:txBody>
          <a:bodyPr/>
          <a:lstStyle/>
          <a:p>
            <a:r>
              <a:rPr lang="cs-CZ" altLang="cs-CZ" sz="2000" dirty="0" smtClean="0"/>
              <a:t>pouhá skutečnost, že právnická osoba disponuje nebo </a:t>
            </a:r>
            <a:r>
              <a:rPr lang="cs-CZ" altLang="cs-CZ" sz="2000" dirty="0"/>
              <a:t>disponovala vnitřní informací, neznamená, že tato osoba uvedenou informaci využila a dopustila se tak na základě určitého nabytí nebo zcizení obchodování zasvěcené osoby, </a:t>
            </a:r>
            <a:r>
              <a:rPr lang="cs-CZ" altLang="cs-CZ" sz="2000" b="1" dirty="0"/>
              <a:t>pokud tato právnická osoba</a:t>
            </a:r>
            <a:r>
              <a:rPr lang="cs-CZ" altLang="cs-CZ" sz="2000" dirty="0"/>
              <a:t>: </a:t>
            </a:r>
            <a:endParaRPr lang="cs-CZ" altLang="cs-CZ" sz="2000" dirty="0" smtClean="0"/>
          </a:p>
          <a:p>
            <a:r>
              <a:rPr lang="cs-CZ" altLang="cs-CZ" sz="2000" dirty="0" smtClean="0"/>
              <a:t>a</a:t>
            </a:r>
            <a:r>
              <a:rPr lang="cs-CZ" altLang="cs-CZ" sz="2000" dirty="0"/>
              <a:t>) zavedla, prováděla a udržovala odpovídající a účinná vnitřní opatření a postupy, které účinně zajišťují, aby ani fyzická osoba, která jejím jménem rozhodla o nabytí nebo zcizení finančních nástrojů, kterých se daná informace týká, ani žádná jiná fyzická osoba, která mohla jakýmkoli způsobem ovlivnit toto rozhodnutí, nedisponovala vnitřní informací, a </a:t>
            </a:r>
            <a:endParaRPr lang="cs-CZ" altLang="cs-CZ" sz="2000" dirty="0" smtClean="0"/>
          </a:p>
          <a:p>
            <a:r>
              <a:rPr lang="cs-CZ" altLang="cs-CZ" sz="2000" dirty="0" smtClean="0"/>
              <a:t>b</a:t>
            </a:r>
            <a:r>
              <a:rPr lang="cs-CZ" altLang="cs-CZ" sz="2000" dirty="0"/>
              <a:t>) nepodněcovala, nevydávala doporučení, nenaváděla nebo jiným způsobem neovlivňovala fyzickou osobu, která jménem této právnické osoby nabyla nebo zcizila finanční nástroje, kterých se tato informace týká.</a:t>
            </a:r>
          </a:p>
          <a:p>
            <a:pPr lvl="1" algn="just" eaLnBrk="1" hangingPunct="1"/>
            <a:endParaRPr lang="cs-CZ" altLang="cs-CZ" sz="1900" dirty="0">
              <a:solidFill>
                <a:srgbClr val="191919"/>
              </a:solidFill>
            </a:endParaRPr>
          </a:p>
          <a:p>
            <a:pPr algn="just" eaLnBrk="1" hangingPunct="1">
              <a:buFontTx/>
              <a:buNone/>
            </a:pPr>
            <a:endParaRPr lang="cs-CZ" altLang="cs-CZ" dirty="0">
              <a:solidFill>
                <a:schemeClr val="bg1"/>
              </a:solidFill>
            </a:endParaRPr>
          </a:p>
          <a:p>
            <a:pPr algn="just" eaLnBrk="1" hangingPunct="1">
              <a:buFontTx/>
              <a:buNone/>
            </a:pPr>
            <a:endParaRPr lang="en-US" altLang="cs-CZ" i="1" dirty="0" smtClean="0"/>
          </a:p>
        </p:txBody>
      </p:sp>
    </p:spTree>
    <p:extLst>
      <p:ext uri="{BB962C8B-B14F-4D97-AF65-F5344CB8AC3E}">
        <p14:creationId xmlns:p14="http://schemas.microsoft.com/office/powerpoint/2010/main" val="2347960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algn="just" eaLnBrk="1" hangingPunct="1"/>
            <a:r>
              <a:rPr lang="cs-CZ" altLang="cs-CZ" smtClean="0">
                <a:solidFill>
                  <a:srgbClr val="7B9899"/>
                </a:solidFill>
              </a:rPr>
              <a:t>Obsah seznamu</a:t>
            </a:r>
            <a:endParaRPr lang="en-US" altLang="cs-CZ" smtClean="0">
              <a:solidFill>
                <a:srgbClr val="7B9899"/>
              </a:solidFill>
            </a:endParaRPr>
          </a:p>
        </p:txBody>
      </p:sp>
      <p:sp>
        <p:nvSpPr>
          <p:cNvPr id="31747" name="Rectangle 3"/>
          <p:cNvSpPr>
            <a:spLocks noGrp="1" noChangeArrowheads="1"/>
          </p:cNvSpPr>
          <p:nvPr>
            <p:ph sz="quarter" idx="1"/>
          </p:nvPr>
        </p:nvSpPr>
        <p:spPr>
          <a:xfrm>
            <a:off x="815340" y="1325880"/>
            <a:ext cx="10241280" cy="5440679"/>
          </a:xfrm>
        </p:spPr>
        <p:txBody>
          <a:bodyPr>
            <a:normAutofit fontScale="40000" lnSpcReduction="20000"/>
          </a:bodyPr>
          <a:lstStyle/>
          <a:p>
            <a:pPr algn="just" eaLnBrk="1" hangingPunct="1">
              <a:lnSpc>
                <a:spcPct val="170000"/>
              </a:lnSpc>
              <a:defRPr/>
            </a:pPr>
            <a:r>
              <a:rPr lang="cs-CZ" altLang="cs-CZ" sz="4000" dirty="0">
                <a:solidFill>
                  <a:srgbClr val="191919"/>
                </a:solidFill>
              </a:rPr>
              <a:t>V seznamu se uvedou osoby s přístupem k vnitřním informacím</a:t>
            </a:r>
          </a:p>
          <a:p>
            <a:pPr algn="just" eaLnBrk="1" hangingPunct="1">
              <a:lnSpc>
                <a:spcPct val="170000"/>
              </a:lnSpc>
              <a:defRPr/>
            </a:pPr>
            <a:r>
              <a:rPr lang="cs-CZ" altLang="cs-CZ" sz="4000" dirty="0">
                <a:solidFill>
                  <a:srgbClr val="191919"/>
                </a:solidFill>
              </a:rPr>
              <a:t>práce na základě pracovní smlouvy</a:t>
            </a:r>
          </a:p>
          <a:p>
            <a:pPr algn="just" eaLnBrk="1" hangingPunct="1">
              <a:lnSpc>
                <a:spcPct val="170000"/>
              </a:lnSpc>
              <a:defRPr/>
            </a:pPr>
            <a:r>
              <a:rPr lang="cs-CZ" altLang="cs-CZ" sz="4000" dirty="0">
                <a:solidFill>
                  <a:srgbClr val="191919"/>
                </a:solidFill>
              </a:rPr>
              <a:t>provádění úkolů (poradci, účetní, ratingové agentury)</a:t>
            </a:r>
          </a:p>
          <a:p>
            <a:pPr marL="0" indent="0" algn="just">
              <a:lnSpc>
                <a:spcPct val="170000"/>
              </a:lnSpc>
              <a:buNone/>
              <a:defRPr/>
            </a:pPr>
            <a:endParaRPr lang="cs-CZ" sz="4000" dirty="0"/>
          </a:p>
          <a:p>
            <a:pPr marL="0" indent="0" algn="just">
              <a:lnSpc>
                <a:spcPct val="170000"/>
              </a:lnSpc>
              <a:buNone/>
              <a:defRPr/>
            </a:pPr>
            <a:endParaRPr lang="cs-CZ" sz="4000" dirty="0"/>
          </a:p>
          <a:p>
            <a:pPr marL="0" indent="0" algn="just">
              <a:lnSpc>
                <a:spcPct val="170000"/>
              </a:lnSpc>
              <a:buNone/>
              <a:defRPr/>
            </a:pPr>
            <a:r>
              <a:rPr lang="cs-CZ" sz="4000" dirty="0"/>
              <a:t>Bližší podmínky:</a:t>
            </a:r>
          </a:p>
          <a:p>
            <a:pPr marL="0" indent="0" algn="just">
              <a:lnSpc>
                <a:spcPct val="170000"/>
              </a:lnSpc>
              <a:buNone/>
              <a:defRPr/>
            </a:pPr>
            <a:r>
              <a:rPr lang="cs-CZ" sz="4000" dirty="0"/>
              <a:t>Prováděcí nařízení Evropské komise (EU) 2016/347 ze dne 10. března 2016, kterým se stanoví prováděcí technické normy, pokud jde o přesný formát seznamů zasvěcených osob a pro aktualizaci těchto seznamů.</a:t>
            </a:r>
          </a:p>
          <a:p>
            <a:pPr marL="0" indent="0" algn="just">
              <a:lnSpc>
                <a:spcPct val="170000"/>
              </a:lnSpc>
              <a:buNone/>
              <a:defRPr/>
            </a:pPr>
            <a:endParaRPr lang="cs-CZ" altLang="cs-CZ" sz="4000" dirty="0">
              <a:solidFill>
                <a:srgbClr val="191919"/>
              </a:solidFill>
            </a:endParaRPr>
          </a:p>
          <a:p>
            <a:pPr marL="0" indent="0" algn="just">
              <a:lnSpc>
                <a:spcPct val="170000"/>
              </a:lnSpc>
              <a:buNone/>
              <a:defRPr/>
            </a:pPr>
            <a:r>
              <a:rPr lang="cs-CZ" sz="4000" dirty="0"/>
              <a:t>Možnost doplňkového oddílu seznamu zasvěcených osob, který je označován jako oddíl permanentních zasvěcených osob a je odlišné povahy od ostatních oddílů seznamu zasvěcených osob, neboť se </a:t>
            </a:r>
            <a:r>
              <a:rPr lang="cs-CZ" sz="4000" b="1" dirty="0"/>
              <a:t>nevytváří na základě existence konkrétní důvěrné informace</a:t>
            </a:r>
            <a:r>
              <a:rPr lang="cs-CZ" sz="4000" dirty="0"/>
              <a:t>.</a:t>
            </a:r>
            <a:endParaRPr lang="cs-CZ" altLang="cs-CZ" sz="4000" dirty="0">
              <a:solidFill>
                <a:srgbClr val="191919"/>
              </a:solidFill>
            </a:endParaRPr>
          </a:p>
          <a:p>
            <a:pPr algn="just" eaLnBrk="1" hangingPunct="1">
              <a:lnSpc>
                <a:spcPct val="80000"/>
              </a:lnSpc>
              <a:defRPr/>
            </a:pPr>
            <a:endParaRPr lang="cs-CZ" altLang="cs-CZ" dirty="0" smtClean="0"/>
          </a:p>
          <a:p>
            <a:pPr marL="274320" indent="-274320" algn="just" fontAlgn="auto">
              <a:spcAft>
                <a:spcPts val="0"/>
              </a:spcAft>
              <a:buNone/>
              <a:defRPr/>
            </a:pPr>
            <a:r>
              <a:rPr lang="cs-CZ" altLang="cs-CZ" dirty="0"/>
              <a:t>				</a:t>
            </a:r>
          </a:p>
          <a:p>
            <a:pPr marL="274320" indent="-274320" algn="just" fontAlgn="auto">
              <a:spcAft>
                <a:spcPts val="0"/>
              </a:spcAft>
              <a:buNone/>
              <a:defRPr/>
            </a:pPr>
            <a:endParaRPr lang="cs-CZ" altLang="cs-CZ" sz="2000" dirty="0"/>
          </a:p>
          <a:p>
            <a:pPr marL="274320" indent="-274320" algn="just" fontAlgn="auto">
              <a:spcAft>
                <a:spcPts val="0"/>
              </a:spcAft>
              <a:buNone/>
              <a:defRPr/>
            </a:pPr>
            <a:r>
              <a:rPr lang="cs-CZ" altLang="cs-CZ" sz="2000" dirty="0"/>
              <a:t>	</a:t>
            </a:r>
          </a:p>
          <a:p>
            <a:pPr marL="274320" indent="-274320" algn="just" fontAlgn="auto">
              <a:spcAft>
                <a:spcPts val="0"/>
              </a:spcAft>
              <a:buNone/>
              <a:defRPr/>
            </a:pPr>
            <a:r>
              <a:rPr lang="cs-CZ" altLang="cs-CZ" sz="2000" dirty="0"/>
              <a:t>						</a:t>
            </a:r>
            <a:endParaRPr lang="cs-CZ" altLang="cs-CZ" dirty="0">
              <a:solidFill>
                <a:schemeClr val="bg1"/>
              </a:solidFill>
            </a:endParaRPr>
          </a:p>
          <a:p>
            <a:pPr marL="274320" indent="-274320" algn="just" fontAlgn="auto">
              <a:spcAft>
                <a:spcPts val="0"/>
              </a:spcAft>
              <a:buNone/>
              <a:defRPr/>
            </a:pPr>
            <a:endParaRPr lang="cs-CZ" altLang="cs-CZ" dirty="0">
              <a:solidFill>
                <a:schemeClr val="bg1"/>
              </a:solidFill>
            </a:endParaRPr>
          </a:p>
          <a:p>
            <a:pPr marL="274320" indent="-274320" algn="just" fontAlgn="auto">
              <a:spcAft>
                <a:spcPts val="0"/>
              </a:spcAft>
              <a:buNone/>
              <a:defRPr/>
            </a:pPr>
            <a:endParaRPr lang="en-US" altLang="cs-CZ" i="1" dirty="0" smtClean="0"/>
          </a:p>
        </p:txBody>
      </p:sp>
    </p:spTree>
    <p:extLst>
      <p:ext uri="{BB962C8B-B14F-4D97-AF65-F5344CB8AC3E}">
        <p14:creationId xmlns:p14="http://schemas.microsoft.com/office/powerpoint/2010/main" val="35281693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algn="just" eaLnBrk="1" hangingPunct="1"/>
            <a:r>
              <a:rPr lang="cs-CZ" altLang="cs-CZ" smtClean="0">
                <a:solidFill>
                  <a:srgbClr val="7B9899"/>
                </a:solidFill>
              </a:rPr>
              <a:t>Podoba seznamu</a:t>
            </a:r>
            <a:endParaRPr lang="en-US" altLang="cs-CZ" smtClean="0">
              <a:solidFill>
                <a:srgbClr val="7B9899"/>
              </a:solidFill>
            </a:endParaRPr>
          </a:p>
        </p:txBody>
      </p:sp>
      <p:sp>
        <p:nvSpPr>
          <p:cNvPr id="31747" name="Rectangle 3"/>
          <p:cNvSpPr>
            <a:spLocks noGrp="1" noChangeArrowheads="1"/>
          </p:cNvSpPr>
          <p:nvPr>
            <p:ph sz="quarter" idx="1"/>
          </p:nvPr>
        </p:nvSpPr>
        <p:spPr>
          <a:xfrm>
            <a:off x="1981200" y="1222375"/>
            <a:ext cx="8229600" cy="4978400"/>
          </a:xfrm>
        </p:spPr>
        <p:txBody>
          <a:bodyPr>
            <a:normAutofit/>
          </a:bodyPr>
          <a:lstStyle/>
          <a:p>
            <a:pPr algn="just" eaLnBrk="1" hangingPunct="1">
              <a:lnSpc>
                <a:spcPct val="80000"/>
              </a:lnSpc>
              <a:defRPr/>
            </a:pPr>
            <a:endParaRPr lang="cs-CZ" altLang="cs-CZ" dirty="0" smtClean="0"/>
          </a:p>
          <a:p>
            <a:pPr marL="274320" indent="-274320" algn="just" fontAlgn="auto">
              <a:spcAft>
                <a:spcPts val="0"/>
              </a:spcAft>
              <a:buNone/>
              <a:defRPr/>
            </a:pPr>
            <a:r>
              <a:rPr lang="cs-CZ" altLang="cs-CZ" dirty="0"/>
              <a:t>				</a:t>
            </a:r>
          </a:p>
          <a:p>
            <a:pPr marL="274320" indent="-274320" algn="just" fontAlgn="auto">
              <a:spcAft>
                <a:spcPts val="0"/>
              </a:spcAft>
              <a:buNone/>
              <a:defRPr/>
            </a:pPr>
            <a:endParaRPr lang="cs-CZ" altLang="cs-CZ" sz="2000" dirty="0"/>
          </a:p>
          <a:p>
            <a:pPr marL="274320" indent="-274320" algn="just" fontAlgn="auto">
              <a:spcAft>
                <a:spcPts val="0"/>
              </a:spcAft>
              <a:buNone/>
              <a:defRPr/>
            </a:pPr>
            <a:r>
              <a:rPr lang="cs-CZ" altLang="cs-CZ" sz="2000" dirty="0"/>
              <a:t>	</a:t>
            </a:r>
          </a:p>
          <a:p>
            <a:pPr marL="274320" indent="-274320" algn="just" fontAlgn="auto">
              <a:spcAft>
                <a:spcPts val="0"/>
              </a:spcAft>
              <a:buNone/>
              <a:defRPr/>
            </a:pPr>
            <a:r>
              <a:rPr lang="cs-CZ" altLang="cs-CZ" sz="2000" dirty="0"/>
              <a:t>						</a:t>
            </a:r>
            <a:endParaRPr lang="cs-CZ" altLang="cs-CZ" dirty="0">
              <a:solidFill>
                <a:schemeClr val="bg1"/>
              </a:solidFill>
            </a:endParaRPr>
          </a:p>
          <a:p>
            <a:pPr marL="274320" indent="-274320" algn="just" fontAlgn="auto">
              <a:spcAft>
                <a:spcPts val="0"/>
              </a:spcAft>
              <a:buNone/>
              <a:defRPr/>
            </a:pPr>
            <a:endParaRPr lang="cs-CZ" altLang="cs-CZ" dirty="0">
              <a:solidFill>
                <a:schemeClr val="bg1"/>
              </a:solidFill>
            </a:endParaRPr>
          </a:p>
          <a:p>
            <a:pPr marL="274320" indent="-274320" algn="just" fontAlgn="auto">
              <a:spcAft>
                <a:spcPts val="0"/>
              </a:spcAft>
              <a:buNone/>
              <a:defRPr/>
            </a:pPr>
            <a:endParaRPr lang="en-US" altLang="cs-CZ" i="1" dirty="0" smtClean="0"/>
          </a:p>
        </p:txBody>
      </p:sp>
      <p:graphicFrame>
        <p:nvGraphicFramePr>
          <p:cNvPr id="2" name="Tabulka 1"/>
          <p:cNvGraphicFramePr>
            <a:graphicFrameLocks noGrp="1"/>
          </p:cNvGraphicFramePr>
          <p:nvPr>
            <p:extLst>
              <p:ext uri="{D42A27DB-BD31-4B8C-83A1-F6EECF244321}">
                <p14:modId xmlns:p14="http://schemas.microsoft.com/office/powerpoint/2010/main" val="1671724874"/>
              </p:ext>
            </p:extLst>
          </p:nvPr>
        </p:nvGraphicFramePr>
        <p:xfrm>
          <a:off x="720000" y="1417320"/>
          <a:ext cx="9732103" cy="5251768"/>
        </p:xfrm>
        <a:graphic>
          <a:graphicData uri="http://schemas.openxmlformats.org/drawingml/2006/table">
            <a:tbl>
              <a:tblPr/>
              <a:tblGrid>
                <a:gridCol w="875887">
                  <a:extLst>
                    <a:ext uri="{9D8B030D-6E8A-4147-A177-3AD203B41FA5}">
                      <a16:colId xmlns:a16="http://schemas.microsoft.com/office/drawing/2014/main" val="98061784"/>
                    </a:ext>
                  </a:extLst>
                </a:gridCol>
                <a:gridCol w="973211">
                  <a:extLst>
                    <a:ext uri="{9D8B030D-6E8A-4147-A177-3AD203B41FA5}">
                      <a16:colId xmlns:a16="http://schemas.microsoft.com/office/drawing/2014/main" val="3764843247"/>
                    </a:ext>
                  </a:extLst>
                </a:gridCol>
                <a:gridCol w="973211">
                  <a:extLst>
                    <a:ext uri="{9D8B030D-6E8A-4147-A177-3AD203B41FA5}">
                      <a16:colId xmlns:a16="http://schemas.microsoft.com/office/drawing/2014/main" val="2728288912"/>
                    </a:ext>
                  </a:extLst>
                </a:gridCol>
                <a:gridCol w="875887">
                  <a:extLst>
                    <a:ext uri="{9D8B030D-6E8A-4147-A177-3AD203B41FA5}">
                      <a16:colId xmlns:a16="http://schemas.microsoft.com/office/drawing/2014/main" val="3567244081"/>
                    </a:ext>
                  </a:extLst>
                </a:gridCol>
                <a:gridCol w="1265173">
                  <a:extLst>
                    <a:ext uri="{9D8B030D-6E8A-4147-A177-3AD203B41FA5}">
                      <a16:colId xmlns:a16="http://schemas.microsoft.com/office/drawing/2014/main" val="1662091385"/>
                    </a:ext>
                  </a:extLst>
                </a:gridCol>
                <a:gridCol w="486606">
                  <a:extLst>
                    <a:ext uri="{9D8B030D-6E8A-4147-A177-3AD203B41FA5}">
                      <a16:colId xmlns:a16="http://schemas.microsoft.com/office/drawing/2014/main" val="95737422"/>
                    </a:ext>
                  </a:extLst>
                </a:gridCol>
                <a:gridCol w="681248">
                  <a:extLst>
                    <a:ext uri="{9D8B030D-6E8A-4147-A177-3AD203B41FA5}">
                      <a16:colId xmlns:a16="http://schemas.microsoft.com/office/drawing/2014/main" val="3788834329"/>
                    </a:ext>
                  </a:extLst>
                </a:gridCol>
                <a:gridCol w="681248">
                  <a:extLst>
                    <a:ext uri="{9D8B030D-6E8A-4147-A177-3AD203B41FA5}">
                      <a16:colId xmlns:a16="http://schemas.microsoft.com/office/drawing/2014/main" val="1975345455"/>
                    </a:ext>
                  </a:extLst>
                </a:gridCol>
                <a:gridCol w="486606">
                  <a:extLst>
                    <a:ext uri="{9D8B030D-6E8A-4147-A177-3AD203B41FA5}">
                      <a16:colId xmlns:a16="http://schemas.microsoft.com/office/drawing/2014/main" val="2222255526"/>
                    </a:ext>
                  </a:extLst>
                </a:gridCol>
                <a:gridCol w="778567">
                  <a:extLst>
                    <a:ext uri="{9D8B030D-6E8A-4147-A177-3AD203B41FA5}">
                      <a16:colId xmlns:a16="http://schemas.microsoft.com/office/drawing/2014/main" val="1681256619"/>
                    </a:ext>
                  </a:extLst>
                </a:gridCol>
                <a:gridCol w="681248">
                  <a:extLst>
                    <a:ext uri="{9D8B030D-6E8A-4147-A177-3AD203B41FA5}">
                      <a16:colId xmlns:a16="http://schemas.microsoft.com/office/drawing/2014/main" val="2789764498"/>
                    </a:ext>
                  </a:extLst>
                </a:gridCol>
                <a:gridCol w="973211">
                  <a:extLst>
                    <a:ext uri="{9D8B030D-6E8A-4147-A177-3AD203B41FA5}">
                      <a16:colId xmlns:a16="http://schemas.microsoft.com/office/drawing/2014/main" val="2563252187"/>
                    </a:ext>
                  </a:extLst>
                </a:gridCol>
              </a:tblGrid>
              <a:tr h="2072058">
                <a:tc>
                  <a:txBody>
                    <a:bodyPr/>
                    <a:lstStyle/>
                    <a:p>
                      <a:r>
                        <a:rPr lang="cs-CZ" sz="700"/>
                        <a:t>Jméno(-a) zasvěcené osoby</a:t>
                      </a:r>
                    </a:p>
                  </a:txBody>
                  <a:tcPr marL="0" marR="0" marT="0" marB="0">
                    <a:lnL>
                      <a:noFill/>
                    </a:lnL>
                    <a:lnR>
                      <a:noFill/>
                    </a:lnR>
                    <a:lnT>
                      <a:noFill/>
                    </a:lnT>
                    <a:lnB>
                      <a:noFill/>
                    </a:lnB>
                  </a:tcPr>
                </a:tc>
                <a:tc>
                  <a:txBody>
                    <a:bodyPr/>
                    <a:lstStyle/>
                    <a:p>
                      <a:r>
                        <a:rPr lang="cs-CZ" sz="700"/>
                        <a:t>Příjmení zasvěcené osoby</a:t>
                      </a:r>
                    </a:p>
                  </a:txBody>
                  <a:tcPr marL="0" marR="0" marT="0" marB="0">
                    <a:lnL>
                      <a:noFill/>
                    </a:lnL>
                    <a:lnR>
                      <a:noFill/>
                    </a:lnR>
                    <a:lnT>
                      <a:noFill/>
                    </a:lnT>
                    <a:lnB>
                      <a:noFill/>
                    </a:lnB>
                  </a:tcPr>
                </a:tc>
                <a:tc>
                  <a:txBody>
                    <a:bodyPr/>
                    <a:lstStyle/>
                    <a:p>
                      <a:r>
                        <a:rPr lang="cs-CZ" sz="700" dirty="0"/>
                        <a:t>Rodné(-á) příjmení zasvěcené osoby (pokud je odlišné)</a:t>
                      </a:r>
                    </a:p>
                  </a:txBody>
                  <a:tcPr marL="0" marR="0" marT="0" marB="0">
                    <a:lnL>
                      <a:noFill/>
                    </a:lnL>
                    <a:lnR>
                      <a:noFill/>
                    </a:lnR>
                    <a:lnT>
                      <a:noFill/>
                    </a:lnT>
                    <a:lnB>
                      <a:noFill/>
                    </a:lnB>
                  </a:tcPr>
                </a:tc>
                <a:tc>
                  <a:txBody>
                    <a:bodyPr/>
                    <a:lstStyle/>
                    <a:p>
                      <a:r>
                        <a:rPr lang="cs-CZ" sz="700" dirty="0"/>
                        <a:t>Služební telefonní číslo(-a) (přímá linka do práce a pracovní mobilní telefon)</a:t>
                      </a:r>
                    </a:p>
                  </a:txBody>
                  <a:tcPr marL="0" marR="0" marT="0" marB="0">
                    <a:lnL>
                      <a:noFill/>
                    </a:lnL>
                    <a:lnR>
                      <a:noFill/>
                    </a:lnR>
                    <a:lnT>
                      <a:noFill/>
                    </a:lnT>
                    <a:lnB>
                      <a:noFill/>
                    </a:lnB>
                  </a:tcPr>
                </a:tc>
                <a:tc>
                  <a:txBody>
                    <a:bodyPr/>
                    <a:lstStyle/>
                    <a:p>
                      <a:r>
                        <a:rPr lang="cs-CZ" sz="700"/>
                        <a:t>Název a adresa společnosti </a:t>
                      </a:r>
                    </a:p>
                  </a:txBody>
                  <a:tcPr marL="0" marR="0" marT="0" marB="0">
                    <a:lnL>
                      <a:noFill/>
                    </a:lnL>
                    <a:lnR>
                      <a:noFill/>
                    </a:lnR>
                    <a:lnT>
                      <a:noFill/>
                    </a:lnT>
                    <a:lnB>
                      <a:noFill/>
                    </a:lnB>
                  </a:tcPr>
                </a:tc>
                <a:tc>
                  <a:txBody>
                    <a:bodyPr/>
                    <a:lstStyle/>
                    <a:p>
                      <a:r>
                        <a:rPr lang="cs-CZ" sz="700"/>
                        <a:t>Funkce a důvod pro zařazení mezi zasvěcené osoby </a:t>
                      </a:r>
                    </a:p>
                  </a:txBody>
                  <a:tcPr marL="0" marR="0" marT="0" marB="0">
                    <a:lnL>
                      <a:noFill/>
                    </a:lnL>
                    <a:lnR>
                      <a:noFill/>
                    </a:lnR>
                    <a:lnT>
                      <a:noFill/>
                    </a:lnT>
                    <a:lnB>
                      <a:noFill/>
                    </a:lnB>
                  </a:tcPr>
                </a:tc>
                <a:tc>
                  <a:txBody>
                    <a:bodyPr/>
                    <a:lstStyle/>
                    <a:p>
                      <a:r>
                        <a:rPr lang="cs-CZ" sz="700"/>
                        <a:t>Začátek přístupu (datum a čas, kdy osoba získala přístup k vnitřním informacím)</a:t>
                      </a:r>
                    </a:p>
                  </a:txBody>
                  <a:tcPr marL="0" marR="0" marT="0" marB="0">
                    <a:lnL>
                      <a:noFill/>
                    </a:lnL>
                    <a:lnR>
                      <a:noFill/>
                    </a:lnR>
                    <a:lnT>
                      <a:noFill/>
                    </a:lnT>
                    <a:lnB>
                      <a:noFill/>
                    </a:lnB>
                  </a:tcPr>
                </a:tc>
                <a:tc>
                  <a:txBody>
                    <a:bodyPr/>
                    <a:lstStyle/>
                    <a:p>
                      <a:r>
                        <a:rPr lang="cs-CZ" sz="700"/>
                        <a:t>Konec přístupu (datum a čas, kdy osoba přestala mít přístup k vnitřním informacím)</a:t>
                      </a:r>
                    </a:p>
                  </a:txBody>
                  <a:tcPr marL="0" marR="0" marT="0" marB="0">
                    <a:lnL>
                      <a:noFill/>
                    </a:lnL>
                    <a:lnR>
                      <a:noFill/>
                    </a:lnR>
                    <a:lnT>
                      <a:noFill/>
                    </a:lnT>
                    <a:lnB>
                      <a:noFill/>
                    </a:lnB>
                  </a:tcPr>
                </a:tc>
                <a:tc>
                  <a:txBody>
                    <a:bodyPr/>
                    <a:lstStyle/>
                    <a:p>
                      <a:r>
                        <a:rPr lang="cs-CZ" sz="700"/>
                        <a:t>Datum narození </a:t>
                      </a:r>
                    </a:p>
                  </a:txBody>
                  <a:tcPr marL="0" marR="0" marT="0" marB="0">
                    <a:lnL>
                      <a:noFill/>
                    </a:lnL>
                    <a:lnR>
                      <a:noFill/>
                    </a:lnR>
                    <a:lnT>
                      <a:noFill/>
                    </a:lnT>
                    <a:lnB>
                      <a:noFill/>
                    </a:lnB>
                  </a:tcPr>
                </a:tc>
                <a:tc>
                  <a:txBody>
                    <a:bodyPr/>
                    <a:lstStyle/>
                    <a:p>
                      <a:r>
                        <a:rPr lang="cs-CZ" sz="700"/>
                        <a:t>Vnitrostátní identifikační číslo (použije-li se)</a:t>
                      </a:r>
                    </a:p>
                  </a:txBody>
                  <a:tcPr marL="0" marR="0" marT="0" marB="0">
                    <a:lnL>
                      <a:noFill/>
                    </a:lnL>
                    <a:lnR>
                      <a:noFill/>
                    </a:lnR>
                    <a:lnT>
                      <a:noFill/>
                    </a:lnT>
                    <a:lnB>
                      <a:noFill/>
                    </a:lnB>
                  </a:tcPr>
                </a:tc>
                <a:tc>
                  <a:txBody>
                    <a:bodyPr/>
                    <a:lstStyle/>
                    <a:p>
                      <a:r>
                        <a:rPr lang="cs-CZ" sz="700"/>
                        <a:t>Soukromá telefonní čísla (soukromá pevná linka a mobilní telefon)</a:t>
                      </a:r>
                    </a:p>
                  </a:txBody>
                  <a:tcPr marL="0" marR="0" marT="0" marB="0">
                    <a:lnL>
                      <a:noFill/>
                    </a:lnL>
                    <a:lnR>
                      <a:noFill/>
                    </a:lnR>
                    <a:lnT>
                      <a:noFill/>
                    </a:lnT>
                    <a:lnB>
                      <a:noFill/>
                    </a:lnB>
                  </a:tcPr>
                </a:tc>
                <a:tc>
                  <a:txBody>
                    <a:bodyPr/>
                    <a:lstStyle/>
                    <a:p>
                      <a:r>
                        <a:rPr lang="cs-CZ" sz="700" dirty="0"/>
                        <a:t>Úplná adresa bydliště: název ulice; číslo v ulici; obec; poštovní směrovací číslo; země)</a:t>
                      </a:r>
                    </a:p>
                  </a:txBody>
                  <a:tcPr marL="0" marR="0" marT="0" marB="0">
                    <a:lnL>
                      <a:noFill/>
                    </a:lnL>
                    <a:lnR>
                      <a:noFill/>
                    </a:lnR>
                    <a:lnT>
                      <a:noFill/>
                    </a:lnT>
                    <a:lnB>
                      <a:noFill/>
                    </a:lnB>
                  </a:tcPr>
                </a:tc>
                <a:extLst>
                  <a:ext uri="{0D108BD9-81ED-4DB2-BD59-A6C34878D82A}">
                    <a16:rowId xmlns:a16="http://schemas.microsoft.com/office/drawing/2014/main" val="3628930528"/>
                  </a:ext>
                </a:extLst>
              </a:tr>
              <a:tr h="2066938">
                <a:tc>
                  <a:txBody>
                    <a:bodyPr/>
                    <a:lstStyle/>
                    <a:p>
                      <a:r>
                        <a:rPr lang="cs-CZ" sz="700"/>
                        <a:t>[Text]</a:t>
                      </a:r>
                    </a:p>
                  </a:txBody>
                  <a:tcPr marL="0" marR="0" marT="0" marB="0">
                    <a:lnL>
                      <a:noFill/>
                    </a:lnL>
                    <a:lnR>
                      <a:noFill/>
                    </a:lnR>
                    <a:lnT>
                      <a:noFill/>
                    </a:lnT>
                    <a:lnB>
                      <a:noFill/>
                    </a:lnB>
                  </a:tcPr>
                </a:tc>
                <a:tc>
                  <a:txBody>
                    <a:bodyPr/>
                    <a:lstStyle/>
                    <a:p>
                      <a:r>
                        <a:rPr lang="cs-CZ" sz="700"/>
                        <a:t>[Text]</a:t>
                      </a:r>
                    </a:p>
                  </a:txBody>
                  <a:tcPr marL="0" marR="0" marT="0" marB="0">
                    <a:lnL>
                      <a:noFill/>
                    </a:lnL>
                    <a:lnR>
                      <a:noFill/>
                    </a:lnR>
                    <a:lnT>
                      <a:noFill/>
                    </a:lnT>
                    <a:lnB>
                      <a:noFill/>
                    </a:lnB>
                  </a:tcPr>
                </a:tc>
                <a:tc>
                  <a:txBody>
                    <a:bodyPr/>
                    <a:lstStyle/>
                    <a:p>
                      <a:r>
                        <a:rPr lang="cs-CZ" sz="700"/>
                        <a:t>[Text]</a:t>
                      </a:r>
                    </a:p>
                  </a:txBody>
                  <a:tcPr marL="0" marR="0" marT="0" marB="0">
                    <a:lnL>
                      <a:noFill/>
                    </a:lnL>
                    <a:lnR>
                      <a:noFill/>
                    </a:lnR>
                    <a:lnT>
                      <a:noFill/>
                    </a:lnT>
                    <a:lnB>
                      <a:noFill/>
                    </a:lnB>
                  </a:tcPr>
                </a:tc>
                <a:tc>
                  <a:txBody>
                    <a:bodyPr/>
                    <a:lstStyle/>
                    <a:p>
                      <a:r>
                        <a:rPr lang="cs-CZ" sz="700"/>
                        <a:t>[Čísla (bez mezery)]</a:t>
                      </a:r>
                    </a:p>
                  </a:txBody>
                  <a:tcPr marL="0" marR="0" marT="0" marB="0">
                    <a:lnL>
                      <a:noFill/>
                    </a:lnL>
                    <a:lnR>
                      <a:noFill/>
                    </a:lnR>
                    <a:lnT>
                      <a:noFill/>
                    </a:lnT>
                    <a:lnB>
                      <a:noFill/>
                    </a:lnB>
                  </a:tcPr>
                </a:tc>
                <a:tc>
                  <a:txBody>
                    <a:bodyPr/>
                    <a:lstStyle/>
                    <a:p>
                      <a:r>
                        <a:rPr lang="cs-CZ" sz="700"/>
                        <a:t>[Adresa emitenta/účastníka trhu s emisními povolenkami na emise/dražební platformy/dražitele/subjektu sledujícího dražby nebo třetí strany zasvěcené osoby]</a:t>
                      </a:r>
                    </a:p>
                  </a:txBody>
                  <a:tcPr marL="0" marR="0" marT="0" marB="0">
                    <a:lnL>
                      <a:noFill/>
                    </a:lnL>
                    <a:lnR>
                      <a:noFill/>
                    </a:lnR>
                    <a:lnT>
                      <a:noFill/>
                    </a:lnT>
                    <a:lnB>
                      <a:noFill/>
                    </a:lnB>
                  </a:tcPr>
                </a:tc>
                <a:tc>
                  <a:txBody>
                    <a:bodyPr/>
                    <a:lstStyle/>
                    <a:p>
                      <a:r>
                        <a:rPr lang="cs-CZ" sz="700"/>
                        <a:t>[Text popisující úlohu, funkci a důvod zařazení na tento seznam]</a:t>
                      </a:r>
                    </a:p>
                  </a:txBody>
                  <a:tcPr marL="0" marR="0" marT="0" marB="0">
                    <a:lnL>
                      <a:noFill/>
                    </a:lnL>
                    <a:lnR>
                      <a:noFill/>
                    </a:lnR>
                    <a:lnT>
                      <a:noFill/>
                    </a:lnT>
                    <a:lnB>
                      <a:noFill/>
                    </a:lnB>
                  </a:tcPr>
                </a:tc>
                <a:tc>
                  <a:txBody>
                    <a:bodyPr/>
                    <a:lstStyle/>
                    <a:p>
                      <a:r>
                        <a:rPr lang="cs-CZ" sz="700"/>
                        <a:t>[rrrr-mm-dd, hh:mm UTC]</a:t>
                      </a:r>
                    </a:p>
                  </a:txBody>
                  <a:tcPr marL="0" marR="0" marT="0" marB="0">
                    <a:lnL>
                      <a:noFill/>
                    </a:lnL>
                    <a:lnR>
                      <a:noFill/>
                    </a:lnR>
                    <a:lnT>
                      <a:noFill/>
                    </a:lnT>
                    <a:lnB>
                      <a:noFill/>
                    </a:lnB>
                  </a:tcPr>
                </a:tc>
                <a:tc>
                  <a:txBody>
                    <a:bodyPr/>
                    <a:lstStyle/>
                    <a:p>
                      <a:r>
                        <a:rPr lang="cs-CZ" sz="700"/>
                        <a:t>[rrrr-mm-dd, hh:mm UTC]</a:t>
                      </a:r>
                    </a:p>
                  </a:txBody>
                  <a:tcPr marL="0" marR="0" marT="0" marB="0">
                    <a:lnL>
                      <a:noFill/>
                    </a:lnL>
                    <a:lnR>
                      <a:noFill/>
                    </a:lnR>
                    <a:lnT>
                      <a:noFill/>
                    </a:lnT>
                    <a:lnB>
                      <a:noFill/>
                    </a:lnB>
                  </a:tcPr>
                </a:tc>
                <a:tc>
                  <a:txBody>
                    <a:bodyPr/>
                    <a:lstStyle/>
                    <a:p>
                      <a:r>
                        <a:rPr lang="cs-CZ" sz="700"/>
                        <a:t>[rrrr-mm-dd]</a:t>
                      </a:r>
                    </a:p>
                  </a:txBody>
                  <a:tcPr marL="0" marR="0" marT="0" marB="0">
                    <a:lnL>
                      <a:noFill/>
                    </a:lnL>
                    <a:lnR>
                      <a:noFill/>
                    </a:lnR>
                    <a:lnT>
                      <a:noFill/>
                    </a:lnT>
                    <a:lnB>
                      <a:noFill/>
                    </a:lnB>
                  </a:tcPr>
                </a:tc>
                <a:tc>
                  <a:txBody>
                    <a:bodyPr/>
                    <a:lstStyle/>
                    <a:p>
                      <a:r>
                        <a:rPr lang="cs-CZ" sz="700"/>
                        <a:t>[číslo a/nebo text]</a:t>
                      </a:r>
                    </a:p>
                  </a:txBody>
                  <a:tcPr marL="0" marR="0" marT="0" marB="0">
                    <a:lnL>
                      <a:noFill/>
                    </a:lnL>
                    <a:lnR>
                      <a:noFill/>
                    </a:lnR>
                    <a:lnT>
                      <a:noFill/>
                    </a:lnT>
                    <a:lnB>
                      <a:noFill/>
                    </a:lnB>
                  </a:tcPr>
                </a:tc>
                <a:tc>
                  <a:txBody>
                    <a:bodyPr/>
                    <a:lstStyle/>
                    <a:p>
                      <a:r>
                        <a:rPr lang="cs-CZ" sz="700"/>
                        <a:t>[Čísla (bez mezery)]</a:t>
                      </a:r>
                    </a:p>
                  </a:txBody>
                  <a:tcPr marL="0" marR="0" marT="0" marB="0">
                    <a:lnL>
                      <a:noFill/>
                    </a:lnL>
                    <a:lnR>
                      <a:noFill/>
                    </a:lnR>
                    <a:lnT>
                      <a:noFill/>
                    </a:lnT>
                    <a:lnB>
                      <a:noFill/>
                    </a:lnB>
                  </a:tcPr>
                </a:tc>
                <a:tc>
                  <a:txBody>
                    <a:bodyPr/>
                    <a:lstStyle/>
                    <a:p>
                      <a:r>
                        <a:rPr lang="cs-CZ" sz="700"/>
                        <a:t>[Text: podrobná soukromá adresa zasvěcené osoby</a:t>
                      </a:r>
                    </a:p>
                  </a:txBody>
                  <a:tcPr marL="0" marR="0" marT="0" marB="0">
                    <a:lnL>
                      <a:noFill/>
                    </a:lnL>
                    <a:lnR>
                      <a:noFill/>
                    </a:lnR>
                    <a:lnT>
                      <a:noFill/>
                    </a:lnT>
                    <a:lnB>
                      <a:noFill/>
                    </a:lnB>
                  </a:tcPr>
                </a:tc>
                <a:extLst>
                  <a:ext uri="{0D108BD9-81ED-4DB2-BD59-A6C34878D82A}">
                    <a16:rowId xmlns:a16="http://schemas.microsoft.com/office/drawing/2014/main" val="1191894026"/>
                  </a:ext>
                </a:extLst>
              </a:tr>
              <a:tr h="460457">
                <a:tc>
                  <a:txBody>
                    <a:bodyPr/>
                    <a:lstStyle/>
                    <a:p>
                      <a:r>
                        <a:rPr lang="cs-CZ" sz="700"/>
                        <a:t>—</a:t>
                      </a:r>
                    </a:p>
                  </a:txBody>
                  <a:tcPr marL="0" marR="0" marT="0" marB="0">
                    <a:lnL>
                      <a:noFill/>
                    </a:lnL>
                    <a:lnR>
                      <a:noFill/>
                    </a:lnR>
                    <a:lnT>
                      <a:noFill/>
                    </a:lnT>
                    <a:lnB>
                      <a:noFill/>
                    </a:lnB>
                  </a:tcPr>
                </a:tc>
                <a:tc>
                  <a:txBody>
                    <a:bodyPr/>
                    <a:lstStyle/>
                    <a:p>
                      <a:r>
                        <a:rPr lang="cs-CZ" sz="700"/>
                        <a:t>název ulice a číslo v ulici</a:t>
                      </a:r>
                    </a:p>
                  </a:txBody>
                  <a:tcPr marL="0" marR="0" marT="0" marB="0">
                    <a:lnL>
                      <a:noFill/>
                    </a:lnL>
                    <a:lnR>
                      <a:noFill/>
                    </a:lnR>
                    <a:lnT>
                      <a:noFill/>
                    </a:lnT>
                    <a:lnB>
                      <a:noFill/>
                    </a:lnB>
                  </a:tcPr>
                </a:tc>
                <a:tc>
                  <a:txBody>
                    <a:bodyPr/>
                    <a:lstStyle/>
                    <a:p>
                      <a:endParaRPr lang="cs-CZ" sz="700"/>
                    </a:p>
                  </a:txBody>
                  <a:tcPr marL="35841" marR="35841" marT="17919" marB="17919">
                    <a:lnL>
                      <a:noFill/>
                    </a:lnL>
                    <a:lnT>
                      <a:noFill/>
                    </a:lnT>
                  </a:tcPr>
                </a:tc>
                <a:tc>
                  <a:txBody>
                    <a:bodyPr/>
                    <a:lstStyle/>
                    <a:p>
                      <a:endParaRPr lang="cs-CZ" sz="700"/>
                    </a:p>
                  </a:txBody>
                  <a:tcPr marL="35841" marR="35841" marT="17919" marB="17919">
                    <a:lnT>
                      <a:noFill/>
                    </a:lnT>
                  </a:tcPr>
                </a:tc>
                <a:tc>
                  <a:txBody>
                    <a:bodyPr/>
                    <a:lstStyle/>
                    <a:p>
                      <a:endParaRPr lang="cs-CZ" sz="700"/>
                    </a:p>
                  </a:txBody>
                  <a:tcPr marL="35841" marR="35841" marT="17919" marB="17919">
                    <a:lnT>
                      <a:noFill/>
                    </a:lnT>
                  </a:tcPr>
                </a:tc>
                <a:tc>
                  <a:txBody>
                    <a:bodyPr/>
                    <a:lstStyle/>
                    <a:p>
                      <a:endParaRPr lang="cs-CZ" sz="700"/>
                    </a:p>
                  </a:txBody>
                  <a:tcPr marL="35841" marR="35841" marT="17919" marB="17919">
                    <a:lnT>
                      <a:noFill/>
                    </a:lnT>
                  </a:tcPr>
                </a:tc>
                <a:tc>
                  <a:txBody>
                    <a:bodyPr/>
                    <a:lstStyle/>
                    <a:p>
                      <a:endParaRPr lang="cs-CZ" sz="700"/>
                    </a:p>
                  </a:txBody>
                  <a:tcPr marL="35841" marR="35841" marT="17919" marB="17919">
                    <a:lnT>
                      <a:noFill/>
                    </a:lnT>
                  </a:tcPr>
                </a:tc>
                <a:tc>
                  <a:txBody>
                    <a:bodyPr/>
                    <a:lstStyle/>
                    <a:p>
                      <a:endParaRPr lang="cs-CZ" sz="700"/>
                    </a:p>
                  </a:txBody>
                  <a:tcPr marL="35841" marR="35841" marT="17919" marB="17919">
                    <a:lnT>
                      <a:noFill/>
                    </a:lnT>
                  </a:tcPr>
                </a:tc>
                <a:tc>
                  <a:txBody>
                    <a:bodyPr/>
                    <a:lstStyle/>
                    <a:p>
                      <a:endParaRPr lang="cs-CZ" sz="700"/>
                    </a:p>
                  </a:txBody>
                  <a:tcPr marL="35841" marR="35841" marT="17919" marB="17919">
                    <a:lnT>
                      <a:noFill/>
                    </a:lnT>
                  </a:tcPr>
                </a:tc>
                <a:tc>
                  <a:txBody>
                    <a:bodyPr/>
                    <a:lstStyle/>
                    <a:p>
                      <a:endParaRPr lang="cs-CZ" sz="700"/>
                    </a:p>
                  </a:txBody>
                  <a:tcPr marL="35841" marR="35841" marT="17919" marB="17919">
                    <a:lnT>
                      <a:noFill/>
                    </a:lnT>
                  </a:tcPr>
                </a:tc>
                <a:tc>
                  <a:txBody>
                    <a:bodyPr/>
                    <a:lstStyle/>
                    <a:p>
                      <a:endParaRPr lang="cs-CZ" sz="700"/>
                    </a:p>
                  </a:txBody>
                  <a:tcPr marL="35841" marR="35841" marT="17919" marB="17919">
                    <a:lnT>
                      <a:noFill/>
                    </a:lnT>
                  </a:tcPr>
                </a:tc>
                <a:tc>
                  <a:txBody>
                    <a:bodyPr/>
                    <a:lstStyle/>
                    <a:p>
                      <a:endParaRPr lang="cs-CZ" sz="700"/>
                    </a:p>
                  </a:txBody>
                  <a:tcPr marL="35841" marR="35841" marT="17919" marB="17919">
                    <a:lnT>
                      <a:noFill/>
                    </a:lnT>
                  </a:tcPr>
                </a:tc>
                <a:extLst>
                  <a:ext uri="{0D108BD9-81ED-4DB2-BD59-A6C34878D82A}">
                    <a16:rowId xmlns:a16="http://schemas.microsoft.com/office/drawing/2014/main" val="4268526563"/>
                  </a:ext>
                </a:extLst>
              </a:tr>
              <a:tr h="153486">
                <a:tc>
                  <a:txBody>
                    <a:bodyPr/>
                    <a:lstStyle/>
                    <a:p>
                      <a:r>
                        <a:rPr lang="cs-CZ" sz="700"/>
                        <a:t>—</a:t>
                      </a:r>
                    </a:p>
                  </a:txBody>
                  <a:tcPr marL="0" marR="0" marT="0" marB="0">
                    <a:lnL>
                      <a:noFill/>
                    </a:lnL>
                    <a:lnR>
                      <a:noFill/>
                    </a:lnR>
                    <a:lnT>
                      <a:noFill/>
                    </a:lnT>
                    <a:lnB>
                      <a:noFill/>
                    </a:lnB>
                  </a:tcPr>
                </a:tc>
                <a:tc>
                  <a:txBody>
                    <a:bodyPr/>
                    <a:lstStyle/>
                    <a:p>
                      <a:r>
                        <a:rPr lang="cs-CZ" sz="700"/>
                        <a:t>město</a:t>
                      </a:r>
                    </a:p>
                  </a:txBody>
                  <a:tcPr marL="0" marR="0" marT="0" marB="0">
                    <a:lnL>
                      <a:noFill/>
                    </a:lnL>
                    <a:lnR>
                      <a:noFill/>
                    </a:lnR>
                    <a:lnT>
                      <a:noFill/>
                    </a:lnT>
                    <a:lnB>
                      <a:noFill/>
                    </a:lnB>
                  </a:tcPr>
                </a:tc>
                <a:tc>
                  <a:txBody>
                    <a:bodyPr/>
                    <a:lstStyle/>
                    <a:p>
                      <a:endParaRPr lang="cs-CZ" sz="700"/>
                    </a:p>
                  </a:txBody>
                  <a:tcPr marL="35841" marR="35841" marT="17919" marB="17919">
                    <a:lnL>
                      <a:noFill/>
                    </a:lnL>
                  </a:tcPr>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extLst>
                  <a:ext uri="{0D108BD9-81ED-4DB2-BD59-A6C34878D82A}">
                    <a16:rowId xmlns:a16="http://schemas.microsoft.com/office/drawing/2014/main" val="1488115451"/>
                  </a:ext>
                </a:extLst>
              </a:tr>
              <a:tr h="345343">
                <a:tc>
                  <a:txBody>
                    <a:bodyPr/>
                    <a:lstStyle/>
                    <a:p>
                      <a:r>
                        <a:rPr lang="cs-CZ" sz="700"/>
                        <a:t>—</a:t>
                      </a:r>
                    </a:p>
                  </a:txBody>
                  <a:tcPr marL="0" marR="0" marT="0" marB="0">
                    <a:lnL>
                      <a:noFill/>
                    </a:lnL>
                    <a:lnR>
                      <a:noFill/>
                    </a:lnR>
                    <a:lnT>
                      <a:noFill/>
                    </a:lnT>
                    <a:lnB>
                      <a:noFill/>
                    </a:lnB>
                  </a:tcPr>
                </a:tc>
                <a:tc>
                  <a:txBody>
                    <a:bodyPr/>
                    <a:lstStyle/>
                    <a:p>
                      <a:r>
                        <a:rPr lang="cs-CZ" sz="700"/>
                        <a:t>poštovní směrovací číslo</a:t>
                      </a:r>
                    </a:p>
                  </a:txBody>
                  <a:tcPr marL="0" marR="0" marT="0" marB="0">
                    <a:lnL>
                      <a:noFill/>
                    </a:lnL>
                    <a:lnR>
                      <a:noFill/>
                    </a:lnR>
                    <a:lnT>
                      <a:noFill/>
                    </a:lnT>
                    <a:lnB>
                      <a:noFill/>
                    </a:lnB>
                  </a:tcPr>
                </a:tc>
                <a:tc>
                  <a:txBody>
                    <a:bodyPr/>
                    <a:lstStyle/>
                    <a:p>
                      <a:endParaRPr lang="cs-CZ" sz="700"/>
                    </a:p>
                  </a:txBody>
                  <a:tcPr marL="35841" marR="35841" marT="17919" marB="17919">
                    <a:lnL>
                      <a:noFill/>
                    </a:lnL>
                  </a:tcPr>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extLst>
                  <a:ext uri="{0D108BD9-81ED-4DB2-BD59-A6C34878D82A}">
                    <a16:rowId xmlns:a16="http://schemas.microsoft.com/office/drawing/2014/main" val="844281476"/>
                  </a:ext>
                </a:extLst>
              </a:tr>
              <a:tr h="153486">
                <a:tc>
                  <a:txBody>
                    <a:bodyPr/>
                    <a:lstStyle/>
                    <a:p>
                      <a:r>
                        <a:rPr lang="cs-CZ" sz="700"/>
                        <a:t>—</a:t>
                      </a:r>
                    </a:p>
                  </a:txBody>
                  <a:tcPr marL="0" marR="0" marT="0" marB="0">
                    <a:lnL>
                      <a:noFill/>
                    </a:lnL>
                    <a:lnR>
                      <a:noFill/>
                    </a:lnR>
                    <a:lnT>
                      <a:noFill/>
                    </a:lnT>
                    <a:lnB>
                      <a:noFill/>
                    </a:lnB>
                  </a:tcPr>
                </a:tc>
                <a:tc>
                  <a:txBody>
                    <a:bodyPr/>
                    <a:lstStyle/>
                    <a:p>
                      <a:r>
                        <a:rPr lang="cs-CZ" sz="700"/>
                        <a:t>země]</a:t>
                      </a:r>
                    </a:p>
                  </a:txBody>
                  <a:tcPr marL="0" marR="0" marT="0" marB="0">
                    <a:lnL>
                      <a:noFill/>
                    </a:lnL>
                    <a:lnR>
                      <a:noFill/>
                    </a:lnR>
                    <a:lnT>
                      <a:noFill/>
                    </a:lnT>
                    <a:lnB>
                      <a:noFill/>
                    </a:lnB>
                  </a:tcPr>
                </a:tc>
                <a:tc>
                  <a:txBody>
                    <a:bodyPr/>
                    <a:lstStyle/>
                    <a:p>
                      <a:endParaRPr lang="cs-CZ" sz="700"/>
                    </a:p>
                  </a:txBody>
                  <a:tcPr marL="35841" marR="35841" marT="17919" marB="17919">
                    <a:lnL>
                      <a:noFill/>
                    </a:lnL>
                  </a:tcPr>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dirty="0"/>
                    </a:p>
                  </a:txBody>
                  <a:tcPr marL="35841" marR="35841" marT="17919" marB="17919"/>
                </a:tc>
                <a:extLst>
                  <a:ext uri="{0D108BD9-81ED-4DB2-BD59-A6C34878D82A}">
                    <a16:rowId xmlns:a16="http://schemas.microsoft.com/office/drawing/2014/main" val="3752796961"/>
                  </a:ext>
                </a:extLst>
              </a:tr>
            </a:tbl>
          </a:graphicData>
        </a:graphic>
      </p:graphicFrame>
    </p:spTree>
    <p:extLst>
      <p:ext uri="{BB962C8B-B14F-4D97-AF65-F5344CB8AC3E}">
        <p14:creationId xmlns:p14="http://schemas.microsoft.com/office/powerpoint/2010/main" val="30886609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Nadpis 1"/>
          <p:cNvSpPr>
            <a:spLocks noGrp="1"/>
          </p:cNvSpPr>
          <p:nvPr>
            <p:ph type="title"/>
          </p:nvPr>
        </p:nvSpPr>
        <p:spPr/>
        <p:txBody>
          <a:bodyPr/>
          <a:lstStyle/>
          <a:p>
            <a:pPr algn="just" eaLnBrk="1" hangingPunct="1"/>
            <a:r>
              <a:rPr lang="cs-CZ" altLang="cs-CZ" smtClean="0">
                <a:solidFill>
                  <a:srgbClr val="7B9899"/>
                </a:solidFill>
              </a:rPr>
              <a:t>Manažerské obchody</a:t>
            </a:r>
          </a:p>
        </p:txBody>
      </p:sp>
      <p:sp>
        <p:nvSpPr>
          <p:cNvPr id="72707" name="Zástupný symbol pro obsah 2"/>
          <p:cNvSpPr>
            <a:spLocks noGrp="1"/>
          </p:cNvSpPr>
          <p:nvPr>
            <p:ph sz="quarter" idx="1"/>
          </p:nvPr>
        </p:nvSpPr>
        <p:spPr>
          <a:xfrm>
            <a:off x="1981200" y="1219201"/>
            <a:ext cx="8229600" cy="4937125"/>
          </a:xfrm>
        </p:spPr>
        <p:txBody>
          <a:bodyPr/>
          <a:lstStyle/>
          <a:p>
            <a:pPr algn="just" eaLnBrk="1" hangingPunct="1"/>
            <a:r>
              <a:rPr lang="cs-CZ" altLang="cs-CZ" smtClean="0"/>
              <a:t>Cíle právní úpravy  (Directors dealing)</a:t>
            </a:r>
          </a:p>
          <a:p>
            <a:pPr lvl="1" algn="just" eaLnBrk="1" hangingPunct="1"/>
            <a:r>
              <a:rPr lang="cs-CZ" altLang="cs-CZ" smtClean="0"/>
              <a:t>„Manažerské obchody“ jako indikátor budoucího vývoje</a:t>
            </a:r>
          </a:p>
          <a:p>
            <a:pPr lvl="1" algn="just" eaLnBrk="1" hangingPunct="1"/>
            <a:r>
              <a:rPr lang="cs-CZ" altLang="cs-CZ" smtClean="0"/>
              <a:t>Hlášení „manažerských obchodů“ jako prevence před nedovoleným využitím vnitřní informace</a:t>
            </a:r>
          </a:p>
          <a:p>
            <a:pPr lvl="1" algn="just" eaLnBrk="1" hangingPunct="1"/>
            <a:r>
              <a:rPr lang="cs-CZ" altLang="cs-CZ" smtClean="0"/>
              <a:t>I. 2. Sec. 16(a) SEA - archetyp právních úprav „manažerských obchodů“</a:t>
            </a:r>
          </a:p>
        </p:txBody>
      </p:sp>
    </p:spTree>
    <p:extLst>
      <p:ext uri="{BB962C8B-B14F-4D97-AF65-F5344CB8AC3E}">
        <p14:creationId xmlns:p14="http://schemas.microsoft.com/office/powerpoint/2010/main" val="2634863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just" eaLnBrk="1" hangingPunct="1"/>
            <a:r>
              <a:rPr lang="cs-CZ" altLang="cs-CZ" dirty="0" smtClean="0">
                <a:solidFill>
                  <a:srgbClr val="7B9899"/>
                </a:solidFill>
              </a:rPr>
              <a:t>Regulovaný trh II</a:t>
            </a:r>
            <a:endParaRPr lang="en-US" altLang="cs-CZ" dirty="0" smtClean="0">
              <a:solidFill>
                <a:srgbClr val="7B9899"/>
              </a:solidFill>
            </a:endParaRPr>
          </a:p>
        </p:txBody>
      </p:sp>
      <p:sp>
        <p:nvSpPr>
          <p:cNvPr id="13315" name="Rectangle 3"/>
          <p:cNvSpPr>
            <a:spLocks noGrp="1" noChangeArrowheads="1"/>
          </p:cNvSpPr>
          <p:nvPr>
            <p:ph sz="quarter" idx="1"/>
          </p:nvPr>
        </p:nvSpPr>
        <p:spPr>
          <a:xfrm>
            <a:off x="83127" y="1219200"/>
            <a:ext cx="11961091" cy="5774196"/>
          </a:xfrm>
        </p:spPr>
        <p:txBody>
          <a:bodyPr/>
          <a:lstStyle/>
          <a:p>
            <a:r>
              <a:rPr lang="cs-CZ" sz="2400" dirty="0"/>
              <a:t>Organizátor </a:t>
            </a:r>
            <a:r>
              <a:rPr lang="cs-CZ" sz="2400" dirty="0" smtClean="0"/>
              <a:t>RT může </a:t>
            </a:r>
            <a:r>
              <a:rPr lang="cs-CZ" sz="2400" dirty="0"/>
              <a:t>přijmout investiční </a:t>
            </a:r>
            <a:r>
              <a:rPr lang="cs-CZ" sz="2400" dirty="0" smtClean="0"/>
              <a:t>CP </a:t>
            </a:r>
            <a:r>
              <a:rPr lang="cs-CZ" sz="2400" dirty="0"/>
              <a:t>k </a:t>
            </a:r>
            <a:r>
              <a:rPr lang="cs-CZ" sz="2400" dirty="0" smtClean="0"/>
              <a:t>obchodování, </a:t>
            </a:r>
            <a:r>
              <a:rPr lang="cs-CZ" sz="2400" dirty="0"/>
              <a:t>jestliže byl uveřejněn prospekt těchto investičních cenných papírů a od jeho uveřejnění uplynul alespoň </a:t>
            </a:r>
            <a:r>
              <a:rPr lang="cs-CZ" sz="2400" dirty="0" smtClean="0"/>
              <a:t>den</a:t>
            </a:r>
            <a:r>
              <a:rPr lang="cs-CZ" sz="2400" dirty="0"/>
              <a:t>.</a:t>
            </a:r>
          </a:p>
          <a:p>
            <a:r>
              <a:rPr lang="cs-CZ" sz="2400" dirty="0"/>
              <a:t>Organizátor </a:t>
            </a:r>
            <a:r>
              <a:rPr lang="cs-CZ" sz="2400" dirty="0" smtClean="0"/>
              <a:t>RT </a:t>
            </a:r>
            <a:r>
              <a:rPr lang="cs-CZ" sz="2400" dirty="0"/>
              <a:t>stanoví a dodržuje transparentní pravidla přístupu na regulovaný trh, která stanoví objektivní kritéria pro tento přístup.</a:t>
            </a:r>
          </a:p>
          <a:p>
            <a:r>
              <a:rPr lang="cs-CZ" sz="2400" dirty="0"/>
              <a:t>Pravidla přístupu na </a:t>
            </a:r>
            <a:r>
              <a:rPr lang="cs-CZ" sz="2400" dirty="0" smtClean="0"/>
              <a:t>RT </a:t>
            </a:r>
            <a:r>
              <a:rPr lang="cs-CZ" sz="2400" dirty="0"/>
              <a:t>upřesňují povinnosti účastníků regulovaného trhu, vyplývající z řízení a struktury regulovaného trhu, pravidel obchodování na regulovaném trhu a pravidel pro zúčtování a vypořádání obchodů uzavřených na </a:t>
            </a:r>
            <a:r>
              <a:rPr lang="cs-CZ" sz="2400" dirty="0" smtClean="0"/>
              <a:t>RT.</a:t>
            </a:r>
            <a:endParaRPr lang="cs-CZ" sz="2400" dirty="0"/>
          </a:p>
          <a:p>
            <a:r>
              <a:rPr lang="cs-CZ" sz="2400" dirty="0"/>
              <a:t>Oficiální trh – segment </a:t>
            </a:r>
            <a:r>
              <a:rPr lang="cs-CZ" sz="2400" dirty="0" smtClean="0"/>
              <a:t>RT, </a:t>
            </a:r>
            <a:r>
              <a:rPr lang="cs-CZ" sz="2400" dirty="0"/>
              <a:t>Oficiální trh je určený výhradně pro obchodování největších a nejprestižnějších emisí, min. objem emise 200 000 EUR. </a:t>
            </a:r>
          </a:p>
          <a:p>
            <a:r>
              <a:rPr lang="cs-CZ" sz="2400" dirty="0"/>
              <a:t>https://www.pse.cz/obchodovani/trhy/prime-market/</a:t>
            </a:r>
          </a:p>
        </p:txBody>
      </p:sp>
    </p:spTree>
    <p:extLst>
      <p:ext uri="{BB962C8B-B14F-4D97-AF65-F5344CB8AC3E}">
        <p14:creationId xmlns:p14="http://schemas.microsoft.com/office/powerpoint/2010/main" val="13337213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1981200" y="320040"/>
            <a:ext cx="8229600" cy="516574"/>
          </a:xfrm>
        </p:spPr>
        <p:txBody>
          <a:bodyPr/>
          <a:lstStyle/>
          <a:p>
            <a:pPr algn="just" eaLnBrk="1" hangingPunct="1"/>
            <a:r>
              <a:rPr lang="cs-CZ" altLang="cs-CZ" sz="3000" dirty="0">
                <a:solidFill>
                  <a:srgbClr val="7B9899"/>
                </a:solidFill>
              </a:rPr>
              <a:t>Povinné osoby, čl. 3 odst. 1 (25 a 26) MAR</a:t>
            </a:r>
            <a:endParaRPr lang="en-US" altLang="cs-CZ" sz="3000" dirty="0">
              <a:solidFill>
                <a:srgbClr val="7B9899"/>
              </a:solidFill>
            </a:endParaRPr>
          </a:p>
        </p:txBody>
      </p:sp>
      <p:sp>
        <p:nvSpPr>
          <p:cNvPr id="13315" name="Rectangle 3"/>
          <p:cNvSpPr>
            <a:spLocks noGrp="1" noChangeArrowheads="1"/>
          </p:cNvSpPr>
          <p:nvPr>
            <p:ph sz="quarter" idx="1"/>
          </p:nvPr>
        </p:nvSpPr>
        <p:spPr>
          <a:xfrm>
            <a:off x="1371600" y="1200150"/>
            <a:ext cx="8839200" cy="4457700"/>
          </a:xfrm>
        </p:spPr>
        <p:txBody>
          <a:bodyPr>
            <a:normAutofit fontScale="62500" lnSpcReduction="20000"/>
          </a:bodyPr>
          <a:lstStyle/>
          <a:p>
            <a:pPr algn="just" eaLnBrk="1" hangingPunct="1">
              <a:defRPr/>
            </a:pPr>
            <a:r>
              <a:rPr lang="cs-CZ" altLang="cs-CZ" dirty="0" smtClean="0">
                <a:solidFill>
                  <a:srgbClr val="191919"/>
                </a:solidFill>
              </a:rPr>
              <a:t>osoba s řídící pravomocí emitenta (vedoucí osoby, DR, strategická rozhodnutí s přístupem k vnitřním informacím)</a:t>
            </a:r>
          </a:p>
          <a:p>
            <a:pPr algn="just" eaLnBrk="1" hangingPunct="1">
              <a:defRPr/>
            </a:pPr>
            <a:r>
              <a:rPr lang="cs-CZ" altLang="cs-CZ" dirty="0" smtClean="0">
                <a:solidFill>
                  <a:srgbClr val="191919"/>
                </a:solidFill>
              </a:rPr>
              <a:t>manžel nebo partner, nezaopatřené děti </a:t>
            </a:r>
          </a:p>
          <a:p>
            <a:pPr algn="just" eaLnBrk="1" hangingPunct="1">
              <a:defRPr/>
            </a:pPr>
            <a:r>
              <a:rPr lang="cs-CZ" altLang="cs-CZ" dirty="0" smtClean="0">
                <a:solidFill>
                  <a:srgbClr val="191919"/>
                </a:solidFill>
              </a:rPr>
              <a:t>jiní příbuzní, kteří s ní žijí ve společné domácnosti po dobu nejméně 1roku</a:t>
            </a:r>
          </a:p>
          <a:p>
            <a:pPr algn="just" eaLnBrk="1" hangingPunct="1">
              <a:defRPr/>
            </a:pPr>
            <a:r>
              <a:rPr lang="cs-CZ" altLang="cs-CZ" dirty="0" smtClean="0">
                <a:solidFill>
                  <a:srgbClr val="191919"/>
                </a:solidFill>
              </a:rPr>
              <a:t>jiné osoby blízké</a:t>
            </a:r>
          </a:p>
          <a:p>
            <a:pPr algn="just" eaLnBrk="1" hangingPunct="1">
              <a:defRPr/>
            </a:pPr>
            <a:r>
              <a:rPr lang="cs-CZ" altLang="cs-CZ" dirty="0" smtClean="0">
                <a:solidFill>
                  <a:srgbClr val="191919"/>
                </a:solidFill>
              </a:rPr>
              <a:t>právnické osoby, </a:t>
            </a:r>
            <a:r>
              <a:rPr lang="cs-CZ" altLang="cs-CZ" dirty="0" err="1" smtClean="0">
                <a:solidFill>
                  <a:srgbClr val="191919"/>
                </a:solidFill>
              </a:rPr>
              <a:t>svěřenské</a:t>
            </a:r>
            <a:r>
              <a:rPr lang="cs-CZ" altLang="cs-CZ" dirty="0" smtClean="0">
                <a:solidFill>
                  <a:srgbClr val="191919"/>
                </a:solidFill>
              </a:rPr>
              <a:t> fondy nebo společenství, ve kterých jsou tyto osoby osobami s řídící pravomocí, které jsou ovládané těmito osobami nebo jejichž ekonomické zájmy jsou podstatnou měrou shodné s ekonomickými zájmy těchto osob</a:t>
            </a:r>
          </a:p>
          <a:p>
            <a:pPr algn="just" eaLnBrk="1" hangingPunct="1">
              <a:defRPr/>
            </a:pPr>
            <a:endParaRPr lang="cs-CZ" altLang="cs-CZ" dirty="0">
              <a:solidFill>
                <a:srgbClr val="191919"/>
              </a:solidFill>
            </a:endParaRPr>
          </a:p>
          <a:p>
            <a:pPr algn="just" eaLnBrk="1" hangingPunct="1">
              <a:defRPr/>
            </a:pPr>
            <a:r>
              <a:rPr lang="cs-CZ" altLang="cs-CZ" dirty="0" smtClean="0">
                <a:solidFill>
                  <a:srgbClr val="191919"/>
                </a:solidFill>
              </a:rPr>
              <a:t>Viz v podrobnostech čl. 3 odst. 1 bod 26 MAR</a:t>
            </a:r>
          </a:p>
          <a:p>
            <a:pPr marL="0" indent="0" algn="just" fontAlgn="auto">
              <a:spcAft>
                <a:spcPts val="0"/>
              </a:spcAft>
              <a:buNone/>
              <a:defRPr/>
            </a:pPr>
            <a:r>
              <a:rPr lang="cs-CZ" sz="2200" dirty="0"/>
              <a:t>						</a:t>
            </a:r>
            <a:endParaRPr lang="cs-CZ" sz="2200" dirty="0">
              <a:solidFill>
                <a:schemeClr val="bg1"/>
              </a:solidFill>
            </a:endParaRPr>
          </a:p>
          <a:p>
            <a:pPr marL="274320" indent="-274320" algn="just" fontAlgn="auto">
              <a:spcAft>
                <a:spcPts val="0"/>
              </a:spcAft>
              <a:buNone/>
              <a:defRPr/>
            </a:pPr>
            <a:endParaRPr lang="cs-CZ" sz="2200" dirty="0">
              <a:solidFill>
                <a:schemeClr val="bg1"/>
              </a:solidFill>
            </a:endParaRPr>
          </a:p>
          <a:p>
            <a:pPr marL="274320" indent="-274320" algn="just" fontAlgn="auto">
              <a:spcAft>
                <a:spcPts val="0"/>
              </a:spcAft>
              <a:buNone/>
              <a:defRPr/>
            </a:pPr>
            <a:endParaRPr lang="en-US" sz="2200" i="1" dirty="0"/>
          </a:p>
        </p:txBody>
      </p:sp>
    </p:spTree>
    <p:extLst>
      <p:ext uri="{BB962C8B-B14F-4D97-AF65-F5344CB8AC3E}">
        <p14:creationId xmlns:p14="http://schemas.microsoft.com/office/powerpoint/2010/main" val="12397476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Nadpis 1"/>
          <p:cNvSpPr>
            <a:spLocks noGrp="1"/>
          </p:cNvSpPr>
          <p:nvPr>
            <p:ph type="title"/>
          </p:nvPr>
        </p:nvSpPr>
        <p:spPr>
          <a:xfrm>
            <a:off x="1982788" y="152400"/>
            <a:ext cx="8229600" cy="990600"/>
          </a:xfrm>
        </p:spPr>
        <p:txBody>
          <a:bodyPr/>
          <a:lstStyle/>
          <a:p>
            <a:pPr algn="just" eaLnBrk="1" hangingPunct="1"/>
            <a:r>
              <a:rPr lang="cs-CZ" altLang="cs-CZ" smtClean="0">
                <a:solidFill>
                  <a:srgbClr val="7B9899"/>
                </a:solidFill>
              </a:rPr>
              <a:t>Oznamované transakce</a:t>
            </a:r>
          </a:p>
        </p:txBody>
      </p:sp>
      <p:sp>
        <p:nvSpPr>
          <p:cNvPr id="22531" name="Zástupný symbol pro obsah 2"/>
          <p:cNvSpPr>
            <a:spLocks noGrp="1"/>
          </p:cNvSpPr>
          <p:nvPr>
            <p:ph sz="quarter" idx="1"/>
          </p:nvPr>
        </p:nvSpPr>
        <p:spPr>
          <a:xfrm>
            <a:off x="2184400" y="4522789"/>
            <a:ext cx="8229600" cy="4848225"/>
          </a:xfrm>
        </p:spPr>
        <p:txBody>
          <a:bodyPr/>
          <a:lstStyle/>
          <a:p>
            <a:pPr algn="just" eaLnBrk="1" hangingPunct="1">
              <a:lnSpc>
                <a:spcPct val="80000"/>
              </a:lnSpc>
              <a:buFont typeface="Wingdings 3" panose="05040102010807070707" pitchFamily="18" charset="2"/>
              <a:buNone/>
              <a:defRPr/>
            </a:pPr>
            <a:r>
              <a:rPr lang="cs-CZ" altLang="cs-CZ" dirty="0" smtClean="0"/>
              <a:t>Oznamované transakce</a:t>
            </a:r>
          </a:p>
          <a:p>
            <a:pPr marL="514350" indent="-514350" algn="just">
              <a:lnSpc>
                <a:spcPct val="80000"/>
              </a:lnSpc>
              <a:buFont typeface="+mj-lt"/>
              <a:buAutoNum type="arabicPeriod"/>
              <a:defRPr/>
            </a:pPr>
            <a:r>
              <a:rPr lang="cs-CZ" altLang="cs-CZ" dirty="0" smtClean="0"/>
              <a:t>Princip „post-</a:t>
            </a:r>
            <a:r>
              <a:rPr lang="cs-CZ" altLang="cs-CZ" dirty="0" err="1" smtClean="0"/>
              <a:t>trading</a:t>
            </a:r>
            <a:r>
              <a:rPr lang="cs-CZ" altLang="cs-CZ" dirty="0" smtClean="0"/>
              <a:t> </a:t>
            </a:r>
            <a:r>
              <a:rPr lang="cs-CZ" altLang="cs-CZ" dirty="0" err="1" smtClean="0"/>
              <a:t>disclosure</a:t>
            </a:r>
            <a:r>
              <a:rPr lang="cs-CZ" altLang="cs-CZ" dirty="0" smtClean="0"/>
              <a:t>“	</a:t>
            </a:r>
          </a:p>
          <a:p>
            <a:pPr marL="514350" indent="-514350" algn="just">
              <a:lnSpc>
                <a:spcPct val="80000"/>
              </a:lnSpc>
              <a:buFont typeface="+mj-lt"/>
              <a:buAutoNum type="arabicPeriod"/>
              <a:defRPr/>
            </a:pPr>
            <a:r>
              <a:rPr lang="cs-CZ" altLang="cs-CZ" dirty="0" smtClean="0"/>
              <a:t>Vymezení oznamovaných transakcí</a:t>
            </a:r>
          </a:p>
          <a:p>
            <a:pPr marL="788988" lvl="1" indent="-514350" algn="just">
              <a:lnSpc>
                <a:spcPct val="80000"/>
              </a:lnSpc>
              <a:buFont typeface="+mj-lt"/>
              <a:buAutoNum type="arabicPeriod"/>
              <a:defRPr/>
            </a:pPr>
            <a:r>
              <a:rPr lang="cs-CZ" altLang="cs-CZ" dirty="0" smtClean="0">
                <a:solidFill>
                  <a:schemeClr val="tx1"/>
                </a:solidFill>
              </a:rPr>
              <a:t>Druhy oznamovaných transakcí	</a:t>
            </a:r>
          </a:p>
          <a:p>
            <a:pPr marL="788988" lvl="1" indent="-514350" algn="just">
              <a:lnSpc>
                <a:spcPct val="80000"/>
              </a:lnSpc>
              <a:buFont typeface="+mj-lt"/>
              <a:buAutoNum type="arabicPeriod"/>
              <a:defRPr/>
            </a:pPr>
            <a:r>
              <a:rPr lang="cs-CZ" altLang="cs-CZ" dirty="0" smtClean="0">
                <a:solidFill>
                  <a:schemeClr val="tx1"/>
                </a:solidFill>
              </a:rPr>
              <a:t>Dotčené nástroje</a:t>
            </a:r>
            <a:r>
              <a:rPr lang="cs-CZ" altLang="cs-CZ" dirty="0" smtClean="0"/>
              <a:t>	</a:t>
            </a:r>
          </a:p>
          <a:p>
            <a:pPr marL="788988" lvl="1" indent="-514350" algn="just">
              <a:lnSpc>
                <a:spcPct val="80000"/>
              </a:lnSpc>
              <a:buFont typeface="+mj-lt"/>
              <a:buAutoNum type="arabicPeriod"/>
              <a:defRPr/>
            </a:pPr>
            <a:endParaRPr lang="cs-CZ" altLang="cs-CZ" dirty="0" smtClean="0"/>
          </a:p>
          <a:p>
            <a:pPr marL="788988" lvl="1" indent="-514350" algn="just">
              <a:lnSpc>
                <a:spcPct val="80000"/>
              </a:lnSpc>
              <a:buFont typeface="+mj-lt"/>
              <a:buAutoNum type="arabicPeriod"/>
              <a:defRPr/>
            </a:pPr>
            <a:endParaRPr lang="cs-CZ" altLang="cs-CZ" dirty="0" smtClean="0"/>
          </a:p>
          <a:p>
            <a:pPr marL="788988" lvl="1" indent="-514350" algn="just">
              <a:lnSpc>
                <a:spcPct val="80000"/>
              </a:lnSpc>
              <a:buFont typeface="+mj-lt"/>
              <a:buAutoNum type="arabicPeriod"/>
              <a:defRPr/>
            </a:pPr>
            <a:endParaRPr lang="cs-CZ" altLang="cs-CZ" dirty="0" smtClean="0"/>
          </a:p>
          <a:p>
            <a:pPr algn="just" eaLnBrk="1" hangingPunct="1">
              <a:lnSpc>
                <a:spcPct val="80000"/>
              </a:lnSpc>
              <a:defRPr/>
            </a:pPr>
            <a:endParaRPr lang="cs-CZ" altLang="cs-CZ" dirty="0" smtClean="0"/>
          </a:p>
          <a:p>
            <a:pPr algn="just" eaLnBrk="1" hangingPunct="1">
              <a:lnSpc>
                <a:spcPct val="80000"/>
              </a:lnSpc>
              <a:defRPr/>
            </a:pPr>
            <a:endParaRPr lang="cs-CZ" altLang="cs-CZ" dirty="0" smtClean="0"/>
          </a:p>
        </p:txBody>
      </p:sp>
      <p:pic>
        <p:nvPicPr>
          <p:cNvPr id="75780" name="Picture 2" descr=" - Dilbert by Scott Adam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82775" y="1233488"/>
            <a:ext cx="8572500" cy="2627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09624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algn="just" eaLnBrk="1" hangingPunct="1"/>
            <a:r>
              <a:rPr lang="cs-CZ" altLang="cs-CZ" smtClean="0">
                <a:solidFill>
                  <a:srgbClr val="7B9899"/>
                </a:solidFill>
              </a:rPr>
              <a:t>De minimis</a:t>
            </a:r>
            <a:endParaRPr lang="en-US" altLang="cs-CZ" smtClean="0">
              <a:solidFill>
                <a:srgbClr val="7B9899"/>
              </a:solidFill>
            </a:endParaRPr>
          </a:p>
        </p:txBody>
      </p:sp>
      <p:sp>
        <p:nvSpPr>
          <p:cNvPr id="33795" name="Rectangle 3"/>
          <p:cNvSpPr>
            <a:spLocks noGrp="1" noChangeArrowheads="1"/>
          </p:cNvSpPr>
          <p:nvPr>
            <p:ph sz="quarter" idx="1"/>
          </p:nvPr>
        </p:nvSpPr>
        <p:spPr>
          <a:xfrm>
            <a:off x="563880" y="1394460"/>
            <a:ext cx="9602470" cy="5634991"/>
          </a:xfrm>
        </p:spPr>
        <p:txBody>
          <a:bodyPr>
            <a:normAutofit fontScale="62500" lnSpcReduction="20000"/>
          </a:bodyPr>
          <a:lstStyle/>
          <a:p>
            <a:pPr algn="just" eaLnBrk="1" hangingPunct="1">
              <a:lnSpc>
                <a:spcPct val="170000"/>
              </a:lnSpc>
              <a:buFont typeface="Wingdings 3" panose="05040102010807070707" pitchFamily="18" charset="2"/>
              <a:buNone/>
              <a:defRPr/>
            </a:pPr>
            <a:r>
              <a:rPr lang="cs-CZ" altLang="cs-CZ" dirty="0" smtClean="0">
                <a:solidFill>
                  <a:srgbClr val="191919"/>
                </a:solidFill>
              </a:rPr>
              <a:t>Oznamovací povinnost </a:t>
            </a:r>
          </a:p>
          <a:p>
            <a:pPr algn="just" eaLnBrk="1" hangingPunct="1">
              <a:lnSpc>
                <a:spcPct val="170000"/>
              </a:lnSpc>
              <a:defRPr/>
            </a:pPr>
            <a:r>
              <a:rPr lang="cs-CZ" altLang="cs-CZ" dirty="0" smtClean="0">
                <a:solidFill>
                  <a:srgbClr val="191919"/>
                </a:solidFill>
              </a:rPr>
              <a:t>jen za podmínky, že součet hodnot transakcí v kalendářním roce dosáhne alespoň částky odpovídající 5 000 EUR, a to ohledně všech transakcí uskutečněných v kalendářním roce.</a:t>
            </a:r>
          </a:p>
          <a:p>
            <a:pPr algn="just" eaLnBrk="1" hangingPunct="1">
              <a:lnSpc>
                <a:spcPct val="170000"/>
              </a:lnSpc>
              <a:defRPr/>
            </a:pPr>
            <a:r>
              <a:rPr lang="cs-CZ" altLang="cs-CZ" dirty="0" smtClean="0">
                <a:solidFill>
                  <a:srgbClr val="191919"/>
                </a:solidFill>
              </a:rPr>
              <a:t>MAR: </a:t>
            </a:r>
            <a:r>
              <a:rPr lang="cs-CZ" dirty="0"/>
              <a:t>Příslušný orgán může rozhodnout o navýšení prahové hodnoty </a:t>
            </a:r>
            <a:r>
              <a:rPr lang="cs-CZ" dirty="0" smtClean="0"/>
              <a:t>na </a:t>
            </a:r>
            <a:r>
              <a:rPr lang="cs-CZ" dirty="0"/>
              <a:t>20 000 EUR. </a:t>
            </a:r>
            <a:endParaRPr lang="cs-CZ" dirty="0" smtClean="0"/>
          </a:p>
          <a:p>
            <a:pPr algn="just" eaLnBrk="1" hangingPunct="1">
              <a:lnSpc>
                <a:spcPct val="170000"/>
              </a:lnSpc>
              <a:defRPr/>
            </a:pPr>
            <a:r>
              <a:rPr lang="cs-CZ" dirty="0" smtClean="0"/>
              <a:t>Předtím</a:t>
            </a:r>
            <a:r>
              <a:rPr lang="cs-CZ" dirty="0"/>
              <a:t>, než tuto prahovou hodnotu zavede, informuje orgán ESMA o svém rozhodnutí a o důvodech, které jej k němu vedly, s konkrétním odkazem na tržní podmínky, a to předtím, než vyšší prahovou hodnotu zavede. </a:t>
            </a:r>
            <a:endParaRPr lang="cs-CZ" dirty="0" smtClean="0"/>
          </a:p>
          <a:p>
            <a:pPr algn="just" eaLnBrk="1" hangingPunct="1">
              <a:lnSpc>
                <a:spcPct val="170000"/>
              </a:lnSpc>
              <a:defRPr/>
            </a:pPr>
            <a:r>
              <a:rPr lang="cs-CZ" dirty="0" smtClean="0"/>
              <a:t>Orgán </a:t>
            </a:r>
            <a:r>
              <a:rPr lang="cs-CZ" dirty="0"/>
              <a:t>ESMA na svých internetových stránkách zveřejní seznam prahových hodnot, které jsou uplatňovány v souladu s tímto článkem, a odůvodnění těchto prahových hodnot poskytnutá příslušnými orgány.</a:t>
            </a:r>
            <a:endParaRPr lang="cs-CZ" altLang="cs-CZ" dirty="0" smtClean="0">
              <a:solidFill>
                <a:srgbClr val="191919"/>
              </a:solidFill>
            </a:endParaRPr>
          </a:p>
          <a:p>
            <a:pPr algn="just" eaLnBrk="1" hangingPunct="1">
              <a:lnSpc>
                <a:spcPct val="80000"/>
              </a:lnSpc>
              <a:defRPr/>
            </a:pPr>
            <a:endParaRPr lang="cs-CZ" altLang="cs-CZ" dirty="0" smtClean="0"/>
          </a:p>
          <a:p>
            <a:pPr marL="274320" indent="-274320" algn="just" fontAlgn="auto">
              <a:spcAft>
                <a:spcPts val="0"/>
              </a:spcAft>
              <a:buNone/>
              <a:defRPr/>
            </a:pPr>
            <a:endParaRPr lang="cs-CZ" altLang="cs-CZ" sz="2000" dirty="0"/>
          </a:p>
          <a:p>
            <a:pPr marL="274320" indent="-274320" algn="just" fontAlgn="auto">
              <a:spcAft>
                <a:spcPts val="0"/>
              </a:spcAft>
              <a:buNone/>
              <a:defRPr/>
            </a:pPr>
            <a:r>
              <a:rPr lang="cs-CZ" altLang="cs-CZ" sz="2000" dirty="0"/>
              <a:t>	</a:t>
            </a:r>
          </a:p>
          <a:p>
            <a:pPr marL="274320" indent="-274320" algn="just" fontAlgn="auto">
              <a:spcAft>
                <a:spcPts val="0"/>
              </a:spcAft>
              <a:buNone/>
              <a:defRPr/>
            </a:pPr>
            <a:r>
              <a:rPr lang="cs-CZ" altLang="cs-CZ" sz="2000" dirty="0"/>
              <a:t>						</a:t>
            </a:r>
            <a:endParaRPr lang="cs-CZ" altLang="cs-CZ" dirty="0">
              <a:solidFill>
                <a:schemeClr val="bg1"/>
              </a:solidFill>
            </a:endParaRPr>
          </a:p>
          <a:p>
            <a:pPr marL="274320" indent="-274320" algn="just" fontAlgn="auto">
              <a:spcAft>
                <a:spcPts val="0"/>
              </a:spcAft>
              <a:buNone/>
              <a:defRPr/>
            </a:pPr>
            <a:endParaRPr lang="cs-CZ" altLang="cs-CZ" dirty="0">
              <a:solidFill>
                <a:schemeClr val="bg1"/>
              </a:solidFill>
            </a:endParaRPr>
          </a:p>
          <a:p>
            <a:pPr marL="274320" indent="-274320" algn="just" fontAlgn="auto">
              <a:spcAft>
                <a:spcPts val="0"/>
              </a:spcAft>
              <a:buNone/>
              <a:defRPr/>
            </a:pPr>
            <a:endParaRPr lang="en-US" altLang="cs-CZ" i="1" dirty="0" smtClean="0"/>
          </a:p>
        </p:txBody>
      </p:sp>
    </p:spTree>
    <p:extLst>
      <p:ext uri="{BB962C8B-B14F-4D97-AF65-F5344CB8AC3E}">
        <p14:creationId xmlns:p14="http://schemas.microsoft.com/office/powerpoint/2010/main" val="347628924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algn="just" eaLnBrk="1" hangingPunct="1"/>
            <a:r>
              <a:rPr lang="cs-CZ" altLang="cs-CZ" smtClean="0">
                <a:solidFill>
                  <a:srgbClr val="7B9899"/>
                </a:solidFill>
              </a:rPr>
              <a:t>Přesnější vymezení druhů obchodů</a:t>
            </a:r>
            <a:endParaRPr lang="en-US" altLang="cs-CZ" smtClean="0">
              <a:solidFill>
                <a:srgbClr val="7B9899"/>
              </a:solidFill>
            </a:endParaRPr>
          </a:p>
        </p:txBody>
      </p:sp>
      <p:sp>
        <p:nvSpPr>
          <p:cNvPr id="35843" name="Rectangle 3"/>
          <p:cNvSpPr>
            <a:spLocks noGrp="1" noChangeArrowheads="1"/>
          </p:cNvSpPr>
          <p:nvPr>
            <p:ph sz="quarter" idx="1"/>
          </p:nvPr>
        </p:nvSpPr>
        <p:spPr>
          <a:xfrm>
            <a:off x="800100" y="1455420"/>
            <a:ext cx="9410700" cy="5142231"/>
          </a:xfrm>
        </p:spPr>
        <p:txBody>
          <a:bodyPr>
            <a:normAutofit fontScale="85000" lnSpcReduction="20000"/>
          </a:bodyPr>
          <a:lstStyle/>
          <a:p>
            <a:pPr algn="just">
              <a:buFontTx/>
              <a:buNone/>
              <a:defRPr/>
            </a:pPr>
            <a:r>
              <a:rPr lang="cs-CZ" altLang="cs-CZ" dirty="0" smtClean="0">
                <a:solidFill>
                  <a:srgbClr val="191919"/>
                </a:solidFill>
              </a:rPr>
              <a:t>	</a:t>
            </a:r>
            <a:r>
              <a:rPr lang="cs-CZ" dirty="0"/>
              <a:t>Podrobné vymezení je uvedeno v nařízení Evropské komise v přenesené pravomoci (EU) 2016/522 ze dne 17. prosince 2015, kterým se doplňuje nařízení Evropského parlamentu a Rady (EU) č. 596/2014, pokud jde o výjimku pro některé veřejné orgány a centrální banky třetích zemí, ukazatele manipulace s trhem, prahové hodnoty pro zveřejnění, příslušný orgán pro oznamování odložení zveřejnění, povolování obchodů během uzavřeného období a druhy obchodů osob s řídící pravomocí podléhající oznamovací povinnosti.</a:t>
            </a:r>
            <a:endParaRPr lang="cs-CZ" altLang="cs-CZ" sz="2200" dirty="0"/>
          </a:p>
          <a:p>
            <a:pPr marL="274320" indent="-274320" algn="just" fontAlgn="auto">
              <a:spcAft>
                <a:spcPts val="0"/>
              </a:spcAft>
              <a:buNone/>
              <a:defRPr/>
            </a:pPr>
            <a:r>
              <a:rPr lang="cs-CZ" altLang="cs-CZ" sz="2200" dirty="0"/>
              <a:t>	</a:t>
            </a:r>
          </a:p>
          <a:p>
            <a:pPr marL="274320" indent="-274320" algn="just" fontAlgn="auto">
              <a:spcAft>
                <a:spcPts val="0"/>
              </a:spcAft>
              <a:buNone/>
              <a:defRPr/>
            </a:pPr>
            <a:r>
              <a:rPr lang="cs-CZ" altLang="cs-CZ" sz="2200" dirty="0"/>
              <a:t>						</a:t>
            </a:r>
            <a:endParaRPr lang="cs-CZ" altLang="cs-CZ" sz="2200" dirty="0">
              <a:solidFill>
                <a:schemeClr val="bg1"/>
              </a:solidFill>
            </a:endParaRPr>
          </a:p>
          <a:p>
            <a:pPr marL="274320" indent="-274320" algn="just" fontAlgn="auto">
              <a:spcAft>
                <a:spcPts val="0"/>
              </a:spcAft>
              <a:buNone/>
              <a:defRPr/>
            </a:pPr>
            <a:endParaRPr lang="cs-CZ" altLang="cs-CZ" sz="2200" dirty="0">
              <a:solidFill>
                <a:schemeClr val="bg1"/>
              </a:solidFill>
            </a:endParaRPr>
          </a:p>
          <a:p>
            <a:pPr marL="274320" indent="-274320" algn="just" fontAlgn="auto">
              <a:spcAft>
                <a:spcPts val="0"/>
              </a:spcAft>
              <a:buNone/>
              <a:defRPr/>
            </a:pPr>
            <a:endParaRPr lang="en-US" altLang="cs-CZ" sz="2200" i="1" dirty="0"/>
          </a:p>
        </p:txBody>
      </p:sp>
    </p:spTree>
    <p:extLst>
      <p:ext uri="{BB962C8B-B14F-4D97-AF65-F5344CB8AC3E}">
        <p14:creationId xmlns:p14="http://schemas.microsoft.com/office/powerpoint/2010/main" val="14909353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algn="just" eaLnBrk="1" hangingPunct="1"/>
            <a:r>
              <a:rPr lang="cs-CZ" altLang="cs-CZ" sz="3000">
                <a:solidFill>
                  <a:srgbClr val="7B9899"/>
                </a:solidFill>
              </a:rPr>
              <a:t>Příklad evidované informace </a:t>
            </a:r>
            <a:br>
              <a:rPr lang="cs-CZ" altLang="cs-CZ" sz="3000">
                <a:solidFill>
                  <a:srgbClr val="7B9899"/>
                </a:solidFill>
              </a:rPr>
            </a:br>
            <a:r>
              <a:rPr lang="cs-CZ" altLang="cs-CZ" sz="3000">
                <a:solidFill>
                  <a:srgbClr val="7B9899"/>
                </a:solidFill>
              </a:rPr>
              <a:t>Centrální úložiště regulovaných informací</a:t>
            </a:r>
            <a:endParaRPr lang="en-US" altLang="cs-CZ" sz="3000">
              <a:solidFill>
                <a:srgbClr val="7B9899"/>
              </a:solidFill>
            </a:endParaRPr>
          </a:p>
        </p:txBody>
      </p:sp>
      <p:sp>
        <p:nvSpPr>
          <p:cNvPr id="13315" name="Rectangle 3"/>
          <p:cNvSpPr>
            <a:spLocks noGrp="1" noChangeArrowheads="1"/>
          </p:cNvSpPr>
          <p:nvPr>
            <p:ph sz="quarter" idx="1"/>
          </p:nvPr>
        </p:nvSpPr>
        <p:spPr>
          <a:xfrm>
            <a:off x="876300" y="1821180"/>
            <a:ext cx="10363200" cy="5036820"/>
          </a:xfrm>
        </p:spPr>
        <p:txBody>
          <a:bodyPr>
            <a:normAutofit fontScale="32500" lnSpcReduction="20000"/>
          </a:bodyPr>
          <a:lstStyle/>
          <a:p>
            <a:pPr marL="0" indent="0">
              <a:buNone/>
              <a:defRPr/>
            </a:pPr>
            <a:r>
              <a:rPr lang="cs-CZ" altLang="cs-CZ" sz="4500" i="1" dirty="0">
                <a:solidFill>
                  <a:srgbClr val="191919"/>
                </a:solidFill>
              </a:rPr>
              <a:t>Emitent ČEZ, a. s. </a:t>
            </a:r>
          </a:p>
          <a:p>
            <a:pPr marL="0" indent="0">
              <a:buNone/>
              <a:defRPr/>
            </a:pPr>
            <a:r>
              <a:rPr lang="cs-CZ" altLang="cs-CZ" sz="4500" i="1" dirty="0">
                <a:solidFill>
                  <a:srgbClr val="191919"/>
                </a:solidFill>
              </a:rPr>
              <a:t>Oznamovatel Michal Skalka</a:t>
            </a:r>
          </a:p>
          <a:p>
            <a:pPr marL="0" indent="0">
              <a:buNone/>
              <a:defRPr/>
            </a:pPr>
            <a:r>
              <a:rPr lang="cs-CZ" altLang="cs-CZ" sz="4500" i="1" dirty="0">
                <a:solidFill>
                  <a:srgbClr val="191919"/>
                </a:solidFill>
              </a:rPr>
              <a:t>Vztah oznamovatele k emitentovi - Osoba s řídící pravomocí emitenta </a:t>
            </a:r>
          </a:p>
          <a:p>
            <a:pPr marL="0" indent="0">
              <a:buNone/>
              <a:defRPr/>
            </a:pPr>
            <a:r>
              <a:rPr lang="cs-CZ" altLang="cs-CZ" sz="4500" i="1" dirty="0">
                <a:solidFill>
                  <a:srgbClr val="191919"/>
                </a:solidFill>
              </a:rPr>
              <a:t>Informace ID informace R000481652101115132142</a:t>
            </a:r>
          </a:p>
          <a:p>
            <a:pPr marL="0" indent="0">
              <a:buNone/>
              <a:defRPr/>
            </a:pPr>
            <a:r>
              <a:rPr lang="cs-CZ" altLang="cs-CZ" sz="4500" i="1" dirty="0">
                <a:solidFill>
                  <a:srgbClr val="191919"/>
                </a:solidFill>
              </a:rPr>
              <a:t>Datum přijetí15.11.2010, Čas přijetí13:26:51</a:t>
            </a:r>
          </a:p>
          <a:p>
            <a:pPr marL="0" indent="0">
              <a:buNone/>
              <a:defRPr/>
            </a:pPr>
            <a:r>
              <a:rPr lang="cs-CZ" altLang="cs-CZ" sz="4500" i="1" dirty="0">
                <a:solidFill>
                  <a:srgbClr val="191919"/>
                </a:solidFill>
              </a:rPr>
              <a:t>Detail transakce – varianta 1) – Akcie</a:t>
            </a:r>
          </a:p>
          <a:p>
            <a:pPr marL="0" indent="0">
              <a:buNone/>
              <a:defRPr/>
            </a:pPr>
            <a:r>
              <a:rPr lang="cs-CZ" altLang="cs-CZ" sz="4500" i="1" dirty="0">
                <a:solidFill>
                  <a:srgbClr val="191919"/>
                </a:solidFill>
              </a:rPr>
              <a:t>Povaha transakce	Pozbytí (zcizení)</a:t>
            </a:r>
          </a:p>
          <a:p>
            <a:pPr marL="0" indent="0">
              <a:buNone/>
              <a:defRPr/>
            </a:pPr>
            <a:r>
              <a:rPr lang="cs-CZ" altLang="cs-CZ" sz="4500" i="1" dirty="0">
                <a:solidFill>
                  <a:srgbClr val="191919"/>
                </a:solidFill>
              </a:rPr>
              <a:t>Název trhu - Burza cenných papírů Praha</a:t>
            </a:r>
          </a:p>
          <a:p>
            <a:pPr marL="0" indent="0">
              <a:buNone/>
              <a:defRPr/>
            </a:pPr>
            <a:r>
              <a:rPr lang="cs-CZ" altLang="cs-CZ" sz="4500" i="1" dirty="0">
                <a:solidFill>
                  <a:srgbClr val="191919"/>
                </a:solidFill>
              </a:rPr>
              <a:t>Datum uskutečnění transakce - 12.11.2010 </a:t>
            </a:r>
          </a:p>
          <a:p>
            <a:pPr marL="0" indent="0">
              <a:buNone/>
              <a:defRPr/>
            </a:pPr>
            <a:r>
              <a:rPr lang="cs-CZ" altLang="cs-CZ" sz="4500" i="1" dirty="0">
                <a:solidFill>
                  <a:srgbClr val="191919"/>
                </a:solidFill>
              </a:rPr>
              <a:t>Počet kusů 11000 Jednotková, cena752.7305455 CZK</a:t>
            </a:r>
          </a:p>
          <a:p>
            <a:pPr marL="0" indent="0">
              <a:buNone/>
              <a:defRPr/>
            </a:pPr>
            <a:r>
              <a:rPr lang="cs-CZ" altLang="cs-CZ" sz="4500" i="1" dirty="0">
                <a:solidFill>
                  <a:srgbClr val="191919"/>
                </a:solidFill>
              </a:rPr>
              <a:t>Celkový objem 8280036 CZK</a:t>
            </a:r>
          </a:p>
          <a:p>
            <a:pPr marL="0" indent="0">
              <a:buNone/>
              <a:defRPr/>
            </a:pPr>
            <a:endParaRPr lang="cs-CZ" altLang="cs-CZ" sz="4500" i="1" dirty="0">
              <a:solidFill>
                <a:srgbClr val="191919"/>
              </a:solidFill>
            </a:endParaRPr>
          </a:p>
          <a:p>
            <a:pPr marL="0" indent="0">
              <a:buNone/>
              <a:defRPr/>
            </a:pPr>
            <a:r>
              <a:rPr lang="cs-CZ" altLang="cs-CZ" sz="4500" i="1" dirty="0">
                <a:solidFill>
                  <a:srgbClr val="191919"/>
                </a:solidFill>
              </a:rPr>
              <a:t>Doplňující informace </a:t>
            </a:r>
            <a:r>
              <a:rPr lang="cs-CZ" altLang="cs-CZ" sz="4500" i="1" dirty="0" err="1">
                <a:solidFill>
                  <a:srgbClr val="191919"/>
                </a:solidFill>
              </a:rPr>
              <a:t>Informace</a:t>
            </a:r>
            <a:r>
              <a:rPr lang="cs-CZ" altLang="cs-CZ" sz="4500" i="1" dirty="0">
                <a:solidFill>
                  <a:srgbClr val="191919"/>
                </a:solidFill>
              </a:rPr>
              <a:t> o způsobu provedení </a:t>
            </a:r>
            <a:r>
              <a:rPr lang="cs-CZ" altLang="cs-CZ" sz="4500" i="1" dirty="0" err="1">
                <a:solidFill>
                  <a:srgbClr val="191919"/>
                </a:solidFill>
              </a:rPr>
              <a:t>transakceProdej</a:t>
            </a:r>
            <a:r>
              <a:rPr lang="cs-CZ" altLang="cs-CZ" sz="4500" i="1" dirty="0">
                <a:solidFill>
                  <a:srgbClr val="191919"/>
                </a:solidFill>
              </a:rPr>
              <a:t> </a:t>
            </a:r>
            <a:r>
              <a:rPr lang="cs-CZ" altLang="cs-CZ" sz="4500" i="1" dirty="0" err="1">
                <a:solidFill>
                  <a:srgbClr val="191919"/>
                </a:solidFill>
              </a:rPr>
              <a:t>prostřednictím</a:t>
            </a:r>
            <a:r>
              <a:rPr lang="cs-CZ" altLang="cs-CZ" sz="4500" i="1" dirty="0">
                <a:solidFill>
                  <a:srgbClr val="191919"/>
                </a:solidFill>
              </a:rPr>
              <a:t> </a:t>
            </a:r>
            <a:r>
              <a:rPr lang="cs-CZ" altLang="cs-CZ" sz="4500" i="1" dirty="0" err="1">
                <a:solidFill>
                  <a:srgbClr val="191919"/>
                </a:solidFill>
              </a:rPr>
              <a:t>Patria</a:t>
            </a:r>
            <a:r>
              <a:rPr lang="cs-CZ" altLang="cs-CZ" sz="4500" i="1" dirty="0">
                <a:solidFill>
                  <a:srgbClr val="191919"/>
                </a:solidFill>
              </a:rPr>
              <a:t> Direct na BCPP. Prodej 11.000 kusů akcií ČEZ z opčního akciového programu ČEZ. Opční smlouva roku 2005. Akcie byly nabyty v roce 2008.</a:t>
            </a:r>
          </a:p>
          <a:p>
            <a:pPr marL="0" indent="0" algn="just" fontAlgn="auto">
              <a:spcAft>
                <a:spcPts val="0"/>
              </a:spcAft>
              <a:buNone/>
              <a:defRPr/>
            </a:pPr>
            <a:r>
              <a:rPr lang="cs-CZ" sz="4500" dirty="0"/>
              <a:t>			</a:t>
            </a:r>
          </a:p>
          <a:p>
            <a:pPr marL="274320" indent="-274320" algn="just" fontAlgn="auto">
              <a:spcAft>
                <a:spcPts val="0"/>
              </a:spcAft>
              <a:buNone/>
              <a:defRPr/>
            </a:pPr>
            <a:endParaRPr lang="cs-CZ" sz="2000" dirty="0"/>
          </a:p>
          <a:p>
            <a:pPr marL="274320" indent="-274320" algn="just" fontAlgn="auto">
              <a:spcAft>
                <a:spcPts val="0"/>
              </a:spcAft>
              <a:buNone/>
              <a:defRPr/>
            </a:pPr>
            <a:r>
              <a:rPr lang="cs-CZ" sz="2000" dirty="0"/>
              <a:t>	</a:t>
            </a:r>
          </a:p>
          <a:p>
            <a:pPr marL="274320" indent="-274320" algn="just" fontAlgn="auto">
              <a:spcAft>
                <a:spcPts val="0"/>
              </a:spcAft>
              <a:buNone/>
              <a:defRPr/>
            </a:pPr>
            <a:r>
              <a:rPr lang="cs-CZ" sz="2000" dirty="0"/>
              <a:t>						</a:t>
            </a:r>
            <a:endParaRPr lang="cs-CZ" dirty="0">
              <a:solidFill>
                <a:schemeClr val="bg1"/>
              </a:solidFill>
            </a:endParaRPr>
          </a:p>
          <a:p>
            <a:pPr marL="274320" indent="-274320" algn="just" fontAlgn="auto">
              <a:spcAft>
                <a:spcPts val="0"/>
              </a:spcAft>
              <a:buNone/>
              <a:defRPr/>
            </a:pPr>
            <a:endParaRPr lang="cs-CZ" dirty="0">
              <a:solidFill>
                <a:schemeClr val="bg1"/>
              </a:solidFill>
            </a:endParaRPr>
          </a:p>
          <a:p>
            <a:pPr marL="274320" indent="-274320" algn="just" fontAlgn="auto">
              <a:spcAft>
                <a:spcPts val="0"/>
              </a:spcAft>
              <a:buNone/>
              <a:defRPr/>
            </a:pPr>
            <a:endParaRPr lang="en-US" i="1" dirty="0" smtClean="0"/>
          </a:p>
        </p:txBody>
      </p:sp>
    </p:spTree>
    <p:extLst>
      <p:ext uri="{BB962C8B-B14F-4D97-AF65-F5344CB8AC3E}">
        <p14:creationId xmlns:p14="http://schemas.microsoft.com/office/powerpoint/2010/main" val="31254090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algn="just" eaLnBrk="1" hangingPunct="1"/>
            <a:r>
              <a:rPr lang="cs-CZ" altLang="cs-CZ" smtClean="0">
                <a:solidFill>
                  <a:srgbClr val="7B9899"/>
                </a:solidFill>
              </a:rPr>
              <a:t>Manipulace s trhem – tržní</a:t>
            </a:r>
            <a:endParaRPr lang="en-US" altLang="cs-CZ" smtClean="0">
              <a:solidFill>
                <a:srgbClr val="7B9899"/>
              </a:solidFill>
            </a:endParaRPr>
          </a:p>
        </p:txBody>
      </p:sp>
      <p:sp>
        <p:nvSpPr>
          <p:cNvPr id="83971" name="Rectangle 6"/>
          <p:cNvSpPr>
            <a:spLocks noChangeArrowheads="1"/>
          </p:cNvSpPr>
          <p:nvPr/>
        </p:nvSpPr>
        <p:spPr bwMode="auto">
          <a:xfrm>
            <a:off x="3181351" y="12631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1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1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18"/>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1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9pPr>
          </a:lstStyle>
          <a:p>
            <a:pPr>
              <a:spcBef>
                <a:spcPct val="0"/>
              </a:spcBef>
              <a:buClrTx/>
              <a:buSzTx/>
              <a:buFontTx/>
              <a:buNone/>
            </a:pPr>
            <a:endParaRPr lang="cs-CZ" altLang="cs-CZ" sz="1800">
              <a:latin typeface="Arial" panose="020B0604020202020204" pitchFamily="34" charset="0"/>
            </a:endParaRPr>
          </a:p>
        </p:txBody>
      </p:sp>
      <p:graphicFrame>
        <p:nvGraphicFramePr>
          <p:cNvPr id="2" name="Zástupný symbol pro obsah 1"/>
          <p:cNvGraphicFramePr>
            <a:graphicFrameLocks noGrp="1"/>
          </p:cNvGraphicFramePr>
          <p:nvPr>
            <p:ph sz="quarter" idx="1"/>
            <p:extLst>
              <p:ext uri="{D42A27DB-BD31-4B8C-83A1-F6EECF244321}">
                <p14:modId xmlns:p14="http://schemas.microsoft.com/office/powerpoint/2010/main" val="1184984972"/>
              </p:ext>
            </p:extLst>
          </p:nvPr>
        </p:nvGraphicFramePr>
        <p:xfrm>
          <a:off x="982980" y="1449388"/>
          <a:ext cx="9875520" cy="5218112"/>
        </p:xfrm>
        <a:graphic>
          <a:graphicData uri="http://schemas.openxmlformats.org/drawingml/2006/table">
            <a:tbl>
              <a:tblPr/>
              <a:tblGrid>
                <a:gridCol w="395021">
                  <a:extLst>
                    <a:ext uri="{9D8B030D-6E8A-4147-A177-3AD203B41FA5}">
                      <a16:colId xmlns:a16="http://schemas.microsoft.com/office/drawing/2014/main" val="52789347"/>
                    </a:ext>
                  </a:extLst>
                </a:gridCol>
                <a:gridCol w="9480499">
                  <a:extLst>
                    <a:ext uri="{9D8B030D-6E8A-4147-A177-3AD203B41FA5}">
                      <a16:colId xmlns:a16="http://schemas.microsoft.com/office/drawing/2014/main" val="2456352032"/>
                    </a:ext>
                  </a:extLst>
                </a:gridCol>
              </a:tblGrid>
              <a:tr h="521811">
                <a:tc>
                  <a:txBody>
                    <a:bodyPr/>
                    <a:lstStyle/>
                    <a:p>
                      <a:endParaRPr lang="cs-CZ" sz="1800" dirty="0"/>
                    </a:p>
                  </a:txBody>
                  <a:tcPr marL="0" marR="0" marT="0" marB="0">
                    <a:lnL>
                      <a:noFill/>
                    </a:lnL>
                    <a:lnR>
                      <a:noFill/>
                    </a:lnR>
                    <a:lnT>
                      <a:noFill/>
                    </a:lnT>
                    <a:lnB>
                      <a:noFill/>
                    </a:lnB>
                  </a:tcPr>
                </a:tc>
                <a:tc>
                  <a:txBody>
                    <a:bodyPr/>
                    <a:lstStyle/>
                    <a:p>
                      <a:r>
                        <a:rPr lang="cs-CZ" sz="1800" dirty="0" smtClean="0"/>
                        <a:t>Uzavření </a:t>
                      </a:r>
                      <a:r>
                        <a:rPr lang="cs-CZ" sz="1800" dirty="0"/>
                        <a:t>obchodu, zadání pokynu k obchodování nebo jiné jednání, které:</a:t>
                      </a:r>
                    </a:p>
                  </a:txBody>
                  <a:tcPr marL="0" marR="0" marT="0" marB="0">
                    <a:lnL>
                      <a:noFill/>
                    </a:lnL>
                    <a:lnR>
                      <a:noFill/>
                    </a:lnR>
                    <a:lnT>
                      <a:noFill/>
                    </a:lnT>
                    <a:lnB>
                      <a:noFill/>
                    </a:lnB>
                  </a:tcPr>
                </a:tc>
                <a:extLst>
                  <a:ext uri="{0D108BD9-81ED-4DB2-BD59-A6C34878D82A}">
                    <a16:rowId xmlns:a16="http://schemas.microsoft.com/office/drawing/2014/main" val="3778731761"/>
                  </a:ext>
                </a:extLst>
              </a:tr>
              <a:tr h="1565434">
                <a:tc>
                  <a:txBody>
                    <a:bodyPr/>
                    <a:lstStyle/>
                    <a:p>
                      <a:r>
                        <a:rPr lang="cs-CZ" sz="1800" dirty="0"/>
                        <a:t>i)</a:t>
                      </a:r>
                    </a:p>
                  </a:txBody>
                  <a:tcPr marL="0" marR="0" marT="0" marB="0">
                    <a:lnL>
                      <a:noFill/>
                    </a:lnL>
                    <a:lnR>
                      <a:noFill/>
                    </a:lnR>
                    <a:lnT>
                      <a:noFill/>
                    </a:lnT>
                    <a:lnB>
                      <a:noFill/>
                    </a:lnB>
                  </a:tcPr>
                </a:tc>
                <a:tc>
                  <a:txBody>
                    <a:bodyPr/>
                    <a:lstStyle/>
                    <a:p>
                      <a:r>
                        <a:rPr lang="cs-CZ" sz="1800" dirty="0"/>
                        <a:t>dává nebo je způsobilé dávat nesprávné nebo </a:t>
                      </a:r>
                      <a:r>
                        <a:rPr lang="cs-CZ" sz="1800" b="1" dirty="0"/>
                        <a:t>zavádějící signály</a:t>
                      </a:r>
                      <a:r>
                        <a:rPr lang="cs-CZ" sz="1800" dirty="0"/>
                        <a:t>, pokud jde o nabídku, poptávku nebo cenu finančního nástroje, související spotové komoditní smlouvy nebo draženého produktu odvozeného od povolenek na emise, nebo</a:t>
                      </a:r>
                    </a:p>
                  </a:txBody>
                  <a:tcPr marL="0" marR="0" marT="0" marB="0">
                    <a:lnL>
                      <a:noFill/>
                    </a:lnL>
                    <a:lnR>
                      <a:noFill/>
                    </a:lnR>
                    <a:lnT>
                      <a:noFill/>
                    </a:lnT>
                    <a:lnB>
                      <a:noFill/>
                    </a:lnB>
                  </a:tcPr>
                </a:tc>
                <a:extLst>
                  <a:ext uri="{0D108BD9-81ED-4DB2-BD59-A6C34878D82A}">
                    <a16:rowId xmlns:a16="http://schemas.microsoft.com/office/drawing/2014/main" val="3205530263"/>
                  </a:ext>
                </a:extLst>
              </a:tr>
              <a:tr h="3130867">
                <a:tc>
                  <a:txBody>
                    <a:bodyPr/>
                    <a:lstStyle/>
                    <a:p>
                      <a:r>
                        <a:rPr lang="cs-CZ" sz="1800"/>
                        <a:t>ii)</a:t>
                      </a:r>
                    </a:p>
                  </a:txBody>
                  <a:tcPr marL="0" marR="0" marT="0" marB="0">
                    <a:lnL>
                      <a:noFill/>
                    </a:lnL>
                    <a:lnR>
                      <a:noFill/>
                    </a:lnR>
                    <a:lnT>
                      <a:noFill/>
                    </a:lnT>
                    <a:lnB>
                      <a:noFill/>
                    </a:lnB>
                  </a:tcPr>
                </a:tc>
                <a:tc>
                  <a:txBody>
                    <a:bodyPr/>
                    <a:lstStyle/>
                    <a:p>
                      <a:r>
                        <a:rPr lang="cs-CZ" sz="1800" dirty="0"/>
                        <a:t>zajišťuje nebo je způsobilé zajistit cenu jednoho nebo několika finančních nástrojů, související spotové komoditní smlouvy nebo draženého produktu odvozeného od povolenek na emise na </a:t>
                      </a:r>
                      <a:r>
                        <a:rPr lang="cs-CZ" sz="1800" b="1" dirty="0"/>
                        <a:t>neobvyklé nebo umělé úrovni</a:t>
                      </a:r>
                      <a:r>
                        <a:rPr lang="cs-CZ" sz="1800" dirty="0" smtClean="0"/>
                        <a:t>,</a:t>
                      </a:r>
                    </a:p>
                    <a:p>
                      <a:endParaRPr lang="cs-CZ" sz="1800" dirty="0" smtClean="0"/>
                    </a:p>
                    <a:p>
                      <a:endParaRPr lang="cs-CZ" sz="1800" dirty="0"/>
                    </a:p>
                    <a:p>
                      <a:r>
                        <a:rPr lang="cs-CZ" sz="1800" dirty="0"/>
                        <a:t>pokud osoba, která uzavírá obchod, vydává pokyn k obchodování nebo jinak jedná, neprokáže, že tento obchod, pokyn nebo jednání probíhá z legitimních důvodů a v souladu s uznávanými tržními postupy</a:t>
                      </a:r>
                    </a:p>
                  </a:txBody>
                  <a:tcPr marL="0" marR="0" marT="0" marB="0">
                    <a:lnL>
                      <a:noFill/>
                    </a:lnL>
                    <a:lnR>
                      <a:noFill/>
                    </a:lnR>
                    <a:lnT>
                      <a:noFill/>
                    </a:lnT>
                    <a:lnB>
                      <a:noFill/>
                    </a:lnB>
                  </a:tcPr>
                </a:tc>
                <a:extLst>
                  <a:ext uri="{0D108BD9-81ED-4DB2-BD59-A6C34878D82A}">
                    <a16:rowId xmlns:a16="http://schemas.microsoft.com/office/drawing/2014/main" val="497396442"/>
                  </a:ext>
                </a:extLst>
              </a:tr>
            </a:tbl>
          </a:graphicData>
        </a:graphic>
      </p:graphicFrame>
    </p:spTree>
    <p:extLst>
      <p:ext uri="{BB962C8B-B14F-4D97-AF65-F5344CB8AC3E}">
        <p14:creationId xmlns:p14="http://schemas.microsoft.com/office/powerpoint/2010/main" val="273484134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720000" y="373380"/>
            <a:ext cx="10753200" cy="510540"/>
          </a:xfrm>
        </p:spPr>
        <p:txBody>
          <a:bodyPr/>
          <a:lstStyle/>
          <a:p>
            <a:pPr algn="just" eaLnBrk="1" hangingPunct="1"/>
            <a:r>
              <a:rPr lang="cs-CZ" altLang="cs-CZ" dirty="0" smtClean="0">
                <a:solidFill>
                  <a:srgbClr val="7B9899"/>
                </a:solidFill>
              </a:rPr>
              <a:t>Manipulace s trhem - informační</a:t>
            </a:r>
            <a:endParaRPr lang="en-US" altLang="cs-CZ" dirty="0" smtClean="0">
              <a:solidFill>
                <a:srgbClr val="7B9899"/>
              </a:solidFill>
            </a:endParaRPr>
          </a:p>
        </p:txBody>
      </p:sp>
      <p:sp>
        <p:nvSpPr>
          <p:cNvPr id="86019" name="Rectangle 6"/>
          <p:cNvSpPr>
            <a:spLocks noChangeArrowheads="1"/>
          </p:cNvSpPr>
          <p:nvPr/>
        </p:nvSpPr>
        <p:spPr bwMode="auto">
          <a:xfrm>
            <a:off x="3181351" y="12631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1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1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18"/>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1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9pPr>
          </a:lstStyle>
          <a:p>
            <a:pPr>
              <a:spcBef>
                <a:spcPct val="0"/>
              </a:spcBef>
              <a:buClrTx/>
              <a:buSzTx/>
              <a:buFontTx/>
              <a:buNone/>
            </a:pPr>
            <a:endParaRPr lang="cs-CZ" altLang="cs-CZ" sz="1800">
              <a:latin typeface="Arial" panose="020B0604020202020204" pitchFamily="34" charset="0"/>
            </a:endParaRPr>
          </a:p>
        </p:txBody>
      </p:sp>
      <p:sp>
        <p:nvSpPr>
          <p:cNvPr id="86020" name="Zástupný symbol pro obsah 2"/>
          <p:cNvSpPr>
            <a:spLocks noGrp="1"/>
          </p:cNvSpPr>
          <p:nvPr>
            <p:ph sz="quarter" idx="1"/>
          </p:nvPr>
        </p:nvSpPr>
        <p:spPr>
          <a:xfrm>
            <a:off x="99060" y="883920"/>
            <a:ext cx="11963400" cy="5272406"/>
          </a:xfrm>
        </p:spPr>
        <p:txBody>
          <a:bodyPr/>
          <a:lstStyle/>
          <a:p>
            <a:r>
              <a:rPr lang="cs-CZ" altLang="cs-CZ" sz="2400" dirty="0" smtClean="0"/>
              <a:t>Šíření zavádějících informací</a:t>
            </a:r>
          </a:p>
          <a:p>
            <a:r>
              <a:rPr lang="cs-CZ" altLang="cs-CZ" sz="2400" dirty="0" smtClean="0"/>
              <a:t>Předání nepravdivých nebo zavádějících informací</a:t>
            </a:r>
          </a:p>
          <a:p>
            <a:r>
              <a:rPr lang="cs-CZ" altLang="cs-CZ" sz="2400" dirty="0" smtClean="0"/>
              <a:t>Jakékoliv jiné jednání manipulující s výpočtem referenční hodnoty</a:t>
            </a:r>
            <a:r>
              <a:rPr lang="cs-CZ" altLang="cs-CZ" sz="2400" dirty="0" smtClean="0"/>
              <a:t>.</a:t>
            </a:r>
          </a:p>
          <a:p>
            <a:endParaRPr lang="cs-CZ" altLang="cs-CZ" sz="2400" dirty="0"/>
          </a:p>
          <a:p>
            <a:r>
              <a:rPr lang="cs-CZ" altLang="cs-CZ" sz="2400" dirty="0" smtClean="0"/>
              <a:t>ALE! 77.</a:t>
            </a:r>
            <a:r>
              <a:rPr lang="cs-CZ" sz="2400" dirty="0" smtClean="0"/>
              <a:t>Toto </a:t>
            </a:r>
            <a:r>
              <a:rPr lang="cs-CZ" sz="2400" dirty="0"/>
              <a:t>nařízení ctí základní práva a dodržuje zásady uznané Listinou základních práv Evropské unie (dále jen „Listina“). Toto nařízení by proto mělo být vykládáno a používáno v souladu s těmito právy a zásadami. Pokud se toto nařízení odvolává zejména na pravidla upravující svobodu tisku a svobodu slova v ostatních médiích a pravidla nebo kodexy upravující povolání novináře, je třeba přihlédnout k těmto svobodám, jak jsou zaručeny v Unii a členských státech a uznány podle článku 11 Listiny a jiných příslušných </a:t>
            </a:r>
            <a:r>
              <a:rPr lang="cs-CZ" sz="2400" dirty="0" smtClean="0"/>
              <a:t>ustanovení.</a:t>
            </a:r>
            <a:endParaRPr lang="cs-CZ" altLang="cs-CZ" sz="2400" dirty="0" smtClean="0"/>
          </a:p>
          <a:p>
            <a:endParaRPr lang="cs-CZ" altLang="cs-CZ" dirty="0" smtClean="0"/>
          </a:p>
        </p:txBody>
      </p:sp>
    </p:spTree>
    <p:extLst>
      <p:ext uri="{BB962C8B-B14F-4D97-AF65-F5344CB8AC3E}">
        <p14:creationId xmlns:p14="http://schemas.microsoft.com/office/powerpoint/2010/main" val="409656456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algn="just" eaLnBrk="1" hangingPunct="1"/>
            <a:r>
              <a:rPr lang="cs-CZ" altLang="cs-CZ" smtClean="0">
                <a:solidFill>
                  <a:srgbClr val="7B9899"/>
                </a:solidFill>
              </a:rPr>
              <a:t>Mladá fronta – publikovaná zpráva</a:t>
            </a:r>
            <a:endParaRPr lang="en-US" altLang="cs-CZ" smtClean="0">
              <a:solidFill>
                <a:srgbClr val="7B9899"/>
              </a:solidFill>
            </a:endParaRPr>
          </a:p>
        </p:txBody>
      </p:sp>
      <p:sp>
        <p:nvSpPr>
          <p:cNvPr id="88067" name="Rectangle 6"/>
          <p:cNvSpPr>
            <a:spLocks noChangeArrowheads="1"/>
          </p:cNvSpPr>
          <p:nvPr/>
        </p:nvSpPr>
        <p:spPr bwMode="auto">
          <a:xfrm>
            <a:off x="3181351" y="12631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1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1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18"/>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1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9pPr>
          </a:lstStyle>
          <a:p>
            <a:pPr>
              <a:spcBef>
                <a:spcPct val="0"/>
              </a:spcBef>
              <a:buClrTx/>
              <a:buSzTx/>
              <a:buFontTx/>
              <a:buNone/>
            </a:pPr>
            <a:endParaRPr lang="cs-CZ" altLang="cs-CZ" sz="1800">
              <a:latin typeface="Arial" panose="020B0604020202020204" pitchFamily="34" charset="0"/>
            </a:endParaRPr>
          </a:p>
        </p:txBody>
      </p:sp>
      <p:sp>
        <p:nvSpPr>
          <p:cNvPr id="88068" name="Zástupný symbol pro obsah 2"/>
          <p:cNvSpPr>
            <a:spLocks noGrp="1"/>
          </p:cNvSpPr>
          <p:nvPr>
            <p:ph sz="quarter" idx="1"/>
          </p:nvPr>
        </p:nvSpPr>
        <p:spPr>
          <a:xfrm>
            <a:off x="815340" y="1219201"/>
            <a:ext cx="10812780" cy="4937125"/>
          </a:xfrm>
        </p:spPr>
        <p:txBody>
          <a:bodyPr/>
          <a:lstStyle/>
          <a:p>
            <a:r>
              <a:rPr lang="cs-CZ" altLang="cs-CZ" sz="2600" dirty="0" smtClean="0"/>
              <a:t>NSS 7 As 114/2014 - 35 </a:t>
            </a:r>
          </a:p>
          <a:p>
            <a:r>
              <a:rPr lang="cs-CZ" altLang="cs-CZ" sz="2600" dirty="0" smtClean="0"/>
              <a:t>Pokuta 300tis. Kč</a:t>
            </a:r>
          </a:p>
          <a:p>
            <a:r>
              <a:rPr lang="cs-CZ" altLang="cs-CZ" sz="2600" dirty="0" smtClean="0"/>
              <a:t>V květnu roku 2009 publikovala Mladá fronta na internetových stránkách deníku E15 informaci o prodeji společnosti ORCO </a:t>
            </a:r>
            <a:r>
              <a:rPr lang="cs-CZ" altLang="cs-CZ" sz="2600" dirty="0" err="1" smtClean="0"/>
              <a:t>Property</a:t>
            </a:r>
            <a:r>
              <a:rPr lang="cs-CZ" altLang="cs-CZ" sz="2600" dirty="0" smtClean="0"/>
              <a:t> Management, a. s. (dceřiná společnosti ORCO </a:t>
            </a:r>
            <a:r>
              <a:rPr lang="cs-CZ" altLang="cs-CZ" sz="2600" dirty="0" err="1" smtClean="0"/>
              <a:t>Property</a:t>
            </a:r>
            <a:r>
              <a:rPr lang="cs-CZ" altLang="cs-CZ" sz="2600" dirty="0" smtClean="0"/>
              <a:t> Group, S.A.), americkému realitnímu fondu TVO </a:t>
            </a:r>
            <a:r>
              <a:rPr lang="cs-CZ" altLang="cs-CZ" sz="2600" dirty="0" err="1" smtClean="0"/>
              <a:t>Global</a:t>
            </a:r>
            <a:r>
              <a:rPr lang="cs-CZ" altLang="cs-CZ" sz="2600" dirty="0" smtClean="0"/>
              <a:t> </a:t>
            </a:r>
            <a:r>
              <a:rPr lang="cs-CZ" altLang="cs-CZ" sz="2600" dirty="0" err="1" smtClean="0"/>
              <a:t>Partners</a:t>
            </a:r>
            <a:r>
              <a:rPr lang="cs-CZ" altLang="cs-CZ" sz="2600" dirty="0" smtClean="0"/>
              <a:t> LLC náležejícímu do investiční skupiny TVO </a:t>
            </a:r>
            <a:r>
              <a:rPr lang="cs-CZ" altLang="cs-CZ" sz="2600" dirty="0" err="1" smtClean="0"/>
              <a:t>Groupe</a:t>
            </a:r>
            <a:r>
              <a:rPr lang="cs-CZ" altLang="cs-CZ" sz="2600" dirty="0" smtClean="0"/>
              <a:t> LLC za 2,2 miliardy eur.  Tato zpráva ovšem obsahovala nesprávnou informaci, protože skutečná cena transakce nebyla účastníky zveřejněna.</a:t>
            </a:r>
          </a:p>
        </p:txBody>
      </p:sp>
    </p:spTree>
    <p:extLst>
      <p:ext uri="{BB962C8B-B14F-4D97-AF65-F5344CB8AC3E}">
        <p14:creationId xmlns:p14="http://schemas.microsoft.com/office/powerpoint/2010/main" val="38521444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1981200" y="152401"/>
            <a:ext cx="8229600" cy="504825"/>
          </a:xfrm>
        </p:spPr>
        <p:txBody>
          <a:bodyPr/>
          <a:lstStyle/>
          <a:p>
            <a:pPr algn="just" eaLnBrk="1" hangingPunct="1"/>
            <a:r>
              <a:rPr lang="cs-CZ" altLang="cs-CZ" smtClean="0">
                <a:solidFill>
                  <a:srgbClr val="7B9899"/>
                </a:solidFill>
              </a:rPr>
              <a:t>Zákonné výjimky</a:t>
            </a:r>
            <a:endParaRPr lang="en-US" altLang="cs-CZ" smtClean="0">
              <a:solidFill>
                <a:srgbClr val="7B9899"/>
              </a:solidFill>
            </a:endParaRPr>
          </a:p>
        </p:txBody>
      </p:sp>
      <p:sp>
        <p:nvSpPr>
          <p:cNvPr id="98307" name="Rectangle 6"/>
          <p:cNvSpPr>
            <a:spLocks noChangeArrowheads="1"/>
          </p:cNvSpPr>
          <p:nvPr/>
        </p:nvSpPr>
        <p:spPr bwMode="auto">
          <a:xfrm>
            <a:off x="3181351" y="12631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1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1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18"/>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1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9pPr>
          </a:lstStyle>
          <a:p>
            <a:pPr>
              <a:spcBef>
                <a:spcPct val="0"/>
              </a:spcBef>
              <a:buClrTx/>
              <a:buSzTx/>
              <a:buFontTx/>
              <a:buNone/>
            </a:pPr>
            <a:endParaRPr lang="cs-CZ" altLang="cs-CZ" sz="1800">
              <a:latin typeface="Arial" panose="020B0604020202020204" pitchFamily="34" charset="0"/>
            </a:endParaRPr>
          </a:p>
        </p:txBody>
      </p:sp>
      <p:sp>
        <p:nvSpPr>
          <p:cNvPr id="98308" name="Zástupný symbol pro obsah 2"/>
          <p:cNvSpPr>
            <a:spLocks noGrp="1"/>
          </p:cNvSpPr>
          <p:nvPr>
            <p:ph sz="quarter" idx="1"/>
          </p:nvPr>
        </p:nvSpPr>
        <p:spPr>
          <a:xfrm>
            <a:off x="190500" y="728664"/>
            <a:ext cx="11925300" cy="6129337"/>
          </a:xfrm>
        </p:spPr>
        <p:txBody>
          <a:bodyPr/>
          <a:lstStyle/>
          <a:p>
            <a:r>
              <a:rPr lang="cs-CZ" altLang="cs-CZ" sz="1800" dirty="0"/>
              <a:t>Manipulací s trhem </a:t>
            </a:r>
            <a:r>
              <a:rPr lang="cs-CZ" altLang="cs-CZ" sz="1800" b="1" dirty="0"/>
              <a:t>není</a:t>
            </a:r>
            <a:r>
              <a:rPr lang="cs-CZ" altLang="cs-CZ" sz="1800" dirty="0"/>
              <a:t/>
            </a:r>
            <a:br>
              <a:rPr lang="cs-CZ" altLang="cs-CZ" sz="1800" dirty="0"/>
            </a:br>
            <a:r>
              <a:rPr lang="cs-CZ" altLang="cs-CZ" sz="1800" dirty="0"/>
              <a:t>a) pokyn k obchodu nebo uskutečnění obchodu, jestliže osoba podávající pokyn nebo osoba uskutečňující obchod prokáží, že mají řádný důvod k takovému pokynu nebo obchodu a tento pokyn nebo obchod je v souladu s tržními postupy uznávanými na regulovaném trhu,</a:t>
            </a:r>
            <a:br>
              <a:rPr lang="cs-CZ" altLang="cs-CZ" sz="1800" dirty="0"/>
            </a:br>
            <a:r>
              <a:rPr lang="cs-CZ" altLang="cs-CZ" sz="1800" dirty="0"/>
              <a:t>b) </a:t>
            </a:r>
            <a:r>
              <a:rPr lang="cs-CZ" altLang="cs-CZ" sz="1800" b="1" dirty="0"/>
              <a:t>jednání spočívající v rozšiřování nepravdivé, klamavé nebo zavádějící informace, o níž osoba, která ji rozšiřuje, nemůže vědět, že je nepravdivá, klamavá nebo zavádějící,</a:t>
            </a:r>
            <a:r>
              <a:rPr lang="cs-CZ" altLang="cs-CZ" sz="1800" dirty="0"/>
              <a:t/>
            </a:r>
            <a:br>
              <a:rPr lang="cs-CZ" altLang="cs-CZ" sz="1800" dirty="0"/>
            </a:br>
            <a:r>
              <a:rPr lang="cs-CZ" altLang="cs-CZ" sz="1800" dirty="0"/>
              <a:t>c) </a:t>
            </a:r>
            <a:r>
              <a:rPr lang="cs-CZ" altLang="cs-CZ" sz="1800" b="1" dirty="0"/>
              <a:t>rozšiřování informace novinářem při výkonu novinářské profese, pokud novinář jedná v souladu s pravidly novinářské profese a v souvislosti s rozšiřováním informace nezíská přímo nebo nepřímo jakýkoliv prospěch nad rámec obvyklé odměny,</a:t>
            </a:r>
            <a:r>
              <a:rPr lang="cs-CZ" altLang="cs-CZ" sz="1800" dirty="0"/>
              <a:t/>
            </a:r>
            <a:br>
              <a:rPr lang="cs-CZ" altLang="cs-CZ" sz="1800" dirty="0"/>
            </a:br>
            <a:r>
              <a:rPr lang="cs-CZ" altLang="cs-CZ" sz="1800" dirty="0"/>
              <a:t>d) rozšiřování informace osobou provádějící průzkum, který se týká trhu s investičními nástroji nebo emitentů, nebo osobou, která doporučuje investiční strategii, pokud je taková informace nebo takové doporučení šířeno veřejně přístupnými prostředky a pokud takové osoby postupují při těchto činnostech korektně a uveřejní současně svůj případný konflikt zájmů,</a:t>
            </a:r>
            <a:br>
              <a:rPr lang="cs-CZ" altLang="cs-CZ" sz="1800" dirty="0"/>
            </a:br>
            <a:r>
              <a:rPr lang="cs-CZ" altLang="cs-CZ" sz="1800" dirty="0"/>
              <a:t>e) jednání při zpětném odkupu vlastních finančních nástrojů nebo při cenové stabilizaci finančního nástroje za podmínek stanovených přímo použitelným právním předpisem EU,</a:t>
            </a:r>
            <a:br>
              <a:rPr lang="cs-CZ" altLang="cs-CZ" sz="1800" dirty="0"/>
            </a:br>
            <a:r>
              <a:rPr lang="cs-CZ" altLang="cs-CZ" sz="1800" dirty="0"/>
              <a:t>f) jednání ČNB, centrální banky jiného členského státu EU, ECB nebo jiné oprávněné osoby při uskutečňování měnové nebo devizové politiky nebo při správě veřejného dluhu.</a:t>
            </a:r>
          </a:p>
          <a:p>
            <a:pPr lvl="1" algn="just" eaLnBrk="1" hangingPunct="1"/>
            <a:endParaRPr lang="cs-CZ" altLang="cs-CZ" sz="1800" dirty="0"/>
          </a:p>
          <a:p>
            <a:pPr lvl="1" algn="just" eaLnBrk="1" hangingPunct="1"/>
            <a:endParaRPr lang="cs-CZ" altLang="cs-CZ" sz="2500" dirty="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p:txBody>
      </p:sp>
    </p:spTree>
    <p:extLst>
      <p:ext uri="{BB962C8B-B14F-4D97-AF65-F5344CB8AC3E}">
        <p14:creationId xmlns:p14="http://schemas.microsoft.com/office/powerpoint/2010/main" val="23864360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algn="just" eaLnBrk="1" hangingPunct="1"/>
            <a:r>
              <a:rPr lang="cs-CZ" altLang="cs-CZ" smtClean="0">
                <a:solidFill>
                  <a:srgbClr val="7B9899"/>
                </a:solidFill>
              </a:rPr>
              <a:t>Mladá fronta – závěry ČNB a NSS</a:t>
            </a:r>
            <a:endParaRPr lang="en-US" altLang="cs-CZ" smtClean="0">
              <a:solidFill>
                <a:srgbClr val="7B9899"/>
              </a:solidFill>
            </a:endParaRPr>
          </a:p>
        </p:txBody>
      </p:sp>
      <p:sp>
        <p:nvSpPr>
          <p:cNvPr id="92163" name="Rectangle 6"/>
          <p:cNvSpPr>
            <a:spLocks noChangeArrowheads="1"/>
          </p:cNvSpPr>
          <p:nvPr/>
        </p:nvSpPr>
        <p:spPr bwMode="auto">
          <a:xfrm>
            <a:off x="3181351" y="12631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1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1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18"/>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1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9pPr>
          </a:lstStyle>
          <a:p>
            <a:pPr>
              <a:spcBef>
                <a:spcPct val="0"/>
              </a:spcBef>
              <a:buClrTx/>
              <a:buSzTx/>
              <a:buFontTx/>
              <a:buNone/>
            </a:pPr>
            <a:endParaRPr lang="cs-CZ" altLang="cs-CZ" sz="1800">
              <a:latin typeface="Arial" panose="020B0604020202020204" pitchFamily="34" charset="0"/>
            </a:endParaRPr>
          </a:p>
        </p:txBody>
      </p:sp>
      <p:sp>
        <p:nvSpPr>
          <p:cNvPr id="92164" name="Zástupný symbol pro obsah 2"/>
          <p:cNvSpPr>
            <a:spLocks noGrp="1"/>
          </p:cNvSpPr>
          <p:nvPr>
            <p:ph sz="quarter" idx="1"/>
          </p:nvPr>
        </p:nvSpPr>
        <p:spPr>
          <a:xfrm>
            <a:off x="720000" y="1219200"/>
            <a:ext cx="11205300" cy="5449888"/>
          </a:xfrm>
        </p:spPr>
        <p:txBody>
          <a:bodyPr/>
          <a:lstStyle/>
          <a:p>
            <a:r>
              <a:rPr lang="cs-CZ" altLang="cs-CZ" sz="2400" dirty="0" smtClean="0"/>
              <a:t>ORCO </a:t>
            </a:r>
            <a:r>
              <a:rPr lang="cs-CZ" altLang="cs-CZ" sz="2400" dirty="0" err="1" smtClean="0"/>
              <a:t>Property</a:t>
            </a:r>
            <a:r>
              <a:rPr lang="cs-CZ" altLang="cs-CZ" sz="2400" dirty="0" smtClean="0"/>
              <a:t> Group, S.A. na trhu cenných papírů zaznamenal v den uveřejnění informace </a:t>
            </a:r>
          </a:p>
          <a:p>
            <a:r>
              <a:rPr lang="cs-CZ" altLang="cs-CZ" sz="2400" dirty="0" smtClean="0"/>
              <a:t>(20. 5. 2009) posílení o 8,22%. Takové posílení kurzu kontrastuje s vývojem kurzu ve dnech předcházejících zveřejnění předmětné informace, jakož i ve dnech následujících po zveřejnění opravy předmětné informace. </a:t>
            </a:r>
          </a:p>
          <a:p>
            <a:r>
              <a:rPr lang="cs-CZ" altLang="cs-CZ" sz="2400" dirty="0" smtClean="0"/>
              <a:t>Není nutné zkoumat, zda doopravdy došlo ke zkreslení představ účastníků kapitálového trhu o hodnotě finančního nástroje a ovlivnění i kurzu akcií ORCO </a:t>
            </a:r>
            <a:r>
              <a:rPr lang="cs-CZ" altLang="cs-CZ" sz="2400" dirty="0" err="1" smtClean="0"/>
              <a:t>Property</a:t>
            </a:r>
            <a:r>
              <a:rPr lang="cs-CZ" altLang="cs-CZ" sz="2400" dirty="0" smtClean="0"/>
              <a:t> Group na akciovém trhu, protože k naplnění skutkové podstaty dochází již pouhou možností, tedy tím, že k těmto skutečnostem „může“ dojít.</a:t>
            </a:r>
          </a:p>
        </p:txBody>
      </p:sp>
    </p:spTree>
    <p:extLst>
      <p:ext uri="{BB962C8B-B14F-4D97-AF65-F5344CB8AC3E}">
        <p14:creationId xmlns:p14="http://schemas.microsoft.com/office/powerpoint/2010/main" val="12445162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just" eaLnBrk="1" hangingPunct="1"/>
            <a:r>
              <a:rPr lang="cs-CZ" altLang="cs-CZ" smtClean="0">
                <a:solidFill>
                  <a:srgbClr val="7B9899"/>
                </a:solidFill>
              </a:rPr>
              <a:t>Insider trading</a:t>
            </a:r>
            <a:endParaRPr lang="en-US" altLang="cs-CZ" smtClean="0">
              <a:solidFill>
                <a:srgbClr val="7B9899"/>
              </a:solidFill>
            </a:endParaRPr>
          </a:p>
        </p:txBody>
      </p:sp>
      <p:sp>
        <p:nvSpPr>
          <p:cNvPr id="12291" name="Rectangle 3"/>
          <p:cNvSpPr>
            <a:spLocks noGrp="1" noChangeArrowheads="1"/>
          </p:cNvSpPr>
          <p:nvPr>
            <p:ph sz="quarter" idx="1"/>
          </p:nvPr>
        </p:nvSpPr>
        <p:spPr>
          <a:xfrm>
            <a:off x="212436" y="1597891"/>
            <a:ext cx="11260764" cy="4558435"/>
          </a:xfrm>
        </p:spPr>
        <p:txBody>
          <a:bodyPr/>
          <a:lstStyle/>
          <a:p>
            <a:pPr marL="457200" indent="-457200" algn="just">
              <a:lnSpc>
                <a:spcPct val="80000"/>
              </a:lnSpc>
              <a:buFontTx/>
              <a:buAutoNum type="arabicPeriod"/>
              <a:defRPr/>
            </a:pPr>
            <a:r>
              <a:rPr lang="cs-CZ" altLang="cs-CZ" sz="2400" dirty="0">
                <a:solidFill>
                  <a:srgbClr val="191919"/>
                </a:solidFill>
              </a:rPr>
              <a:t>Relevance zasvěceneckých transakcí?	</a:t>
            </a:r>
          </a:p>
          <a:p>
            <a:pPr marL="457200" indent="-457200" algn="just">
              <a:lnSpc>
                <a:spcPct val="80000"/>
              </a:lnSpc>
              <a:buFontTx/>
              <a:buAutoNum type="arabicPeriod"/>
              <a:defRPr/>
            </a:pPr>
            <a:r>
              <a:rPr lang="cs-CZ" altLang="cs-CZ" sz="2400" dirty="0">
                <a:solidFill>
                  <a:srgbClr val="191919"/>
                </a:solidFill>
              </a:rPr>
              <a:t>Argumenty pro/proti regulaci</a:t>
            </a:r>
          </a:p>
          <a:p>
            <a:pPr marL="731838" lvl="1" indent="-457200" algn="just">
              <a:lnSpc>
                <a:spcPct val="80000"/>
              </a:lnSpc>
              <a:buFontTx/>
              <a:buAutoNum type="arabicPeriod"/>
              <a:defRPr/>
            </a:pPr>
            <a:r>
              <a:rPr lang="cs-CZ" altLang="cs-CZ" sz="2400" dirty="0">
                <a:solidFill>
                  <a:srgbClr val="191919"/>
                </a:solidFill>
              </a:rPr>
              <a:t>Zasvěcenecké transakce jako odměna pro management</a:t>
            </a:r>
          </a:p>
          <a:p>
            <a:pPr marL="1006475" lvl="2" indent="-457200" algn="just">
              <a:lnSpc>
                <a:spcPct val="80000"/>
              </a:lnSpc>
              <a:buFontTx/>
              <a:buAutoNum type="arabicPeriod"/>
              <a:defRPr/>
            </a:pPr>
            <a:r>
              <a:rPr lang="cs-CZ" altLang="cs-CZ" sz="2400" i="1" dirty="0" err="1">
                <a:solidFill>
                  <a:srgbClr val="191919"/>
                </a:solidFill>
              </a:rPr>
              <a:t>Agency</a:t>
            </a:r>
            <a:r>
              <a:rPr lang="cs-CZ" altLang="cs-CZ" sz="2400" i="1" dirty="0">
                <a:solidFill>
                  <a:srgbClr val="191919"/>
                </a:solidFill>
              </a:rPr>
              <a:t> </a:t>
            </a:r>
            <a:r>
              <a:rPr lang="cs-CZ" altLang="cs-CZ" sz="2400" i="1" dirty="0" err="1">
                <a:solidFill>
                  <a:srgbClr val="191919"/>
                </a:solidFill>
              </a:rPr>
              <a:t>theory</a:t>
            </a:r>
            <a:r>
              <a:rPr lang="cs-CZ" altLang="cs-CZ" sz="2400" i="1" dirty="0">
                <a:solidFill>
                  <a:srgbClr val="191919"/>
                </a:solidFill>
              </a:rPr>
              <a:t> </a:t>
            </a:r>
            <a:r>
              <a:rPr lang="cs-CZ" altLang="cs-CZ" sz="2400" dirty="0">
                <a:solidFill>
                  <a:srgbClr val="191919"/>
                </a:solidFill>
              </a:rPr>
              <a:t>a její příspěvek k diskusi o regulaci využití vnitřních informací</a:t>
            </a:r>
          </a:p>
          <a:p>
            <a:pPr marL="1006475" lvl="2" indent="-457200" algn="just">
              <a:lnSpc>
                <a:spcPct val="80000"/>
              </a:lnSpc>
              <a:buFontTx/>
              <a:buAutoNum type="arabicPeriod"/>
              <a:defRPr/>
            </a:pPr>
            <a:r>
              <a:rPr lang="cs-CZ" altLang="cs-CZ" sz="2400" dirty="0">
                <a:solidFill>
                  <a:srgbClr val="191919"/>
                </a:solidFill>
              </a:rPr>
              <a:t>Henry Manne: „…</a:t>
            </a:r>
            <a:r>
              <a:rPr lang="en-US" altLang="cs-CZ" sz="2400" dirty="0">
                <a:solidFill>
                  <a:srgbClr val="191919"/>
                </a:solidFill>
              </a:rPr>
              <a:t>may be fundamental to the survival of our corporate </a:t>
            </a:r>
            <a:r>
              <a:rPr lang="en-US" altLang="cs-CZ" sz="2400" dirty="0" err="1">
                <a:solidFill>
                  <a:srgbClr val="191919"/>
                </a:solidFill>
              </a:rPr>
              <a:t>syst</a:t>
            </a:r>
            <a:r>
              <a:rPr lang="cs-CZ" altLang="cs-CZ" sz="2400" dirty="0">
                <a:solidFill>
                  <a:srgbClr val="191919"/>
                </a:solidFill>
              </a:rPr>
              <a:t>é</a:t>
            </a:r>
            <a:r>
              <a:rPr lang="en-US" altLang="cs-CZ" sz="2400" dirty="0">
                <a:solidFill>
                  <a:srgbClr val="191919"/>
                </a:solidFill>
              </a:rPr>
              <a:t>m</a:t>
            </a:r>
            <a:r>
              <a:rPr lang="cs-CZ" altLang="cs-CZ" sz="2400" dirty="0">
                <a:solidFill>
                  <a:srgbClr val="191919"/>
                </a:solidFill>
              </a:rPr>
              <a:t>“</a:t>
            </a:r>
          </a:p>
          <a:p>
            <a:pPr marL="1006475" lvl="2" indent="-457200" algn="just">
              <a:lnSpc>
                <a:spcPct val="80000"/>
              </a:lnSpc>
              <a:buFontTx/>
              <a:buAutoNum type="arabicPeriod"/>
              <a:defRPr/>
            </a:pPr>
            <a:r>
              <a:rPr lang="cs-CZ" altLang="cs-CZ" sz="2400" dirty="0">
                <a:solidFill>
                  <a:srgbClr val="191919"/>
                </a:solidFill>
              </a:rPr>
              <a:t>K jednotlivým argumentům</a:t>
            </a:r>
          </a:p>
          <a:p>
            <a:pPr marL="1281113" lvl="3" indent="-457200" algn="just">
              <a:lnSpc>
                <a:spcPct val="80000"/>
              </a:lnSpc>
              <a:buFontTx/>
              <a:buAutoNum type="arabicPeriod"/>
              <a:defRPr/>
            </a:pPr>
            <a:r>
              <a:rPr lang="cs-CZ" altLang="cs-CZ" sz="2400" dirty="0">
                <a:solidFill>
                  <a:srgbClr val="191919"/>
                </a:solidFill>
              </a:rPr>
              <a:t>K neefektivnosti klasických způsobů odměňování</a:t>
            </a:r>
          </a:p>
          <a:p>
            <a:pPr marL="1281113" lvl="3" indent="-457200" algn="just">
              <a:lnSpc>
                <a:spcPct val="80000"/>
              </a:lnSpc>
              <a:buFontTx/>
              <a:buAutoNum type="arabicPeriod"/>
              <a:defRPr/>
            </a:pPr>
            <a:r>
              <a:rPr lang="cs-CZ" altLang="cs-CZ" sz="2400" dirty="0">
                <a:solidFill>
                  <a:srgbClr val="191919"/>
                </a:solidFill>
              </a:rPr>
              <a:t>Morální hazard a závadné podněty</a:t>
            </a:r>
          </a:p>
          <a:p>
            <a:pPr marL="1281113" lvl="3" indent="-457200" algn="just">
              <a:lnSpc>
                <a:spcPct val="80000"/>
              </a:lnSpc>
              <a:buFontTx/>
              <a:buAutoNum type="arabicPeriod"/>
              <a:defRPr/>
            </a:pPr>
            <a:r>
              <a:rPr lang="cs-CZ" altLang="cs-CZ" sz="2400" dirty="0">
                <a:solidFill>
                  <a:srgbClr val="191919"/>
                </a:solidFill>
              </a:rPr>
              <a:t>Neurčitá výše odměny	</a:t>
            </a:r>
          </a:p>
          <a:p>
            <a:pPr marL="731838" lvl="1" indent="-457200" algn="just">
              <a:lnSpc>
                <a:spcPct val="80000"/>
              </a:lnSpc>
              <a:buFont typeface="+mj-lt"/>
              <a:buAutoNum type="arabicPeriod"/>
              <a:defRPr/>
            </a:pPr>
            <a:r>
              <a:rPr lang="cs-CZ" altLang="cs-CZ" sz="2400" dirty="0">
                <a:solidFill>
                  <a:srgbClr val="191919"/>
                </a:solidFill>
              </a:rPr>
              <a:t>Transakce s využitím vnitřních informací jako prostředek k dosažení ideálního kurzu na kapitálovém trhu</a:t>
            </a:r>
          </a:p>
          <a:p>
            <a:pPr marL="731838" lvl="1" indent="-457200" algn="just">
              <a:lnSpc>
                <a:spcPct val="80000"/>
              </a:lnSpc>
              <a:buFont typeface="+mj-lt"/>
              <a:buAutoNum type="arabicPeriod"/>
              <a:defRPr/>
            </a:pPr>
            <a:r>
              <a:rPr lang="cs-CZ" altLang="cs-CZ" sz="2400" dirty="0">
                <a:solidFill>
                  <a:srgbClr val="191919"/>
                </a:solidFill>
              </a:rPr>
              <a:t>Využití vnitřní informace jako „zločin bez oběti“? </a:t>
            </a:r>
            <a:endParaRPr lang="en-US" altLang="cs-CZ" sz="2400" dirty="0">
              <a:solidFill>
                <a:srgbClr val="191919"/>
              </a:solidFill>
            </a:endParaRPr>
          </a:p>
          <a:p>
            <a:pPr algn="just" eaLnBrk="1" hangingPunct="1">
              <a:lnSpc>
                <a:spcPct val="90000"/>
              </a:lnSpc>
              <a:defRPr/>
            </a:pPr>
            <a:endParaRPr lang="en-US" altLang="cs-CZ" sz="2200" dirty="0">
              <a:solidFill>
                <a:schemeClr val="tx2"/>
              </a:solidFill>
            </a:endParaRPr>
          </a:p>
        </p:txBody>
      </p:sp>
    </p:spTree>
    <p:extLst>
      <p:ext uri="{BB962C8B-B14F-4D97-AF65-F5344CB8AC3E}">
        <p14:creationId xmlns:p14="http://schemas.microsoft.com/office/powerpoint/2010/main" val="25712101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algn="just" eaLnBrk="1" hangingPunct="1"/>
            <a:r>
              <a:rPr lang="cs-CZ" altLang="cs-CZ" smtClean="0">
                <a:solidFill>
                  <a:srgbClr val="7B9899"/>
                </a:solidFill>
              </a:rPr>
              <a:t>Mladá fronta – výjimky?</a:t>
            </a:r>
            <a:endParaRPr lang="en-US" altLang="cs-CZ" smtClean="0">
              <a:solidFill>
                <a:srgbClr val="7B9899"/>
              </a:solidFill>
            </a:endParaRPr>
          </a:p>
        </p:txBody>
      </p:sp>
      <p:sp>
        <p:nvSpPr>
          <p:cNvPr id="94211" name="Rectangle 6"/>
          <p:cNvSpPr>
            <a:spLocks noChangeArrowheads="1"/>
          </p:cNvSpPr>
          <p:nvPr/>
        </p:nvSpPr>
        <p:spPr bwMode="auto">
          <a:xfrm>
            <a:off x="3181351" y="12631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1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1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18"/>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1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9pPr>
          </a:lstStyle>
          <a:p>
            <a:pPr>
              <a:spcBef>
                <a:spcPct val="0"/>
              </a:spcBef>
              <a:buClrTx/>
              <a:buSzTx/>
              <a:buFontTx/>
              <a:buNone/>
            </a:pPr>
            <a:endParaRPr lang="cs-CZ" altLang="cs-CZ" sz="1800">
              <a:latin typeface="Arial" panose="020B0604020202020204" pitchFamily="34" charset="0"/>
            </a:endParaRPr>
          </a:p>
        </p:txBody>
      </p:sp>
      <p:sp>
        <p:nvSpPr>
          <p:cNvPr id="94212" name="Zástupný symbol pro obsah 2"/>
          <p:cNvSpPr>
            <a:spLocks noGrp="1"/>
          </p:cNvSpPr>
          <p:nvPr>
            <p:ph sz="quarter" idx="1"/>
          </p:nvPr>
        </p:nvSpPr>
        <p:spPr>
          <a:xfrm>
            <a:off x="586740" y="1219200"/>
            <a:ext cx="11437620" cy="5449888"/>
          </a:xfrm>
        </p:spPr>
        <p:txBody>
          <a:bodyPr/>
          <a:lstStyle/>
          <a:p>
            <a:r>
              <a:rPr lang="cs-CZ" altLang="cs-CZ" sz="2400" dirty="0"/>
              <a:t>Novinář Mladé fronty o nepravdivosti jím uveřejněné zprávy vědět mohl</a:t>
            </a:r>
          </a:p>
          <a:p>
            <a:r>
              <a:rPr lang="cs-CZ" altLang="cs-CZ" sz="2400" dirty="0"/>
              <a:t>Ke zveřejnění textu došlo v důsledku chybného překladu informací uvedených v tiskové zprávě společnosti TVO </a:t>
            </a:r>
            <a:r>
              <a:rPr lang="cs-CZ" altLang="cs-CZ" sz="2400" dirty="0" err="1"/>
              <a:t>Global</a:t>
            </a:r>
            <a:r>
              <a:rPr lang="cs-CZ" altLang="cs-CZ" sz="2400" dirty="0"/>
              <a:t> </a:t>
            </a:r>
            <a:r>
              <a:rPr lang="cs-CZ" altLang="cs-CZ" sz="2400" dirty="0" err="1"/>
              <a:t>Partners</a:t>
            </a:r>
            <a:r>
              <a:rPr lang="cs-CZ" altLang="cs-CZ" sz="2400" dirty="0"/>
              <a:t>. Pokud by tedy tento zaměstnanec věnoval překladu do českého jazyka a kontroly zprávy před jejím publikováním dostatečnou pozornost, mohl jednoduše zjistit, že rozšiřovaná zpráva není pravdivá.</a:t>
            </a:r>
          </a:p>
          <a:p>
            <a:r>
              <a:rPr lang="cs-CZ" altLang="cs-CZ" sz="2400" dirty="0"/>
              <a:t>Není nutné zkoumat, zda doopravdy došlo ke zkreslení představ účastníků kapitálového trhu o hodnotě finančního nástroje a ovlivnění i kurzu akcií ORCO </a:t>
            </a:r>
            <a:r>
              <a:rPr lang="cs-CZ" altLang="cs-CZ" sz="2400" dirty="0" err="1"/>
              <a:t>Property</a:t>
            </a:r>
            <a:r>
              <a:rPr lang="cs-CZ" altLang="cs-CZ" sz="2400" dirty="0"/>
              <a:t> Group na akciovém trhu, protože k naplnění skutkové podstaty dochází již pouhou možností, tedy tím, že k těmto skutečnostem „může“ dojít.</a:t>
            </a:r>
          </a:p>
          <a:p>
            <a:endParaRPr lang="cs-CZ" altLang="cs-CZ" dirty="0" smtClean="0"/>
          </a:p>
        </p:txBody>
      </p:sp>
    </p:spTree>
    <p:extLst>
      <p:ext uri="{BB962C8B-B14F-4D97-AF65-F5344CB8AC3E}">
        <p14:creationId xmlns:p14="http://schemas.microsoft.com/office/powerpoint/2010/main" val="108633119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algn="just" eaLnBrk="1" hangingPunct="1"/>
            <a:r>
              <a:rPr lang="cs-CZ" altLang="cs-CZ" dirty="0" smtClean="0">
                <a:solidFill>
                  <a:srgbClr val="7B9899"/>
                </a:solidFill>
              </a:rPr>
              <a:t>Mladá fronta </a:t>
            </a:r>
            <a:r>
              <a:rPr lang="cs-CZ" altLang="cs-CZ" dirty="0" smtClean="0">
                <a:solidFill>
                  <a:srgbClr val="7B9899"/>
                </a:solidFill>
              </a:rPr>
              <a:t>– </a:t>
            </a:r>
            <a:r>
              <a:rPr lang="cs-CZ" altLang="cs-CZ" dirty="0" smtClean="0">
                <a:solidFill>
                  <a:srgbClr val="7B9899"/>
                </a:solidFill>
              </a:rPr>
              <a:t>výjimky?</a:t>
            </a:r>
            <a:endParaRPr lang="en-US" altLang="cs-CZ" dirty="0" smtClean="0">
              <a:solidFill>
                <a:srgbClr val="7B9899"/>
              </a:solidFill>
            </a:endParaRPr>
          </a:p>
        </p:txBody>
      </p:sp>
      <p:sp>
        <p:nvSpPr>
          <p:cNvPr id="96259" name="Rectangle 6"/>
          <p:cNvSpPr>
            <a:spLocks noChangeArrowheads="1"/>
          </p:cNvSpPr>
          <p:nvPr/>
        </p:nvSpPr>
        <p:spPr bwMode="auto">
          <a:xfrm>
            <a:off x="3181351" y="12631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1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1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18"/>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1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9pPr>
          </a:lstStyle>
          <a:p>
            <a:pPr>
              <a:spcBef>
                <a:spcPct val="0"/>
              </a:spcBef>
              <a:buClrTx/>
              <a:buSzTx/>
              <a:buFontTx/>
              <a:buNone/>
            </a:pPr>
            <a:endParaRPr lang="cs-CZ" altLang="cs-CZ" sz="1800">
              <a:latin typeface="Arial" panose="020B0604020202020204" pitchFamily="34" charset="0"/>
            </a:endParaRPr>
          </a:p>
        </p:txBody>
      </p:sp>
      <p:sp>
        <p:nvSpPr>
          <p:cNvPr id="96260" name="Zástupný symbol pro obsah 2"/>
          <p:cNvSpPr>
            <a:spLocks noGrp="1"/>
          </p:cNvSpPr>
          <p:nvPr>
            <p:ph sz="quarter" idx="1"/>
          </p:nvPr>
        </p:nvSpPr>
        <p:spPr>
          <a:xfrm>
            <a:off x="289560" y="1219200"/>
            <a:ext cx="11711940" cy="5449888"/>
          </a:xfrm>
        </p:spPr>
        <p:txBody>
          <a:bodyPr/>
          <a:lstStyle/>
          <a:p>
            <a:r>
              <a:rPr lang="cs-CZ" altLang="cs-CZ" sz="2400" dirty="0" smtClean="0"/>
              <a:t>Etický kodex novináře a Deklarace principů novinářského chování uveřejněných na internetových stránkách organizace Syndikát novinářů. </a:t>
            </a:r>
          </a:p>
          <a:p>
            <a:r>
              <a:rPr lang="cs-CZ" altLang="cs-CZ" sz="2400" dirty="0" smtClean="0"/>
              <a:t>Požadavek pravdivosti informování veřejnosti </a:t>
            </a:r>
          </a:p>
          <a:p>
            <a:r>
              <a:rPr lang="cs-CZ" altLang="cs-CZ" sz="2400" dirty="0" smtClean="0"/>
              <a:t>Včasné, úplné, pravdivé a nezkreslené informace</a:t>
            </a:r>
          </a:p>
          <a:p>
            <a:r>
              <a:rPr lang="cs-CZ" altLang="cs-CZ" sz="2400" dirty="0" smtClean="0"/>
              <a:t>Okamžitá oprava</a:t>
            </a:r>
          </a:p>
          <a:p>
            <a:r>
              <a:rPr lang="cs-CZ" altLang="cs-CZ" sz="2400" dirty="0" smtClean="0"/>
              <a:t>Přestože tuto povinnost Mladá fronta splnila, neznamená to dle NSS zánik odpovědnosti za správní delikt, protože i dočasné zveřejnění nesprávné informace může vést k zakázanému ovlivnění trhu. </a:t>
            </a:r>
          </a:p>
          <a:p>
            <a:r>
              <a:rPr lang="cs-CZ" altLang="cs-CZ" sz="2400" dirty="0" smtClean="0"/>
              <a:t>Pravidlem novinářské profese nemůže být právo žurnalisty na chybu, ledaže by zákonodárce chtěl zajistit novinářům neomezenou </a:t>
            </a:r>
            <a:r>
              <a:rPr lang="cs-CZ" altLang="cs-CZ" sz="2400" dirty="0" smtClean="0"/>
              <a:t>imunitu…. </a:t>
            </a:r>
            <a:endParaRPr lang="cs-CZ" altLang="cs-CZ" sz="2400" dirty="0" smtClean="0"/>
          </a:p>
        </p:txBody>
      </p:sp>
    </p:spTree>
    <p:extLst>
      <p:ext uri="{BB962C8B-B14F-4D97-AF65-F5344CB8AC3E}">
        <p14:creationId xmlns:p14="http://schemas.microsoft.com/office/powerpoint/2010/main" val="260588036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1981200" y="152401"/>
            <a:ext cx="8229600" cy="1008063"/>
          </a:xfrm>
        </p:spPr>
        <p:txBody>
          <a:bodyPr/>
          <a:lstStyle/>
          <a:p>
            <a:pPr eaLnBrk="1" hangingPunct="1"/>
            <a:r>
              <a:rPr lang="cs-CZ" altLang="cs-CZ" smtClean="0"/>
              <a:t>Zprávy fyzických osob na osobních stránkách</a:t>
            </a:r>
            <a:endParaRPr lang="en-US" altLang="cs-CZ" smtClean="0"/>
          </a:p>
        </p:txBody>
      </p:sp>
      <p:sp>
        <p:nvSpPr>
          <p:cNvPr id="100355" name="Rectangle 3"/>
          <p:cNvSpPr>
            <a:spLocks noGrp="1" noChangeArrowheads="1"/>
          </p:cNvSpPr>
          <p:nvPr>
            <p:ph sz="quarter" idx="1"/>
          </p:nvPr>
        </p:nvSpPr>
        <p:spPr>
          <a:xfrm>
            <a:off x="579120" y="1484314"/>
            <a:ext cx="10995660" cy="5373687"/>
          </a:xfrm>
        </p:spPr>
        <p:txBody>
          <a:bodyPr/>
          <a:lstStyle/>
          <a:p>
            <a:r>
              <a:rPr lang="cs-CZ" altLang="cs-CZ" sz="2400" dirty="0"/>
              <a:t>FO publikuje dne 21. 8. na svém profilu na sociální síti o akciích emitenta X zprávu typu „u X totálně nepochybuji o hranici 300, vidím to tak na </a:t>
            </a:r>
            <a:r>
              <a:rPr lang="cs-CZ" altLang="cs-CZ" sz="2400" dirty="0" err="1"/>
              <a:t>na</a:t>
            </a:r>
            <a:r>
              <a:rPr lang="cs-CZ" altLang="cs-CZ" sz="2400" dirty="0"/>
              <a:t> 350“</a:t>
            </a:r>
          </a:p>
          <a:p>
            <a:r>
              <a:rPr lang="cs-CZ" altLang="cs-CZ" sz="2400" dirty="0"/>
              <a:t>Jako důvod názoru je uveden zatím nepublikovaný rozhovor s předsedou dozorčí rady emitenta X, </a:t>
            </a:r>
          </a:p>
          <a:p>
            <a:r>
              <a:rPr lang="cs-CZ" altLang="cs-CZ" sz="2400" dirty="0"/>
              <a:t>Tento rozhovor je nakonec dne 27. 8. publikován na internetové televizi, neobsahuje žádné zásadní informace</a:t>
            </a:r>
          </a:p>
          <a:p>
            <a:r>
              <a:rPr lang="cs-CZ" altLang="cs-CZ" sz="2400" dirty="0"/>
              <a:t>Dne 25. 8. publikuje FO na sociální síti zprávu „X jede proti proudu, 160 prolomeno a určitě nekončíme, bude to </a:t>
            </a:r>
            <a:r>
              <a:rPr lang="cs-CZ" altLang="cs-CZ" sz="2400" dirty="0" err="1"/>
              <a:t>fičák</a:t>
            </a:r>
            <a:r>
              <a:rPr lang="cs-CZ" altLang="cs-CZ" sz="2400" dirty="0"/>
              <a:t>“ </a:t>
            </a:r>
          </a:p>
        </p:txBody>
      </p:sp>
    </p:spTree>
    <p:extLst>
      <p:ext uri="{BB962C8B-B14F-4D97-AF65-F5344CB8AC3E}">
        <p14:creationId xmlns:p14="http://schemas.microsoft.com/office/powerpoint/2010/main" val="280390310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1981200" y="152401"/>
            <a:ext cx="8229600" cy="1008063"/>
          </a:xfrm>
        </p:spPr>
        <p:txBody>
          <a:bodyPr/>
          <a:lstStyle/>
          <a:p>
            <a:pPr eaLnBrk="1" hangingPunct="1"/>
            <a:r>
              <a:rPr lang="cs-CZ" altLang="cs-CZ" smtClean="0"/>
              <a:t>Zprávy fyzických osob na osobních stránkách</a:t>
            </a:r>
            <a:endParaRPr lang="en-US" altLang="cs-CZ" smtClean="0"/>
          </a:p>
        </p:txBody>
      </p:sp>
      <p:sp>
        <p:nvSpPr>
          <p:cNvPr id="102403" name="Rectangle 3"/>
          <p:cNvSpPr>
            <a:spLocks noGrp="1" noChangeArrowheads="1"/>
          </p:cNvSpPr>
          <p:nvPr>
            <p:ph sz="quarter" idx="1"/>
          </p:nvPr>
        </p:nvSpPr>
        <p:spPr>
          <a:xfrm>
            <a:off x="777240" y="1484314"/>
            <a:ext cx="10614660" cy="5373687"/>
          </a:xfrm>
        </p:spPr>
        <p:txBody>
          <a:bodyPr/>
          <a:lstStyle/>
          <a:p>
            <a:r>
              <a:rPr lang="cs-CZ" altLang="cs-CZ" sz="1800" dirty="0"/>
              <a:t>Neurčitost doporučení</a:t>
            </a:r>
          </a:p>
          <a:p>
            <a:r>
              <a:rPr lang="cs-CZ" altLang="cs-CZ" sz="1800" dirty="0"/>
              <a:t>Čl. 17 LISTINY – svoboda projevu?</a:t>
            </a:r>
          </a:p>
          <a:p>
            <a:r>
              <a:rPr lang="cs-CZ" altLang="cs-CZ" sz="1800" dirty="0"/>
              <a:t>Osobní názory a komentáře</a:t>
            </a:r>
          </a:p>
          <a:p>
            <a:r>
              <a:rPr lang="cs-CZ" altLang="cs-CZ" sz="1800" dirty="0" err="1"/>
              <a:t>Facebook</a:t>
            </a:r>
            <a:r>
              <a:rPr lang="cs-CZ" altLang="cs-CZ" sz="1800" dirty="0"/>
              <a:t> a </a:t>
            </a:r>
            <a:r>
              <a:rPr lang="cs-CZ" altLang="cs-CZ" sz="1800" dirty="0" err="1"/>
              <a:t>Twitter</a:t>
            </a:r>
            <a:r>
              <a:rPr lang="cs-CZ" altLang="cs-CZ" sz="1800" dirty="0"/>
              <a:t> – není primárně komerční, nečeká se objektivita</a:t>
            </a:r>
          </a:p>
          <a:p>
            <a:endParaRPr lang="cs-CZ" altLang="cs-CZ" sz="1800" dirty="0"/>
          </a:p>
        </p:txBody>
      </p:sp>
    </p:spTree>
    <p:extLst>
      <p:ext uri="{BB962C8B-B14F-4D97-AF65-F5344CB8AC3E}">
        <p14:creationId xmlns:p14="http://schemas.microsoft.com/office/powerpoint/2010/main" val="10701508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981200" y="152401"/>
            <a:ext cx="8229600" cy="792163"/>
          </a:xfrm>
        </p:spPr>
        <p:txBody>
          <a:bodyPr/>
          <a:lstStyle/>
          <a:p>
            <a:pPr algn="just" eaLnBrk="1" hangingPunct="1"/>
            <a:r>
              <a:rPr lang="cs-CZ" altLang="cs-CZ" smtClean="0">
                <a:solidFill>
                  <a:srgbClr val="7B9899"/>
                </a:solidFill>
              </a:rPr>
              <a:t>Evropská úprava informační ochrany </a:t>
            </a:r>
            <a:endParaRPr lang="en-US" altLang="cs-CZ" smtClean="0">
              <a:solidFill>
                <a:srgbClr val="7B9899"/>
              </a:solidFill>
            </a:endParaRPr>
          </a:p>
        </p:txBody>
      </p:sp>
      <p:sp>
        <p:nvSpPr>
          <p:cNvPr id="21507" name="Rectangle 6"/>
          <p:cNvSpPr>
            <a:spLocks noChangeArrowheads="1"/>
          </p:cNvSpPr>
          <p:nvPr/>
        </p:nvSpPr>
        <p:spPr bwMode="auto">
          <a:xfrm>
            <a:off x="3181351" y="12631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1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1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18"/>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1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9pPr>
          </a:lstStyle>
          <a:p>
            <a:pPr>
              <a:spcBef>
                <a:spcPct val="0"/>
              </a:spcBef>
              <a:buClrTx/>
              <a:buSzTx/>
              <a:buFontTx/>
              <a:buNone/>
            </a:pPr>
            <a:endParaRPr lang="cs-CZ" altLang="cs-CZ" sz="1800">
              <a:latin typeface="Arial" panose="020B0604020202020204" pitchFamily="34" charset="0"/>
            </a:endParaRPr>
          </a:p>
        </p:txBody>
      </p:sp>
      <p:sp>
        <p:nvSpPr>
          <p:cNvPr id="21508" name="Zástupný symbol pro obsah 2"/>
          <p:cNvSpPr>
            <a:spLocks noGrp="1"/>
          </p:cNvSpPr>
          <p:nvPr>
            <p:ph sz="quarter" idx="1"/>
          </p:nvPr>
        </p:nvSpPr>
        <p:spPr>
          <a:xfrm>
            <a:off x="397164" y="1016000"/>
            <a:ext cx="11490035" cy="5842000"/>
          </a:xfrm>
        </p:spPr>
        <p:txBody>
          <a:bodyPr/>
          <a:lstStyle/>
          <a:p>
            <a:r>
              <a:rPr lang="cs-CZ" altLang="cs-CZ" sz="2400" dirty="0"/>
              <a:t>Nařízení Evropského parlamentu a Rady (EU) č. 596/2014 ze dne 16. dubna 2014 o zneužívání trhu (nařízení o zneužívání trhu) a o zrušení směrnice Evropského parlamentu a Rady 2003/6/ES a směrnic Komise 2003/124/ES, 2003/125/ES a 2004/72/ES (dále jen „MAR“). </a:t>
            </a:r>
          </a:p>
          <a:p>
            <a:r>
              <a:rPr lang="cs-CZ" altLang="cs-CZ" sz="2400" dirty="0"/>
              <a:t>Směrnice Evropského parlamentu a Rady 2014/57/EU ze dne 16. dubna 2014 o trestních sankcích za zneužívání trhu (směrnice o zneužívání trhu). Tato směrnice harmonizuje trestní právo a náleží do gesce Ministerstva spravedlnosti. </a:t>
            </a:r>
          </a:p>
          <a:p>
            <a:r>
              <a:rPr lang="cs-CZ" altLang="cs-CZ" sz="2400" dirty="0"/>
              <a:t>MAR má za cíl přizpůsobení právních předpisů EU v oblasti postihu manipulace s trhem, ke které dochází při manipulaci s cenami investičních nástrojů (v terminologii práva EU: finanční nástroje) za pomoci postupů, kterými může být například šíření nepravdivých informací či jiné zneužívání trhu, jakým je i neoprávněné zpřístupnění vnitřní informace. </a:t>
            </a:r>
          </a:p>
          <a:p>
            <a:pPr lvl="1" algn="just" eaLnBrk="1" hangingPunct="1"/>
            <a:endParaRPr lang="cs-CZ" altLang="cs-CZ" sz="2400" dirty="0"/>
          </a:p>
          <a:p>
            <a:pPr lvl="1" algn="just" eaLnBrk="1" hangingPunct="1"/>
            <a:endParaRPr lang="cs-CZ" altLang="cs-CZ" sz="2400" dirty="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p:txBody>
      </p:sp>
    </p:spTree>
    <p:extLst>
      <p:ext uri="{BB962C8B-B14F-4D97-AF65-F5344CB8AC3E}">
        <p14:creationId xmlns:p14="http://schemas.microsoft.com/office/powerpoint/2010/main" val="6617714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720000" y="295564"/>
            <a:ext cx="10753200" cy="876012"/>
          </a:xfrm>
        </p:spPr>
        <p:txBody>
          <a:bodyPr/>
          <a:lstStyle/>
          <a:p>
            <a:pPr algn="just" eaLnBrk="1" hangingPunct="1"/>
            <a:r>
              <a:rPr lang="cs-CZ" altLang="cs-CZ" dirty="0" smtClean="0">
                <a:solidFill>
                  <a:srgbClr val="7B9899"/>
                </a:solidFill>
              </a:rPr>
              <a:t>Mezinárodní spolupráce u dohledu na finančními trhy</a:t>
            </a:r>
            <a:endParaRPr lang="en-US" altLang="cs-CZ" dirty="0" smtClean="0">
              <a:solidFill>
                <a:srgbClr val="7B9899"/>
              </a:solidFill>
            </a:endParaRPr>
          </a:p>
        </p:txBody>
      </p:sp>
      <p:sp>
        <p:nvSpPr>
          <p:cNvPr id="23555" name="Rectangle 6"/>
          <p:cNvSpPr>
            <a:spLocks noChangeArrowheads="1"/>
          </p:cNvSpPr>
          <p:nvPr/>
        </p:nvSpPr>
        <p:spPr bwMode="auto">
          <a:xfrm>
            <a:off x="3181351" y="12631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1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1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18"/>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1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9pPr>
          </a:lstStyle>
          <a:p>
            <a:pPr>
              <a:spcBef>
                <a:spcPct val="0"/>
              </a:spcBef>
              <a:buClrTx/>
              <a:buSzTx/>
              <a:buFontTx/>
              <a:buNone/>
            </a:pPr>
            <a:endParaRPr lang="cs-CZ" altLang="cs-CZ" sz="1800">
              <a:latin typeface="Arial" panose="020B0604020202020204" pitchFamily="34" charset="0"/>
            </a:endParaRPr>
          </a:p>
        </p:txBody>
      </p:sp>
      <p:sp>
        <p:nvSpPr>
          <p:cNvPr id="23556" name="Zástupný symbol pro obsah 2"/>
          <p:cNvSpPr>
            <a:spLocks noGrp="1"/>
          </p:cNvSpPr>
          <p:nvPr>
            <p:ph sz="quarter" idx="1"/>
          </p:nvPr>
        </p:nvSpPr>
        <p:spPr>
          <a:xfrm>
            <a:off x="489527" y="1219201"/>
            <a:ext cx="11471564" cy="5522913"/>
          </a:xfrm>
        </p:spPr>
        <p:txBody>
          <a:bodyPr/>
          <a:lstStyle/>
          <a:p>
            <a:r>
              <a:rPr lang="cs-CZ" altLang="cs-CZ" sz="2400" dirty="0"/>
              <a:t>Vytváření jednotného evropského trhu finančních služeb. </a:t>
            </a:r>
          </a:p>
          <a:p>
            <a:r>
              <a:rPr lang="cs-CZ" altLang="cs-CZ" sz="2400" dirty="0"/>
              <a:t>ČNB aktivně zapojuje do činnosti mezinárodních organizací - tvorbu celosvětových standardů v oblasti regulace a dohledu nad finančním trhem.</a:t>
            </a:r>
          </a:p>
          <a:p>
            <a:r>
              <a:rPr lang="cs-CZ" altLang="cs-CZ" sz="2400" dirty="0"/>
              <a:t>Na evropské úrovni od 1. 1. 2011 tři nově vytvořené evropské orgány pro dohled nad finančním trhem: ESMA (regulace kapitálového trhu),  EBA (regulace bank), EIOPA (regulace pojišťoven a penzijních fondů), a ESRB (</a:t>
            </a:r>
            <a:r>
              <a:rPr lang="cs-CZ" altLang="cs-CZ" sz="2400" dirty="0" err="1"/>
              <a:t>makroobezřetnostní</a:t>
            </a:r>
            <a:r>
              <a:rPr lang="cs-CZ" altLang="cs-CZ" sz="2400" dirty="0"/>
              <a:t> politika zejména v oblasti systémová rizika).</a:t>
            </a:r>
          </a:p>
          <a:p>
            <a:r>
              <a:rPr lang="cs-CZ" altLang="cs-CZ" sz="2400" dirty="0"/>
              <a:t>Na mezinárodní úrovni IOSCO (oblast kapitálového trhu),  IAIS (oblast pojišťovnictví) a IOPS (oblast penzijních plánů). </a:t>
            </a:r>
          </a:p>
          <a:p>
            <a:r>
              <a:rPr lang="cs-CZ" altLang="cs-CZ" sz="2400" dirty="0"/>
              <a:t>Basilejský výbor pro bankovní dohled.</a:t>
            </a:r>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p:txBody>
      </p:sp>
    </p:spTree>
    <p:extLst>
      <p:ext uri="{BB962C8B-B14F-4D97-AF65-F5344CB8AC3E}">
        <p14:creationId xmlns:p14="http://schemas.microsoft.com/office/powerpoint/2010/main" val="30738708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just" eaLnBrk="1" hangingPunct="1"/>
            <a:r>
              <a:rPr lang="cs-CZ" altLang="cs-CZ" smtClean="0">
                <a:solidFill>
                  <a:srgbClr val="7B9899"/>
                </a:solidFill>
              </a:rPr>
              <a:t>Evropská úprava</a:t>
            </a:r>
            <a:endParaRPr lang="en-US" altLang="cs-CZ" smtClean="0">
              <a:solidFill>
                <a:srgbClr val="7B9899"/>
              </a:solidFill>
            </a:endParaRPr>
          </a:p>
        </p:txBody>
      </p:sp>
      <p:sp>
        <p:nvSpPr>
          <p:cNvPr id="25603" name="Rectangle 6"/>
          <p:cNvSpPr>
            <a:spLocks noChangeArrowheads="1"/>
          </p:cNvSpPr>
          <p:nvPr/>
        </p:nvSpPr>
        <p:spPr bwMode="auto">
          <a:xfrm>
            <a:off x="3181351" y="12631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1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1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18"/>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1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9pPr>
          </a:lstStyle>
          <a:p>
            <a:pPr>
              <a:spcBef>
                <a:spcPct val="0"/>
              </a:spcBef>
              <a:buClrTx/>
              <a:buSzTx/>
              <a:buFontTx/>
              <a:buNone/>
            </a:pPr>
            <a:endParaRPr lang="cs-CZ" altLang="cs-CZ" sz="1800">
              <a:latin typeface="Arial" panose="020B0604020202020204" pitchFamily="34" charset="0"/>
            </a:endParaRPr>
          </a:p>
        </p:txBody>
      </p:sp>
      <p:sp>
        <p:nvSpPr>
          <p:cNvPr id="25604" name="Zástupný symbol pro obsah 2"/>
          <p:cNvSpPr>
            <a:spLocks noGrp="1"/>
          </p:cNvSpPr>
          <p:nvPr>
            <p:ph sz="quarter" idx="1"/>
          </p:nvPr>
        </p:nvSpPr>
        <p:spPr>
          <a:xfrm>
            <a:off x="563418" y="1219201"/>
            <a:ext cx="11176000" cy="4937125"/>
          </a:xfrm>
        </p:spPr>
        <p:txBody>
          <a:bodyPr/>
          <a:lstStyle/>
          <a:p>
            <a:r>
              <a:rPr lang="cs-CZ" altLang="cs-CZ" sz="2400" dirty="0"/>
              <a:t>Obchod zasvěcených osob spočívá v obchodování s investičními nástroji za pomoci cenově citlivých důvěrných informací týkajících se těchto nástrojů. Oblast působnosti MAR se vztahuje na investiční nástroje obchodované na obchodních platformách (MTF a OTF), na emisní povolenky a v určitých případech i na komodity. MAR stanovuje zákaz zneužívání trhu na komoditních a souvisejících derivátových trzích a posiluje spolupráci mezi regulačními orgány pro oblast financí a komodit za účelem zabránění </a:t>
            </a:r>
            <a:r>
              <a:rPr lang="cs-CZ" altLang="cs-CZ" sz="2400" dirty="0" err="1"/>
              <a:t>mezitržním</a:t>
            </a:r>
            <a:r>
              <a:rPr lang="cs-CZ" altLang="cs-CZ" sz="2400" dirty="0"/>
              <a:t> manipulacím. Zároveň obsahuje opatření pro sankcionování zneužití trhu na harmonizovaném principu. MAR nahrazuje původní směrnici o zneužívání trhu (2003/6/ES</a:t>
            </a:r>
            <a:r>
              <a:rPr lang="cs-CZ" altLang="cs-CZ" sz="2400" dirty="0" smtClean="0"/>
              <a:t>).</a:t>
            </a:r>
            <a:endParaRPr lang="cs-CZ" altLang="cs-CZ" sz="2400" dirty="0"/>
          </a:p>
          <a:p>
            <a:pPr lvl="1" algn="just" eaLnBrk="1" hangingPunct="1"/>
            <a:endParaRPr lang="cs-CZ" altLang="cs-CZ" sz="2400" dirty="0"/>
          </a:p>
          <a:p>
            <a:pPr lvl="1" algn="just" eaLnBrk="1" hangingPunct="1"/>
            <a:endParaRPr lang="cs-CZ" altLang="cs-CZ" sz="2400" dirty="0"/>
          </a:p>
          <a:p>
            <a:pPr lvl="1" algn="just" eaLnBrk="1" hangingPunct="1"/>
            <a:endParaRPr lang="cs-CZ" altLang="cs-CZ" sz="2400" dirty="0"/>
          </a:p>
          <a:p>
            <a:pPr lvl="1" algn="just" eaLnBrk="1" hangingPunct="1"/>
            <a:endParaRPr lang="cs-CZ" altLang="cs-CZ" dirty="0" smtClean="0"/>
          </a:p>
          <a:p>
            <a:pPr lvl="1" algn="just" eaLnBrk="1" hangingPunct="1"/>
            <a:endParaRPr lang="cs-CZ" altLang="cs-CZ" dirty="0" smtClean="0"/>
          </a:p>
          <a:p>
            <a:pPr lvl="1" algn="just" eaLnBrk="1" hangingPunct="1"/>
            <a:endParaRPr lang="cs-CZ" altLang="cs-CZ" dirty="0" smtClean="0"/>
          </a:p>
        </p:txBody>
      </p:sp>
    </p:spTree>
    <p:extLst>
      <p:ext uri="{BB962C8B-B14F-4D97-AF65-F5344CB8AC3E}">
        <p14:creationId xmlns:p14="http://schemas.microsoft.com/office/powerpoint/2010/main" val="32867351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just" eaLnBrk="1" hangingPunct="1"/>
            <a:r>
              <a:rPr lang="cs-CZ" altLang="cs-CZ" smtClean="0">
                <a:solidFill>
                  <a:srgbClr val="7B9899"/>
                </a:solidFill>
              </a:rPr>
              <a:t>Trocha skepse na úvod</a:t>
            </a:r>
            <a:endParaRPr lang="en-US" altLang="cs-CZ" smtClean="0">
              <a:solidFill>
                <a:srgbClr val="7B9899"/>
              </a:solidFill>
            </a:endParaRPr>
          </a:p>
        </p:txBody>
      </p:sp>
      <p:sp>
        <p:nvSpPr>
          <p:cNvPr id="27651" name="Rectangle 6"/>
          <p:cNvSpPr>
            <a:spLocks noChangeArrowheads="1"/>
          </p:cNvSpPr>
          <p:nvPr/>
        </p:nvSpPr>
        <p:spPr bwMode="auto">
          <a:xfrm>
            <a:off x="3181351" y="12631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1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1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18"/>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1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9pPr>
          </a:lstStyle>
          <a:p>
            <a:pPr>
              <a:spcBef>
                <a:spcPct val="0"/>
              </a:spcBef>
              <a:buClrTx/>
              <a:buSzTx/>
              <a:buFontTx/>
              <a:buNone/>
            </a:pPr>
            <a:endParaRPr lang="cs-CZ" altLang="cs-CZ" sz="1800">
              <a:latin typeface="Arial" panose="020B0604020202020204" pitchFamily="34" charset="0"/>
            </a:endParaRPr>
          </a:p>
        </p:txBody>
      </p:sp>
      <p:sp>
        <p:nvSpPr>
          <p:cNvPr id="10244" name="Zástupný symbol pro obsah 2"/>
          <p:cNvSpPr>
            <a:spLocks noGrp="1"/>
          </p:cNvSpPr>
          <p:nvPr>
            <p:ph sz="quarter" idx="1"/>
          </p:nvPr>
        </p:nvSpPr>
        <p:spPr>
          <a:xfrm>
            <a:off x="812799" y="1219201"/>
            <a:ext cx="11139055" cy="4937125"/>
          </a:xfrm>
        </p:spPr>
        <p:txBody>
          <a:bodyPr/>
          <a:lstStyle/>
          <a:p>
            <a:pPr marL="0" algn="just">
              <a:buNone/>
              <a:defRPr/>
            </a:pPr>
            <a:r>
              <a:rPr lang="en-US" sz="2400" dirty="0">
                <a:solidFill>
                  <a:srgbClr val="191919"/>
                </a:solidFill>
              </a:rPr>
              <a:t>“Information is not a free good, and we should not assume, without more information than we now possess, that its distribution is generally capricious, arbitrary, random, or uncontrolled. Rational, self-serving individuals will not blithely and willingly allow information of tremendous value to pass freely to individuals who have no valid claim upon it. The safer assumption is that individuals with the power to control the flow of valuable information do so rationally and allocate it in a market-like system of exchange…”</a:t>
            </a:r>
            <a:endParaRPr lang="cs-CZ" sz="2400" dirty="0">
              <a:solidFill>
                <a:srgbClr val="191919"/>
              </a:solidFill>
            </a:endParaRPr>
          </a:p>
          <a:p>
            <a:pPr>
              <a:buFontTx/>
              <a:buNone/>
              <a:defRPr/>
            </a:pPr>
            <a:r>
              <a:rPr lang="cs-CZ" sz="2400" b="1" dirty="0">
                <a:solidFill>
                  <a:srgbClr val="191919"/>
                </a:solidFill>
              </a:rPr>
              <a:t> </a:t>
            </a:r>
            <a:r>
              <a:rPr lang="cs-CZ" sz="2400" i="1" dirty="0">
                <a:solidFill>
                  <a:srgbClr val="191919"/>
                </a:solidFill>
              </a:rPr>
              <a:t>				Manne, H. G.</a:t>
            </a:r>
          </a:p>
          <a:p>
            <a:pPr>
              <a:buFontTx/>
              <a:buNone/>
              <a:defRPr/>
            </a:pPr>
            <a:r>
              <a:rPr lang="cs-CZ" sz="2400" i="1" dirty="0">
                <a:solidFill>
                  <a:srgbClr val="191919"/>
                </a:solidFill>
              </a:rPr>
              <a:t>				</a:t>
            </a:r>
            <a:r>
              <a:rPr lang="cs-CZ" sz="2400" i="1" dirty="0" err="1">
                <a:solidFill>
                  <a:srgbClr val="191919"/>
                </a:solidFill>
              </a:rPr>
              <a:t>Insider</a:t>
            </a:r>
            <a:r>
              <a:rPr lang="cs-CZ" sz="2400" i="1" dirty="0">
                <a:solidFill>
                  <a:srgbClr val="191919"/>
                </a:solidFill>
              </a:rPr>
              <a:t> </a:t>
            </a:r>
            <a:r>
              <a:rPr lang="cs-CZ" sz="2400" i="1" dirty="0" err="1">
                <a:solidFill>
                  <a:srgbClr val="191919"/>
                </a:solidFill>
              </a:rPr>
              <a:t>trading</a:t>
            </a:r>
            <a:r>
              <a:rPr lang="cs-CZ" sz="2400" i="1" dirty="0">
                <a:solidFill>
                  <a:srgbClr val="191919"/>
                </a:solidFill>
              </a:rPr>
              <a:t> and </a:t>
            </a:r>
            <a:r>
              <a:rPr lang="cs-CZ" sz="2400" i="1" dirty="0" err="1">
                <a:solidFill>
                  <a:srgbClr val="191919"/>
                </a:solidFill>
              </a:rPr>
              <a:t>the</a:t>
            </a:r>
            <a:r>
              <a:rPr lang="cs-CZ" sz="2400" i="1" dirty="0">
                <a:solidFill>
                  <a:srgbClr val="191919"/>
                </a:solidFill>
              </a:rPr>
              <a:t> </a:t>
            </a:r>
            <a:r>
              <a:rPr lang="cs-CZ" sz="2400" i="1" dirty="0" err="1" smtClean="0">
                <a:solidFill>
                  <a:srgbClr val="191919"/>
                </a:solidFill>
              </a:rPr>
              <a:t>Stock</a:t>
            </a:r>
            <a:r>
              <a:rPr lang="cs-CZ" sz="2400" i="1" dirty="0" smtClean="0">
                <a:solidFill>
                  <a:srgbClr val="191919"/>
                </a:solidFill>
              </a:rPr>
              <a:t> Market,1966</a:t>
            </a:r>
            <a:endParaRPr lang="cs-CZ" sz="2400" dirty="0">
              <a:solidFill>
                <a:srgbClr val="191919"/>
              </a:solidFill>
            </a:endParaRPr>
          </a:p>
          <a:p>
            <a:pPr lvl="1" algn="just" eaLnBrk="1" hangingPunct="1">
              <a:defRPr/>
            </a:pPr>
            <a:endParaRPr lang="cs-CZ" altLang="cs-CZ" sz="2400" dirty="0"/>
          </a:p>
          <a:p>
            <a:pPr lvl="1" algn="just" eaLnBrk="1" hangingPunct="1">
              <a:defRPr/>
            </a:pPr>
            <a:endParaRPr lang="cs-CZ" altLang="cs-CZ" sz="2400" dirty="0"/>
          </a:p>
          <a:p>
            <a:pPr lvl="1" algn="just" eaLnBrk="1" hangingPunct="1">
              <a:defRPr/>
            </a:pPr>
            <a:endParaRPr lang="cs-CZ" altLang="cs-CZ" sz="2400" dirty="0"/>
          </a:p>
          <a:p>
            <a:pPr lvl="1" algn="just" eaLnBrk="1" hangingPunct="1">
              <a:defRPr/>
            </a:pPr>
            <a:endParaRPr lang="cs-CZ" altLang="cs-CZ" dirty="0" smtClean="0"/>
          </a:p>
          <a:p>
            <a:pPr lvl="1" algn="just" eaLnBrk="1" hangingPunct="1">
              <a:defRPr/>
            </a:pPr>
            <a:endParaRPr lang="cs-CZ" altLang="cs-CZ" dirty="0" smtClean="0"/>
          </a:p>
          <a:p>
            <a:pPr lvl="1" algn="just" eaLnBrk="1" hangingPunct="1">
              <a:defRPr/>
            </a:pPr>
            <a:endParaRPr lang="cs-CZ" altLang="cs-CZ" dirty="0" smtClean="0"/>
          </a:p>
        </p:txBody>
      </p:sp>
    </p:spTree>
    <p:extLst>
      <p:ext uri="{BB962C8B-B14F-4D97-AF65-F5344CB8AC3E}">
        <p14:creationId xmlns:p14="http://schemas.microsoft.com/office/powerpoint/2010/main" val="16488159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981200" y="152401"/>
            <a:ext cx="8229600" cy="1044575"/>
          </a:xfrm>
        </p:spPr>
        <p:txBody>
          <a:bodyPr/>
          <a:lstStyle/>
          <a:p>
            <a:pPr algn="just" eaLnBrk="1" hangingPunct="1"/>
            <a:r>
              <a:rPr lang="cs-CZ" altLang="cs-CZ" sz="3500">
                <a:solidFill>
                  <a:srgbClr val="7B9899"/>
                </a:solidFill>
              </a:rPr>
              <a:t>Systematika MAR I</a:t>
            </a:r>
            <a:endParaRPr lang="en-US" altLang="cs-CZ" sz="3500">
              <a:solidFill>
                <a:srgbClr val="7B9899"/>
              </a:solidFill>
            </a:endParaRPr>
          </a:p>
        </p:txBody>
      </p:sp>
      <p:sp>
        <p:nvSpPr>
          <p:cNvPr id="31747" name="Rectangle 3"/>
          <p:cNvSpPr>
            <a:spLocks noGrp="1" noChangeArrowheads="1"/>
          </p:cNvSpPr>
          <p:nvPr>
            <p:ph sz="quarter" idx="1"/>
          </p:nvPr>
        </p:nvSpPr>
        <p:spPr>
          <a:xfrm>
            <a:off x="895927" y="1520826"/>
            <a:ext cx="10594109" cy="5337175"/>
          </a:xfrm>
        </p:spPr>
        <p:txBody>
          <a:bodyPr/>
          <a:lstStyle/>
          <a:p>
            <a:pPr algn="just" eaLnBrk="1" hangingPunct="1">
              <a:lnSpc>
                <a:spcPct val="80000"/>
              </a:lnSpc>
            </a:pPr>
            <a:r>
              <a:rPr lang="cs-CZ" altLang="cs-CZ" dirty="0" smtClean="0">
                <a:solidFill>
                  <a:srgbClr val="191919"/>
                </a:solidFill>
              </a:rPr>
              <a:t>příloha II – srovnávací tabulka se směrnicí 2003/6/ES</a:t>
            </a:r>
          </a:p>
          <a:p>
            <a:pPr algn="just" eaLnBrk="1" hangingPunct="1">
              <a:lnSpc>
                <a:spcPct val="80000"/>
              </a:lnSpc>
            </a:pPr>
            <a:r>
              <a:rPr lang="cs-CZ" altLang="cs-CZ" dirty="0" smtClean="0">
                <a:solidFill>
                  <a:srgbClr val="191919"/>
                </a:solidFill>
              </a:rPr>
              <a:t>vnitřní informace (čl. 7 odst. 1)</a:t>
            </a:r>
          </a:p>
          <a:p>
            <a:pPr algn="just" eaLnBrk="1" hangingPunct="1">
              <a:lnSpc>
                <a:spcPct val="80000"/>
              </a:lnSpc>
            </a:pPr>
            <a:r>
              <a:rPr lang="cs-CZ" altLang="cs-CZ" dirty="0" smtClean="0">
                <a:solidFill>
                  <a:srgbClr val="191919"/>
                </a:solidFill>
              </a:rPr>
              <a:t>zasvěcená osoba (čl. 7 odst. 4)</a:t>
            </a:r>
          </a:p>
          <a:p>
            <a:pPr algn="just" eaLnBrk="1" hangingPunct="1">
              <a:lnSpc>
                <a:spcPct val="80000"/>
              </a:lnSpc>
            </a:pPr>
            <a:r>
              <a:rPr lang="cs-CZ" altLang="cs-CZ" dirty="0" smtClean="0">
                <a:solidFill>
                  <a:srgbClr val="191919"/>
                </a:solidFill>
              </a:rPr>
              <a:t>zákaz zasvěceneckých postupů (čl. 7 odst. 2, čl. 14)</a:t>
            </a:r>
          </a:p>
          <a:p>
            <a:pPr algn="just" eaLnBrk="1" hangingPunct="1">
              <a:lnSpc>
                <a:spcPct val="80000"/>
              </a:lnSpc>
            </a:pPr>
            <a:r>
              <a:rPr lang="cs-CZ" altLang="cs-CZ" dirty="0" smtClean="0">
                <a:solidFill>
                  <a:srgbClr val="191919"/>
                </a:solidFill>
              </a:rPr>
              <a:t>obchodování zasvěcené osoby (čl. 8)</a:t>
            </a:r>
          </a:p>
          <a:p>
            <a:pPr algn="just" eaLnBrk="1" hangingPunct="1">
              <a:lnSpc>
                <a:spcPct val="80000"/>
              </a:lnSpc>
            </a:pPr>
            <a:r>
              <a:rPr lang="cs-CZ" altLang="cs-CZ" dirty="0" smtClean="0">
                <a:solidFill>
                  <a:srgbClr val="191919"/>
                </a:solidFill>
              </a:rPr>
              <a:t>„</a:t>
            </a:r>
            <a:r>
              <a:rPr lang="cs-CZ" altLang="cs-CZ" dirty="0" err="1" smtClean="0">
                <a:solidFill>
                  <a:srgbClr val="191919"/>
                </a:solidFill>
              </a:rPr>
              <a:t>safe</a:t>
            </a:r>
            <a:r>
              <a:rPr lang="cs-CZ" altLang="cs-CZ" dirty="0" smtClean="0">
                <a:solidFill>
                  <a:srgbClr val="191919"/>
                </a:solidFill>
              </a:rPr>
              <a:t> </a:t>
            </a:r>
            <a:r>
              <a:rPr lang="cs-CZ" altLang="cs-CZ" dirty="0" err="1" smtClean="0">
                <a:solidFill>
                  <a:srgbClr val="191919"/>
                </a:solidFill>
              </a:rPr>
              <a:t>harbours</a:t>
            </a:r>
            <a:r>
              <a:rPr lang="cs-CZ" altLang="cs-CZ" dirty="0" smtClean="0">
                <a:solidFill>
                  <a:srgbClr val="191919"/>
                </a:solidFill>
              </a:rPr>
              <a:t>“: </a:t>
            </a:r>
          </a:p>
          <a:p>
            <a:pPr lvl="1" algn="just" eaLnBrk="1" hangingPunct="1">
              <a:lnSpc>
                <a:spcPct val="80000"/>
              </a:lnSpc>
            </a:pPr>
            <a:r>
              <a:rPr lang="cs-CZ" altLang="cs-CZ" dirty="0" smtClean="0">
                <a:solidFill>
                  <a:srgbClr val="191919"/>
                </a:solidFill>
              </a:rPr>
              <a:t>legitimní jednání (čl. 9)</a:t>
            </a:r>
          </a:p>
          <a:p>
            <a:pPr lvl="1" algn="just" eaLnBrk="1" hangingPunct="1">
              <a:lnSpc>
                <a:spcPct val="80000"/>
              </a:lnSpc>
            </a:pPr>
            <a:r>
              <a:rPr lang="cs-CZ" altLang="cs-CZ" dirty="0" smtClean="0">
                <a:solidFill>
                  <a:srgbClr val="191919"/>
                </a:solidFill>
              </a:rPr>
              <a:t>uznávané tržní postupy (čl. 13)</a:t>
            </a:r>
          </a:p>
          <a:p>
            <a:pPr lvl="1" algn="just" eaLnBrk="1" hangingPunct="1">
              <a:lnSpc>
                <a:spcPct val="80000"/>
              </a:lnSpc>
            </a:pPr>
            <a:r>
              <a:rPr lang="cs-CZ" altLang="cs-CZ" dirty="0" smtClean="0">
                <a:solidFill>
                  <a:srgbClr val="191919"/>
                </a:solidFill>
              </a:rPr>
              <a:t>zpětné odkupy a stabilizace (čl. 5)</a:t>
            </a:r>
          </a:p>
          <a:p>
            <a:pPr lvl="1" algn="just" eaLnBrk="1" hangingPunct="1">
              <a:lnSpc>
                <a:spcPct val="80000"/>
              </a:lnSpc>
            </a:pPr>
            <a:r>
              <a:rPr lang="cs-CZ" altLang="cs-CZ" dirty="0" smtClean="0">
                <a:solidFill>
                  <a:srgbClr val="191919"/>
                </a:solidFill>
              </a:rPr>
              <a:t>řízení měnové politiky a správa veřejného dluhu (čl. 6)</a:t>
            </a:r>
          </a:p>
          <a:p>
            <a:pPr algn="just" eaLnBrk="1" hangingPunct="1">
              <a:lnSpc>
                <a:spcPct val="80000"/>
              </a:lnSpc>
            </a:pPr>
            <a:r>
              <a:rPr lang="cs-CZ" altLang="cs-CZ" dirty="0" smtClean="0">
                <a:solidFill>
                  <a:srgbClr val="191919"/>
                </a:solidFill>
              </a:rPr>
              <a:t>povinnost uveřejnit vnitřní informaci (čl. 17) </a:t>
            </a:r>
          </a:p>
          <a:p>
            <a:pPr algn="just" eaLnBrk="1" hangingPunct="1">
              <a:buFontTx/>
              <a:buNone/>
            </a:pPr>
            <a:endParaRPr lang="cs-CZ" altLang="cs-CZ" dirty="0">
              <a:solidFill>
                <a:schemeClr val="bg1"/>
              </a:solidFill>
            </a:endParaRPr>
          </a:p>
          <a:p>
            <a:pPr algn="just" eaLnBrk="1" hangingPunct="1">
              <a:buFontTx/>
              <a:buNone/>
            </a:pPr>
            <a:endParaRPr lang="en-US" altLang="cs-CZ" i="1" dirty="0" smtClean="0"/>
          </a:p>
        </p:txBody>
      </p:sp>
    </p:spTree>
    <p:extLst>
      <p:ext uri="{BB962C8B-B14F-4D97-AF65-F5344CB8AC3E}">
        <p14:creationId xmlns:p14="http://schemas.microsoft.com/office/powerpoint/2010/main" val="464455598"/>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prezentace-law-cz</Template>
  <TotalTime>1369</TotalTime>
  <Words>2897</Words>
  <Application>Microsoft Office PowerPoint</Application>
  <PresentationFormat>Širokoúhlá obrazovka</PresentationFormat>
  <Paragraphs>462</Paragraphs>
  <Slides>43</Slides>
  <Notes>41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43</vt:i4>
      </vt:variant>
    </vt:vector>
  </HeadingPairs>
  <TitlesOfParts>
    <vt:vector size="48" baseType="lpstr">
      <vt:lpstr>Arial</vt:lpstr>
      <vt:lpstr>Tahoma</vt:lpstr>
      <vt:lpstr>Wingdings</vt:lpstr>
      <vt:lpstr>Wingdings 3</vt:lpstr>
      <vt:lpstr>Prezentace_MU_CZ</vt:lpstr>
      <vt:lpstr> Insider trading  Manipulace trhem  </vt:lpstr>
      <vt:lpstr>Regulovaný trh</vt:lpstr>
      <vt:lpstr>Regulovaný trh II</vt:lpstr>
      <vt:lpstr>Insider trading</vt:lpstr>
      <vt:lpstr>Evropská úprava informační ochrany </vt:lpstr>
      <vt:lpstr>Mezinárodní spolupráce u dohledu na finančními trhy</vt:lpstr>
      <vt:lpstr>Evropská úprava</vt:lpstr>
      <vt:lpstr>Trocha skepse na úvod</vt:lpstr>
      <vt:lpstr>Systematika MAR I</vt:lpstr>
      <vt:lpstr>Systematika MAR II</vt:lpstr>
      <vt:lpstr>Vnitřní informace v čl. 7 MAR</vt:lpstr>
      <vt:lpstr>Dotčené nástroje v MAR (čl. 2)</vt:lpstr>
      <vt:lpstr>Dotčené trhy v ČR</vt:lpstr>
      <vt:lpstr>Akcie BCPP</vt:lpstr>
      <vt:lpstr>Přesnost vnitřní informace</vt:lpstr>
      <vt:lpstr>Neveřejnost vnitřní informace</vt:lpstr>
      <vt:lpstr>Oznamování a seznam finančních nástrojů – čl. 4 MAR</vt:lpstr>
      <vt:lpstr>Kurzotvornost</vt:lpstr>
      <vt:lpstr>Zveřejnění vnitřních informací v MAR</vt:lpstr>
      <vt:lpstr>Odklad publikace – obecný dle čl. 17 odst. 4</vt:lpstr>
      <vt:lpstr>Odklad publikace u finančních institucí – čl. 17 bod 5</vt:lpstr>
      <vt:lpstr>Vedení seznamu zasvěcených osob</vt:lpstr>
      <vt:lpstr>Zasvěcená osoba – čl. 8 bod 4 MAR</vt:lpstr>
      <vt:lpstr>Sekundární zasvěcenci (čl. 8 bod 4 in fine)</vt:lpstr>
      <vt:lpstr>Zakázané postupy</vt:lpstr>
      <vt:lpstr>Čl. 9 MAR</vt:lpstr>
      <vt:lpstr>Obsah seznamu</vt:lpstr>
      <vt:lpstr>Podoba seznamu</vt:lpstr>
      <vt:lpstr>Manažerské obchody</vt:lpstr>
      <vt:lpstr>Povinné osoby, čl. 3 odst. 1 (25 a 26) MAR</vt:lpstr>
      <vt:lpstr>Oznamované transakce</vt:lpstr>
      <vt:lpstr>De minimis</vt:lpstr>
      <vt:lpstr>Přesnější vymezení druhů obchodů</vt:lpstr>
      <vt:lpstr>Příklad evidované informace  Centrální úložiště regulovaných informací</vt:lpstr>
      <vt:lpstr>Manipulace s trhem – tržní</vt:lpstr>
      <vt:lpstr>Manipulace s trhem - informační</vt:lpstr>
      <vt:lpstr>Mladá fronta – publikovaná zpráva</vt:lpstr>
      <vt:lpstr>Zákonné výjimky</vt:lpstr>
      <vt:lpstr>Mladá fronta – závěry ČNB a NSS</vt:lpstr>
      <vt:lpstr>Mladá fronta – výjimky?</vt:lpstr>
      <vt:lpstr>Mladá fronta – výjimky?</vt:lpstr>
      <vt:lpstr>Zprávy fyzických osob na osobních stránkách</vt:lpstr>
      <vt:lpstr>Zprávy fyzických osob na osobních stránkách</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Josef Kotásek</dc:creator>
  <cp:lastModifiedBy>Josef Kotásek</cp:lastModifiedBy>
  <cp:revision>54</cp:revision>
  <cp:lastPrinted>1601-01-01T00:00:00Z</cp:lastPrinted>
  <dcterms:created xsi:type="dcterms:W3CDTF">2019-10-11T08:57:52Z</dcterms:created>
  <dcterms:modified xsi:type="dcterms:W3CDTF">2019-12-04T06:58:41Z</dcterms:modified>
</cp:coreProperties>
</file>