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2"/>
  </p:notesMasterIdLst>
  <p:handoutMasterIdLst>
    <p:handoutMasterId r:id="rId23"/>
  </p:handoutMasterIdLst>
  <p:sldIdLst>
    <p:sldId id="256" r:id="rId2"/>
    <p:sldId id="318" r:id="rId3"/>
    <p:sldId id="402" r:id="rId4"/>
    <p:sldId id="404" r:id="rId5"/>
    <p:sldId id="403" r:id="rId6"/>
    <p:sldId id="405" r:id="rId7"/>
    <p:sldId id="406" r:id="rId8"/>
    <p:sldId id="407" r:id="rId9"/>
    <p:sldId id="409" r:id="rId10"/>
    <p:sldId id="414" r:id="rId11"/>
    <p:sldId id="381" r:id="rId12"/>
    <p:sldId id="319" r:id="rId13"/>
    <p:sldId id="417" r:id="rId14"/>
    <p:sldId id="415" r:id="rId15"/>
    <p:sldId id="408" r:id="rId16"/>
    <p:sldId id="410" r:id="rId17"/>
    <p:sldId id="411" r:id="rId18"/>
    <p:sldId id="416" r:id="rId19"/>
    <p:sldId id="412" r:id="rId20"/>
    <p:sldId id="413" r:id="rId2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6754" autoAdjust="0"/>
  </p:normalViewPr>
  <p:slideViewPr>
    <p:cSldViewPr snapToGrid="0">
      <p:cViewPr varScale="1">
        <p:scale>
          <a:sx n="119" d="100"/>
          <a:sy n="119" d="100"/>
        </p:scale>
        <p:origin x="84" y="37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ED89B3F-68D0-4850-9EE9-9DFDD7F65D87}" type="slidenum">
              <a:rPr lang="en-US" altLang="cs-CZ" smtClean="0"/>
              <a:pPr/>
              <a:t>2</a:t>
            </a:fld>
            <a:endParaRPr lang="en-US" altLang="cs-CZ"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40050256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895C02F-E3AF-4494-BFD9-8CF41A3F9BB7}" type="slidenum">
              <a:rPr lang="en-US" altLang="cs-CZ" smtClean="0"/>
              <a:pPr/>
              <a:t>17</a:t>
            </a:fld>
            <a:endParaRPr lang="en-US" altLang="cs-CZ"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788345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895C02F-E3AF-4494-BFD9-8CF41A3F9BB7}" type="slidenum">
              <a:rPr lang="en-US" altLang="cs-CZ" smtClean="0"/>
              <a:pPr/>
              <a:t>18</a:t>
            </a:fld>
            <a:endParaRPr lang="en-US" altLang="cs-CZ"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1779105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895C02F-E3AF-4494-BFD9-8CF41A3F9BB7}" type="slidenum">
              <a:rPr lang="en-US" altLang="cs-CZ" smtClean="0"/>
              <a:pPr/>
              <a:t>19</a:t>
            </a:fld>
            <a:endParaRPr lang="en-US" altLang="cs-CZ"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42129003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895C02F-E3AF-4494-BFD9-8CF41A3F9BB7}" type="slidenum">
              <a:rPr lang="en-US" altLang="cs-CZ" smtClean="0"/>
              <a:pPr/>
              <a:t>20</a:t>
            </a:fld>
            <a:endParaRPr lang="en-US" altLang="cs-CZ"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3262233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ED89B3F-68D0-4850-9EE9-9DFDD7F65D87}" type="slidenum">
              <a:rPr lang="en-US" altLang="cs-CZ" smtClean="0"/>
              <a:pPr/>
              <a:t>3</a:t>
            </a:fld>
            <a:endParaRPr lang="en-US" altLang="cs-CZ"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3714516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ED89B3F-68D0-4850-9EE9-9DFDD7F65D87}" type="slidenum">
              <a:rPr lang="en-US" altLang="cs-CZ" smtClean="0"/>
              <a:pPr/>
              <a:t>4</a:t>
            </a:fld>
            <a:endParaRPr lang="en-US" altLang="cs-CZ"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37032777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ED89B3F-68D0-4850-9EE9-9DFDD7F65D87}" type="slidenum">
              <a:rPr lang="en-US" altLang="cs-CZ" smtClean="0"/>
              <a:pPr/>
              <a:t>11</a:t>
            </a:fld>
            <a:endParaRPr lang="en-US" altLang="cs-CZ"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1058132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895C02F-E3AF-4494-BFD9-8CF41A3F9BB7}" type="slidenum">
              <a:rPr lang="en-US" altLang="cs-CZ" smtClean="0"/>
              <a:pPr/>
              <a:t>12</a:t>
            </a:fld>
            <a:endParaRPr lang="en-US" altLang="cs-CZ"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679429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895C02F-E3AF-4494-BFD9-8CF41A3F9BB7}" type="slidenum">
              <a:rPr lang="en-US" altLang="cs-CZ" smtClean="0"/>
              <a:pPr/>
              <a:t>13</a:t>
            </a:fld>
            <a:endParaRPr lang="en-US" altLang="cs-CZ"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32045476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895C02F-E3AF-4494-BFD9-8CF41A3F9BB7}" type="slidenum">
              <a:rPr lang="en-US" altLang="cs-CZ" smtClean="0"/>
              <a:pPr/>
              <a:t>14</a:t>
            </a:fld>
            <a:endParaRPr lang="en-US" altLang="cs-CZ"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3463039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895C02F-E3AF-4494-BFD9-8CF41A3F9BB7}" type="slidenum">
              <a:rPr lang="en-US" altLang="cs-CZ" smtClean="0"/>
              <a:pPr/>
              <a:t>15</a:t>
            </a:fld>
            <a:endParaRPr lang="en-US" altLang="cs-CZ"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13260374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895C02F-E3AF-4494-BFD9-8CF41A3F9BB7}" type="slidenum">
              <a:rPr lang="en-US" altLang="cs-CZ" smtClean="0"/>
              <a:pPr/>
              <a:t>16</a:t>
            </a:fld>
            <a:endParaRPr lang="en-US" altLang="cs-CZ"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33264829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smtClean="0"/>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smtClean="0"/>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smtClean="0"/>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smtClean="0"/>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smtClean="0"/>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smtClean="0"/>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289A058-9D5B-455B-9DB4-5A68811416B2}" type="datetimeFigureOut">
              <a:rPr lang="cs-CZ" smtClean="0"/>
              <a:t>11.12.2019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3E62324-B44A-4E4E-9CE0-21EA07F1138A}" type="slidenum">
              <a:rPr lang="cs-CZ" smtClean="0"/>
              <a:t>‹#›</a:t>
            </a:fld>
            <a:endParaRPr lang="cs-CZ"/>
          </a:p>
        </p:txBody>
      </p:sp>
    </p:spTree>
    <p:extLst>
      <p:ext uri="{BB962C8B-B14F-4D97-AF65-F5344CB8AC3E}">
        <p14:creationId xmlns:p14="http://schemas.microsoft.com/office/powerpoint/2010/main" val="303328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smtClean="0"/>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smtClean="0"/>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smtClean="0"/>
              <a:t>Kliknutím lze upravit styl.</a:t>
            </a:r>
            <a:endParaRPr lang="cs-CZ"/>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smtClean="0"/>
              <a:t>Kliknutím lze upravit styl.</a:t>
            </a:r>
            <a:endParaRPr lang="cs-CZ"/>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smtClean="0"/>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smtClean="0"/>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smtClean="0"/>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smtClean="0"/>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smtClean="0"/>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smtClean="0"/>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smtClean="0"/>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smtClean="0"/>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smtClean="0"/>
              <a:t>Kliknutím lze upravit styl.</a:t>
            </a:r>
            <a:endParaRPr lang="cs-CZ"/>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smtClean="0"/>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mod="1">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 id="2147483694" r:id="rId15"/>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papers.ssrn.com/sol3/papers.cfm?abstract_id=3360522##"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msk.cz/cz/vnitro/formulare-k-verejnym-sbirkam-45615/" TargetMode="Externa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hyperlink" Target="http://www.fpv.cz/" TargetMode="External"/><Relationship Id="rId2" Type="http://schemas.openxmlformats.org/officeDocument/2006/relationships/hyperlink" Target="https://www.cnb.cz/cnb/jerrs" TargetMode="Externa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Katedra obchodního práva / Přednáška 11. 12. 2019</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398502" y="1805940"/>
            <a:ext cx="11361600" cy="2266005"/>
          </a:xfrm>
        </p:spPr>
        <p:txBody>
          <a:bodyPr/>
          <a:lstStyle/>
          <a:p>
            <a:r>
              <a:rPr lang="cs-CZ" dirty="0"/>
              <a:t/>
            </a:r>
            <a:br>
              <a:rPr lang="cs-CZ" dirty="0"/>
            </a:br>
            <a:r>
              <a:rPr lang="cs-CZ" dirty="0" smtClean="0"/>
              <a:t>Peníze nebo život aneb jak zbavit širokou veřejnost problémů s penězi</a:t>
            </a:r>
            <a:br>
              <a:rPr lang="cs-CZ" dirty="0" smtClean="0"/>
            </a:br>
            <a:r>
              <a:rPr lang="cs-CZ" dirty="0" smtClean="0"/>
              <a:t/>
            </a:r>
            <a:br>
              <a:rPr lang="cs-CZ" dirty="0" smtClean="0"/>
            </a:br>
            <a:r>
              <a:rPr lang="cs-CZ" dirty="0" smtClean="0"/>
              <a:t/>
            </a:r>
            <a:br>
              <a:rPr lang="cs-CZ" dirty="0" smtClean="0"/>
            </a:br>
            <a:r>
              <a:rPr lang="cs-CZ" dirty="0"/>
              <a:t/>
            </a:r>
            <a:br>
              <a:rPr lang="cs-CZ" dirty="0"/>
            </a:br>
            <a:endParaRPr lang="cs-CZ" dirty="0"/>
          </a:p>
        </p:txBody>
      </p:sp>
      <p:sp>
        <p:nvSpPr>
          <p:cNvPr id="5" name="Podnadpis 4"/>
          <p:cNvSpPr>
            <a:spLocks noGrp="1"/>
          </p:cNvSpPr>
          <p:nvPr>
            <p:ph type="subTitle" idx="1"/>
          </p:nvPr>
        </p:nvSpPr>
        <p:spPr>
          <a:xfrm>
            <a:off x="398502" y="4678680"/>
            <a:ext cx="11361600" cy="1280160"/>
          </a:xfrm>
        </p:spPr>
        <p:txBody>
          <a:bodyPr/>
          <a:lstStyle/>
          <a:p>
            <a:r>
              <a:rPr lang="cs-CZ" dirty="0" smtClean="0"/>
              <a:t>Josef Kotásek</a:t>
            </a:r>
            <a:endParaRPr lang="cs-CZ" dirty="0"/>
          </a:p>
        </p:txBody>
      </p:sp>
    </p:spTree>
    <p:extLst>
      <p:ext uri="{BB962C8B-B14F-4D97-AF65-F5344CB8AC3E}">
        <p14:creationId xmlns:p14="http://schemas.microsoft.com/office/powerpoint/2010/main" val="3403339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17096" y="295564"/>
            <a:ext cx="11774904" cy="646545"/>
          </a:xfrm>
        </p:spPr>
        <p:txBody>
          <a:bodyPr/>
          <a:lstStyle/>
          <a:p>
            <a:r>
              <a:rPr lang="cs-CZ" dirty="0" smtClean="0"/>
              <a:t>Zprostředkování spotřebitelských úvěrů</a:t>
            </a:r>
            <a:endParaRPr lang="cs-CZ" dirty="0"/>
          </a:p>
        </p:txBody>
      </p:sp>
      <p:sp>
        <p:nvSpPr>
          <p:cNvPr id="3" name="Zástupný symbol pro obsah 2"/>
          <p:cNvSpPr>
            <a:spLocks noGrp="1"/>
          </p:cNvSpPr>
          <p:nvPr>
            <p:ph idx="1"/>
          </p:nvPr>
        </p:nvSpPr>
        <p:spPr>
          <a:xfrm>
            <a:off x="417096" y="1026695"/>
            <a:ext cx="11470104" cy="5665654"/>
          </a:xfrm>
        </p:spPr>
        <p:txBody>
          <a:bodyPr>
            <a:normAutofit/>
          </a:bodyPr>
          <a:lstStyle/>
          <a:p>
            <a:r>
              <a:rPr lang="cs-CZ" dirty="0" err="1" smtClean="0"/>
              <a:t>Poskytováníazprostředkování</a:t>
            </a:r>
            <a:r>
              <a:rPr lang="cs-CZ" dirty="0" smtClean="0"/>
              <a:t> </a:t>
            </a:r>
            <a:r>
              <a:rPr lang="cs-CZ" dirty="0" err="1" smtClean="0"/>
              <a:t>spotřebitelskéhoúvěru</a:t>
            </a:r>
            <a:r>
              <a:rPr lang="cs-CZ" dirty="0" smtClean="0"/>
              <a:t> </a:t>
            </a:r>
            <a:r>
              <a:rPr lang="cs-CZ" dirty="0" err="1" smtClean="0"/>
              <a:t>nověnení</a:t>
            </a:r>
            <a:r>
              <a:rPr lang="cs-CZ" dirty="0" smtClean="0"/>
              <a:t> živností.</a:t>
            </a:r>
          </a:p>
          <a:p>
            <a:pPr marL="457200" indent="-457200">
              <a:buFontTx/>
              <a:buChar char="-"/>
            </a:pPr>
            <a:r>
              <a:rPr lang="cs-CZ" dirty="0" err="1" smtClean="0"/>
              <a:t>zvláštnípodnikatelské</a:t>
            </a:r>
            <a:r>
              <a:rPr lang="cs-CZ" dirty="0" smtClean="0"/>
              <a:t> </a:t>
            </a:r>
            <a:r>
              <a:rPr lang="cs-CZ" dirty="0"/>
              <a:t>oprávnění podle ZSÚ udělené Českou </a:t>
            </a:r>
            <a:r>
              <a:rPr lang="cs-CZ" dirty="0" smtClean="0"/>
              <a:t>národní bankou(dále </a:t>
            </a:r>
            <a:r>
              <a:rPr lang="cs-CZ" dirty="0"/>
              <a:t>jen „ČNB</a:t>
            </a:r>
            <a:r>
              <a:rPr lang="cs-CZ" dirty="0" smtClean="0"/>
              <a:t>“).</a:t>
            </a:r>
          </a:p>
          <a:p>
            <a:pPr marL="457200" indent="-457200">
              <a:buFontTx/>
              <a:buChar char="-"/>
            </a:pPr>
            <a:r>
              <a:rPr lang="cs-CZ" dirty="0" smtClean="0"/>
              <a:t>ZSÚ umožnil, aby </a:t>
            </a:r>
            <a:r>
              <a:rPr lang="cs-CZ" dirty="0" err="1" smtClean="0"/>
              <a:t>osoby,které</a:t>
            </a:r>
            <a:r>
              <a:rPr lang="cs-CZ" dirty="0" smtClean="0"/>
              <a:t> vykonávaly činnost na základě dosavadního oprávnění a které podaly žádost v </a:t>
            </a:r>
            <a:r>
              <a:rPr lang="cs-CZ" dirty="0" err="1" smtClean="0"/>
              <a:t>přechodnémobdobí</a:t>
            </a:r>
            <a:r>
              <a:rPr lang="cs-CZ" dirty="0" smtClean="0"/>
              <a:t> 3 měsíců od účinnosti zákona (tj.do1.3.2017</a:t>
            </a:r>
            <a:r>
              <a:rPr lang="cs-CZ" dirty="0"/>
              <a:t>), </a:t>
            </a:r>
            <a:r>
              <a:rPr lang="cs-CZ" dirty="0" smtClean="0"/>
              <a:t>mohly pokračovat v činnosti.</a:t>
            </a:r>
          </a:p>
          <a:p>
            <a:pPr marL="457200" indent="-457200">
              <a:buFontTx/>
              <a:buChar char="-"/>
            </a:pPr>
            <a:r>
              <a:rPr lang="cs-CZ" dirty="0" smtClean="0"/>
              <a:t>Poskytování nebo zprostředkování spotřebitelského úvěru bez příslušného oprávnění k činnosti je správním deliktem, za který může ČNB udělit pokutu až do výše 20 </a:t>
            </a:r>
            <a:r>
              <a:rPr lang="cs-CZ" dirty="0"/>
              <a:t>000 </a:t>
            </a:r>
            <a:r>
              <a:rPr lang="cs-CZ" dirty="0" smtClean="0"/>
              <a:t>000 Kč</a:t>
            </a:r>
            <a:r>
              <a:rPr lang="cs-CZ" dirty="0"/>
              <a:t>.</a:t>
            </a:r>
            <a:endParaRPr lang="cs-CZ" dirty="0" smtClean="0"/>
          </a:p>
        </p:txBody>
      </p:sp>
    </p:spTree>
    <p:extLst>
      <p:ext uri="{BB962C8B-B14F-4D97-AF65-F5344CB8AC3E}">
        <p14:creationId xmlns:p14="http://schemas.microsoft.com/office/powerpoint/2010/main" val="2829119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76989" y="720000"/>
            <a:ext cx="11317705" cy="451576"/>
          </a:xfrm>
        </p:spPr>
        <p:txBody>
          <a:bodyPr/>
          <a:lstStyle/>
          <a:p>
            <a:pPr algn="just" eaLnBrk="1" hangingPunct="1"/>
            <a:r>
              <a:rPr lang="cs-CZ" altLang="cs-CZ" dirty="0" err="1" smtClean="0"/>
              <a:t>Crowdfunding</a:t>
            </a:r>
            <a:endParaRPr lang="en-US" altLang="cs-CZ" dirty="0" smtClean="0"/>
          </a:p>
        </p:txBody>
      </p:sp>
      <p:sp>
        <p:nvSpPr>
          <p:cNvPr id="13315" name="Rectangle 6"/>
          <p:cNvSpPr>
            <a:spLocks noChangeArrowheads="1"/>
          </p:cNvSpPr>
          <p:nvPr/>
        </p:nvSpPr>
        <p:spPr bwMode="auto">
          <a:xfrm>
            <a:off x="3181351" y="12631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13316" name="Zástupný symbol pro obsah 2"/>
          <p:cNvSpPr>
            <a:spLocks noGrp="1"/>
          </p:cNvSpPr>
          <p:nvPr>
            <p:ph sz="quarter" idx="1"/>
          </p:nvPr>
        </p:nvSpPr>
        <p:spPr>
          <a:xfrm>
            <a:off x="508000" y="1491916"/>
            <a:ext cx="10769600" cy="5366084"/>
          </a:xfrm>
        </p:spPr>
        <p:txBody>
          <a:bodyPr/>
          <a:lstStyle/>
          <a:p>
            <a:pPr lvl="1" algn="just"/>
            <a:endParaRPr lang="cs-CZ" sz="2800" dirty="0" smtClean="0"/>
          </a:p>
          <a:p>
            <a:pPr marL="324000" lvl="1" indent="0" algn="just">
              <a:buNone/>
            </a:pPr>
            <a:r>
              <a:rPr lang="cs-CZ" sz="2800" b="1" dirty="0"/>
              <a:t>Dárcovský </a:t>
            </a:r>
            <a:r>
              <a:rPr lang="cs-CZ" sz="2800" b="1" dirty="0" err="1"/>
              <a:t>crowdfunding</a:t>
            </a:r>
            <a:r>
              <a:rPr lang="cs-CZ" sz="2800" dirty="0"/>
              <a:t> </a:t>
            </a:r>
            <a:endParaRPr lang="cs-CZ" sz="2800" dirty="0" smtClean="0"/>
          </a:p>
          <a:p>
            <a:pPr lvl="2" algn="just"/>
            <a:endParaRPr lang="cs-CZ" sz="2300" b="1" dirty="0" smtClean="0"/>
          </a:p>
          <a:p>
            <a:pPr marL="1257300" lvl="2" indent="-342900" algn="just">
              <a:buFontTx/>
              <a:buChar char="-"/>
            </a:pPr>
            <a:r>
              <a:rPr lang="cs-CZ" sz="2300" dirty="0" smtClean="0"/>
              <a:t>benefiční </a:t>
            </a:r>
            <a:r>
              <a:rPr lang="cs-CZ" sz="2300" dirty="0" err="1" smtClean="0"/>
              <a:t>crowdfunding</a:t>
            </a:r>
            <a:r>
              <a:rPr lang="cs-CZ" sz="2300" dirty="0"/>
              <a:t> </a:t>
            </a:r>
            <a:r>
              <a:rPr lang="cs-CZ" sz="2300" dirty="0" smtClean="0"/>
              <a:t>(dárci </a:t>
            </a:r>
            <a:r>
              <a:rPr lang="cs-CZ" sz="2300" dirty="0"/>
              <a:t>nepožadují žádné výhody či benefity z poskytnutého </a:t>
            </a:r>
            <a:r>
              <a:rPr lang="cs-CZ" sz="2300" dirty="0" smtClean="0"/>
              <a:t>kapitálu)</a:t>
            </a:r>
          </a:p>
          <a:p>
            <a:pPr marL="1257300" lvl="2" indent="-342900" algn="just">
              <a:buFontTx/>
              <a:buChar char="-"/>
            </a:pPr>
            <a:endParaRPr lang="cs-CZ" sz="2300" dirty="0" smtClean="0"/>
          </a:p>
          <a:p>
            <a:pPr marL="1257300" lvl="2" indent="-342900" algn="just">
              <a:buFontTx/>
              <a:buChar char="-"/>
            </a:pPr>
            <a:r>
              <a:rPr lang="cs-CZ" sz="2300" dirty="0" smtClean="0"/>
              <a:t>sponzorský </a:t>
            </a:r>
            <a:r>
              <a:rPr lang="cs-CZ" sz="2300" dirty="0" err="1" smtClean="0"/>
              <a:t>crowdfunding</a:t>
            </a:r>
            <a:endParaRPr lang="cs-CZ" sz="2300" dirty="0" smtClean="0"/>
          </a:p>
          <a:p>
            <a:pPr marL="324000" lvl="1" indent="0" algn="just">
              <a:buNone/>
            </a:pPr>
            <a:endParaRPr lang="cs-CZ" sz="2800" b="1" dirty="0" smtClean="0"/>
          </a:p>
          <a:p>
            <a:pPr marL="324000" lvl="1" indent="0" algn="just">
              <a:buNone/>
            </a:pPr>
            <a:r>
              <a:rPr lang="cs-CZ" sz="2800" b="1" dirty="0" smtClean="0"/>
              <a:t>Investiční </a:t>
            </a:r>
            <a:r>
              <a:rPr lang="cs-CZ" sz="2800" b="1" dirty="0" err="1"/>
              <a:t>crowdfunding</a:t>
            </a:r>
            <a:r>
              <a:rPr lang="cs-CZ" sz="2800" dirty="0"/>
              <a:t> </a:t>
            </a:r>
            <a:endParaRPr lang="cs-CZ" sz="2800" dirty="0" smtClean="0"/>
          </a:p>
          <a:p>
            <a:pPr marL="1257300" lvl="2" indent="-342900" algn="just">
              <a:buFontTx/>
              <a:buChar char="-"/>
            </a:pPr>
            <a:endParaRPr lang="cs-CZ" sz="2300" dirty="0" smtClean="0"/>
          </a:p>
          <a:p>
            <a:pPr marL="1257300" lvl="2" indent="-342900" algn="just">
              <a:buFontTx/>
              <a:buChar char="-"/>
            </a:pPr>
            <a:r>
              <a:rPr lang="cs-CZ" sz="2300" dirty="0" smtClean="0"/>
              <a:t>podílový </a:t>
            </a:r>
            <a:r>
              <a:rPr lang="cs-CZ" sz="2300" dirty="0"/>
              <a:t>(</a:t>
            </a:r>
            <a:r>
              <a:rPr lang="cs-CZ" sz="2300" dirty="0" err="1"/>
              <a:t>equity</a:t>
            </a:r>
            <a:r>
              <a:rPr lang="cs-CZ" sz="2300" dirty="0"/>
              <a:t>) </a:t>
            </a:r>
            <a:r>
              <a:rPr lang="cs-CZ" sz="2300" dirty="0" err="1" smtClean="0"/>
              <a:t>crowdfunding</a:t>
            </a:r>
            <a:endParaRPr lang="cs-CZ" sz="2300" dirty="0" smtClean="0"/>
          </a:p>
          <a:p>
            <a:pPr marL="1257300" lvl="2" indent="-342900" algn="just">
              <a:buFontTx/>
              <a:buChar char="-"/>
            </a:pPr>
            <a:endParaRPr lang="cs-CZ" sz="2300" dirty="0" smtClean="0"/>
          </a:p>
          <a:p>
            <a:pPr marL="1257300" lvl="2" indent="-342900" algn="just">
              <a:buFontTx/>
              <a:buChar char="-"/>
            </a:pPr>
            <a:r>
              <a:rPr lang="cs-CZ" sz="2300" dirty="0" smtClean="0"/>
              <a:t>dluhový </a:t>
            </a:r>
            <a:r>
              <a:rPr lang="cs-CZ" sz="2300" dirty="0" err="1" smtClean="0"/>
              <a:t>crowdfunding</a:t>
            </a:r>
            <a:endParaRPr lang="cs-CZ" altLang="cs-CZ" sz="2300" dirty="0" smtClean="0"/>
          </a:p>
          <a:p>
            <a:pPr lvl="1" algn="just" eaLnBrk="1" hangingPunct="1"/>
            <a:endParaRPr lang="cs-CZ" altLang="cs-CZ" dirty="0" smtClean="0"/>
          </a:p>
          <a:p>
            <a:pPr lvl="1" algn="just" eaLnBrk="1" hangingPunct="1"/>
            <a:r>
              <a:rPr lang="cs-CZ" altLang="cs-CZ" dirty="0" smtClean="0"/>
              <a:t>Alternativní taxonomie: darovací (donátorské), </a:t>
            </a:r>
            <a:r>
              <a:rPr lang="cs-CZ" altLang="cs-CZ" dirty="0" err="1" smtClean="0"/>
              <a:t>odměňové</a:t>
            </a:r>
            <a:r>
              <a:rPr lang="cs-CZ" altLang="cs-CZ" dirty="0" smtClean="0"/>
              <a:t>, úvěrové, investiční.</a:t>
            </a:r>
          </a:p>
          <a:p>
            <a:pPr lvl="1" algn="just" eaLnBrk="1" hangingPunct="1"/>
            <a:r>
              <a:rPr lang="cs-CZ" altLang="cs-CZ" dirty="0" err="1" smtClean="0"/>
              <a:t>Schwarmfinanzierung</a:t>
            </a:r>
            <a:r>
              <a:rPr lang="cs-CZ" altLang="cs-CZ" dirty="0" smtClean="0"/>
              <a:t>, „skupinové financování“, „financování veřejnosti“</a:t>
            </a:r>
            <a:endParaRPr lang="cs-CZ" altLang="cs-CZ" dirty="0" smtClean="0"/>
          </a:p>
          <a:p>
            <a:pPr lvl="1" algn="just" eaLnBrk="1" hangingPunct="1"/>
            <a:endParaRPr lang="cs-CZ" altLang="cs-CZ" dirty="0" smtClean="0"/>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5841" y="0"/>
            <a:ext cx="5715798" cy="1648055"/>
          </a:xfrm>
          <a:prstGeom prst="rect">
            <a:avLst/>
          </a:prstGeom>
        </p:spPr>
      </p:pic>
    </p:spTree>
    <p:extLst>
      <p:ext uri="{BB962C8B-B14F-4D97-AF65-F5344CB8AC3E}">
        <p14:creationId xmlns:p14="http://schemas.microsoft.com/office/powerpoint/2010/main" val="2819293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296780"/>
            <a:ext cx="10753200" cy="561474"/>
          </a:xfrm>
        </p:spPr>
        <p:txBody>
          <a:bodyPr/>
          <a:lstStyle/>
          <a:p>
            <a:pPr algn="just" eaLnBrk="1" hangingPunct="1"/>
            <a:r>
              <a:rPr lang="cs-CZ" altLang="cs-CZ" dirty="0" smtClean="0"/>
              <a:t>Platforma</a:t>
            </a:r>
            <a:endParaRPr lang="en-US" altLang="cs-CZ" dirty="0" smtClean="0"/>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96780" y="978568"/>
            <a:ext cx="11028946" cy="5638799"/>
          </a:xfrm>
        </p:spPr>
        <p:txBody>
          <a:bodyPr/>
          <a:lstStyle/>
          <a:p>
            <a:r>
              <a:rPr lang="cs-CZ" b="1" dirty="0"/>
              <a:t>https://data.consilium.europa.eu/doc/document/ST-10557-2019-INIT/en/pdf</a:t>
            </a:r>
          </a:p>
          <a:p>
            <a:endParaRPr lang="cs-CZ" b="1" dirty="0"/>
          </a:p>
          <a:p>
            <a:r>
              <a:rPr lang="en-US" b="1" dirty="0" smtClean="0"/>
              <a:t>On </a:t>
            </a:r>
            <a:r>
              <a:rPr lang="en-US" b="1" dirty="0"/>
              <a:t>the Proposal of the Investment Crowdfunding Platform Providers’ Regulation</a:t>
            </a:r>
          </a:p>
          <a:p>
            <a:r>
              <a:rPr lang="en-US" sz="1800" dirty="0">
                <a:hlinkClick r:id="rId3"/>
              </a:rPr>
              <a:t>Charles University in Prague Faculty of Law Research Paper No. 2019/I/1 </a:t>
            </a:r>
            <a:endParaRPr lang="cs-CZ" sz="1800" dirty="0" smtClean="0"/>
          </a:p>
          <a:p>
            <a:r>
              <a:rPr lang="en-US" i="1" dirty="0"/>
              <a:t>European Securities and Markets Authority</a:t>
            </a:r>
            <a:r>
              <a:rPr lang="en-US" dirty="0"/>
              <a:t> (</a:t>
            </a:r>
            <a:r>
              <a:rPr lang="en-US" i="1" dirty="0"/>
              <a:t>ESMA</a:t>
            </a:r>
            <a:r>
              <a:rPr lang="en-US" dirty="0"/>
              <a:t>)</a:t>
            </a:r>
          </a:p>
          <a:p>
            <a:pPr marL="324000" lvl="1" indent="0" algn="just" eaLnBrk="1" hangingPunct="1">
              <a:buNone/>
            </a:pPr>
            <a:endParaRPr lang="cs-CZ" altLang="cs-CZ" sz="2500" dirty="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p:txBody>
      </p:sp>
    </p:spTree>
    <p:extLst>
      <p:ext uri="{BB962C8B-B14F-4D97-AF65-F5344CB8AC3E}">
        <p14:creationId xmlns:p14="http://schemas.microsoft.com/office/powerpoint/2010/main" val="16863117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296780"/>
            <a:ext cx="10753200" cy="561474"/>
          </a:xfrm>
        </p:spPr>
        <p:txBody>
          <a:bodyPr/>
          <a:lstStyle/>
          <a:p>
            <a:pPr algn="just" eaLnBrk="1" hangingPunct="1"/>
            <a:r>
              <a:rPr lang="cs-CZ" altLang="cs-CZ" dirty="0" err="1" smtClean="0"/>
              <a:t>Crowdfunding</a:t>
            </a:r>
            <a:r>
              <a:rPr lang="cs-CZ" altLang="cs-CZ" dirty="0" smtClean="0"/>
              <a:t> a problémové místa</a:t>
            </a:r>
            <a:endParaRPr lang="en-US" altLang="cs-CZ" dirty="0" smtClean="0"/>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96780" y="978568"/>
            <a:ext cx="11028946" cy="5638799"/>
          </a:xfrm>
        </p:spPr>
        <p:txBody>
          <a:bodyPr/>
          <a:lstStyle/>
          <a:p>
            <a:pPr algn="just" eaLnBrk="1" hangingPunct="1"/>
            <a:r>
              <a:rPr lang="cs-CZ" altLang="cs-CZ" dirty="0" smtClean="0"/>
              <a:t>Licence </a:t>
            </a:r>
            <a:r>
              <a:rPr lang="cs-CZ" altLang="cs-CZ" dirty="0" smtClean="0"/>
              <a:t>OCP</a:t>
            </a:r>
          </a:p>
          <a:p>
            <a:pPr algn="just" eaLnBrk="1" hangingPunct="1"/>
            <a:r>
              <a:rPr lang="cs-CZ" altLang="cs-CZ" dirty="0" smtClean="0"/>
              <a:t>Veřejná </a:t>
            </a:r>
            <a:r>
              <a:rPr lang="cs-CZ" altLang="cs-CZ" dirty="0" smtClean="0"/>
              <a:t>nabídka</a:t>
            </a:r>
          </a:p>
          <a:p>
            <a:pPr algn="just" eaLnBrk="1" hangingPunct="1"/>
            <a:r>
              <a:rPr lang="cs-CZ" altLang="cs-CZ" dirty="0" smtClean="0"/>
              <a:t>Veřejná nabídka investičního cenného papíru</a:t>
            </a:r>
          </a:p>
          <a:p>
            <a:pPr algn="just" eaLnBrk="1" hangingPunct="1"/>
            <a:r>
              <a:rPr lang="cs-CZ" altLang="cs-CZ" sz="2500" dirty="0" smtClean="0"/>
              <a:t>Poskytování platebních služeb </a:t>
            </a:r>
            <a:r>
              <a:rPr lang="cs-CZ" altLang="cs-CZ" sz="2500" dirty="0" smtClean="0"/>
              <a:t> (zákon č. 370/2017 Sb., o platebním styku)</a:t>
            </a:r>
            <a:endParaRPr lang="cs-CZ" altLang="cs-CZ" sz="2500" dirty="0" smtClean="0"/>
          </a:p>
          <a:p>
            <a:pPr lvl="1" algn="just"/>
            <a:r>
              <a:rPr lang="cs-CZ" altLang="cs-CZ" sz="1700" dirty="0" smtClean="0"/>
              <a:t>ideálně malého rozsahu (měsíční průměr za 12 měsíců do 3 </a:t>
            </a:r>
            <a:r>
              <a:rPr lang="cs-CZ" altLang="cs-CZ" sz="1700" dirty="0" err="1" smtClean="0"/>
              <a:t>Mio</a:t>
            </a:r>
            <a:r>
              <a:rPr lang="cs-CZ" altLang="cs-CZ" sz="1700" dirty="0" smtClean="0"/>
              <a:t> EUR</a:t>
            </a:r>
            <a:r>
              <a:rPr lang="cs-CZ" altLang="cs-CZ" sz="1700" dirty="0" smtClean="0"/>
              <a:t>)</a:t>
            </a:r>
          </a:p>
          <a:p>
            <a:pPr lvl="1" algn="just"/>
            <a:r>
              <a:rPr lang="cs-CZ" altLang="cs-CZ" sz="1700" dirty="0" smtClean="0"/>
              <a:t>Platební iniciace (platba přes rozhraní; softwarový most)</a:t>
            </a:r>
          </a:p>
          <a:p>
            <a:pPr algn="just"/>
            <a:r>
              <a:rPr lang="cs-CZ" altLang="cs-CZ" sz="2600" dirty="0"/>
              <a:t>Pojištění „vkladů</a:t>
            </a:r>
            <a:r>
              <a:rPr lang="cs-CZ" altLang="cs-CZ" sz="2600" dirty="0" smtClean="0"/>
              <a:t>“? – nejde o úvěrovou instituci dle čl. 2 směrnice o pojištění vkladů</a:t>
            </a:r>
            <a:endParaRPr lang="cs-CZ" altLang="cs-CZ" sz="2600" dirty="0"/>
          </a:p>
          <a:p>
            <a:pPr algn="just"/>
            <a:endParaRPr lang="cs-CZ" altLang="cs-CZ" sz="2500" dirty="0" smtClean="0"/>
          </a:p>
          <a:p>
            <a:pPr marL="324000" lvl="1" indent="0" algn="just" eaLnBrk="1" hangingPunct="1">
              <a:buNone/>
            </a:pPr>
            <a:endParaRPr lang="cs-CZ" altLang="cs-CZ" sz="2500" dirty="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p:txBody>
      </p:sp>
    </p:spTree>
    <p:extLst>
      <p:ext uri="{BB962C8B-B14F-4D97-AF65-F5344CB8AC3E}">
        <p14:creationId xmlns:p14="http://schemas.microsoft.com/office/powerpoint/2010/main" val="20447496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296780"/>
            <a:ext cx="10753200" cy="561474"/>
          </a:xfrm>
        </p:spPr>
        <p:txBody>
          <a:bodyPr/>
          <a:lstStyle/>
          <a:p>
            <a:pPr algn="just" eaLnBrk="1" hangingPunct="1"/>
            <a:r>
              <a:rPr lang="cs-CZ" altLang="cs-CZ" dirty="0" err="1" smtClean="0"/>
              <a:t>Woman</a:t>
            </a:r>
            <a:r>
              <a:rPr lang="cs-CZ" altLang="cs-CZ" dirty="0" smtClean="0"/>
              <a:t> and Man </a:t>
            </a:r>
            <a:r>
              <a:rPr lang="cs-CZ" altLang="cs-CZ" dirty="0" err="1" smtClean="0"/>
              <a:t>Exclusive</a:t>
            </a:r>
            <a:r>
              <a:rPr lang="cs-CZ" altLang="cs-CZ" dirty="0" smtClean="0"/>
              <a:t>, s.r.o.</a:t>
            </a:r>
            <a:endParaRPr lang="en-US" altLang="cs-CZ" dirty="0" smtClean="0"/>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296779" y="978568"/>
            <a:ext cx="11750841" cy="5638799"/>
          </a:xfrm>
        </p:spPr>
        <p:txBody>
          <a:bodyPr/>
          <a:lstStyle/>
          <a:p>
            <a:pPr algn="just" eaLnBrk="1" hangingPunct="1"/>
            <a:r>
              <a:rPr lang="cs-CZ" altLang="cs-CZ" dirty="0" smtClean="0"/>
              <a:t>MS v Praze 6 Ca 154/2009</a:t>
            </a:r>
          </a:p>
          <a:p>
            <a:pPr algn="just" eaLnBrk="1" hangingPunct="1"/>
            <a:r>
              <a:rPr lang="cs-CZ" altLang="cs-CZ" dirty="0" smtClean="0"/>
              <a:t>Nutno ale rozdělit riziko návratnosti půjčky a rizika společného investování do nějakého aktiva</a:t>
            </a:r>
          </a:p>
          <a:p>
            <a:pPr algn="just" eaLnBrk="1" hangingPunct="1"/>
            <a:r>
              <a:rPr lang="cs-CZ" altLang="cs-CZ" dirty="0" smtClean="0"/>
              <a:t>Klíčová otázka: podílejí se věřitelé na růstu aktiva drženého věřitelem? </a:t>
            </a:r>
          </a:p>
          <a:p>
            <a:pPr algn="just" eaLnBrk="1" hangingPunct="1"/>
            <a:r>
              <a:rPr lang="cs-CZ" altLang="cs-CZ" b="1" dirty="0" smtClean="0"/>
              <a:t>Investiční versus kreditní riziko!</a:t>
            </a:r>
          </a:p>
          <a:p>
            <a:pPr algn="just" eaLnBrk="1" hangingPunct="1"/>
            <a:r>
              <a:rPr lang="cs-CZ" altLang="cs-CZ" dirty="0" smtClean="0"/>
              <a:t>Poskytují investoři peníze s výhledem na </a:t>
            </a:r>
            <a:r>
              <a:rPr lang="cs-CZ" altLang="cs-CZ" dirty="0" smtClean="0"/>
              <a:t>zhodnocení </a:t>
            </a:r>
            <a:r>
              <a:rPr lang="cs-CZ" altLang="cs-CZ" dirty="0" smtClean="0"/>
              <a:t>v rámci realizace investiční strategie </a:t>
            </a:r>
            <a:r>
              <a:rPr lang="cs-CZ" altLang="cs-CZ" u="sng" dirty="0" smtClean="0"/>
              <a:t>nebo</a:t>
            </a:r>
            <a:r>
              <a:rPr lang="cs-CZ" altLang="cs-CZ" dirty="0" smtClean="0"/>
              <a:t> je úspěšnost investice dána jen tím, zda je společnost schopna zaplatit garantovaný výnos? </a:t>
            </a:r>
          </a:p>
          <a:p>
            <a:pPr algn="just" eaLnBrk="1" hangingPunct="1"/>
            <a:r>
              <a:rPr lang="cs-CZ" altLang="cs-CZ" dirty="0" smtClean="0"/>
              <a:t>VB: případ </a:t>
            </a:r>
            <a:r>
              <a:rPr lang="cs-CZ" altLang="cs-CZ" b="1" dirty="0" err="1" smtClean="0"/>
              <a:t>Asset</a:t>
            </a:r>
            <a:r>
              <a:rPr lang="cs-CZ" altLang="cs-CZ" b="1" dirty="0" smtClean="0"/>
              <a:t> Land </a:t>
            </a:r>
            <a:r>
              <a:rPr lang="cs-CZ" altLang="cs-CZ" dirty="0" smtClean="0"/>
              <a:t>– „sdílený výnos“</a:t>
            </a:r>
          </a:p>
          <a:p>
            <a:pPr algn="just" eaLnBrk="1" hangingPunct="1"/>
            <a:endParaRPr lang="cs-CZ" altLang="cs-CZ" sz="1700" dirty="0" smtClean="0"/>
          </a:p>
          <a:p>
            <a:pPr marL="324000" lvl="1" indent="0" algn="just" eaLnBrk="1" hangingPunct="1">
              <a:buNone/>
            </a:pPr>
            <a:endParaRPr lang="cs-CZ" altLang="cs-CZ" sz="2500" dirty="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p:txBody>
      </p:sp>
    </p:spTree>
    <p:extLst>
      <p:ext uri="{BB962C8B-B14F-4D97-AF65-F5344CB8AC3E}">
        <p14:creationId xmlns:p14="http://schemas.microsoft.com/office/powerpoint/2010/main" val="25013040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296780"/>
            <a:ext cx="10753200" cy="561474"/>
          </a:xfrm>
        </p:spPr>
        <p:txBody>
          <a:bodyPr/>
          <a:lstStyle/>
          <a:p>
            <a:pPr algn="just" eaLnBrk="1" hangingPunct="1"/>
            <a:r>
              <a:rPr lang="cs-CZ" altLang="cs-CZ" dirty="0" err="1" smtClean="0"/>
              <a:t>Crowdfunding</a:t>
            </a:r>
            <a:r>
              <a:rPr lang="cs-CZ" altLang="cs-CZ" dirty="0" smtClean="0"/>
              <a:t> a ZISIF</a:t>
            </a:r>
            <a:endParaRPr lang="en-US" altLang="cs-CZ" dirty="0" smtClean="0"/>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128337" y="858254"/>
            <a:ext cx="11943347" cy="5759113"/>
          </a:xfrm>
        </p:spPr>
        <p:txBody>
          <a:bodyPr/>
          <a:lstStyle/>
          <a:p>
            <a:pPr marL="324000" lvl="1" indent="0" algn="just">
              <a:buNone/>
            </a:pPr>
            <a:r>
              <a:rPr lang="cs-CZ" sz="1800" dirty="0" smtClean="0"/>
              <a:t>Rizika – Pokoutný fond, § 98 odst. 1 ZISIF: </a:t>
            </a:r>
            <a:r>
              <a:rPr lang="cs-CZ" sz="1800" b="1" dirty="0" smtClean="0"/>
              <a:t>Zakazuje </a:t>
            </a:r>
            <a:r>
              <a:rPr lang="cs-CZ" sz="1800" b="1" dirty="0"/>
              <a:t>se shromažďovat, jakož i pokusit se shromažďovat, peněžní prostředky nebo penězi ocenitelné věci od veřejnosti za účelem jejich společného investování nebo investování takto nabytých peněžních prostředků nebo penězi ocenitelných věcí, má-li být návratnost investice nebo zisk investora byť jen částečně závislý na hodnotě nebo výnosu majetku, do kterého byly peněžní prostředky nebo penězi ocenitelné věci investovány, jinak než za podmínek, které stanoví nebo připouští tento zákon</a:t>
            </a:r>
            <a:r>
              <a:rPr lang="cs-CZ" sz="1800" dirty="0"/>
              <a:t>.</a:t>
            </a:r>
            <a:endParaRPr lang="cs-CZ" sz="1800" dirty="0" smtClean="0"/>
          </a:p>
          <a:p>
            <a:pPr marL="324000" lvl="1" indent="0" algn="just">
              <a:buNone/>
            </a:pPr>
            <a:r>
              <a:rPr lang="cs-CZ" sz="1800" dirty="0" smtClean="0"/>
              <a:t>Jak z toho ven? Licence nebo 2 možnosti:</a:t>
            </a:r>
          </a:p>
          <a:p>
            <a:r>
              <a:rPr lang="cs-CZ" sz="1800" b="1" dirty="0" smtClean="0"/>
              <a:t>Výjimka dle § 2 odst. 1 ZISIF: </a:t>
            </a:r>
            <a:r>
              <a:rPr lang="cs-CZ" sz="1800" dirty="0" smtClean="0"/>
              <a:t>Tento </a:t>
            </a:r>
            <a:r>
              <a:rPr lang="cs-CZ" sz="1800" dirty="0"/>
              <a:t>zákon se nevztahuje na činnost </a:t>
            </a:r>
            <a:r>
              <a:rPr lang="cs-CZ" sz="1800" dirty="0" smtClean="0"/>
              <a:t>spočívající ve shromažďování peněžních </a:t>
            </a:r>
            <a:r>
              <a:rPr lang="cs-CZ" sz="1800" dirty="0"/>
              <a:t>prostředků, jehož hlavním účelem je financování vlastní výroby, obchodu, výzkumu nebo poskytování vlastních služeb, jiných než finančních, a na další správu takto shromážděných peněžních prostředků nebo majetku nabytého za tyto peněžní </a:t>
            </a:r>
            <a:r>
              <a:rPr lang="cs-CZ" sz="1800" dirty="0" smtClean="0"/>
              <a:t>prostředky,</a:t>
            </a:r>
          </a:p>
          <a:p>
            <a:r>
              <a:rPr lang="cs-CZ" sz="1800" b="1" dirty="0" smtClean="0"/>
              <a:t>„Zápis do seznamu“: </a:t>
            </a:r>
            <a:r>
              <a:rPr lang="cs-CZ" sz="1800" dirty="0" smtClean="0"/>
              <a:t>PO, </a:t>
            </a:r>
            <a:r>
              <a:rPr lang="cs-CZ" sz="1800" dirty="0"/>
              <a:t>která není oprávněna obhospodařovat investiční fondy a </a:t>
            </a:r>
            <a:r>
              <a:rPr lang="cs-CZ" sz="1800" dirty="0" smtClean="0"/>
              <a:t>výdělečně </a:t>
            </a:r>
            <a:r>
              <a:rPr lang="cs-CZ" sz="1800" dirty="0"/>
              <a:t>živnostenským nebo obdobným způsobem spravuje nebo hodlá takto spravovat majetek, spočívající ve shromážděných peněžních prostředcích nebo penězi ocenitelných věcech od investorů nebo nabytý za tyto peněžní prostředky nebo penězi ocenitelné věci, za účelem jeho společného investování na základě určené strategie ve prospěch těchto investorů, musí podat žádost o zápis do seznamu vedeného </a:t>
            </a:r>
            <a:r>
              <a:rPr lang="cs-CZ" sz="1800" dirty="0" smtClean="0"/>
              <a:t>ČNB. Není </a:t>
            </a:r>
            <a:r>
              <a:rPr lang="cs-CZ" sz="1800" dirty="0"/>
              <a:t>oprávněna přesáhnout rozhodný limit.</a:t>
            </a:r>
            <a:endParaRPr lang="cs-CZ" altLang="cs-CZ" sz="1800" dirty="0" smtClean="0"/>
          </a:p>
          <a:p>
            <a:pPr lvl="1" algn="just"/>
            <a:r>
              <a:rPr lang="cs-CZ" altLang="cs-CZ" sz="1800" dirty="0" smtClean="0"/>
              <a:t>Rozhodný limit obhospodařovaného majetku</a:t>
            </a:r>
          </a:p>
          <a:p>
            <a:pPr lvl="1" algn="just"/>
            <a:endParaRPr lang="cs-CZ" altLang="cs-CZ" sz="1700" dirty="0"/>
          </a:p>
          <a:p>
            <a:pPr lvl="1" algn="just" eaLnBrk="1" hangingPunct="1"/>
            <a:endParaRPr lang="cs-CZ" altLang="cs-CZ" sz="2500" dirty="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p:txBody>
      </p:sp>
    </p:spTree>
    <p:extLst>
      <p:ext uri="{BB962C8B-B14F-4D97-AF65-F5344CB8AC3E}">
        <p14:creationId xmlns:p14="http://schemas.microsoft.com/office/powerpoint/2010/main" val="6026487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296780"/>
            <a:ext cx="10753200" cy="561474"/>
          </a:xfrm>
        </p:spPr>
        <p:txBody>
          <a:bodyPr/>
          <a:lstStyle/>
          <a:p>
            <a:pPr algn="just" eaLnBrk="1" hangingPunct="1"/>
            <a:r>
              <a:rPr lang="cs-CZ" altLang="cs-CZ" dirty="0" smtClean="0"/>
              <a:t>Podílový fond</a:t>
            </a:r>
            <a:endParaRPr lang="en-US" altLang="cs-CZ" dirty="0" smtClean="0"/>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128337" y="858254"/>
            <a:ext cx="11943347" cy="5759113"/>
          </a:xfrm>
        </p:spPr>
        <p:txBody>
          <a:bodyPr/>
          <a:lstStyle/>
          <a:p>
            <a:r>
              <a:rPr lang="cs-CZ" dirty="0" smtClean="0"/>
              <a:t>Podílový </a:t>
            </a:r>
            <a:r>
              <a:rPr lang="cs-CZ" dirty="0"/>
              <a:t>fond je tvořen jměním. Vlastnické právo k majetku v podílovém fondu náleží společně všem podílníkům, a to v poměru podle hodnoty jimi vlastněných podílových </a:t>
            </a:r>
            <a:r>
              <a:rPr lang="cs-CZ" dirty="0" smtClean="0"/>
              <a:t>listů; </a:t>
            </a:r>
            <a:r>
              <a:rPr lang="cs-CZ" dirty="0"/>
              <a:t>žádný z podílníků však nemůže žádat o oddělení majetku v podílovém fondu, rozdělení podílového fondu nebo zrušení podílového fondu. </a:t>
            </a:r>
          </a:p>
          <a:p>
            <a:r>
              <a:rPr lang="cs-CZ" dirty="0" smtClean="0"/>
              <a:t>Vlastnická </a:t>
            </a:r>
            <a:r>
              <a:rPr lang="cs-CZ" dirty="0"/>
              <a:t>práva k majetku v podílovém fondu vykonává vlastním jménem a na účet podílového fondu jeho obhospodařovatel.</a:t>
            </a:r>
          </a:p>
          <a:p>
            <a:r>
              <a:rPr lang="cs-CZ" dirty="0" smtClean="0"/>
              <a:t>Podílníci </a:t>
            </a:r>
            <a:r>
              <a:rPr lang="cs-CZ" dirty="0"/>
              <a:t>neodpovídají věřitelům za dluhy v podílovém fondu.</a:t>
            </a:r>
          </a:p>
          <a:p>
            <a:r>
              <a:rPr lang="cs-CZ" dirty="0" smtClean="0"/>
              <a:t>Podílový </a:t>
            </a:r>
            <a:r>
              <a:rPr lang="cs-CZ" dirty="0"/>
              <a:t>fond nemá právní osobnost.</a:t>
            </a:r>
          </a:p>
          <a:p>
            <a:pPr lvl="1" algn="just"/>
            <a:endParaRPr lang="cs-CZ" altLang="cs-CZ" sz="1700" dirty="0"/>
          </a:p>
          <a:p>
            <a:pPr lvl="1" algn="just" eaLnBrk="1" hangingPunct="1"/>
            <a:endParaRPr lang="cs-CZ" altLang="cs-CZ" sz="2500" dirty="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p:txBody>
      </p:sp>
    </p:spTree>
    <p:extLst>
      <p:ext uri="{BB962C8B-B14F-4D97-AF65-F5344CB8AC3E}">
        <p14:creationId xmlns:p14="http://schemas.microsoft.com/office/powerpoint/2010/main" val="3695873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296780"/>
            <a:ext cx="10753200" cy="561474"/>
          </a:xfrm>
        </p:spPr>
        <p:txBody>
          <a:bodyPr/>
          <a:lstStyle/>
          <a:p>
            <a:pPr algn="just" eaLnBrk="1" hangingPunct="1"/>
            <a:r>
              <a:rPr lang="cs-CZ" altLang="cs-CZ" dirty="0" smtClean="0"/>
              <a:t>Podílový fond II</a:t>
            </a:r>
            <a:endParaRPr lang="en-US" altLang="cs-CZ" dirty="0" smtClean="0"/>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128337" y="858254"/>
            <a:ext cx="11943347" cy="5759113"/>
          </a:xfrm>
        </p:spPr>
        <p:txBody>
          <a:bodyPr/>
          <a:lstStyle/>
          <a:p>
            <a:r>
              <a:rPr lang="cs-CZ" sz="2600" dirty="0"/>
              <a:t>Podílový list je cenný papír nebo zaknihovaný cenný papír, který představuje podíl podílníka na podílovém fondu a se kterým jsou spojena práva </a:t>
            </a:r>
            <a:r>
              <a:rPr lang="cs-CZ" sz="2600" dirty="0" smtClean="0"/>
              <a:t>podílníka</a:t>
            </a:r>
          </a:p>
          <a:p>
            <a:r>
              <a:rPr lang="cs-CZ" sz="2600" dirty="0" smtClean="0"/>
              <a:t>Finance </a:t>
            </a:r>
            <a:r>
              <a:rPr lang="cs-CZ" sz="2600" dirty="0"/>
              <a:t>se shromažďují do podílového fondu vydáváním podílových listů.</a:t>
            </a:r>
          </a:p>
          <a:p>
            <a:r>
              <a:rPr lang="cs-CZ" sz="2600" dirty="0" smtClean="0"/>
              <a:t>Listinný </a:t>
            </a:r>
            <a:r>
              <a:rPr lang="cs-CZ" sz="2600" dirty="0"/>
              <a:t>podílový list může mít jen formu cenného papíru na řad nebo na jméno. V rubopisu listinného podílového listu se uvede identifikace nabyvatele</a:t>
            </a:r>
            <a:r>
              <a:rPr lang="cs-CZ" sz="2600" dirty="0" smtClean="0"/>
              <a:t>.</a:t>
            </a:r>
          </a:p>
          <a:p>
            <a:r>
              <a:rPr lang="cs-CZ" sz="2600" dirty="0"/>
              <a:t>S podílovým listem vydaným otevřeným podílovým fondem je spojeno právo podílníka na jeho odkoupení na účet tohoto </a:t>
            </a:r>
            <a:r>
              <a:rPr lang="cs-CZ" sz="2600" dirty="0" smtClean="0"/>
              <a:t>fondu. Počet </a:t>
            </a:r>
            <a:r>
              <a:rPr lang="cs-CZ" sz="2600" dirty="0"/>
              <a:t>podílových listů, které otevřený podílový fond vydá, není omezen.</a:t>
            </a:r>
          </a:p>
          <a:p>
            <a:endParaRPr lang="cs-CZ" dirty="0"/>
          </a:p>
          <a:p>
            <a:endParaRPr lang="cs-CZ" dirty="0"/>
          </a:p>
          <a:p>
            <a:pPr lvl="1" algn="just"/>
            <a:endParaRPr lang="cs-CZ" altLang="cs-CZ" sz="1700" dirty="0"/>
          </a:p>
          <a:p>
            <a:pPr lvl="1" algn="just" eaLnBrk="1" hangingPunct="1"/>
            <a:endParaRPr lang="cs-CZ" altLang="cs-CZ" sz="2500" dirty="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p:txBody>
      </p:sp>
    </p:spTree>
    <p:extLst>
      <p:ext uri="{BB962C8B-B14F-4D97-AF65-F5344CB8AC3E}">
        <p14:creationId xmlns:p14="http://schemas.microsoft.com/office/powerpoint/2010/main" val="42667337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296780"/>
            <a:ext cx="10753200" cy="561474"/>
          </a:xfrm>
        </p:spPr>
        <p:txBody>
          <a:bodyPr/>
          <a:lstStyle/>
          <a:p>
            <a:pPr algn="just" eaLnBrk="1" hangingPunct="1"/>
            <a:r>
              <a:rPr lang="cs-CZ" altLang="cs-CZ" dirty="0" smtClean="0"/>
              <a:t>Podílový fond III</a:t>
            </a:r>
            <a:endParaRPr lang="en-US" altLang="cs-CZ" dirty="0" smtClean="0"/>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3" name="Zástupný symbol pro obsah 2"/>
          <p:cNvSpPr>
            <a:spLocks noGrp="1"/>
          </p:cNvSpPr>
          <p:nvPr>
            <p:ph idx="1"/>
          </p:nvPr>
        </p:nvSpPr>
        <p:spPr>
          <a:xfrm>
            <a:off x="433137" y="1074821"/>
            <a:ext cx="11317705" cy="5414211"/>
          </a:xfrm>
        </p:spPr>
        <p:txBody>
          <a:bodyPr/>
          <a:lstStyle/>
          <a:p>
            <a:r>
              <a:rPr lang="cs-CZ" sz="2000" b="1" dirty="0"/>
              <a:t>Nejrozšířenějším typem fondu je fond podílový</a:t>
            </a:r>
            <a:r>
              <a:rPr lang="cs-CZ" sz="2000" dirty="0"/>
              <a:t>. Jeho veškerá činnost je zajišťována investiční společností. Prostředky určené k investování získává investiční společnost vydáváním a prodejem tzv. podílových listů.</a:t>
            </a:r>
          </a:p>
          <a:p>
            <a:r>
              <a:rPr lang="cs-CZ" sz="2000" b="1" dirty="0"/>
              <a:t>Koupí podílového listu investuje podílník své prostředky do podílového fondu, který pak takto vložené peníze zhodnocuje investicemi na finančním </a:t>
            </a:r>
            <a:r>
              <a:rPr lang="cs-CZ" sz="2000" b="1" dirty="0" smtClean="0"/>
              <a:t>trhu.</a:t>
            </a:r>
            <a:endParaRPr lang="cs-CZ" sz="2000" dirty="0"/>
          </a:p>
          <a:p>
            <a:r>
              <a:rPr lang="cs-CZ" sz="2000" b="1" dirty="0"/>
              <a:t>U otevřeného fondu musí investiční společnost pravidelně vyhlašovat tzv. cenu odkupu. </a:t>
            </a:r>
            <a:r>
              <a:rPr lang="cs-CZ" sz="2000" dirty="0" smtClean="0"/>
              <a:t>Vlastník </a:t>
            </a:r>
            <a:r>
              <a:rPr lang="cs-CZ" sz="2000" dirty="0"/>
              <a:t>podílových listů otevřeného podílového fondu má tedy právo kdykoli během existence otevřeného podílového fondu požádat o jejich odkup </a:t>
            </a:r>
            <a:r>
              <a:rPr lang="cs-CZ" sz="2000" dirty="0" smtClean="0"/>
              <a:t>IS, </a:t>
            </a:r>
            <a:r>
              <a:rPr lang="cs-CZ" sz="2000" dirty="0"/>
              <a:t>která tento fond obhospodařuje, a tato investiční společnost je povinna této žádosti bez zbytečného odkladu, nejdéle však do 15 pracovních dnů od podání žádosti, vyhovět (výjimku </a:t>
            </a:r>
            <a:r>
              <a:rPr lang="cs-CZ" sz="2000" dirty="0" smtClean="0"/>
              <a:t>u odkupů </a:t>
            </a:r>
            <a:r>
              <a:rPr lang="cs-CZ" sz="2000" dirty="0"/>
              <a:t>v případě speciálního fondu nemovitostí a v případě speciálního fondu kvalifikovaných investorů).</a:t>
            </a:r>
          </a:p>
          <a:p>
            <a:endParaRPr lang="cs-CZ" dirty="0"/>
          </a:p>
        </p:txBody>
      </p:sp>
    </p:spTree>
    <p:extLst>
      <p:ext uri="{BB962C8B-B14F-4D97-AF65-F5344CB8AC3E}">
        <p14:creationId xmlns:p14="http://schemas.microsoft.com/office/powerpoint/2010/main" val="5086892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296780"/>
            <a:ext cx="10753200" cy="561474"/>
          </a:xfrm>
        </p:spPr>
        <p:txBody>
          <a:bodyPr/>
          <a:lstStyle/>
          <a:p>
            <a:pPr algn="just" eaLnBrk="1" hangingPunct="1"/>
            <a:r>
              <a:rPr lang="cs-CZ" altLang="cs-CZ" dirty="0" smtClean="0"/>
              <a:t>SICAV</a:t>
            </a:r>
            <a:endParaRPr lang="en-US" altLang="cs-CZ" dirty="0" smtClean="0"/>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128337" y="858254"/>
            <a:ext cx="11943347" cy="5759113"/>
          </a:xfrm>
        </p:spPr>
        <p:txBody>
          <a:bodyPr/>
          <a:lstStyle/>
          <a:p>
            <a:r>
              <a:rPr lang="cs-CZ" sz="2400" dirty="0"/>
              <a:t>Akciová společnost s proměnným základním kapitálem je akciová společnost, která vydává akcie, s nimiž je spojeno právo akcionáře na jejich odkoupení na účet společnosti, a jejíž obchodní firma obsahuje označení „investiční fond s proměnným základním kapitálem“, které může být nahrazeno zkratkou „SICAV“.</a:t>
            </a:r>
          </a:p>
          <a:p>
            <a:r>
              <a:rPr lang="cs-CZ" sz="2400" dirty="0" smtClean="0"/>
              <a:t>Akciovou </a:t>
            </a:r>
            <a:r>
              <a:rPr lang="cs-CZ" sz="2400" dirty="0"/>
              <a:t>společností s proměnným základním kapitálem může být pouze investiční fond</a:t>
            </a:r>
            <a:r>
              <a:rPr lang="cs-CZ" sz="2400" dirty="0" smtClean="0"/>
              <a:t>.</a:t>
            </a:r>
          </a:p>
          <a:p>
            <a:r>
              <a:rPr lang="cs-CZ" sz="2400" dirty="0" smtClean="0"/>
              <a:t>Zakladatelské v. investiční akcie</a:t>
            </a:r>
          </a:p>
          <a:p>
            <a:r>
              <a:rPr lang="cs-CZ" sz="2400" dirty="0"/>
              <a:t>S investiční akcií je spojeno právo na její odkoupení na žádost jejího vlastníka na účet společnosti, nebo </a:t>
            </a:r>
            <a:r>
              <a:rPr lang="cs-CZ" sz="2400" dirty="0" err="1"/>
              <a:t>podfondu</a:t>
            </a:r>
            <a:r>
              <a:rPr lang="cs-CZ" sz="2400" dirty="0"/>
              <a:t>, k němuž byla vydána. Investiční akcie odkoupením zanikají.</a:t>
            </a:r>
          </a:p>
          <a:p>
            <a:endParaRPr lang="cs-CZ" dirty="0"/>
          </a:p>
          <a:p>
            <a:endParaRPr lang="cs-CZ" dirty="0"/>
          </a:p>
          <a:p>
            <a:pPr lvl="1" algn="just"/>
            <a:endParaRPr lang="cs-CZ" altLang="cs-CZ" sz="1700" dirty="0"/>
          </a:p>
          <a:p>
            <a:pPr lvl="1" algn="just" eaLnBrk="1" hangingPunct="1"/>
            <a:endParaRPr lang="cs-CZ" altLang="cs-CZ" sz="2500" dirty="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p:txBody>
      </p:sp>
    </p:spTree>
    <p:extLst>
      <p:ext uri="{BB962C8B-B14F-4D97-AF65-F5344CB8AC3E}">
        <p14:creationId xmlns:p14="http://schemas.microsoft.com/office/powerpoint/2010/main" val="24324927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489284"/>
            <a:ext cx="10753200" cy="577516"/>
          </a:xfrm>
        </p:spPr>
        <p:txBody>
          <a:bodyPr/>
          <a:lstStyle/>
          <a:p>
            <a:pPr algn="just" eaLnBrk="1" hangingPunct="1"/>
            <a:r>
              <a:rPr lang="cs-CZ" altLang="cs-CZ" dirty="0" smtClean="0"/>
              <a:t>Obsah přednášky</a:t>
            </a:r>
            <a:endParaRPr lang="en-US" altLang="cs-CZ" dirty="0" smtClean="0"/>
          </a:p>
        </p:txBody>
      </p:sp>
      <p:sp>
        <p:nvSpPr>
          <p:cNvPr id="13315" name="Rectangle 6"/>
          <p:cNvSpPr>
            <a:spLocks noChangeArrowheads="1"/>
          </p:cNvSpPr>
          <p:nvPr/>
        </p:nvSpPr>
        <p:spPr bwMode="auto">
          <a:xfrm>
            <a:off x="3157288" y="1243081"/>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13316" name="Zástupný symbol pro obsah 2"/>
          <p:cNvSpPr>
            <a:spLocks noGrp="1"/>
          </p:cNvSpPr>
          <p:nvPr>
            <p:ph sz="quarter" idx="1"/>
          </p:nvPr>
        </p:nvSpPr>
        <p:spPr>
          <a:xfrm>
            <a:off x="166255" y="1243081"/>
            <a:ext cx="11526981" cy="5165740"/>
          </a:xfrm>
        </p:spPr>
        <p:txBody>
          <a:bodyPr/>
          <a:lstStyle/>
          <a:p>
            <a:pPr lvl="1" algn="just" eaLnBrk="1" hangingPunct="1"/>
            <a:r>
              <a:rPr lang="cs-CZ" altLang="cs-CZ" sz="2500" dirty="0" smtClean="0"/>
              <a:t>Peníze sem, peníze tam? Klíčová kritéria: </a:t>
            </a:r>
            <a:r>
              <a:rPr lang="cs-CZ" altLang="cs-CZ" sz="2500" b="1" dirty="0" smtClean="0"/>
              <a:t>návratnost, zhodnocení, garance</a:t>
            </a:r>
          </a:p>
          <a:p>
            <a:pPr lvl="1" algn="just" eaLnBrk="1" hangingPunct="1"/>
            <a:endParaRPr lang="cs-CZ" altLang="cs-CZ" sz="2500" dirty="0" smtClean="0"/>
          </a:p>
          <a:p>
            <a:pPr lvl="1" algn="just" eaLnBrk="1" hangingPunct="1"/>
            <a:r>
              <a:rPr lang="cs-CZ" altLang="cs-CZ" sz="2500" dirty="0" smtClean="0"/>
              <a:t>Dárcovská výzva (darujme.cz)</a:t>
            </a:r>
          </a:p>
          <a:p>
            <a:pPr marL="324000" lvl="1" indent="0" algn="just" eaLnBrk="1" hangingPunct="1">
              <a:buNone/>
            </a:pPr>
            <a:endParaRPr lang="cs-CZ" altLang="cs-CZ" sz="2500" dirty="0" smtClean="0"/>
          </a:p>
          <a:p>
            <a:pPr lvl="1" algn="just" eaLnBrk="1" hangingPunct="1"/>
            <a:r>
              <a:rPr lang="cs-CZ" altLang="cs-CZ" sz="2500" dirty="0" smtClean="0"/>
              <a:t>Veřejné sbírky</a:t>
            </a:r>
          </a:p>
          <a:p>
            <a:pPr lvl="1" algn="just" eaLnBrk="1" hangingPunct="1"/>
            <a:endParaRPr lang="cs-CZ" altLang="cs-CZ" sz="2500" dirty="0" smtClean="0"/>
          </a:p>
          <a:p>
            <a:pPr lvl="1" algn="just" eaLnBrk="1" hangingPunct="1"/>
            <a:r>
              <a:rPr lang="cs-CZ" sz="2500" dirty="0" smtClean="0"/>
              <a:t>Přijímání vkladů od veřejnosti</a:t>
            </a:r>
          </a:p>
          <a:p>
            <a:pPr lvl="1" algn="just" eaLnBrk="1" hangingPunct="1"/>
            <a:endParaRPr lang="cs-CZ" sz="2500" dirty="0" smtClean="0"/>
          </a:p>
          <a:p>
            <a:pPr lvl="1" algn="just" eaLnBrk="1" hangingPunct="1"/>
            <a:r>
              <a:rPr lang="cs-CZ" sz="2500" dirty="0" err="1" smtClean="0"/>
              <a:t>Crowdfunding</a:t>
            </a:r>
            <a:endParaRPr lang="cs-CZ" sz="2500" dirty="0" smtClean="0"/>
          </a:p>
          <a:p>
            <a:pPr lvl="1" algn="just" eaLnBrk="1" hangingPunct="1"/>
            <a:endParaRPr lang="cs-CZ" sz="2500" dirty="0" smtClean="0"/>
          </a:p>
          <a:p>
            <a:pPr lvl="1" algn="just" eaLnBrk="1" hangingPunct="1"/>
            <a:r>
              <a:rPr lang="cs-CZ" sz="2500" dirty="0" smtClean="0"/>
              <a:t>Kolektivní investování</a:t>
            </a:r>
            <a:endParaRPr lang="cs-CZ" sz="2500" dirty="0"/>
          </a:p>
          <a:p>
            <a:pPr lvl="1" algn="just"/>
            <a:endParaRPr lang="cs-CZ" dirty="0" smtClean="0"/>
          </a:p>
          <a:p>
            <a:pPr lvl="1" algn="just"/>
            <a:endParaRPr lang="cs-CZ" altLang="cs-CZ" dirty="0" smtClean="0"/>
          </a:p>
          <a:p>
            <a:pPr lvl="1" algn="just" eaLnBrk="1" hangingPunct="1"/>
            <a:endParaRPr lang="cs-CZ" altLang="cs-CZ" dirty="0" smtClean="0"/>
          </a:p>
        </p:txBody>
      </p:sp>
    </p:spTree>
    <p:extLst>
      <p:ext uri="{BB962C8B-B14F-4D97-AF65-F5344CB8AC3E}">
        <p14:creationId xmlns:p14="http://schemas.microsoft.com/office/powerpoint/2010/main" val="23793056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296780"/>
            <a:ext cx="10753200" cy="561474"/>
          </a:xfrm>
        </p:spPr>
        <p:txBody>
          <a:bodyPr/>
          <a:lstStyle/>
          <a:p>
            <a:pPr algn="just" eaLnBrk="1" hangingPunct="1"/>
            <a:r>
              <a:rPr lang="cs-CZ" altLang="cs-CZ" dirty="0" smtClean="0"/>
              <a:t>Investiční listy u k.s. na investiční listy</a:t>
            </a:r>
            <a:endParaRPr lang="en-US" altLang="cs-CZ" dirty="0" smtClean="0"/>
          </a:p>
        </p:txBody>
      </p:sp>
      <p:sp>
        <p:nvSpPr>
          <p:cNvPr id="13315" name="Rectangle 6"/>
          <p:cNvSpPr>
            <a:spLocks noChangeArrowheads="1"/>
          </p:cNvSpPr>
          <p:nvPr/>
        </p:nvSpPr>
        <p:spPr bwMode="auto">
          <a:xfrm>
            <a:off x="3181351" y="12169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
        <p:nvSpPr>
          <p:cNvPr id="13316" name="Zástupný symbol pro obsah 2"/>
          <p:cNvSpPr>
            <a:spLocks noGrp="1"/>
          </p:cNvSpPr>
          <p:nvPr>
            <p:ph sz="quarter" idx="1"/>
          </p:nvPr>
        </p:nvSpPr>
        <p:spPr>
          <a:xfrm>
            <a:off x="128337" y="858254"/>
            <a:ext cx="11943347" cy="5759113"/>
          </a:xfrm>
        </p:spPr>
        <p:txBody>
          <a:bodyPr/>
          <a:lstStyle/>
          <a:p>
            <a:r>
              <a:rPr lang="cs-CZ" sz="2600" dirty="0"/>
              <a:t>Komanditní společnost na investiční listy je komanditní společnost, v níž pouze jeden společník ručí za její dluhy neomezeně (dále jen „komplementář“ ) a alespoň jeden společník za její dluhy neručí (dále jen „komanditista“). Podíly komanditistů komanditní společnosti na investiční listy jsou představovány investičními listy</a:t>
            </a:r>
            <a:r>
              <a:rPr lang="cs-CZ" sz="2600" dirty="0" smtClean="0"/>
              <a:t>.</a:t>
            </a:r>
          </a:p>
          <a:p>
            <a:r>
              <a:rPr lang="cs-CZ" sz="2600" dirty="0"/>
              <a:t>Investiční listy, které představují podíly, s nimiž jsou spojena stejná práva a povinnosti, tvoří jeden druh. Investiční list, který představuje podíl, s nímž nejsou spojena žádná zvláštní práva a povinnosti, je základní investiční list</a:t>
            </a:r>
            <a:r>
              <a:rPr lang="cs-CZ" sz="2600" dirty="0" smtClean="0"/>
              <a:t>.</a:t>
            </a:r>
          </a:p>
          <a:p>
            <a:r>
              <a:rPr lang="cs-CZ" sz="2600" dirty="0"/>
              <a:t>Investiční list nemůže být přijat k obchodování na evropském regulovaném trhu ani na jiném veřejném trhu.</a:t>
            </a:r>
          </a:p>
          <a:p>
            <a:endParaRPr lang="cs-CZ" dirty="0"/>
          </a:p>
          <a:p>
            <a:endParaRPr lang="cs-CZ" dirty="0"/>
          </a:p>
          <a:p>
            <a:pPr lvl="1" algn="just"/>
            <a:endParaRPr lang="cs-CZ" altLang="cs-CZ" sz="1700" dirty="0"/>
          </a:p>
          <a:p>
            <a:pPr lvl="1" algn="just" eaLnBrk="1" hangingPunct="1"/>
            <a:endParaRPr lang="cs-CZ" altLang="cs-CZ" sz="2500" dirty="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p:txBody>
      </p:sp>
    </p:spTree>
    <p:extLst>
      <p:ext uri="{BB962C8B-B14F-4D97-AF65-F5344CB8AC3E}">
        <p14:creationId xmlns:p14="http://schemas.microsoft.com/office/powerpoint/2010/main" val="30115120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314036"/>
            <a:ext cx="10753200" cy="489528"/>
          </a:xfrm>
        </p:spPr>
        <p:txBody>
          <a:bodyPr/>
          <a:lstStyle/>
          <a:p>
            <a:pPr algn="just" eaLnBrk="1" hangingPunct="1"/>
            <a:r>
              <a:rPr lang="cs-CZ" altLang="cs-CZ" dirty="0" smtClean="0"/>
              <a:t>Veřejné sbírky</a:t>
            </a:r>
            <a:endParaRPr lang="en-US" altLang="cs-CZ" dirty="0" smtClean="0"/>
          </a:p>
        </p:txBody>
      </p:sp>
      <p:sp>
        <p:nvSpPr>
          <p:cNvPr id="13315" name="Rectangle 6"/>
          <p:cNvSpPr>
            <a:spLocks noChangeArrowheads="1"/>
          </p:cNvSpPr>
          <p:nvPr/>
        </p:nvSpPr>
        <p:spPr bwMode="auto">
          <a:xfrm>
            <a:off x="3157288" y="1243081"/>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13316" name="Zástupný symbol pro obsah 2"/>
          <p:cNvSpPr>
            <a:spLocks noGrp="1"/>
          </p:cNvSpPr>
          <p:nvPr>
            <p:ph sz="quarter" idx="1"/>
          </p:nvPr>
        </p:nvSpPr>
        <p:spPr>
          <a:xfrm>
            <a:off x="166255" y="1006764"/>
            <a:ext cx="11526981" cy="5795089"/>
          </a:xfrm>
        </p:spPr>
        <p:txBody>
          <a:bodyPr/>
          <a:lstStyle/>
          <a:p>
            <a:pPr lvl="1" algn="just" eaLnBrk="1" hangingPunct="1"/>
            <a:r>
              <a:rPr lang="cs-CZ" altLang="cs-CZ" sz="2500" dirty="0" smtClean="0"/>
              <a:t>Zákon 117/2001 Sb., o veřejných sbírkách</a:t>
            </a:r>
          </a:p>
          <a:p>
            <a:pPr lvl="1" algn="just"/>
            <a:r>
              <a:rPr lang="cs-CZ" sz="2500" dirty="0" smtClean="0"/>
              <a:t>Veřejnou </a:t>
            </a:r>
            <a:r>
              <a:rPr lang="cs-CZ" sz="2500" dirty="0"/>
              <a:t>sbírku může konat pouze obec, kraj, v hlavním městě Praze rovněž městská část, nebo jiná právnická osoba mající sídlo na území České republiky nebo, jde-li o právnickou osobu, jejíž sídlo je na území jiného členského státu Evropské unie, jiného smluvního státu Dohody o Evropském hospodářském prostoru nebo Švýcarské konfederace, má-li na území České republiky umístěnou organizační složku. </a:t>
            </a:r>
            <a:endParaRPr lang="cs-CZ" sz="2500" dirty="0" smtClean="0"/>
          </a:p>
          <a:p>
            <a:pPr lvl="1" algn="just"/>
            <a:r>
              <a:rPr lang="cs-CZ" sz="2500" b="1" dirty="0" smtClean="0"/>
              <a:t>Fyzické </a:t>
            </a:r>
            <a:r>
              <a:rPr lang="cs-CZ" sz="2500" b="1" dirty="0"/>
              <a:t>osoby veřejnou sbírku konat </a:t>
            </a:r>
            <a:r>
              <a:rPr lang="cs-CZ" sz="2500" b="1" dirty="0" smtClean="0"/>
              <a:t>nemohou</a:t>
            </a:r>
            <a:r>
              <a:rPr lang="cs-CZ" sz="2500" dirty="0" smtClean="0"/>
              <a:t>.</a:t>
            </a:r>
          </a:p>
          <a:p>
            <a:pPr lvl="1" algn="just"/>
            <a:r>
              <a:rPr lang="cs-CZ" sz="2500" dirty="0" smtClean="0"/>
              <a:t>Podmínkou </a:t>
            </a:r>
            <a:r>
              <a:rPr lang="cs-CZ" sz="2500" dirty="0"/>
              <a:t>pro zahájení konání veřejné sbírky je vydání </a:t>
            </a:r>
            <a:r>
              <a:rPr lang="cs-CZ" sz="2500" b="1" dirty="0"/>
              <a:t>osvědčení</a:t>
            </a:r>
            <a:r>
              <a:rPr lang="cs-CZ" sz="2500" dirty="0"/>
              <a:t> o tom, že sbírku lze konat, příslušným krajským úřadem podle sídla právnické osoby, popřípadě Ministerstvem vnitra, koná-li veřejnou sbírku kraj. </a:t>
            </a:r>
            <a:endParaRPr lang="cs-CZ" sz="2500" dirty="0" smtClean="0"/>
          </a:p>
          <a:p>
            <a:pPr lvl="1" algn="just"/>
            <a:r>
              <a:rPr lang="cs-CZ" sz="2500" dirty="0" smtClean="0"/>
              <a:t>Konání </a:t>
            </a:r>
            <a:r>
              <a:rPr lang="cs-CZ" sz="2500" dirty="0"/>
              <a:t>sbírky je nutno oznámit příslušnému </a:t>
            </a:r>
            <a:r>
              <a:rPr lang="cs-CZ" sz="2500" dirty="0" smtClean="0"/>
              <a:t>KÚ nejpozději </a:t>
            </a:r>
            <a:r>
              <a:rPr lang="cs-CZ" sz="2500" dirty="0"/>
              <a:t>30 dnů před zahájením sbírky. Pokud není veřejná sbírka oznámena a příslušný krajský úřad neosvědčí přijetí tohoto oznámení, nesmí se sbírka provádět, uvádět v obecnou známost ani propagovat.</a:t>
            </a:r>
          </a:p>
          <a:p>
            <a:pPr lvl="1" algn="just"/>
            <a:endParaRPr lang="cs-CZ" dirty="0" smtClean="0"/>
          </a:p>
          <a:p>
            <a:pPr lvl="1" algn="just"/>
            <a:endParaRPr lang="cs-CZ" altLang="cs-CZ" dirty="0" smtClean="0"/>
          </a:p>
          <a:p>
            <a:pPr lvl="1" algn="just" eaLnBrk="1" hangingPunct="1"/>
            <a:endParaRPr lang="cs-CZ" altLang="cs-CZ" dirty="0" smtClean="0"/>
          </a:p>
        </p:txBody>
      </p:sp>
    </p:spTree>
    <p:extLst>
      <p:ext uri="{BB962C8B-B14F-4D97-AF65-F5344CB8AC3E}">
        <p14:creationId xmlns:p14="http://schemas.microsoft.com/office/powerpoint/2010/main" val="1389453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193964"/>
            <a:ext cx="10753200" cy="609600"/>
          </a:xfrm>
        </p:spPr>
        <p:txBody>
          <a:bodyPr/>
          <a:lstStyle/>
          <a:p>
            <a:pPr algn="just" eaLnBrk="1" hangingPunct="1"/>
            <a:r>
              <a:rPr lang="cs-CZ" altLang="cs-CZ" dirty="0" smtClean="0"/>
              <a:t>Definice veřejné sbírky</a:t>
            </a:r>
            <a:endParaRPr lang="en-US" altLang="cs-CZ" dirty="0" smtClean="0"/>
          </a:p>
        </p:txBody>
      </p:sp>
      <p:sp>
        <p:nvSpPr>
          <p:cNvPr id="13315" name="Rectangle 6"/>
          <p:cNvSpPr>
            <a:spLocks noChangeArrowheads="1"/>
          </p:cNvSpPr>
          <p:nvPr/>
        </p:nvSpPr>
        <p:spPr bwMode="auto">
          <a:xfrm>
            <a:off x="3157288" y="1243081"/>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13316" name="Zástupný symbol pro obsah 2"/>
          <p:cNvSpPr>
            <a:spLocks noGrp="1"/>
          </p:cNvSpPr>
          <p:nvPr>
            <p:ph sz="quarter" idx="1"/>
          </p:nvPr>
        </p:nvSpPr>
        <p:spPr>
          <a:xfrm>
            <a:off x="166255" y="1006764"/>
            <a:ext cx="11526981" cy="5726545"/>
          </a:xfrm>
        </p:spPr>
        <p:txBody>
          <a:bodyPr/>
          <a:lstStyle/>
          <a:p>
            <a:pPr lvl="1" algn="just"/>
            <a:r>
              <a:rPr lang="cs-CZ" sz="2300" dirty="0"/>
              <a:t>Veřejnou sbírkou je získávání a shromažďování dobrovolných </a:t>
            </a:r>
            <a:r>
              <a:rPr lang="cs-CZ" sz="2300" b="1" dirty="0"/>
              <a:t>peněžitých příspěvků</a:t>
            </a:r>
            <a:r>
              <a:rPr lang="cs-CZ" sz="2300" dirty="0"/>
              <a:t> od předem neurčeného okruhu přispěvatelů pro předem stanovený </a:t>
            </a:r>
            <a:r>
              <a:rPr lang="cs-CZ" sz="2300" b="1" dirty="0"/>
              <a:t>veřejně prospěšný účel</a:t>
            </a:r>
            <a:r>
              <a:rPr lang="cs-CZ" sz="2300" dirty="0"/>
              <a:t>, zejména humanitární nebo charitativní, rozvoj vzdělání, tělovýchovy nebo sportu, nebo ochrana kulturních památek, tradic nebo životního </a:t>
            </a:r>
            <a:r>
              <a:rPr lang="cs-CZ" sz="2300" dirty="0" smtClean="0"/>
              <a:t>prostředí. </a:t>
            </a:r>
          </a:p>
          <a:p>
            <a:pPr lvl="1" algn="just"/>
            <a:r>
              <a:rPr lang="cs-CZ" sz="2300" dirty="0" smtClean="0"/>
              <a:t>Za </a:t>
            </a:r>
            <a:r>
              <a:rPr lang="cs-CZ" sz="2300" dirty="0"/>
              <a:t>sbírku se </a:t>
            </a:r>
            <a:r>
              <a:rPr lang="cs-CZ" sz="2300" b="1" dirty="0" smtClean="0"/>
              <a:t>nepovažuje</a:t>
            </a:r>
            <a:r>
              <a:rPr lang="cs-CZ" sz="2300" dirty="0" smtClean="0"/>
              <a:t> </a:t>
            </a:r>
          </a:p>
          <a:p>
            <a:pPr lvl="1" algn="just"/>
            <a:r>
              <a:rPr lang="cs-CZ" sz="2300" i="1" dirty="0" smtClean="0"/>
              <a:t>a</a:t>
            </a:r>
            <a:r>
              <a:rPr lang="cs-CZ" sz="2300" i="1" dirty="0"/>
              <a:t>)</a:t>
            </a:r>
            <a:r>
              <a:rPr lang="cs-CZ" sz="2300" dirty="0"/>
              <a:t> shromažďování finančních prostředků, které konají politické strany nebo politická hnutí, spolky, společnosti, svazy, hnutí, jakož i</a:t>
            </a:r>
            <a:r>
              <a:rPr lang="cs-CZ" sz="2300" b="1" dirty="0"/>
              <a:t> odborové </a:t>
            </a:r>
            <a:r>
              <a:rPr lang="cs-CZ" sz="2300" b="1" dirty="0" smtClean="0"/>
              <a:t>organizace</a:t>
            </a:r>
            <a:r>
              <a:rPr lang="cs-CZ" sz="2300" dirty="0" smtClean="0"/>
              <a:t> </a:t>
            </a:r>
            <a:r>
              <a:rPr lang="cs-CZ" sz="2300" dirty="0"/>
              <a:t>mezi svými členy za účelem dosažení prostředků k plnění svých </a:t>
            </a:r>
            <a:r>
              <a:rPr lang="cs-CZ" sz="2300" dirty="0" smtClean="0"/>
              <a:t>úkolů, </a:t>
            </a:r>
          </a:p>
          <a:p>
            <a:pPr lvl="1" algn="just"/>
            <a:r>
              <a:rPr lang="cs-CZ" sz="2300" i="1" dirty="0" smtClean="0"/>
              <a:t>b</a:t>
            </a:r>
            <a:r>
              <a:rPr lang="cs-CZ" sz="2300" i="1" dirty="0"/>
              <a:t>)</a:t>
            </a:r>
            <a:r>
              <a:rPr lang="cs-CZ" sz="2300" dirty="0"/>
              <a:t> shromažďování finančních prostředků </a:t>
            </a:r>
            <a:r>
              <a:rPr lang="cs-CZ" sz="2300" b="1" dirty="0"/>
              <a:t>církvemi a náboženskými společnostmi</a:t>
            </a:r>
            <a:r>
              <a:rPr lang="cs-CZ" sz="2300" dirty="0"/>
              <a:t>, registrovanými podle zvláštního právního předpisu</a:t>
            </a:r>
            <a:r>
              <a:rPr lang="cs-CZ" sz="2300" dirty="0" smtClean="0"/>
              <a:t>, </a:t>
            </a:r>
            <a:r>
              <a:rPr lang="cs-CZ" sz="2300" dirty="0"/>
              <a:t>k církevním a náboženským účelům, pokud se koná v kostelech, modlitebnách a jiných místech určených k provádění náboženských úkonů, bohoslužeb a obřadů.</a:t>
            </a:r>
          </a:p>
          <a:p>
            <a:pPr lvl="1" algn="just"/>
            <a:endParaRPr lang="cs-CZ" dirty="0" smtClean="0"/>
          </a:p>
          <a:p>
            <a:pPr lvl="1" algn="just"/>
            <a:endParaRPr lang="cs-CZ" altLang="cs-CZ" dirty="0" smtClean="0"/>
          </a:p>
          <a:p>
            <a:pPr lvl="1" algn="just" eaLnBrk="1" hangingPunct="1"/>
            <a:endParaRPr lang="cs-CZ" altLang="cs-CZ" dirty="0" smtClean="0"/>
          </a:p>
        </p:txBody>
      </p:sp>
    </p:spTree>
    <p:extLst>
      <p:ext uri="{BB962C8B-B14F-4D97-AF65-F5344CB8AC3E}">
        <p14:creationId xmlns:p14="http://schemas.microsoft.com/office/powerpoint/2010/main" val="1595810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55782" y="295564"/>
            <a:ext cx="11536218" cy="646545"/>
          </a:xfrm>
        </p:spPr>
        <p:txBody>
          <a:bodyPr/>
          <a:lstStyle/>
          <a:p>
            <a:r>
              <a:rPr lang="cs-CZ" dirty="0" smtClean="0"/>
              <a:t>Další povinnosti</a:t>
            </a:r>
            <a:endParaRPr lang="cs-CZ" dirty="0"/>
          </a:p>
        </p:txBody>
      </p:sp>
      <p:sp>
        <p:nvSpPr>
          <p:cNvPr id="3" name="Zástupný symbol pro obsah 2"/>
          <p:cNvSpPr>
            <a:spLocks noGrp="1"/>
          </p:cNvSpPr>
          <p:nvPr>
            <p:ph idx="1"/>
          </p:nvPr>
        </p:nvSpPr>
        <p:spPr>
          <a:xfrm>
            <a:off x="296779" y="794084"/>
            <a:ext cx="11590421" cy="6063915"/>
          </a:xfrm>
        </p:spPr>
        <p:txBody>
          <a:bodyPr>
            <a:normAutofit fontScale="77500" lnSpcReduction="20000"/>
          </a:bodyPr>
          <a:lstStyle/>
          <a:p>
            <a:endParaRPr lang="cs-CZ" dirty="0" smtClean="0"/>
          </a:p>
          <a:p>
            <a:r>
              <a:rPr lang="cs-CZ" sz="3000" dirty="0" smtClean="0"/>
              <a:t>Právnická </a:t>
            </a:r>
            <a:r>
              <a:rPr lang="cs-CZ" sz="3000" dirty="0"/>
              <a:t>osoba je povinna pro každou sbírku zřídit </a:t>
            </a:r>
            <a:r>
              <a:rPr lang="cs-CZ" sz="3000" b="1" dirty="0"/>
              <a:t>zvláštní bankovní účet</a:t>
            </a:r>
            <a:r>
              <a:rPr lang="cs-CZ" sz="3000" dirty="0"/>
              <a:t>, na který převede hrubý výtěžek sbírky. Povinnost zřizovat zvláštní bankovní účet se nevztahuje na sbírky konané výlučně </a:t>
            </a:r>
            <a:r>
              <a:rPr lang="cs-CZ" sz="3000" b="1" dirty="0"/>
              <a:t>prostřednictvím pokladniček </a:t>
            </a:r>
            <a:r>
              <a:rPr lang="cs-CZ" sz="3000" dirty="0"/>
              <a:t>nebo </a:t>
            </a:r>
            <a:r>
              <a:rPr lang="cs-CZ" sz="3000" b="1" dirty="0"/>
              <a:t>sběracích listin </a:t>
            </a:r>
            <a:r>
              <a:rPr lang="cs-CZ" sz="3000" dirty="0"/>
              <a:t>po dobu nejvýše 3 měsíců. Právnická osoba účtuje o nákladech, výnosech, aktivech a pasivech jednotlivých sbírek tak, aby prokázala soulad účetních záznamů s vyúčtováním sbírky</a:t>
            </a:r>
            <a:r>
              <a:rPr lang="cs-CZ" sz="3000" dirty="0" smtClean="0"/>
              <a:t>.</a:t>
            </a:r>
          </a:p>
          <a:p>
            <a:endParaRPr lang="cs-CZ" sz="3000" dirty="0"/>
          </a:p>
          <a:p>
            <a:r>
              <a:rPr lang="cs-CZ" sz="3000" dirty="0"/>
              <a:t>Právnická osoba konající sbírku je povinna předložit příslušnému krajskému úřadu nejpozději do 3 měsíců ode dne ukončení sbírky ke kontrole a schválení celkové </a:t>
            </a:r>
            <a:r>
              <a:rPr lang="cs-CZ" sz="3000" b="1" dirty="0"/>
              <a:t>vyúčtování sbírky</a:t>
            </a:r>
            <a:r>
              <a:rPr lang="cs-CZ" sz="3000" dirty="0"/>
              <a:t>. Ve vyúčtování sbírky se uvádí výše jejího hrubého výtěžku, výše skutečných nákladů spojených s jejím konáním (která však nesmí převýšit 5 % z celkového hrubého výtěžku za dobu, po kterou byla sbírka konána) a </a:t>
            </a:r>
            <a:r>
              <a:rPr lang="cs-CZ" sz="3000" b="1" dirty="0"/>
              <a:t>výše čistého výtěžku sbírky včetně prokázání, zda a jakým způsobem byl použit čistý výtěžek ke stanovenému účelu sbírky</a:t>
            </a:r>
            <a:r>
              <a:rPr lang="cs-CZ" sz="3000" dirty="0"/>
              <a:t>. Zároveň se předkládají sběrací listiny, včetně potvrzení obecního úřadu o počtu ověřených sběracích listin, nebo jiné doklady o hrubém výtěžku sbírky v závislosti na způsobu jejího konání a doklady o nákladech spojených s jejím konáním</a:t>
            </a:r>
            <a:r>
              <a:rPr lang="cs-CZ" sz="3000" dirty="0" smtClean="0"/>
              <a:t>.</a:t>
            </a:r>
            <a:endParaRPr lang="cs-CZ" sz="3000" dirty="0"/>
          </a:p>
          <a:p>
            <a:r>
              <a:rPr lang="cs-CZ" sz="3000" dirty="0"/>
              <a:t>Koná-li se sbírka déle než 1 rok, je právnická osoba konající sbírku povinna předložit příslušnému krajskému úřadu ke kontrole též </a:t>
            </a:r>
            <a:r>
              <a:rPr lang="cs-CZ" sz="3000" b="1" dirty="0"/>
              <a:t>průběžné vyúčtování sbírky</a:t>
            </a:r>
            <a:r>
              <a:rPr lang="cs-CZ" sz="3000" dirty="0"/>
              <a:t>, a to vždy do 3 měsíců po uplynutí každého jednotlivého roku od data zahájení sbírky</a:t>
            </a:r>
            <a:r>
              <a:rPr lang="cs-CZ" sz="3000" dirty="0" smtClean="0"/>
              <a:t>.</a:t>
            </a:r>
          </a:p>
          <a:p>
            <a:r>
              <a:rPr lang="cs-CZ" sz="3000" dirty="0">
                <a:hlinkClick r:id="rId2"/>
              </a:rPr>
              <a:t>https://www.msk.cz/cz/vnitro/formulare-k-verejnym-sbirkam-45615</a:t>
            </a:r>
            <a:r>
              <a:rPr lang="cs-CZ" sz="3000" dirty="0" smtClean="0">
                <a:hlinkClick r:id="rId2"/>
              </a:rPr>
              <a:t>/</a:t>
            </a:r>
            <a:endParaRPr lang="cs-CZ" sz="3000" dirty="0" smtClean="0"/>
          </a:p>
          <a:p>
            <a:endParaRPr lang="cs-CZ" sz="3000" dirty="0"/>
          </a:p>
        </p:txBody>
      </p:sp>
    </p:spTree>
    <p:extLst>
      <p:ext uri="{BB962C8B-B14F-4D97-AF65-F5344CB8AC3E}">
        <p14:creationId xmlns:p14="http://schemas.microsoft.com/office/powerpoint/2010/main" val="156082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55782" y="295564"/>
            <a:ext cx="11536218" cy="646545"/>
          </a:xfrm>
        </p:spPr>
        <p:txBody>
          <a:bodyPr/>
          <a:lstStyle/>
          <a:p>
            <a:r>
              <a:rPr lang="cs-CZ" dirty="0" smtClean="0"/>
              <a:t>Přijímání vkladů od veřejnosti</a:t>
            </a:r>
            <a:endParaRPr lang="cs-CZ" dirty="0"/>
          </a:p>
        </p:txBody>
      </p:sp>
      <p:sp>
        <p:nvSpPr>
          <p:cNvPr id="3" name="Zástupný symbol pro obsah 2"/>
          <p:cNvSpPr>
            <a:spLocks noGrp="1"/>
          </p:cNvSpPr>
          <p:nvPr>
            <p:ph idx="1"/>
          </p:nvPr>
        </p:nvSpPr>
        <p:spPr>
          <a:xfrm>
            <a:off x="417096" y="1034716"/>
            <a:ext cx="11470104" cy="5991726"/>
          </a:xfrm>
        </p:spPr>
        <p:txBody>
          <a:bodyPr>
            <a:normAutofit fontScale="85000" lnSpcReduction="20000"/>
          </a:bodyPr>
          <a:lstStyle/>
          <a:p>
            <a:r>
              <a:rPr lang="cs-CZ" dirty="0"/>
              <a:t>Směrnice </a:t>
            </a:r>
            <a:r>
              <a:rPr lang="cs-CZ" dirty="0" smtClean="0"/>
              <a:t>2013/36/EU </a:t>
            </a:r>
            <a:r>
              <a:rPr lang="cs-CZ" dirty="0"/>
              <a:t>o přístupu k činnosti úvěrových institucí a o obezřetnostním dohledu nad úvěrovými institucemi a investičními podniky</a:t>
            </a:r>
            <a:r>
              <a:rPr lang="cs-CZ" dirty="0" smtClean="0"/>
              <a:t> (čl. 9 odst. </a:t>
            </a:r>
            <a:r>
              <a:rPr lang="cs-CZ" dirty="0"/>
              <a:t>1): členské státy zakáží osobám nebo podnikům, které nejsou úvěrovými institucemi, vykonávat podnikatelskou činnost spočívající v přijímání vkladů nebo jiných splatných prostředků od veřejnosti</a:t>
            </a:r>
            <a:r>
              <a:rPr lang="cs-CZ" dirty="0" smtClean="0"/>
              <a:t>.</a:t>
            </a:r>
          </a:p>
          <a:p>
            <a:endParaRPr lang="cs-CZ" dirty="0"/>
          </a:p>
          <a:p>
            <a:r>
              <a:rPr lang="cs-CZ" dirty="0"/>
              <a:t>Seznam bank a poboček zahraničních bank, působících na území </a:t>
            </a:r>
            <a:r>
              <a:rPr lang="cs-CZ" dirty="0" smtClean="0"/>
              <a:t>ČR, </a:t>
            </a:r>
            <a:r>
              <a:rPr lang="cs-CZ" dirty="0"/>
              <a:t>vede ČNB. Seznam </a:t>
            </a:r>
            <a:r>
              <a:rPr lang="cs-CZ" dirty="0" smtClean="0"/>
              <a:t>uveřejněn </a:t>
            </a:r>
            <a:r>
              <a:rPr lang="cs-CZ" dirty="0"/>
              <a:t>na </a:t>
            </a:r>
            <a:r>
              <a:rPr lang="cs-CZ" dirty="0" smtClean="0"/>
              <a:t>stránce </a:t>
            </a:r>
            <a:r>
              <a:rPr lang="cs-CZ" dirty="0"/>
              <a:t>ČNB v aplikaci </a:t>
            </a:r>
            <a:r>
              <a:rPr lang="cs-CZ" dirty="0">
                <a:hlinkClick r:id="rId2"/>
              </a:rPr>
              <a:t>Seznamy regulovaných a registrovaných subjektů</a:t>
            </a:r>
            <a:r>
              <a:rPr lang="cs-CZ" dirty="0" smtClean="0"/>
              <a:t>.</a:t>
            </a:r>
          </a:p>
          <a:p>
            <a:endParaRPr lang="cs-CZ" dirty="0"/>
          </a:p>
          <a:p>
            <a:r>
              <a:rPr lang="cs-CZ" dirty="0"/>
              <a:t>Vklady uložené u bank jsou v rozsahu a za podmínek stanovených zákonem o bankách pojištěny u </a:t>
            </a:r>
            <a:r>
              <a:rPr lang="cs-CZ" b="1" dirty="0"/>
              <a:t>Fondu pojištění vkladů</a:t>
            </a:r>
            <a:r>
              <a:rPr lang="cs-CZ" dirty="0"/>
              <a:t>, jehož </a:t>
            </a:r>
            <a:r>
              <a:rPr lang="cs-CZ" dirty="0" smtClean="0"/>
              <a:t>stránka </a:t>
            </a:r>
            <a:r>
              <a:rPr lang="cs-CZ" dirty="0"/>
              <a:t>je </a:t>
            </a:r>
            <a:r>
              <a:rPr lang="cs-CZ" dirty="0">
                <a:hlinkClick r:id="rId3"/>
              </a:rPr>
              <a:t>http://www.fpv.cz</a:t>
            </a:r>
            <a:r>
              <a:rPr lang="cs-CZ" dirty="0"/>
              <a:t>. </a:t>
            </a:r>
          </a:p>
          <a:p>
            <a:endParaRPr lang="cs-CZ" dirty="0" smtClean="0"/>
          </a:p>
          <a:p>
            <a:endParaRPr lang="cs-CZ" dirty="0" smtClean="0"/>
          </a:p>
          <a:p>
            <a:r>
              <a:rPr lang="cs-CZ" dirty="0"/>
              <a:t>Přijímání vkladů od veřejnosti </a:t>
            </a:r>
            <a:r>
              <a:rPr lang="cs-CZ" dirty="0" smtClean="0"/>
              <a:t>jedna</a:t>
            </a:r>
            <a:r>
              <a:rPr lang="cs-CZ" dirty="0"/>
              <a:t> hlavních činností </a:t>
            </a:r>
            <a:r>
              <a:rPr lang="cs-CZ" dirty="0" smtClean="0"/>
              <a:t>banky</a:t>
            </a:r>
          </a:p>
          <a:p>
            <a:r>
              <a:rPr lang="cs-CZ" dirty="0" smtClean="0"/>
              <a:t>Jiné osoby jen, </a:t>
            </a:r>
            <a:r>
              <a:rPr lang="cs-CZ" dirty="0"/>
              <a:t>pokud tak stanoví zvláštní </a:t>
            </a:r>
            <a:r>
              <a:rPr lang="cs-CZ" dirty="0" smtClean="0"/>
              <a:t>zákon:</a:t>
            </a:r>
          </a:p>
          <a:p>
            <a:r>
              <a:rPr lang="cs-CZ" dirty="0"/>
              <a:t>	</a:t>
            </a:r>
            <a:r>
              <a:rPr lang="cs-CZ" dirty="0" smtClean="0"/>
              <a:t>- družstevní záložny</a:t>
            </a:r>
          </a:p>
          <a:p>
            <a:r>
              <a:rPr lang="cs-CZ" dirty="0"/>
              <a:t>	</a:t>
            </a:r>
            <a:r>
              <a:rPr lang="cs-CZ" dirty="0" smtClean="0"/>
              <a:t>- stavební spořitelny</a:t>
            </a:r>
          </a:p>
          <a:p>
            <a:r>
              <a:rPr lang="cs-CZ" dirty="0"/>
              <a:t>	</a:t>
            </a:r>
            <a:r>
              <a:rPr lang="cs-CZ" dirty="0" smtClean="0"/>
              <a:t>- podnikové spořitelny?</a:t>
            </a:r>
          </a:p>
          <a:p>
            <a:r>
              <a:rPr lang="cs-CZ" dirty="0"/>
              <a:t>	</a:t>
            </a:r>
            <a:endParaRPr lang="cs-CZ" dirty="0" smtClean="0"/>
          </a:p>
          <a:p>
            <a:endParaRPr lang="cs-CZ" dirty="0" smtClean="0"/>
          </a:p>
        </p:txBody>
      </p:sp>
    </p:spTree>
    <p:extLst>
      <p:ext uri="{BB962C8B-B14F-4D97-AF65-F5344CB8AC3E}">
        <p14:creationId xmlns:p14="http://schemas.microsoft.com/office/powerpoint/2010/main" val="547325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55782" y="295564"/>
            <a:ext cx="11536218" cy="646545"/>
          </a:xfrm>
        </p:spPr>
        <p:txBody>
          <a:bodyPr/>
          <a:lstStyle/>
          <a:p>
            <a:r>
              <a:rPr lang="cs-CZ" dirty="0" smtClean="0"/>
              <a:t>Nejasné postavení tzv. podnikových spořitelen</a:t>
            </a:r>
            <a:endParaRPr lang="cs-CZ" dirty="0"/>
          </a:p>
        </p:txBody>
      </p:sp>
      <p:sp>
        <p:nvSpPr>
          <p:cNvPr id="3" name="Zástupný symbol pro obsah 2"/>
          <p:cNvSpPr>
            <a:spLocks noGrp="1"/>
          </p:cNvSpPr>
          <p:nvPr>
            <p:ph idx="1"/>
          </p:nvPr>
        </p:nvSpPr>
        <p:spPr>
          <a:xfrm>
            <a:off x="417096" y="1026694"/>
            <a:ext cx="11470104" cy="5831305"/>
          </a:xfrm>
        </p:spPr>
        <p:txBody>
          <a:bodyPr>
            <a:normAutofit fontScale="92500"/>
          </a:bodyPr>
          <a:lstStyle/>
          <a:p>
            <a:r>
              <a:rPr lang="cs-CZ" dirty="0" smtClean="0"/>
              <a:t>Vklady od zaměstnanců v rámci sociálních programů, cizí zdroje financování.</a:t>
            </a:r>
          </a:p>
          <a:p>
            <a:r>
              <a:rPr lang="cs-CZ" dirty="0" smtClean="0"/>
              <a:t>Obvyklé </a:t>
            </a:r>
            <a:r>
              <a:rPr lang="cs-CZ" dirty="0"/>
              <a:t>i jiné služby spočívající v otevření účtu, převádění peněžních prostředků z účtu jiným osobám a přijímání peněžních prostředků na účet od jiných osob, vydávání platebních prostředků zejména platebních </a:t>
            </a:r>
            <a:r>
              <a:rPr lang="cs-CZ" dirty="0" smtClean="0"/>
              <a:t>karet. </a:t>
            </a:r>
          </a:p>
          <a:p>
            <a:r>
              <a:rPr lang="cs-CZ" dirty="0" smtClean="0"/>
              <a:t>V minulosti aprobováno dle </a:t>
            </a:r>
            <a:r>
              <a:rPr lang="cs-CZ" dirty="0"/>
              <a:t>§ 8 odst. 1 písm. c) zák. o daních z příjmů ve znění do 31. prosince 2013 </a:t>
            </a:r>
            <a:r>
              <a:rPr lang="cs-CZ" dirty="0" smtClean="0"/>
              <a:t>(novela </a:t>
            </a:r>
            <a:r>
              <a:rPr lang="cs-CZ" dirty="0"/>
              <a:t>provedena zákonem č. 344/2013 Sb.). </a:t>
            </a:r>
            <a:endParaRPr lang="cs-CZ" dirty="0" smtClean="0"/>
          </a:p>
          <a:p>
            <a:r>
              <a:rPr lang="cs-CZ" dirty="0" smtClean="0"/>
              <a:t>Přijímání </a:t>
            </a:r>
            <a:r>
              <a:rPr lang="cs-CZ" dirty="0"/>
              <a:t>vkladů od zaměstnanců nepovažovala a nepovažuje za přijímání vkladů od veřejnosti ani Česká národní banka v upozornění ČNB pro subjekty poskytující služby „podnikových spořitelen“ (http://www.cnb.cz/</a:t>
            </a:r>
            <a:r>
              <a:rPr lang="cs-CZ" dirty="0" err="1"/>
              <a:t>cs</a:t>
            </a:r>
            <a:r>
              <a:rPr lang="cs-CZ" dirty="0"/>
              <a:t>/</a:t>
            </a:r>
            <a:r>
              <a:rPr lang="cs-CZ" dirty="0" err="1"/>
              <a:t>dohled_financni_trh</a:t>
            </a:r>
            <a:r>
              <a:rPr lang="cs-CZ" dirty="0"/>
              <a:t>/</a:t>
            </a:r>
            <a:r>
              <a:rPr lang="cs-CZ" dirty="0" err="1"/>
              <a:t>legislativni_zakladna</a:t>
            </a:r>
            <a:r>
              <a:rPr lang="cs-CZ" dirty="0"/>
              <a:t>)</a:t>
            </a:r>
            <a:r>
              <a:rPr lang="cs-CZ" dirty="0" err="1"/>
              <a:t>banky_a_zalozny</a:t>
            </a:r>
            <a:r>
              <a:rPr lang="cs-CZ" dirty="0"/>
              <a:t>/upozorneni_podnikove_sporitelny.html). </a:t>
            </a:r>
            <a:endParaRPr lang="cs-CZ" dirty="0" smtClean="0"/>
          </a:p>
          <a:p>
            <a:r>
              <a:rPr lang="cs-CZ" dirty="0" smtClean="0"/>
              <a:t>Peněžní </a:t>
            </a:r>
            <a:r>
              <a:rPr lang="cs-CZ" dirty="0"/>
              <a:t>prostředky zaměstnanců přijímané zaměstnavatelem </a:t>
            </a:r>
            <a:r>
              <a:rPr lang="cs-CZ" b="1" dirty="0"/>
              <a:t>nepředstavují vklad </a:t>
            </a:r>
            <a:r>
              <a:rPr lang="cs-CZ" dirty="0"/>
              <a:t>podle zákona o bankách, tak se na tento poměr nepoužijí ani ustanovení zákona o bankách o pojištění vkladů.	</a:t>
            </a:r>
            <a:endParaRPr lang="cs-CZ" dirty="0" smtClean="0"/>
          </a:p>
          <a:p>
            <a:endParaRPr lang="cs-CZ" dirty="0" smtClean="0"/>
          </a:p>
        </p:txBody>
      </p:sp>
    </p:spTree>
    <p:extLst>
      <p:ext uri="{BB962C8B-B14F-4D97-AF65-F5344CB8AC3E}">
        <p14:creationId xmlns:p14="http://schemas.microsoft.com/office/powerpoint/2010/main" val="4283176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17096" y="295564"/>
            <a:ext cx="11774904" cy="646545"/>
          </a:xfrm>
        </p:spPr>
        <p:txBody>
          <a:bodyPr/>
          <a:lstStyle/>
          <a:p>
            <a:r>
              <a:rPr lang="cs-CZ" dirty="0" smtClean="0"/>
              <a:t>Přijímání vkladů oproti emisi cenných papírů?</a:t>
            </a:r>
            <a:endParaRPr lang="cs-CZ" dirty="0"/>
          </a:p>
        </p:txBody>
      </p:sp>
      <p:sp>
        <p:nvSpPr>
          <p:cNvPr id="3" name="Zástupný symbol pro obsah 2"/>
          <p:cNvSpPr>
            <a:spLocks noGrp="1"/>
          </p:cNvSpPr>
          <p:nvPr>
            <p:ph idx="1"/>
          </p:nvPr>
        </p:nvSpPr>
        <p:spPr>
          <a:xfrm>
            <a:off x="417096" y="1026695"/>
            <a:ext cx="11470104" cy="5665654"/>
          </a:xfrm>
        </p:spPr>
        <p:txBody>
          <a:bodyPr>
            <a:normAutofit lnSpcReduction="10000"/>
          </a:bodyPr>
          <a:lstStyle/>
          <a:p>
            <a:r>
              <a:rPr lang="cs-CZ" b="1" dirty="0" smtClean="0"/>
              <a:t>§ 2 odst. 2 zákona o bankách:</a:t>
            </a:r>
          </a:p>
          <a:p>
            <a:r>
              <a:rPr lang="cs-CZ" dirty="0" smtClean="0"/>
              <a:t>Za </a:t>
            </a:r>
            <a:r>
              <a:rPr lang="cs-CZ" dirty="0"/>
              <a:t>přijímání vkladů se považuje </a:t>
            </a:r>
            <a:r>
              <a:rPr lang="cs-CZ" b="1" dirty="0"/>
              <a:t>též </a:t>
            </a:r>
            <a:r>
              <a:rPr lang="cs-CZ" dirty="0"/>
              <a:t>soustavné </a:t>
            </a:r>
            <a:r>
              <a:rPr lang="cs-CZ" b="1" dirty="0"/>
              <a:t>vydávání dluhopisů a jiných srovnatelných cenných papírů</a:t>
            </a:r>
            <a:r>
              <a:rPr lang="cs-CZ" dirty="0"/>
              <a:t>, pokud</a:t>
            </a:r>
          </a:p>
          <a:p>
            <a:r>
              <a:rPr lang="cs-CZ" i="1" dirty="0"/>
              <a:t>a)</a:t>
            </a:r>
            <a:r>
              <a:rPr lang="cs-CZ" dirty="0"/>
              <a:t> představuje jedinou nebo jednu z hlavních činností emitenta,</a:t>
            </a:r>
          </a:p>
          <a:p>
            <a:r>
              <a:rPr lang="cs-CZ" i="1" dirty="0"/>
              <a:t>b)</a:t>
            </a:r>
            <a:r>
              <a:rPr lang="cs-CZ" dirty="0"/>
              <a:t> předmětem podnikatelské činnosti emitenta je poskytování úvěrů, </a:t>
            </a:r>
            <a:r>
              <a:rPr lang="cs-CZ" dirty="0" smtClean="0"/>
              <a:t>nebo </a:t>
            </a:r>
          </a:p>
          <a:p>
            <a:r>
              <a:rPr lang="cs-CZ" i="1" dirty="0" smtClean="0"/>
              <a:t>c</a:t>
            </a:r>
            <a:r>
              <a:rPr lang="cs-CZ" i="1" dirty="0"/>
              <a:t>)</a:t>
            </a:r>
            <a:r>
              <a:rPr lang="cs-CZ" dirty="0"/>
              <a:t> předmětem podnikatelské činnosti emitenta je některá z činností uvedených v § 1 odst. </a:t>
            </a:r>
            <a:r>
              <a:rPr lang="cs-CZ" dirty="0" smtClean="0"/>
              <a:t>3 zákona o bankách.</a:t>
            </a:r>
          </a:p>
          <a:p>
            <a:r>
              <a:rPr lang="cs-CZ" dirty="0"/>
              <a:t>Důvodová zpráva k zák. č. 126/2002 Sb. k navrhovanému znění uvedla vedle pojmu „soustavnost“ alternativně „kontinuálnost“ a “vícekrát se opakující“. Soustavnost není </a:t>
            </a:r>
            <a:r>
              <a:rPr lang="cs-CZ" dirty="0" smtClean="0"/>
              <a:t>shodná </a:t>
            </a:r>
            <a:r>
              <a:rPr lang="cs-CZ" dirty="0"/>
              <a:t>s nepřetržitostí a </a:t>
            </a:r>
            <a:r>
              <a:rPr lang="cs-CZ" dirty="0" smtClean="0"/>
              <a:t>trvalostí</a:t>
            </a:r>
            <a:r>
              <a:rPr lang="cs-CZ" dirty="0"/>
              <a:t> </a:t>
            </a:r>
            <a:r>
              <a:rPr lang="cs-CZ" dirty="0" smtClean="0"/>
              <a:t>– jde také o</a:t>
            </a:r>
            <a:r>
              <a:rPr lang="cs-CZ" dirty="0"/>
              <a:t> činnost provozovanou v určitých intervalech. Za soustavnost nelze považovat činnost uskutečňovanou nahodile, výjimečně, příležitostně nebo občas. Pojem </a:t>
            </a:r>
            <a:r>
              <a:rPr lang="cs-CZ" dirty="0" smtClean="0"/>
              <a:t>soustavnosti nutnost posuzovat ad-hoc.</a:t>
            </a:r>
          </a:p>
          <a:p>
            <a:endParaRPr lang="cs-CZ" dirty="0" smtClean="0"/>
          </a:p>
          <a:p>
            <a:endParaRPr lang="cs-CZ" dirty="0" smtClean="0"/>
          </a:p>
        </p:txBody>
      </p:sp>
    </p:spTree>
    <p:extLst>
      <p:ext uri="{BB962C8B-B14F-4D97-AF65-F5344CB8AC3E}">
        <p14:creationId xmlns:p14="http://schemas.microsoft.com/office/powerpoint/2010/main" val="181628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17096" y="295564"/>
            <a:ext cx="11774904" cy="646545"/>
          </a:xfrm>
        </p:spPr>
        <p:txBody>
          <a:bodyPr/>
          <a:lstStyle/>
          <a:p>
            <a:r>
              <a:rPr lang="cs-CZ" dirty="0" smtClean="0"/>
              <a:t>Zprostředkování ve staré úpravě</a:t>
            </a:r>
            <a:endParaRPr lang="cs-CZ" dirty="0"/>
          </a:p>
        </p:txBody>
      </p:sp>
      <p:sp>
        <p:nvSpPr>
          <p:cNvPr id="3" name="Zástupný symbol pro obsah 2"/>
          <p:cNvSpPr>
            <a:spLocks noGrp="1"/>
          </p:cNvSpPr>
          <p:nvPr>
            <p:ph idx="1"/>
          </p:nvPr>
        </p:nvSpPr>
        <p:spPr>
          <a:xfrm>
            <a:off x="417096" y="1026695"/>
            <a:ext cx="11470104" cy="5665654"/>
          </a:xfrm>
        </p:spPr>
        <p:txBody>
          <a:bodyPr>
            <a:normAutofit lnSpcReduction="10000"/>
          </a:bodyPr>
          <a:lstStyle/>
          <a:p>
            <a:r>
              <a:rPr lang="cs-CZ" dirty="0"/>
              <a:t>Zprostředkovatel bude zprostředkovávat půjčky tak, že zprostředkuje vztah mezi větším množstvím zájemců o získání půjčky a větším množstvím potenciálních věřitelů, s tím, že zajistí spárování jednotlivých poptávek a nabídek půjčky podle potřeby. Současně na základě plné moci převezme prostředky od věřitelů, po shromáždění potřebné částky je předá dlužníkům a následně přijímá od </a:t>
            </a:r>
            <a:r>
              <a:rPr lang="cs-CZ" dirty="0" smtClean="0"/>
              <a:t>dlužníků splátky </a:t>
            </a:r>
            <a:r>
              <a:rPr lang="cs-CZ" dirty="0"/>
              <a:t>a předává je věřitelům. Vůči věřiteli i dlužníkovi jedná vždy na účet jedné z těchto stran, tedy ne na vlastní účet. Je k takové činnosti potřebné povolení České národní banky? </a:t>
            </a:r>
            <a:endParaRPr lang="cs-CZ" dirty="0" smtClean="0"/>
          </a:p>
          <a:p>
            <a:r>
              <a:rPr lang="cs-CZ" dirty="0" smtClean="0"/>
              <a:t>Odpověď ČNB: </a:t>
            </a:r>
            <a:r>
              <a:rPr lang="cs-CZ" b="1" dirty="0" smtClean="0"/>
              <a:t>K </a:t>
            </a:r>
            <a:r>
              <a:rPr lang="cs-CZ" b="1" dirty="0"/>
              <a:t>zprostředkování poskytování půjček, resp. úvěrů, se povolení či jiná forma autorizace České národní banky nevyžaduje</a:t>
            </a:r>
            <a:r>
              <a:rPr lang="cs-CZ" dirty="0" smtClean="0"/>
              <a:t>.</a:t>
            </a:r>
          </a:p>
          <a:p>
            <a:endParaRPr lang="cs-CZ" dirty="0" smtClean="0"/>
          </a:p>
          <a:p>
            <a:r>
              <a:rPr lang="cs-CZ" dirty="0" smtClean="0"/>
              <a:t>Odpověď ČNB 16. 12. 2010</a:t>
            </a:r>
          </a:p>
          <a:p>
            <a:r>
              <a:rPr lang="cs-CZ" sz="1500" dirty="0"/>
              <a:t>https://www.cnb.cz/export/sites/cnb/cs/casto-kladene-dotazy/.galleries/stanoviska_a_odpovedi/pdf/zprostredkovani_pujcek.pdf</a:t>
            </a:r>
            <a:endParaRPr lang="cs-CZ" sz="1500" dirty="0" smtClean="0"/>
          </a:p>
          <a:p>
            <a:endParaRPr lang="cs-CZ" dirty="0" smtClean="0"/>
          </a:p>
        </p:txBody>
      </p:sp>
    </p:spTree>
    <p:extLst>
      <p:ext uri="{BB962C8B-B14F-4D97-AF65-F5344CB8AC3E}">
        <p14:creationId xmlns:p14="http://schemas.microsoft.com/office/powerpoint/2010/main" val="3637365044"/>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prezentace-law-cz</Template>
  <TotalTime>3928</TotalTime>
  <Words>1766</Words>
  <Application>Microsoft Office PowerPoint</Application>
  <PresentationFormat>Širokoúhlá obrazovka</PresentationFormat>
  <Paragraphs>191</Paragraphs>
  <Slides>20</Slides>
  <Notes>13</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Tahoma</vt:lpstr>
      <vt:lpstr>Wingdings</vt:lpstr>
      <vt:lpstr>Prezentace_MU_CZ</vt:lpstr>
      <vt:lpstr> Peníze nebo život aneb jak zbavit širokou veřejnost problémů s penězi    </vt:lpstr>
      <vt:lpstr>Obsah přednášky</vt:lpstr>
      <vt:lpstr>Veřejné sbírky</vt:lpstr>
      <vt:lpstr>Definice veřejné sbírky</vt:lpstr>
      <vt:lpstr>Další povinnosti</vt:lpstr>
      <vt:lpstr>Přijímání vkladů od veřejnosti</vt:lpstr>
      <vt:lpstr>Nejasné postavení tzv. podnikových spořitelen</vt:lpstr>
      <vt:lpstr>Přijímání vkladů oproti emisi cenných papírů?</vt:lpstr>
      <vt:lpstr>Zprostředkování ve staré úpravě</vt:lpstr>
      <vt:lpstr>Zprostředkování spotřebitelských úvěrů</vt:lpstr>
      <vt:lpstr>Crowdfunding</vt:lpstr>
      <vt:lpstr>Platforma</vt:lpstr>
      <vt:lpstr>Crowdfunding a problémové místa</vt:lpstr>
      <vt:lpstr>Woman and Man Exclusive, s.r.o.</vt:lpstr>
      <vt:lpstr>Crowdfunding a ZISIF</vt:lpstr>
      <vt:lpstr>Podílový fond</vt:lpstr>
      <vt:lpstr>Podílový fond II</vt:lpstr>
      <vt:lpstr>Podílový fond III</vt:lpstr>
      <vt:lpstr>SICAV</vt:lpstr>
      <vt:lpstr>Investiční listy u k.s. na investiční listy</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Josef Kotásek</dc:creator>
  <cp:lastModifiedBy>Josef Kotásek</cp:lastModifiedBy>
  <cp:revision>157</cp:revision>
  <cp:lastPrinted>1601-01-01T00:00:00Z</cp:lastPrinted>
  <dcterms:created xsi:type="dcterms:W3CDTF">2019-10-11T08:57:52Z</dcterms:created>
  <dcterms:modified xsi:type="dcterms:W3CDTF">2019-12-11T06:55:22Z</dcterms:modified>
</cp:coreProperties>
</file>