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70" r:id="rId5"/>
    <p:sldId id="276" r:id="rId6"/>
    <p:sldId id="271" r:id="rId7"/>
    <p:sldId id="272" r:id="rId8"/>
    <p:sldId id="273" r:id="rId9"/>
    <p:sldId id="277" r:id="rId10"/>
    <p:sldId id="259" r:id="rId11"/>
    <p:sldId id="275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4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ECD8CA-8E7E-421C-BFC1-64A9A663CFA9}" type="slidenum">
              <a:rPr lang="en-US" altLang="cs-CZ" smtClean="0"/>
              <a:pPr/>
              <a:t>4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3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ECD8CA-8E7E-421C-BFC1-64A9A663CFA9}" type="slidenum">
              <a:rPr lang="en-US" altLang="cs-CZ" smtClean="0"/>
              <a:pPr/>
              <a:t>5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48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ECD8CA-8E7E-421C-BFC1-64A9A663CFA9}" type="slidenum">
              <a:rPr lang="en-US" altLang="cs-CZ" smtClean="0"/>
              <a:pPr/>
              <a:t>6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579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ECD8CA-8E7E-421C-BFC1-64A9A663CFA9}" type="slidenum">
              <a:rPr lang="en-US" altLang="cs-CZ" smtClean="0"/>
              <a:pPr/>
              <a:t>7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71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3F0073-A2C1-4BC5-937D-D96D69B29F98}" type="slidenum">
              <a:rPr lang="en-US" altLang="cs-CZ" smtClean="0"/>
              <a:pPr/>
              <a:t>8</a:t>
            </a:fld>
            <a:endParaRPr lang="en-US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027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3F0073-A2C1-4BC5-937D-D96D69B29F98}" type="slidenum">
              <a:rPr lang="en-US" altLang="cs-CZ" smtClean="0"/>
              <a:pPr/>
              <a:t>9</a:t>
            </a:fld>
            <a:endParaRPr lang="en-US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0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rilogie.cz/ecli/:29.Cdo.1173.20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am.cnb.cz/sipresextdad/SIPRESWEB.WEB_PROSPECTUS.START_INPUT_OAM?p_lang=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Katedra obchodního práva / Přednáška 11. 12. 2019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05940"/>
            <a:ext cx="11361600" cy="2266005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i="1" dirty="0" err="1" smtClean="0"/>
              <a:t>Delisting</a:t>
            </a:r>
            <a:r>
              <a:rPr lang="cs-CZ" i="1" dirty="0" smtClean="0"/>
              <a:t>, </a:t>
            </a:r>
            <a:r>
              <a:rPr lang="cs-CZ" i="1" dirty="0" err="1" smtClean="0"/>
              <a:t>squeeze-out</a:t>
            </a:r>
            <a:r>
              <a:rPr lang="cs-CZ" i="1" dirty="0" smtClean="0"/>
              <a:t> a </a:t>
            </a:r>
            <a:r>
              <a:rPr lang="cs-CZ" i="1" dirty="0" err="1" smtClean="0"/>
              <a:t>sell-out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678680"/>
            <a:ext cx="11361600" cy="1280160"/>
          </a:xfrm>
        </p:spPr>
        <p:txBody>
          <a:bodyPr/>
          <a:lstStyle/>
          <a:p>
            <a:r>
              <a:rPr lang="cs-CZ" dirty="0" smtClean="0"/>
              <a:t>Josef Kotásek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192505"/>
            <a:ext cx="10753200" cy="633663"/>
          </a:xfrm>
        </p:spPr>
        <p:txBody>
          <a:bodyPr/>
          <a:lstStyle/>
          <a:p>
            <a:r>
              <a:rPr lang="cs-CZ" dirty="0" err="1" smtClean="0"/>
              <a:t>Delisting</a:t>
            </a:r>
            <a:r>
              <a:rPr lang="cs-CZ" dirty="0" smtClean="0"/>
              <a:t> - § 333 ZOK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43263"/>
            <a:ext cx="11473200" cy="5614737"/>
          </a:xfrm>
        </p:spPr>
        <p:txBody>
          <a:bodyPr>
            <a:normAutofit fontScale="25000" lnSpcReduction="20000"/>
          </a:bodyPr>
          <a:lstStyle/>
          <a:p>
            <a:r>
              <a:rPr lang="cs-CZ" sz="8000" dirty="0" smtClean="0"/>
              <a:t>§ 333 ZOK Společnost, jejíž valná hromada rozhodla o vyřazení účastnických cenných papírů z obchodování na evropském regulovaném trhu, učiní do 30 dnů </a:t>
            </a:r>
            <a:r>
              <a:rPr lang="cs-CZ" sz="8000" b="1" dirty="0" smtClean="0"/>
              <a:t>veřejný návrh smlouvy</a:t>
            </a:r>
            <a:r>
              <a:rPr lang="cs-CZ" sz="8000" dirty="0" smtClean="0"/>
              <a:t>.</a:t>
            </a:r>
          </a:p>
          <a:p>
            <a:r>
              <a:rPr lang="cs-CZ" sz="8000" dirty="0" smtClean="0"/>
              <a:t>Ve veřejné listině osvědčující rozhodnutí VH jsou jmenovitě uvedeni vlastníci účastnických cenných papírů, kteří hlasovali pro vyřazení z obchodování na evropském regulovaném trhu.</a:t>
            </a:r>
          </a:p>
          <a:p>
            <a:r>
              <a:rPr lang="cs-CZ" sz="8000" b="1" dirty="0" smtClean="0"/>
              <a:t>Povinný veřejný návrh smlouvy musí být určen osobám, které byly ke dni konání valné hromady vlastníky účastnických CP společnosti a pro přijetí rozhodnutí nehlasovaly</a:t>
            </a:r>
            <a:r>
              <a:rPr lang="cs-CZ" sz="8000" dirty="0" smtClean="0"/>
              <a:t>.</a:t>
            </a:r>
          </a:p>
          <a:p>
            <a:r>
              <a:rPr lang="cs-CZ" sz="8000" dirty="0" smtClean="0"/>
              <a:t>Akcionáři společnosti, kteří </a:t>
            </a:r>
            <a:r>
              <a:rPr lang="cs-CZ" sz="8000" b="1" dirty="0" smtClean="0"/>
              <a:t>hlasovali</a:t>
            </a:r>
            <a:r>
              <a:rPr lang="cs-CZ" sz="8000" dirty="0" smtClean="0"/>
              <a:t> pro změnu druhu akcií, omezení převoditelnosti akcií, její zpřísnění nebo </a:t>
            </a:r>
            <a:r>
              <a:rPr lang="cs-CZ" sz="8000" b="1" dirty="0" smtClean="0"/>
              <a:t>pro vyřazení účastnických cenných papírů z obchodování na evropském regulovaném trhu</a:t>
            </a:r>
            <a:r>
              <a:rPr lang="cs-CZ" sz="8000" dirty="0" smtClean="0"/>
              <a:t>, koupí od společnosti cenné papíry, které společnost nabyla (…), a to podle poměru jmenovitých hodnot jejich akcií nebo podle počtu kusů jimi vlastněných akcií, do 3 měsíců ode dne, kdy je společnost koupila, za cenu, kterou za ně společnost zaplatila, zvýšenou o úrok obvyklý v době, kdy společnost veřejný návrh smlouvy učinila. To neplatí, jestliže společnost může prodat akcie výhodněji.</a:t>
            </a:r>
          </a:p>
          <a:p>
            <a:pPr lvl="1"/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914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vytěsnění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Existence hlavního akcionáře</a:t>
            </a:r>
          </a:p>
          <a:p>
            <a:r>
              <a:rPr lang="cs-CZ" dirty="0" smtClean="0"/>
              <a:t>Nedobrovolnost (přechod)</a:t>
            </a:r>
          </a:p>
          <a:p>
            <a:r>
              <a:rPr lang="cs-CZ" dirty="0" smtClean="0"/>
              <a:t>Nabytí 100% podílu HA</a:t>
            </a:r>
          </a:p>
          <a:p>
            <a:r>
              <a:rPr lang="cs-CZ" dirty="0" smtClean="0"/>
              <a:t>Zachování existence společnosti</a:t>
            </a:r>
          </a:p>
          <a:p>
            <a:r>
              <a:rPr lang="cs-CZ" dirty="0" smtClean="0"/>
              <a:t>Model – </a:t>
            </a:r>
            <a:r>
              <a:rPr lang="cs-CZ" i="1" dirty="0" err="1" smtClean="0"/>
              <a:t>Companies</a:t>
            </a:r>
            <a:r>
              <a:rPr lang="cs-CZ" i="1" dirty="0" smtClean="0"/>
              <a:t> </a:t>
            </a:r>
            <a:r>
              <a:rPr lang="cs-CZ" i="1" dirty="0" err="1" smtClean="0"/>
              <a:t>Act</a:t>
            </a:r>
            <a:r>
              <a:rPr lang="cs-CZ" i="1" dirty="0" smtClean="0"/>
              <a:t> 1929</a:t>
            </a:r>
          </a:p>
          <a:p>
            <a:r>
              <a:rPr lang="cs-CZ" dirty="0" smtClean="0"/>
              <a:t>Směrnice o nabídkách převzetí 2004/25/ES</a:t>
            </a:r>
          </a:p>
          <a:p>
            <a:r>
              <a:rPr lang="cs-CZ" dirty="0" smtClean="0"/>
              <a:t>V ČR od 1. 7. 2005 (</a:t>
            </a:r>
            <a:r>
              <a:rPr lang="cs-CZ" dirty="0" err="1" smtClean="0"/>
              <a:t>ObchZ</a:t>
            </a:r>
            <a:r>
              <a:rPr lang="cs-CZ" dirty="0" smtClean="0"/>
              <a:t>), následovalo 172 vytěsnění (bez garancí!)</a:t>
            </a:r>
          </a:p>
          <a:p>
            <a:pPr lvl="1"/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75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Legitimace vytěsnění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1515979"/>
            <a:ext cx="11277600" cy="4660984"/>
          </a:xfrm>
        </p:spPr>
        <p:txBody>
          <a:bodyPr>
            <a:normAutofit/>
          </a:bodyPr>
          <a:lstStyle/>
          <a:p>
            <a:r>
              <a:rPr lang="cs-CZ" dirty="0" smtClean="0"/>
              <a:t>Hospodářské argumenty</a:t>
            </a:r>
          </a:p>
          <a:p>
            <a:pPr lvl="1"/>
            <a:r>
              <a:rPr lang="cs-CZ" dirty="0" smtClean="0"/>
              <a:t>Efektivnost řízení</a:t>
            </a:r>
          </a:p>
          <a:p>
            <a:pPr lvl="1"/>
            <a:r>
              <a:rPr lang="cs-CZ" dirty="0" smtClean="0"/>
              <a:t>Černé </a:t>
            </a:r>
            <a:r>
              <a:rPr lang="cs-CZ" dirty="0" err="1" smtClean="0"/>
              <a:t>pasažérství</a:t>
            </a:r>
            <a:endParaRPr lang="cs-CZ" dirty="0" smtClean="0"/>
          </a:p>
          <a:p>
            <a:pPr lvl="1"/>
            <a:r>
              <a:rPr lang="cs-CZ" dirty="0" smtClean="0"/>
              <a:t>Pravidlo Wall Streetu</a:t>
            </a:r>
          </a:p>
          <a:p>
            <a:pPr lvl="1"/>
            <a:r>
              <a:rPr lang="cs-CZ" dirty="0" smtClean="0"/>
              <a:t>Racionální apatie, hlasování „nohama“</a:t>
            </a:r>
          </a:p>
          <a:p>
            <a:r>
              <a:rPr lang="cs-CZ" dirty="0" smtClean="0"/>
              <a:t>Ochrana před zneužitím</a:t>
            </a:r>
          </a:p>
          <a:p>
            <a:pPr lvl="1"/>
            <a:r>
              <a:rPr lang="cs-CZ" dirty="0" smtClean="0"/>
              <a:t>Eliminace patologického chování minority</a:t>
            </a:r>
          </a:p>
          <a:p>
            <a:pPr lvl="1"/>
            <a:r>
              <a:rPr lang="cs-CZ" dirty="0" smtClean="0"/>
              <a:t>Černé </a:t>
            </a:r>
            <a:r>
              <a:rPr lang="cs-CZ" dirty="0" err="1" smtClean="0"/>
              <a:t>pasažérství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325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1524000"/>
            <a:ext cx="11277600" cy="4652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ZOK</a:t>
            </a:r>
          </a:p>
          <a:p>
            <a:r>
              <a:rPr lang="cs-CZ" dirty="0" smtClean="0"/>
              <a:t>OZ</a:t>
            </a:r>
          </a:p>
          <a:p>
            <a:r>
              <a:rPr lang="cs-CZ" dirty="0" smtClean="0"/>
              <a:t>ZPKT</a:t>
            </a:r>
          </a:p>
          <a:p>
            <a:r>
              <a:rPr lang="cs-CZ" dirty="0" smtClean="0"/>
              <a:t>Nabídky převzetí</a:t>
            </a:r>
          </a:p>
          <a:p>
            <a:r>
              <a:rPr lang="cs-CZ" dirty="0" smtClean="0"/>
              <a:t>Zákon o zvláštních řízení soudních (přezkum platnosti usnesení VH)</a:t>
            </a:r>
          </a:p>
          <a:p>
            <a:r>
              <a:rPr lang="cs-CZ" dirty="0" smtClean="0"/>
              <a:t>OSŘ (dorovnání)</a:t>
            </a:r>
          </a:p>
          <a:p>
            <a:pPr marL="0" indent="0">
              <a:buNone/>
            </a:pPr>
            <a:r>
              <a:rPr lang="cs-CZ" dirty="0" smtClean="0"/>
              <a:t>+</a:t>
            </a:r>
          </a:p>
          <a:p>
            <a:pPr marL="0" indent="0">
              <a:buNone/>
            </a:pPr>
            <a:r>
              <a:rPr lang="cs-CZ" dirty="0" smtClean="0"/>
              <a:t>Zdroje v sekundárním evropském právu:</a:t>
            </a:r>
          </a:p>
          <a:p>
            <a:pPr marL="0" indent="0">
              <a:buNone/>
            </a:pPr>
            <a:r>
              <a:rPr lang="cs-CZ" dirty="0" smtClean="0"/>
              <a:t>	Směrnice o nabídkách převzetí 201/1132 </a:t>
            </a:r>
          </a:p>
          <a:p>
            <a:pPr marL="0" indent="0">
              <a:buNone/>
            </a:pPr>
            <a:r>
              <a:rPr lang="cs-CZ" dirty="0" smtClean="0"/>
              <a:t>	Směrnice o právech akcionářů ve společnostech s kótovanými akciemi 	2007/36/ES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99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otázky vytěsnění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1700463"/>
            <a:ext cx="11277600" cy="4476500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smtClean="0"/>
              <a:t>Akcie jako předmět vlastnického práva</a:t>
            </a:r>
          </a:p>
          <a:p>
            <a:r>
              <a:rPr lang="cs-CZ" i="1" dirty="0" smtClean="0"/>
              <a:t>Přiměřenost zásahu </a:t>
            </a:r>
          </a:p>
          <a:p>
            <a:r>
              <a:rPr lang="cs-CZ" i="1" dirty="0" smtClean="0"/>
              <a:t>Legitimní očekávání vlastníků</a:t>
            </a:r>
          </a:p>
          <a:p>
            <a:r>
              <a:rPr lang="cs-CZ" i="1" dirty="0" smtClean="0"/>
              <a:t>Hranice pro „hlavního akcionáře“</a:t>
            </a:r>
          </a:p>
          <a:p>
            <a:r>
              <a:rPr lang="cs-CZ" i="1" dirty="0" smtClean="0"/>
              <a:t>Výše kompenzace a její podoba</a:t>
            </a:r>
          </a:p>
          <a:p>
            <a:r>
              <a:rPr lang="cs-CZ" i="1" dirty="0" smtClean="0"/>
              <a:t>Procedura, informace</a:t>
            </a:r>
          </a:p>
          <a:p>
            <a:r>
              <a:rPr lang="cs-CZ" i="1" dirty="0" smtClean="0"/>
              <a:t>Pasivita akcionářů</a:t>
            </a:r>
          </a:p>
          <a:p>
            <a:r>
              <a:rPr lang="cs-CZ" i="1" dirty="0" smtClean="0"/>
              <a:t>Kompenzace (ochod za spravedlivých podmínek)</a:t>
            </a:r>
          </a:p>
          <a:p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449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12232"/>
            <a:ext cx="10753200" cy="421976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Nález </a:t>
            </a:r>
            <a:r>
              <a:rPr lang="cs-CZ" dirty="0" err="1" smtClean="0"/>
              <a:t>Pl</a:t>
            </a:r>
            <a:r>
              <a:rPr lang="cs-CZ" dirty="0" smtClean="0"/>
              <a:t>. ÚS 56/05 z e dne 27. 3. 2008 : vytěsnění není vyvlastněním podle čl. 11 odst. 4 Listiny</a:t>
            </a:r>
          </a:p>
          <a:p>
            <a:r>
              <a:rPr lang="cs-CZ" b="1" dirty="0" smtClean="0"/>
              <a:t>Českomoravský cement</a:t>
            </a:r>
          </a:p>
          <a:p>
            <a:r>
              <a:rPr lang="cs-CZ" dirty="0" smtClean="0"/>
              <a:t>Legitimita očekávání </a:t>
            </a:r>
            <a:r>
              <a:rPr lang="cs-CZ" dirty="0"/>
              <a:t>držitele </a:t>
            </a:r>
            <a:r>
              <a:rPr lang="cs-CZ" dirty="0" smtClean="0"/>
              <a:t>akcií</a:t>
            </a:r>
            <a:r>
              <a:rPr lang="cs-CZ" dirty="0"/>
              <a:t> </a:t>
            </a:r>
            <a:r>
              <a:rPr lang="cs-CZ" dirty="0" smtClean="0"/>
              <a:t>„nedosahuje </a:t>
            </a:r>
            <a:r>
              <a:rPr lang="cs-CZ" dirty="0"/>
              <a:t>takové </a:t>
            </a:r>
            <a:r>
              <a:rPr lang="cs-CZ" dirty="0" smtClean="0"/>
              <a:t>intenzity </a:t>
            </a:r>
            <a:r>
              <a:rPr lang="cs-CZ" dirty="0"/>
              <a:t>jako legitimní </a:t>
            </a:r>
            <a:r>
              <a:rPr lang="cs-CZ" dirty="0" smtClean="0"/>
              <a:t> očekávání </a:t>
            </a:r>
            <a:r>
              <a:rPr lang="cs-CZ" dirty="0"/>
              <a:t>vlastníků jiného majetku, vzhledem k tomu, že samotné vlastnictví akcií </a:t>
            </a:r>
            <a:r>
              <a:rPr lang="cs-CZ" dirty="0" smtClean="0"/>
              <a:t>nezaručuje akcionářům </a:t>
            </a:r>
            <a:r>
              <a:rPr lang="cs-CZ" dirty="0"/>
              <a:t>neměnné postavení ani absolutní rovnost akcionářů ... a z povahy </a:t>
            </a:r>
            <a:r>
              <a:rPr lang="cs-CZ" dirty="0" smtClean="0"/>
              <a:t>akciové společnosti </a:t>
            </a:r>
            <a:r>
              <a:rPr lang="cs-CZ" dirty="0"/>
              <a:t>vyplývá možnost »rizika změn postavení jejich </a:t>
            </a:r>
            <a:r>
              <a:rPr lang="cs-CZ" dirty="0" smtClean="0"/>
              <a:t>společníků</a:t>
            </a:r>
            <a:r>
              <a:rPr lang="cs-CZ" dirty="0"/>
              <a:t>, zejména minoritních </a:t>
            </a:r>
            <a:r>
              <a:rPr lang="cs-CZ" dirty="0" smtClean="0"/>
              <a:t>akcionářů«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736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Vytěsnění v ZOK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§ 375 – 390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271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akcionář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99937"/>
            <a:ext cx="10753200" cy="482867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90%</a:t>
            </a:r>
          </a:p>
          <a:p>
            <a:pPr lvl="0"/>
            <a:r>
              <a:rPr lang="cs-CZ" dirty="0" smtClean="0"/>
              <a:t>Přičítání podílů (dceřiné společnosti – sporné, analogicky NP)</a:t>
            </a:r>
          </a:p>
          <a:p>
            <a:pPr lvl="0"/>
            <a:r>
              <a:rPr lang="cs-CZ" dirty="0" smtClean="0"/>
              <a:t>Co akcie, pro které platí zákaz hlasování (srov. § 426 ZOK)</a:t>
            </a:r>
          </a:p>
          <a:p>
            <a:pPr lvl="0"/>
            <a:r>
              <a:rPr lang="cs-CZ" dirty="0" smtClean="0"/>
              <a:t>Titul nerozhodný (tj. i zápůjčka)</a:t>
            </a:r>
          </a:p>
          <a:p>
            <a:pPr lvl="0"/>
            <a:r>
              <a:rPr lang="cs-CZ" dirty="0" smtClean="0"/>
              <a:t>Co nesplacené a nevtělené akcie? – 256 odst. 4 ZOK</a:t>
            </a:r>
            <a:endParaRPr lang="cs-CZ" b="1" dirty="0" smtClean="0"/>
          </a:p>
          <a:p>
            <a:pPr lvl="0"/>
            <a:r>
              <a:rPr lang="cs-CZ" dirty="0" smtClean="0"/>
              <a:t>Co prioritní akcie? – § 382 odst. 1 ZOK</a:t>
            </a:r>
          </a:p>
          <a:p>
            <a:pPr lvl="0"/>
            <a:r>
              <a:rPr lang="cs-CZ" dirty="0" smtClean="0"/>
              <a:t>Co vícenásobná hlasovací práva?</a:t>
            </a:r>
          </a:p>
          <a:p>
            <a:pPr lvl="0"/>
            <a:r>
              <a:rPr lang="cs-CZ" dirty="0" smtClean="0"/>
              <a:t>Rozhodný den? § 391 ZOK</a:t>
            </a:r>
          </a:p>
          <a:p>
            <a:pPr lvl="0"/>
            <a:r>
              <a:rPr lang="cs-CZ" dirty="0" smtClean="0"/>
              <a:t>NS 29 </a:t>
            </a:r>
            <a:r>
              <a:rPr lang="cs-CZ" dirty="0" err="1" smtClean="0"/>
              <a:t>Cdo</a:t>
            </a:r>
            <a:r>
              <a:rPr lang="cs-CZ" dirty="0" smtClean="0"/>
              <a:t> 1169/2011 nebo </a:t>
            </a: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>
                <a:hlinkClick r:id="rId2"/>
              </a:rPr>
              <a:t>29 </a:t>
            </a:r>
            <a:r>
              <a:rPr lang="cs-CZ" dirty="0" err="1">
                <a:hlinkClick r:id="rId2"/>
              </a:rPr>
              <a:t>Cdo</a:t>
            </a:r>
            <a:r>
              <a:rPr lang="cs-CZ" dirty="0">
                <a:hlinkClick r:id="rId2"/>
              </a:rPr>
              <a:t> </a:t>
            </a:r>
            <a:r>
              <a:rPr lang="cs-CZ" dirty="0" smtClean="0">
                <a:hlinkClick r:id="rId2"/>
              </a:rPr>
              <a:t>1173/2011</a:t>
            </a:r>
            <a:r>
              <a:rPr lang="cs-CZ" dirty="0" smtClean="0"/>
              <a:t>: důvodem </a:t>
            </a:r>
            <a:r>
              <a:rPr lang="cs-CZ" dirty="0"/>
              <a:t>pro vyslovení neplatnosti usnesení </a:t>
            </a:r>
            <a:r>
              <a:rPr lang="cs-CZ" dirty="0" smtClean="0"/>
              <a:t>VH </a:t>
            </a:r>
            <a:r>
              <a:rPr lang="cs-CZ" dirty="0"/>
              <a:t>není, to že osoba, která se domáhala svolání valné hromady, nebyla v době podání žádosti </a:t>
            </a:r>
            <a:r>
              <a:rPr lang="cs-CZ" dirty="0" smtClean="0"/>
              <a:t>HA, </a:t>
            </a:r>
            <a:r>
              <a:rPr lang="cs-CZ" dirty="0"/>
              <a:t>byla-li tato osoba </a:t>
            </a:r>
            <a:r>
              <a:rPr lang="cs-CZ" dirty="0" smtClean="0"/>
              <a:t>HA </a:t>
            </a:r>
            <a:r>
              <a:rPr lang="cs-CZ" dirty="0"/>
              <a:t>v době jejího svolání.</a:t>
            </a:r>
            <a:endParaRPr lang="cs-CZ" dirty="0" smtClean="0"/>
          </a:p>
          <a:p>
            <a:pPr lvl="0"/>
            <a:r>
              <a:rPr lang="cs-CZ" dirty="0" smtClean="0"/>
              <a:t>Prodej akcií HA v mezidobí?</a:t>
            </a:r>
          </a:p>
          <a:p>
            <a:pPr lvl="0"/>
            <a:r>
              <a:rPr lang="cs-CZ" dirty="0" smtClean="0"/>
              <a:t>Legitimace HA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037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Iniciace VH a rozhodnutí o vytěsnění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Svolání VH</a:t>
            </a:r>
          </a:p>
          <a:p>
            <a:pPr lvl="0"/>
            <a:r>
              <a:rPr lang="cs-CZ" dirty="0" smtClean="0"/>
              <a:t>Lhůta pro rozeslání pozvánky</a:t>
            </a:r>
          </a:p>
          <a:p>
            <a:pPr lvl="0"/>
            <a:r>
              <a:rPr lang="cs-CZ" dirty="0" smtClean="0"/>
              <a:t>Lhůta pro svolání VH</a:t>
            </a:r>
          </a:p>
          <a:p>
            <a:pPr lvl="0"/>
            <a:r>
              <a:rPr lang="cs-CZ" dirty="0" smtClean="0"/>
              <a:t>Zkrácení lhůty?</a:t>
            </a:r>
          </a:p>
          <a:p>
            <a:pPr lvl="0"/>
            <a:r>
              <a:rPr lang="cs-CZ" dirty="0" smtClean="0"/>
              <a:t>Výzva zástavním věřitelům</a:t>
            </a:r>
          </a:p>
          <a:p>
            <a:pPr lvl="0"/>
            <a:r>
              <a:rPr lang="cs-CZ" dirty="0" smtClean="0"/>
              <a:t>Kvorum</a:t>
            </a:r>
          </a:p>
          <a:p>
            <a:pPr lvl="0"/>
            <a:r>
              <a:rPr lang="cs-CZ" dirty="0" smtClean="0"/>
              <a:t>Kvalifikovaný NZ</a:t>
            </a:r>
          </a:p>
          <a:p>
            <a:pPr lvl="0"/>
            <a:r>
              <a:rPr lang="cs-CZ" dirty="0" smtClean="0"/>
              <a:t>Zápis usnesení do 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98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Nikoliv smluvní </a:t>
            </a:r>
            <a:r>
              <a:rPr lang="cs-CZ" dirty="0" err="1" smtClean="0"/>
              <a:t>přímus</a:t>
            </a:r>
            <a:r>
              <a:rPr lang="cs-CZ" dirty="0" smtClean="0"/>
              <a:t>!</a:t>
            </a:r>
          </a:p>
          <a:p>
            <a:pPr lvl="0"/>
            <a:r>
              <a:rPr lang="cs-CZ" dirty="0" smtClean="0"/>
              <a:t>Originární nabytí</a:t>
            </a:r>
          </a:p>
          <a:p>
            <a:pPr lvl="0"/>
            <a:r>
              <a:rPr lang="cs-CZ" dirty="0" smtClean="0"/>
              <a:t>Daňové </a:t>
            </a:r>
            <a:r>
              <a:rPr lang="cs-CZ" dirty="0" smtClean="0"/>
              <a:t>aspekty – osvobození od daně z příjmů</a:t>
            </a:r>
            <a:endParaRPr lang="cs-CZ" dirty="0" smtClean="0"/>
          </a:p>
          <a:p>
            <a:pPr lvl="0"/>
            <a:r>
              <a:rPr lang="cs-CZ" dirty="0" smtClean="0"/>
              <a:t>Přechází akcie, ZL</a:t>
            </a:r>
          </a:p>
          <a:p>
            <a:pPr lvl="0"/>
            <a:r>
              <a:rPr lang="cs-CZ" dirty="0" smtClean="0"/>
              <a:t>Vyměnitelné a prioritní dluhopisy  (§ 286 ZOK)</a:t>
            </a:r>
          </a:p>
          <a:p>
            <a:pPr lvl="0"/>
            <a:r>
              <a:rPr lang="cs-CZ" dirty="0" smtClean="0"/>
              <a:t>Opční listy (§ 295 ZOK)</a:t>
            </a:r>
          </a:p>
          <a:p>
            <a:pPr lvl="0"/>
            <a:r>
              <a:rPr lang="cs-CZ" dirty="0" smtClean="0"/>
              <a:t>Nesplacené i neinkorporované akcie</a:t>
            </a:r>
          </a:p>
          <a:p>
            <a:pPr lvl="0"/>
            <a:r>
              <a:rPr lang="cs-CZ" dirty="0" smtClean="0"/>
              <a:t>I samostatně převoditelná práva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18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korporací podle koncentrace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block-holder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v. roztříštěná struktura</a:t>
            </a:r>
          </a:p>
          <a:p>
            <a:r>
              <a:rPr lang="cs-CZ" dirty="0" smtClean="0"/>
              <a:t>obchodovatelnost (public)</a:t>
            </a:r>
          </a:p>
          <a:p>
            <a:pPr lvl="2"/>
            <a:r>
              <a:rPr lang="cs-CZ" dirty="0" smtClean="0"/>
              <a:t>kótované (</a:t>
            </a:r>
            <a:r>
              <a:rPr lang="cs-CZ" dirty="0" err="1" smtClean="0"/>
              <a:t>publicely</a:t>
            </a:r>
            <a:r>
              <a:rPr lang="cs-CZ" dirty="0"/>
              <a:t> </a:t>
            </a:r>
            <a:r>
              <a:rPr lang="cs-CZ" dirty="0" err="1" smtClean="0"/>
              <a:t>listed</a:t>
            </a:r>
            <a:r>
              <a:rPr lang="cs-CZ" dirty="0" smtClean="0"/>
              <a:t> </a:t>
            </a:r>
            <a:r>
              <a:rPr lang="cs-CZ" dirty="0" err="1" smtClean="0"/>
              <a:t>join-stock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)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oukromé (uzavřené)</a:t>
            </a:r>
          </a:p>
          <a:p>
            <a:r>
              <a:rPr lang="cs-CZ" dirty="0" smtClean="0"/>
              <a:t>výhody a nevýhody</a:t>
            </a:r>
          </a:p>
          <a:p>
            <a:r>
              <a:rPr lang="cs-CZ" dirty="0" err="1" smtClean="0"/>
              <a:t>delisting</a:t>
            </a: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lvl="1"/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895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Přiměřené protiplnění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56083"/>
            <a:ext cx="10753200" cy="449981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Způsoby určení přiměřenosti, § 4 odst. 2</a:t>
            </a:r>
          </a:p>
          <a:p>
            <a:pPr lvl="0"/>
            <a:r>
              <a:rPr lang="cs-CZ" dirty="0" smtClean="0"/>
              <a:t>Znalec a jeho nezávislost, ÚS 56/05</a:t>
            </a:r>
          </a:p>
          <a:p>
            <a:pPr lvl="0"/>
            <a:r>
              <a:rPr lang="cs-CZ" dirty="0" smtClean="0"/>
              <a:t>Speciální pravidla pro kótované korporace</a:t>
            </a:r>
          </a:p>
          <a:p>
            <a:pPr lvl="0"/>
            <a:r>
              <a:rPr lang="cs-CZ" dirty="0" smtClean="0"/>
              <a:t>Metodické stanovisko ČNB</a:t>
            </a:r>
          </a:p>
          <a:p>
            <a:pPr lvl="0"/>
            <a:r>
              <a:rPr lang="cs-CZ" dirty="0" smtClean="0"/>
              <a:t>Určení rozhodného dne</a:t>
            </a:r>
          </a:p>
          <a:p>
            <a:pPr lvl="0"/>
            <a:r>
              <a:rPr lang="cs-CZ" dirty="0" smtClean="0"/>
              <a:t>Vznik práva na protiplnění</a:t>
            </a:r>
          </a:p>
          <a:p>
            <a:pPr lvl="0"/>
            <a:r>
              <a:rPr lang="cs-CZ" dirty="0" smtClean="0"/>
              <a:t>Prezentace akcií</a:t>
            </a:r>
          </a:p>
          <a:p>
            <a:pPr lvl="0"/>
            <a:r>
              <a:rPr lang="cs-CZ" dirty="0" smtClean="0"/>
              <a:t>Výplata protiplnění, pověřená osoba - § 378 odst. 2 ZOK</a:t>
            </a:r>
          </a:p>
          <a:p>
            <a:pPr lvl="0"/>
            <a:r>
              <a:rPr lang="cs-CZ" dirty="0" smtClean="0"/>
              <a:t>Úpadek – § 378 odst. 4</a:t>
            </a:r>
          </a:p>
          <a:p>
            <a:pPr lvl="0"/>
            <a:r>
              <a:rPr lang="cs-CZ" dirty="0" smtClean="0"/>
              <a:t>Promlčení práva na </a:t>
            </a:r>
            <a:r>
              <a:rPr lang="cs-CZ" dirty="0" smtClean="0"/>
              <a:t>protiplnění, 3 roky, „nepromlčitelnost“ zrušena v roce 2012</a:t>
            </a:r>
            <a:endParaRPr lang="cs-CZ" dirty="0" smtClean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466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Návrh na vyslovení neplatnosti </a:t>
            </a:r>
            <a:r>
              <a:rPr lang="cs-CZ" dirty="0" smtClean="0"/>
              <a:t>VH ne dle § 383 ZOK</a:t>
            </a:r>
            <a:endParaRPr lang="cs-CZ" dirty="0" smtClean="0"/>
          </a:p>
          <a:p>
            <a:pPr lvl="0"/>
            <a:r>
              <a:rPr lang="cs-CZ" dirty="0" smtClean="0"/>
              <a:t>Legitimace</a:t>
            </a:r>
          </a:p>
          <a:p>
            <a:pPr lvl="0"/>
            <a:r>
              <a:rPr lang="cs-CZ" dirty="0" smtClean="0"/>
              <a:t>Důvody</a:t>
            </a:r>
          </a:p>
          <a:p>
            <a:pPr lvl="0"/>
            <a:r>
              <a:rPr lang="cs-CZ" dirty="0" smtClean="0"/>
              <a:t>Právo na </a:t>
            </a:r>
            <a:r>
              <a:rPr lang="cs-CZ" dirty="0" smtClean="0"/>
              <a:t>dorovnání</a:t>
            </a:r>
          </a:p>
          <a:p>
            <a:pPr lvl="0"/>
            <a:r>
              <a:rPr lang="cs-CZ" dirty="0" smtClean="0"/>
              <a:t>Dohoda s vybranými akcionáři – nebezpečná! § 390 ZOK</a:t>
            </a:r>
          </a:p>
          <a:p>
            <a:pPr lvl="0"/>
            <a:r>
              <a:rPr lang="cs-CZ" dirty="0" smtClean="0"/>
              <a:t>Automatický </a:t>
            </a:r>
            <a:r>
              <a:rPr lang="cs-CZ" dirty="0" err="1" smtClean="0"/>
              <a:t>delisting</a:t>
            </a:r>
            <a:r>
              <a:rPr lang="cs-CZ" smtClean="0"/>
              <a:t> dle § 394 ZOK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819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Sell-out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62100"/>
            <a:ext cx="10753200" cy="4269900"/>
          </a:xfrm>
        </p:spPr>
        <p:txBody>
          <a:bodyPr>
            <a:normAutofit/>
          </a:bodyPr>
          <a:lstStyle/>
          <a:p>
            <a:r>
              <a:rPr lang="cs-CZ" dirty="0"/>
              <a:t>Vlastníci účastnických cenných papírů, vůči kterým může hlavní akcionář uplatnit </a:t>
            </a:r>
            <a:r>
              <a:rPr lang="cs-CZ" dirty="0" smtClean="0"/>
              <a:t>vytěsnění, </a:t>
            </a:r>
            <a:r>
              <a:rPr lang="cs-CZ" dirty="0"/>
              <a:t>mohou požadovat, aby jejich účastnické cenné papíry hlavní akcionář odkoupil postupem podle ustanovení tohoto zákona o povinném veřejném návrhu smlouvy.</a:t>
            </a:r>
          </a:p>
          <a:p>
            <a:pPr lvl="0"/>
            <a:r>
              <a:rPr lang="cs-CZ" dirty="0" smtClean="0"/>
              <a:t>(§ 327 ZOK)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78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397164"/>
            <a:ext cx="10753200" cy="489527"/>
          </a:xfrm>
        </p:spPr>
        <p:txBody>
          <a:bodyPr/>
          <a:lstStyle/>
          <a:p>
            <a:r>
              <a:rPr lang="cs-CZ" dirty="0" smtClean="0"/>
              <a:t>Směrnice o právech akcionáře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071418"/>
            <a:ext cx="10753200" cy="5643417"/>
          </a:xfrm>
        </p:spPr>
        <p:txBody>
          <a:bodyPr>
            <a:normAutofit fontScale="70000" lnSpcReduction="20000"/>
          </a:bodyPr>
          <a:lstStyle/>
          <a:p>
            <a:pPr marL="72000" indent="0">
              <a:buNone/>
            </a:pPr>
            <a:r>
              <a:rPr lang="cs-CZ" dirty="0"/>
              <a:t>Směrnice novelizuje směrnici Evropského parlamentu a Rady 2007/36/ES ze dne 11. července </a:t>
            </a:r>
            <a:r>
              <a:rPr lang="cs-CZ" dirty="0" smtClean="0"/>
              <a:t>2007 o </a:t>
            </a:r>
            <a:r>
              <a:rPr lang="cs-CZ" dirty="0"/>
              <a:t>výkonu některých práv akcionářů ve společnostech s kótovanými </a:t>
            </a:r>
            <a:r>
              <a:rPr lang="cs-CZ" dirty="0" smtClean="0"/>
              <a:t>akciemi. Cílem </a:t>
            </a:r>
            <a:r>
              <a:rPr lang="cs-CZ" dirty="0"/>
              <a:t>je zajištění </a:t>
            </a:r>
            <a:r>
              <a:rPr lang="cs-CZ" b="1" dirty="0"/>
              <a:t>dlouhodobého působení akcionářů ve společnostech, jejichž akcie </a:t>
            </a:r>
            <a:r>
              <a:rPr lang="cs-CZ" b="1" dirty="0" smtClean="0"/>
              <a:t>jsou přijaty </a:t>
            </a:r>
            <a:r>
              <a:rPr lang="cs-CZ" b="1" dirty="0"/>
              <a:t>k obchodování na evropském regulovaném trhu</a:t>
            </a:r>
            <a:r>
              <a:rPr lang="cs-CZ" dirty="0"/>
              <a:t>. Tohoto cíle se směrnice snaží </a:t>
            </a:r>
            <a:r>
              <a:rPr lang="cs-CZ" dirty="0" smtClean="0"/>
              <a:t>dosáhnout několika </a:t>
            </a:r>
            <a:r>
              <a:rPr lang="cs-CZ" dirty="0"/>
              <a:t>prostředky. 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Společnost </a:t>
            </a:r>
            <a:r>
              <a:rPr lang="cs-CZ" dirty="0"/>
              <a:t>bude mít podle směrnice </a:t>
            </a:r>
            <a:r>
              <a:rPr lang="cs-CZ" b="1" dirty="0"/>
              <a:t>právo znát svého akcionáře</a:t>
            </a:r>
            <a:r>
              <a:rPr lang="cs-CZ" dirty="0"/>
              <a:t> a skrze </a:t>
            </a:r>
            <a:r>
              <a:rPr lang="cs-CZ" dirty="0" smtClean="0"/>
              <a:t>síť zprostředkovatelů </a:t>
            </a:r>
            <a:r>
              <a:rPr lang="cs-CZ" dirty="0"/>
              <a:t>(v ČR se jedná o obchodníky s cennými papíry, úvěrové instituce a </a:t>
            </a:r>
            <a:r>
              <a:rPr lang="cs-CZ" dirty="0" smtClean="0"/>
              <a:t>CDCP) </a:t>
            </a:r>
            <a:r>
              <a:rPr lang="cs-CZ" dirty="0"/>
              <a:t>se </a:t>
            </a:r>
            <a:r>
              <a:rPr lang="cs-CZ" b="1" dirty="0"/>
              <a:t>dozvědět, kdo je k rozhodnému dni jejím akcionářem</a:t>
            </a:r>
            <a:r>
              <a:rPr lang="cs-CZ" dirty="0"/>
              <a:t>. 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Zavádí se postupy</a:t>
            </a:r>
            <a:r>
              <a:rPr lang="cs-CZ" dirty="0"/>
              <a:t>, které mají vést k vyšší transparentnosti institucionálních </a:t>
            </a:r>
            <a:r>
              <a:rPr lang="cs-CZ" dirty="0" smtClean="0"/>
              <a:t>investorů (pojišťovny oprávněné </a:t>
            </a:r>
            <a:r>
              <a:rPr lang="cs-CZ" dirty="0"/>
              <a:t>poskytovat životní pojištění, zajišťovny oprávněné poskytovat životní pojištění, </a:t>
            </a:r>
            <a:r>
              <a:rPr lang="cs-CZ" dirty="0" smtClean="0"/>
              <a:t>správce aktiv, obhospodařovatel </a:t>
            </a:r>
            <a:r>
              <a:rPr lang="cs-CZ" dirty="0"/>
              <a:t>investičních fondů </a:t>
            </a:r>
            <a:r>
              <a:rPr lang="cs-CZ" dirty="0" smtClean="0"/>
              <a:t>a </a:t>
            </a:r>
            <a:r>
              <a:rPr lang="cs-CZ" dirty="0"/>
              <a:t>poradci pro hlasování. 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Dále směrnice míří na </a:t>
            </a:r>
            <a:r>
              <a:rPr lang="cs-CZ" b="1" dirty="0" smtClean="0"/>
              <a:t>zapojení akcionářů </a:t>
            </a:r>
            <a:r>
              <a:rPr lang="cs-CZ" b="1" dirty="0"/>
              <a:t>do politiky odměňování členů</a:t>
            </a:r>
            <a:r>
              <a:rPr lang="cs-CZ" dirty="0"/>
              <a:t> orgánu společnosti a zajištění transparentnosti a </a:t>
            </a:r>
            <a:r>
              <a:rPr lang="cs-CZ" dirty="0" smtClean="0"/>
              <a:t>schvalování transakcí </a:t>
            </a:r>
            <a:r>
              <a:rPr lang="cs-CZ" dirty="0"/>
              <a:t>se spřízněnými stranami.</a:t>
            </a:r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426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243840"/>
            <a:ext cx="10753200" cy="662940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Přijetí akcií na veřejný trh</a:t>
            </a:r>
            <a:endParaRPr lang="en-US" altLang="cs-CZ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028700"/>
            <a:ext cx="12192000" cy="5127626"/>
          </a:xfrm>
        </p:spPr>
        <p:txBody>
          <a:bodyPr/>
          <a:lstStyle/>
          <a:p>
            <a:r>
              <a:rPr lang="cs-CZ" sz="2400" dirty="0" smtClean="0"/>
              <a:t>Směrnice </a:t>
            </a:r>
            <a:r>
              <a:rPr lang="cs-CZ" sz="2400" dirty="0" err="1" smtClean="0"/>
              <a:t>MiFID</a:t>
            </a:r>
            <a:r>
              <a:rPr lang="cs-CZ" sz="2400" dirty="0" smtClean="0"/>
              <a:t>, 2004/39/ES o trzích finančních nástrojů</a:t>
            </a:r>
          </a:p>
          <a:p>
            <a:pPr lvl="1"/>
            <a:r>
              <a:rPr lang="cs-CZ" sz="1600" dirty="0" smtClean="0"/>
              <a:t>definice regulovaného trhu</a:t>
            </a:r>
          </a:p>
          <a:p>
            <a:r>
              <a:rPr lang="cs-CZ" sz="2400" dirty="0" smtClean="0"/>
              <a:t>Směrnice 2001/34/ES o přijetí CP ke </a:t>
            </a:r>
            <a:r>
              <a:rPr lang="cs-CZ" sz="2400" dirty="0" err="1" smtClean="0"/>
              <a:t>kótaci</a:t>
            </a:r>
            <a:endParaRPr lang="cs-CZ" sz="2400" dirty="0" smtClean="0"/>
          </a:p>
          <a:p>
            <a:pPr lvl="1"/>
            <a:r>
              <a:rPr lang="cs-CZ" sz="1600" dirty="0" smtClean="0"/>
              <a:t>Prováděcí nařízení Komise č. 1287/2006 </a:t>
            </a:r>
          </a:p>
          <a:p>
            <a:r>
              <a:rPr lang="cs-CZ" sz="2400" dirty="0"/>
              <a:t>Od 21. července 2019 </a:t>
            </a:r>
            <a:r>
              <a:rPr lang="cs-CZ" sz="2400" dirty="0" smtClean="0"/>
              <a:t>nařízení 2017/1129</a:t>
            </a:r>
            <a:r>
              <a:rPr lang="cs-CZ" sz="2400" dirty="0"/>
              <a:t>, o prospektu, který má být uveřejněn při veřejné nabídce nebo přijetí cenných papírů k obchodování na regulovaném </a:t>
            </a:r>
            <a:r>
              <a:rPr lang="cs-CZ" sz="2400" dirty="0" smtClean="0"/>
              <a:t>trhu</a:t>
            </a:r>
          </a:p>
          <a:p>
            <a:pPr lvl="1"/>
            <a:r>
              <a:rPr lang="cs-CZ" sz="1600" dirty="0" smtClean="0"/>
              <a:t>Nevztahuje </a:t>
            </a:r>
            <a:r>
              <a:rPr lang="cs-CZ" sz="1600" dirty="0"/>
              <a:t>se toto nařízení na veřejné nabídky cenných papírů s celkovou hodnotou protiplnění v Unii nižší než 1 000 000 EUR; tento limit se počítá za období dvanáct </a:t>
            </a:r>
            <a:r>
              <a:rPr lang="cs-CZ" sz="1600" dirty="0" smtClean="0"/>
              <a:t>měsíců (potenciál až 8 </a:t>
            </a:r>
            <a:r>
              <a:rPr lang="cs-CZ" sz="1600" dirty="0" err="1" smtClean="0"/>
              <a:t>Mio</a:t>
            </a:r>
            <a:r>
              <a:rPr lang="cs-CZ" sz="1600" dirty="0" smtClean="0"/>
              <a:t>).</a:t>
            </a:r>
          </a:p>
          <a:p>
            <a:pPr lvl="1"/>
            <a:r>
              <a:rPr lang="cs-CZ" sz="1600" dirty="0" smtClean="0"/>
              <a:t>V </a:t>
            </a:r>
            <a:r>
              <a:rPr lang="cs-CZ" sz="1600" dirty="0"/>
              <a:t>Lucembursku </a:t>
            </a:r>
            <a:r>
              <a:rPr lang="cs-CZ" sz="1600" dirty="0" smtClean="0"/>
              <a:t>limit 1,5 </a:t>
            </a:r>
            <a:r>
              <a:rPr lang="cs-CZ" sz="1600" dirty="0" err="1" smtClean="0"/>
              <a:t>Mio</a:t>
            </a:r>
            <a:r>
              <a:rPr lang="cs-CZ" sz="1600" dirty="0" smtClean="0"/>
              <a:t> </a:t>
            </a:r>
            <a:r>
              <a:rPr lang="cs-CZ" sz="1600" dirty="0"/>
              <a:t>EUR, v Polsku a Švédsku </a:t>
            </a:r>
            <a:r>
              <a:rPr lang="cs-CZ" sz="1600" dirty="0" smtClean="0"/>
              <a:t>2,5 </a:t>
            </a:r>
            <a:r>
              <a:rPr lang="cs-CZ" sz="1600" dirty="0" err="1" smtClean="0"/>
              <a:t>Mio</a:t>
            </a:r>
            <a:r>
              <a:rPr lang="cs-CZ" sz="1600" dirty="0" smtClean="0"/>
              <a:t> EUR; </a:t>
            </a:r>
            <a:r>
              <a:rPr lang="cs-CZ" sz="1600" dirty="0"/>
              <a:t>v Chorvatsku, </a:t>
            </a:r>
            <a:r>
              <a:rPr lang="cs-CZ" sz="1600" dirty="0" smtClean="0"/>
              <a:t>Španělsku </a:t>
            </a:r>
            <a:r>
              <a:rPr lang="cs-CZ" sz="1600" dirty="0"/>
              <a:t>či ve Velké Británii </a:t>
            </a:r>
            <a:r>
              <a:rPr lang="cs-CZ" sz="1600" dirty="0" smtClean="0"/>
              <a:t>5</a:t>
            </a:r>
            <a:r>
              <a:rPr lang="cs-CZ" sz="1600" dirty="0"/>
              <a:t> </a:t>
            </a:r>
            <a:r>
              <a:rPr lang="cs-CZ" sz="1600" dirty="0" err="1" smtClean="0"/>
              <a:t>Mio</a:t>
            </a:r>
            <a:r>
              <a:rPr lang="cs-CZ" sz="1600" dirty="0" smtClean="0"/>
              <a:t> EUR.</a:t>
            </a:r>
          </a:p>
          <a:p>
            <a:pPr lvl="1"/>
            <a:r>
              <a:rPr lang="cs-CZ" sz="1600" dirty="0" smtClean="0"/>
              <a:t>čl</a:t>
            </a:r>
            <a:r>
              <a:rPr lang="cs-CZ" sz="1600" dirty="0"/>
              <a:t>. 15 </a:t>
            </a:r>
            <a:r>
              <a:rPr lang="cs-CZ" sz="1600" dirty="0" smtClean="0"/>
              <a:t>tzv</a:t>
            </a:r>
            <a:r>
              <a:rPr lang="cs-CZ" sz="1600" dirty="0"/>
              <a:t>. </a:t>
            </a:r>
            <a:r>
              <a:rPr lang="cs-CZ" sz="1600" dirty="0" smtClean="0"/>
              <a:t>unijní prospekt </a:t>
            </a:r>
            <a:r>
              <a:rPr lang="cs-CZ" sz="1600" dirty="0"/>
              <a:t>pro růst (</a:t>
            </a:r>
            <a:r>
              <a:rPr lang="cs-CZ" sz="1600" i="1" dirty="0"/>
              <a:t>EU </a:t>
            </a:r>
            <a:r>
              <a:rPr lang="cs-CZ" sz="1600" i="1" dirty="0" err="1"/>
              <a:t>Growth</a:t>
            </a:r>
            <a:r>
              <a:rPr lang="cs-CZ" sz="1600" i="1" dirty="0"/>
              <a:t> </a:t>
            </a:r>
            <a:r>
              <a:rPr lang="cs-CZ" sz="1600" i="1" dirty="0" err="1"/>
              <a:t>Prospectus</a:t>
            </a:r>
            <a:r>
              <a:rPr lang="cs-CZ" sz="1600" dirty="0"/>
              <a:t>). </a:t>
            </a:r>
            <a:r>
              <a:rPr lang="cs-CZ" sz="1600" dirty="0" smtClean="0"/>
              <a:t>Unijní </a:t>
            </a:r>
            <a:r>
              <a:rPr lang="cs-CZ" sz="1600" dirty="0"/>
              <a:t>prospekt pro růst bude moci využít každý emitent, pokud nemá žádné cenné papíry přijaty k obchodování na regulovaném trhu a spadá do </a:t>
            </a:r>
            <a:r>
              <a:rPr lang="cs-CZ" sz="1600" dirty="0" smtClean="0"/>
              <a:t>stanovených </a:t>
            </a:r>
            <a:r>
              <a:rPr lang="cs-CZ" sz="1600" dirty="0" err="1" smtClean="0"/>
              <a:t>kritériíí</a:t>
            </a:r>
            <a:r>
              <a:rPr lang="cs-CZ" sz="1600" dirty="0" smtClean="0"/>
              <a:t> (malý a střední podnik, nižší tržní kapitalizace, veřejná nabídka s hodnotou protiplnění do 20 </a:t>
            </a:r>
            <a:r>
              <a:rPr lang="cs-CZ" sz="1600" dirty="0" err="1" smtClean="0"/>
              <a:t>Mio</a:t>
            </a:r>
            <a:r>
              <a:rPr lang="cs-CZ" sz="1600" dirty="0" smtClean="0"/>
              <a:t> EUR a max. 499 zaměstnanců). Podrobnosti </a:t>
            </a:r>
            <a:r>
              <a:rPr lang="cs-CZ" sz="1600" dirty="0"/>
              <a:t>unijního prospektu pro růst </a:t>
            </a:r>
            <a:r>
              <a:rPr lang="cs-CZ" sz="1600" dirty="0" smtClean="0"/>
              <a:t>ve </a:t>
            </a:r>
            <a:r>
              <a:rPr lang="cs-CZ" sz="1600" dirty="0"/>
              <a:t>zvláštních nařízeních Komise v přenesené </a:t>
            </a:r>
            <a:r>
              <a:rPr lang="cs-CZ" sz="1600" dirty="0" smtClean="0"/>
              <a:t>pravomoci</a:t>
            </a:r>
          </a:p>
          <a:p>
            <a:pPr lvl="1"/>
            <a:r>
              <a:rPr lang="cs-CZ" sz="1600" dirty="0" smtClean="0"/>
              <a:t>v </a:t>
            </a:r>
            <a:r>
              <a:rPr lang="cs-CZ" sz="1600" dirty="0"/>
              <a:t>čl. 7 odst. 3 </a:t>
            </a:r>
            <a:r>
              <a:rPr lang="cs-CZ" sz="1600" dirty="0" smtClean="0"/>
              <a:t>se zkracuje max. délka </a:t>
            </a:r>
            <a:r>
              <a:rPr lang="cs-CZ" sz="1600" dirty="0"/>
              <a:t>pro shrnutí prospektu na </a:t>
            </a:r>
            <a:r>
              <a:rPr lang="cs-CZ" sz="1600" dirty="0" smtClean="0"/>
              <a:t>7 stran </a:t>
            </a:r>
            <a:r>
              <a:rPr lang="cs-CZ" sz="1600" dirty="0"/>
              <a:t>A4. Dle dosavadních předpisů nesmí délka shrnutí přesáhnout 7 % délky prospektu a zároveň nesmí být delší než patnáct stran.</a:t>
            </a:r>
          </a:p>
        </p:txBody>
      </p:sp>
    </p:spTree>
    <p:extLst>
      <p:ext uri="{BB962C8B-B14F-4D97-AF65-F5344CB8AC3E}">
        <p14:creationId xmlns:p14="http://schemas.microsoft.com/office/powerpoint/2010/main" val="12099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243840"/>
            <a:ext cx="10753200" cy="662940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Prospekt</a:t>
            </a:r>
            <a:endParaRPr lang="en-US" altLang="cs-CZ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028700"/>
            <a:ext cx="12192000" cy="5127626"/>
          </a:xfrm>
        </p:spPr>
        <p:txBody>
          <a:bodyPr/>
          <a:lstStyle/>
          <a:p>
            <a:r>
              <a:rPr lang="cs-CZ" sz="2400" dirty="0" smtClean="0"/>
              <a:t>informační </a:t>
            </a:r>
            <a:r>
              <a:rPr lang="cs-CZ" sz="2400" dirty="0"/>
              <a:t>dokument pro investory, upisovatele cenného </a:t>
            </a:r>
            <a:r>
              <a:rPr lang="cs-CZ" sz="2400" dirty="0" smtClean="0"/>
              <a:t>papíru, vyhotoven </a:t>
            </a:r>
            <a:r>
              <a:rPr lang="cs-CZ" sz="2400" b="1" u="sng" dirty="0" smtClean="0"/>
              <a:t>pro </a:t>
            </a:r>
            <a:r>
              <a:rPr lang="cs-CZ" sz="2400" b="1" u="sng" dirty="0"/>
              <a:t>účely veřejné nabídky</a:t>
            </a:r>
            <a:r>
              <a:rPr lang="cs-CZ" sz="2400" dirty="0"/>
              <a:t> investičních cenných papírů nebo </a:t>
            </a:r>
            <a:r>
              <a:rPr lang="cs-CZ" sz="2400" b="1" u="sng" dirty="0"/>
              <a:t>přijetí investičních nástrojů na regulovaný trh</a:t>
            </a:r>
            <a:r>
              <a:rPr lang="cs-CZ" sz="2400" dirty="0"/>
              <a:t>.</a:t>
            </a:r>
          </a:p>
          <a:p>
            <a:r>
              <a:rPr lang="cs-CZ" sz="2400" dirty="0"/>
              <a:t>Prospekt musí obsahovat údaje nezbytné pro investory k posouzení nabízeného cenného papíru a práv s ním spojených, majetku a dluhů, finanční situace, zisku a ztrát, budoucího vývoje podnikání a finanční situace emitenta. Součástí prospektu je vždy jeho </a:t>
            </a:r>
            <a:r>
              <a:rPr lang="cs-CZ" sz="2400" b="1" dirty="0"/>
              <a:t>shrnutí</a:t>
            </a:r>
            <a:r>
              <a:rPr lang="cs-CZ" sz="2400" dirty="0"/>
              <a:t>, které musí </a:t>
            </a:r>
            <a:r>
              <a:rPr lang="cs-CZ" sz="2400" dirty="0" smtClean="0"/>
              <a:t>obsahovat: stručnou </a:t>
            </a:r>
            <a:r>
              <a:rPr lang="cs-CZ" sz="2400" dirty="0"/>
              <a:t>charakteristiku emitenta, včetně rizik spojených s majetkem, závazky a finanční </a:t>
            </a:r>
            <a:r>
              <a:rPr lang="cs-CZ" sz="2400" dirty="0" smtClean="0"/>
              <a:t>situací, stručný </a:t>
            </a:r>
            <a:r>
              <a:rPr lang="cs-CZ" sz="2400" dirty="0"/>
              <a:t>popis podstatných rizik </a:t>
            </a:r>
            <a:r>
              <a:rPr lang="cs-CZ" sz="2400" dirty="0" smtClean="0"/>
              <a:t>emitenta, stručný </a:t>
            </a:r>
            <a:r>
              <a:rPr lang="cs-CZ" sz="2400" dirty="0"/>
              <a:t>popis podstatných rizik souvisejících s investicí do daného cenného </a:t>
            </a:r>
            <a:r>
              <a:rPr lang="cs-CZ" sz="2400" dirty="0" smtClean="0"/>
              <a:t>papíru, důvody nabídky</a:t>
            </a:r>
            <a:r>
              <a:rPr lang="cs-CZ" sz="2400" dirty="0"/>
              <a:t>, způsob, jakým emitent použije výnosy veřejné nabídky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534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/>
              <a:t>Prospekt</a:t>
            </a:r>
            <a:endParaRPr lang="en-US" altLang="cs-CZ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360" y="1424940"/>
            <a:ext cx="11742420" cy="4731386"/>
          </a:xfrm>
        </p:spPr>
        <p:txBody>
          <a:bodyPr/>
          <a:lstStyle/>
          <a:p>
            <a:r>
              <a:rPr lang="cs-CZ" sz="2400" dirty="0" smtClean="0"/>
              <a:t>v </a:t>
            </a:r>
            <a:r>
              <a:rPr lang="cs-CZ" sz="2400" dirty="0"/>
              <a:t>§ 34 až 36m </a:t>
            </a:r>
            <a:r>
              <a:rPr lang="cs-CZ" sz="2400" dirty="0" smtClean="0"/>
              <a:t>ZPKT </a:t>
            </a:r>
            <a:r>
              <a:rPr lang="cs-CZ" sz="2400" dirty="0"/>
              <a:t>+ Nařízení Evropského parlamentu a Rady (EU) 2017/1129 ze dne 14. června 2017 </a:t>
            </a:r>
            <a:endParaRPr lang="cs-CZ" sz="2400" dirty="0" smtClean="0"/>
          </a:p>
          <a:p>
            <a:r>
              <a:rPr lang="cs-CZ" sz="2400" b="1" dirty="0" smtClean="0"/>
              <a:t>Schvalování </a:t>
            </a:r>
            <a:r>
              <a:rPr lang="cs-CZ" sz="2400" b="1" dirty="0"/>
              <a:t>prospektu </a:t>
            </a:r>
            <a:r>
              <a:rPr lang="cs-CZ" sz="2400" b="1" dirty="0" smtClean="0"/>
              <a:t>ČNB, </a:t>
            </a:r>
            <a:r>
              <a:rPr lang="cs-CZ" sz="2400" dirty="0" smtClean="0"/>
              <a:t>ve </a:t>
            </a:r>
            <a:r>
              <a:rPr lang="cs-CZ" sz="2400" dirty="0"/>
              <a:t>správním řízení, na základě písemné žádosti podané elektronicky. </a:t>
            </a:r>
            <a:r>
              <a:rPr lang="cs-CZ" sz="2400" dirty="0" smtClean="0"/>
              <a:t>Všechny </a:t>
            </a:r>
            <a:r>
              <a:rPr lang="cs-CZ" sz="2400" dirty="0"/>
              <a:t>schválené prospekty jsou dohledatelné v registru prospektů vedeném ČNB. </a:t>
            </a:r>
            <a:r>
              <a:rPr lang="cs-CZ" sz="1200" dirty="0">
                <a:hlinkClick r:id="rId3"/>
              </a:rPr>
              <a:t>https</a:t>
            </a:r>
            <a:r>
              <a:rPr lang="cs-CZ" sz="1200">
                <a:hlinkClick r:id="rId3"/>
              </a:rPr>
              <a:t>://</a:t>
            </a:r>
            <a:r>
              <a:rPr lang="cs-CZ" sz="1200" smtClean="0">
                <a:hlinkClick r:id="rId3"/>
              </a:rPr>
              <a:t>oam.cnb.cz/sipresextdad/SIPRESWEB.WEB_PROSPECTUS.START_INPUT_OAM?p_lang=cz</a:t>
            </a:r>
            <a:endParaRPr lang="cs-CZ" sz="1200" smtClean="0"/>
          </a:p>
          <a:p>
            <a:r>
              <a:rPr lang="cs-CZ" sz="2400" smtClean="0"/>
              <a:t>Shrnutí </a:t>
            </a:r>
            <a:r>
              <a:rPr lang="cs-CZ" sz="2400" dirty="0" smtClean="0"/>
              <a:t>prospektu (čl. 7).</a:t>
            </a:r>
          </a:p>
          <a:p>
            <a:endParaRPr lang="en-US" altLang="cs-CZ" sz="2200" dirty="0">
              <a:solidFill>
                <a:schemeClr val="tx2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987941" y="5173980"/>
          <a:ext cx="10214530" cy="1348739"/>
        </p:xfrm>
        <a:graphic>
          <a:graphicData uri="http://schemas.openxmlformats.org/drawingml/2006/table">
            <a:tbl>
              <a:tblPr/>
              <a:tblGrid>
                <a:gridCol w="10214530">
                  <a:extLst>
                    <a:ext uri="{9D8B030D-6E8A-4147-A177-3AD203B41FA5}">
                      <a16:colId xmlns:a16="http://schemas.microsoft.com/office/drawing/2014/main" val="2031119475"/>
                    </a:ext>
                  </a:extLst>
                </a:gridCol>
              </a:tblGrid>
              <a:tr h="1348739">
                <a:tc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43312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3360" y="4553940"/>
            <a:ext cx="11879580" cy="266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Rozhodnutím o schválení prospektu cenného papíru Česká národní banka pouze osvědčuje, že schválený prospekt splňuje normy týkající se úplnosti, srozumitelnosti a soudržnosti požadované Nařízením o prospektu a dalšími příslušnými právními předpisy, tedy že obsahuje nezbytné informace, které jsou podstatné pro to, aby investor informovaně posoudil emitenta a cenné papíry, které mají být předmětem veřejné nabídky a přijetí k obchodování na regulovaném trhu. Investor by měl vždy výhodnost investice posuzovat na základě znalosti celého obsahu prospektu.</a:t>
            </a:r>
            <a:b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Česká národní banka </a:t>
            </a: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neposuzuje hospodářské výsledky ani finanční situaci emitenta </a:t>
            </a: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schválením prospektu negarantuje budoucí ziskovost emitenta ani jeho schopnost splatit výnosy nebo jmenovitou hodnotu cenného papíru.</a:t>
            </a:r>
            <a:b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Uveřejnění prospektu v tomto seznamu nenahrazuje jeho uveřejnění podle čl. 3 odst. 1 Nařízení o prospektu, způsobem stanoveným v čl. 21 odst. 2 Nařízení o prospektu.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/>
              <a:t>Přijetí na veřejný trh</a:t>
            </a:r>
            <a:endParaRPr lang="en-US" altLang="cs-CZ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37260" y="1424940"/>
            <a:ext cx="10073640" cy="4731386"/>
          </a:xfrm>
        </p:spPr>
        <p:txBody>
          <a:bodyPr/>
          <a:lstStyle/>
          <a:p>
            <a:r>
              <a:rPr lang="cs-CZ" altLang="cs-CZ" sz="2400" dirty="0"/>
              <a:t>Emitent dle § 118 ZPKT</a:t>
            </a:r>
          </a:p>
          <a:p>
            <a:r>
              <a:rPr lang="cs-CZ" altLang="cs-CZ" sz="2400" i="1" dirty="0" smtClean="0"/>
              <a:t>Akcie</a:t>
            </a:r>
          </a:p>
          <a:p>
            <a:r>
              <a:rPr lang="cs-CZ" altLang="cs-CZ" sz="2400" i="1" dirty="0" smtClean="0"/>
              <a:t>Dluhopisy</a:t>
            </a:r>
          </a:p>
          <a:p>
            <a:r>
              <a:rPr lang="cs-CZ" altLang="cs-CZ" sz="2400" i="1" dirty="0" smtClean="0"/>
              <a:t>a jiné investiční cenné papíry…</a:t>
            </a:r>
          </a:p>
          <a:p>
            <a:r>
              <a:rPr lang="cs-CZ" altLang="cs-CZ" sz="2400" b="1" i="1" dirty="0"/>
              <a:t>p</a:t>
            </a:r>
            <a:r>
              <a:rPr lang="cs-CZ" altLang="cs-CZ" sz="2400" b="1" i="1" dirty="0" smtClean="0"/>
              <a:t>řijaté k obchodování na regulovaném trhu</a:t>
            </a:r>
            <a:r>
              <a:rPr lang="cs-CZ" altLang="cs-CZ" sz="2400" i="1" dirty="0" smtClean="0"/>
              <a:t>.</a:t>
            </a:r>
            <a:endParaRPr lang="cs-CZ" altLang="cs-CZ" sz="2400" dirty="0"/>
          </a:p>
          <a:p>
            <a:endParaRPr lang="en-US" altLang="cs-CZ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6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297180"/>
            <a:ext cx="10753200" cy="563880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Důsledky</a:t>
            </a:r>
            <a:endParaRPr lang="en-US" altLang="cs-CZ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36220" y="861060"/>
            <a:ext cx="11567160" cy="5908708"/>
          </a:xfrm>
        </p:spPr>
        <p:txBody>
          <a:bodyPr/>
          <a:lstStyle/>
          <a:p>
            <a:r>
              <a:rPr lang="cs-CZ" altLang="cs-CZ" sz="2000" dirty="0"/>
              <a:t>Výroční zpráva § 118 ZPKT</a:t>
            </a:r>
          </a:p>
          <a:p>
            <a:r>
              <a:rPr lang="cs-CZ" altLang="cs-CZ" sz="2000" dirty="0"/>
              <a:t>Pololetní zpráva - § 119 </a:t>
            </a:r>
            <a:r>
              <a:rPr lang="cs-CZ" altLang="cs-CZ" sz="2000" dirty="0" smtClean="0"/>
              <a:t>ZPKT</a:t>
            </a:r>
          </a:p>
          <a:p>
            <a:r>
              <a:rPr lang="cs-CZ" sz="2000" dirty="0" smtClean="0"/>
              <a:t>§ 121d ZPKT: </a:t>
            </a:r>
            <a:r>
              <a:rPr lang="cs-CZ" sz="2000" dirty="0"/>
              <a:t>o</a:t>
            </a:r>
            <a:r>
              <a:rPr lang="cs-CZ" sz="2000" dirty="0" smtClean="0"/>
              <a:t>soba</a:t>
            </a:r>
            <a:r>
              <a:rPr lang="cs-CZ" sz="2000" dirty="0"/>
              <a:t>, která vede evidenci investičních nástrojů, sdělí emitentovi na jeho žádost údaje o majiteli účtu vlastníka, na kterém eviduje cenné papíry vydané tímto </a:t>
            </a:r>
            <a:r>
              <a:rPr lang="cs-CZ" sz="2000" dirty="0" smtClean="0"/>
              <a:t>emitentem</a:t>
            </a:r>
            <a:endParaRPr lang="cs-CZ" altLang="cs-CZ" sz="2000" dirty="0"/>
          </a:p>
          <a:p>
            <a:r>
              <a:rPr lang="cs-CZ" altLang="cs-CZ" sz="2000" dirty="0" smtClean="0"/>
              <a:t>Zpráva </a:t>
            </a:r>
            <a:r>
              <a:rPr lang="cs-CZ" altLang="cs-CZ" sz="2000" dirty="0"/>
              <a:t>o úhradách </a:t>
            </a:r>
            <a:r>
              <a:rPr lang="cs-CZ" altLang="cs-CZ" sz="2000" dirty="0" smtClean="0"/>
              <a:t>státu </a:t>
            </a:r>
            <a:r>
              <a:rPr lang="cs-CZ" altLang="cs-CZ" sz="2000" dirty="0"/>
              <a:t>- § 119a ZPKT</a:t>
            </a:r>
          </a:p>
          <a:p>
            <a:r>
              <a:rPr lang="cs-CZ" altLang="cs-CZ" sz="2000" dirty="0"/>
              <a:t>Další podrobné informace o právech - § 119b </a:t>
            </a:r>
            <a:r>
              <a:rPr lang="cs-CZ" altLang="cs-CZ" sz="2000" dirty="0" smtClean="0"/>
              <a:t>ZPKT, zejména § 120a + b ZPKT!!</a:t>
            </a:r>
          </a:p>
          <a:p>
            <a:r>
              <a:rPr lang="cs-CZ" altLang="cs-CZ" sz="2000" dirty="0" smtClean="0"/>
              <a:t>Politika odměňování (§ 121j ZPKT) - </a:t>
            </a:r>
            <a:r>
              <a:rPr lang="cs-CZ" sz="2000" dirty="0"/>
              <a:t>Předložení, schválení a uveřejnění politiky odměňování </a:t>
            </a:r>
            <a:r>
              <a:rPr lang="cs-CZ" sz="2000" dirty="0" smtClean="0"/>
              <a:t>+ </a:t>
            </a:r>
            <a:r>
              <a:rPr lang="cs-CZ" sz="2000" dirty="0"/>
              <a:t>je srozumitelná, podporuje obchodní strategii emitenta, jeho dlouhodobé zájmy i udržitelnost a objasňuje, jakým způsobem tak činí.</a:t>
            </a:r>
          </a:p>
          <a:p>
            <a:r>
              <a:rPr lang="cs-CZ" altLang="cs-CZ" sz="2000" dirty="0" smtClean="0"/>
              <a:t>Potvrzení o hlasování (§ 121i ZPKT); Významné transakce emitenta (§ 121s ZPKT)</a:t>
            </a:r>
          </a:p>
          <a:p>
            <a:r>
              <a:rPr lang="cs-CZ" sz="2000" dirty="0"/>
              <a:t>Uzavírání a schvalování významných transakcí se spřízněnými </a:t>
            </a:r>
            <a:r>
              <a:rPr lang="cs-CZ" sz="2000" dirty="0" smtClean="0"/>
              <a:t>stranami (§ 121t ZPKT)</a:t>
            </a:r>
          </a:p>
          <a:p>
            <a:r>
              <a:rPr lang="cs-CZ" sz="2000" dirty="0" smtClean="0"/>
              <a:t>Oznamovací povinnost akcionářů o podílech - § 122 ZPKT: 1%, 3%, </a:t>
            </a:r>
            <a:r>
              <a:rPr lang="de-DE" sz="2000" dirty="0" smtClean="0"/>
              <a:t>5 </a:t>
            </a:r>
            <a:r>
              <a:rPr lang="de-DE" sz="2000" dirty="0"/>
              <a:t>%, 10 %, 15 %, 20 %, 25 %, 30 %, 40 %, 50 % </a:t>
            </a:r>
            <a:r>
              <a:rPr lang="de-DE" sz="2000" dirty="0" err="1"/>
              <a:t>nebo</a:t>
            </a:r>
            <a:r>
              <a:rPr lang="de-DE" sz="2000" dirty="0"/>
              <a:t> 75 </a:t>
            </a:r>
            <a:r>
              <a:rPr lang="de-DE" sz="2000" dirty="0" smtClean="0"/>
              <a:t>%</a:t>
            </a:r>
            <a:r>
              <a:rPr lang="cs-CZ" sz="2000" dirty="0" smtClean="0"/>
              <a:t> - emitentovi a ČNB</a:t>
            </a:r>
            <a:endParaRPr lang="cs-CZ" alt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8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297180"/>
            <a:ext cx="10753200" cy="563880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Významné transakce</a:t>
            </a:r>
            <a:endParaRPr lang="en-US" altLang="cs-CZ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36220" y="861060"/>
            <a:ext cx="11567160" cy="5608320"/>
          </a:xfrm>
        </p:spPr>
        <p:txBody>
          <a:bodyPr/>
          <a:lstStyle/>
          <a:p>
            <a:r>
              <a:rPr lang="cs-CZ" sz="2000" dirty="0" smtClean="0"/>
              <a:t>Významnou </a:t>
            </a:r>
            <a:r>
              <a:rPr lang="cs-CZ" sz="2000" dirty="0"/>
              <a:t>transakcí uzavíranou emitentem je smlouva nebo dohoda, na základě které dochází ke</a:t>
            </a:r>
          </a:p>
          <a:p>
            <a:r>
              <a:rPr lang="cs-CZ" sz="2000" i="1" dirty="0"/>
              <a:t>a)</a:t>
            </a:r>
            <a:r>
              <a:rPr lang="cs-CZ" sz="2000" dirty="0"/>
              <a:t> zcizení nebo nabytí majetku emitentem ve výši přesahující 10 % aktiv vyplývajících z účetní závěrky za účetní období bezprostředně předcházející účetnímu období, ve kterém se transakce uzavírá, nebo</a:t>
            </a:r>
          </a:p>
          <a:p>
            <a:r>
              <a:rPr lang="cs-CZ" sz="2000" i="1" dirty="0"/>
              <a:t>b)</a:t>
            </a:r>
            <a:r>
              <a:rPr lang="cs-CZ" sz="2000" dirty="0"/>
              <a:t> zvýšení pouze dluhů emitenta o dluh nebo podmíněný dluh ve výši přesahující 10 % aktiv vyplývajících z účetní závěrky za účetní období bezprostředně předcházející účetnímu období, ve kterém se transakce uzavírá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Speciální regulace transakcí se spřízněnou osobou (dle účetních standardů).</a:t>
            </a:r>
            <a:endParaRPr lang="cs-CZ" sz="2000" dirty="0"/>
          </a:p>
          <a:p>
            <a:r>
              <a:rPr lang="cs-CZ" sz="2000" dirty="0"/>
              <a:t>Emitent může uzavřít významnou transakci se spřízněnou stranou </a:t>
            </a:r>
            <a:r>
              <a:rPr lang="cs-CZ" sz="2000" b="1" dirty="0"/>
              <a:t>pouze se souhlasem </a:t>
            </a:r>
            <a:r>
              <a:rPr lang="cs-CZ" sz="2000" b="1" dirty="0" smtClean="0"/>
              <a:t>VH</a:t>
            </a:r>
            <a:r>
              <a:rPr lang="cs-CZ" sz="2000" dirty="0" smtClean="0"/>
              <a:t>. </a:t>
            </a:r>
          </a:p>
          <a:p>
            <a:r>
              <a:rPr lang="cs-CZ" sz="2000" dirty="0"/>
              <a:t>Emitent </a:t>
            </a:r>
            <a:r>
              <a:rPr lang="cs-CZ" sz="2000" b="1" dirty="0"/>
              <a:t>uveřejní na svých internetových stránkách </a:t>
            </a:r>
            <a:r>
              <a:rPr lang="cs-CZ" sz="2000" dirty="0"/>
              <a:t>nejpozději v den uzavření významné transakce se spřízněnou </a:t>
            </a:r>
            <a:r>
              <a:rPr lang="cs-CZ" sz="2000" dirty="0" smtClean="0"/>
              <a:t>stranou.</a:t>
            </a:r>
          </a:p>
        </p:txBody>
      </p:sp>
    </p:spTree>
    <p:extLst>
      <p:ext uri="{BB962C8B-B14F-4D97-AF65-F5344CB8AC3E}">
        <p14:creationId xmlns:p14="http://schemas.microsoft.com/office/powerpoint/2010/main" val="8233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3737</TotalTime>
  <Words>1594</Words>
  <Application>Microsoft Office PowerPoint</Application>
  <PresentationFormat>Širokoúhlá obrazovka</PresentationFormat>
  <Paragraphs>166</Paragraphs>
  <Slides>22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 Delisting, squeeze-out a sell-out   </vt:lpstr>
      <vt:lpstr>Klasifikace korporací podle koncentrace</vt:lpstr>
      <vt:lpstr>Směrnice o právech akcionáře</vt:lpstr>
      <vt:lpstr>Přijetí akcií na veřejný trh</vt:lpstr>
      <vt:lpstr>Prospekt</vt:lpstr>
      <vt:lpstr>Prospekt</vt:lpstr>
      <vt:lpstr>Přijetí na veřejný trh</vt:lpstr>
      <vt:lpstr>Důsledky</vt:lpstr>
      <vt:lpstr>Významné transakce</vt:lpstr>
      <vt:lpstr>Delisting - § 333 ZOK</vt:lpstr>
      <vt:lpstr>Podstata vytěsnění</vt:lpstr>
      <vt:lpstr>Legitimace vytěsnění</vt:lpstr>
      <vt:lpstr>Právní úprava</vt:lpstr>
      <vt:lpstr>Klíčové otázky vytěsnění</vt:lpstr>
      <vt:lpstr>Ústavní soudy</vt:lpstr>
      <vt:lpstr>Vytěsnění v ZOK</vt:lpstr>
      <vt:lpstr>Hlavní akcionář</vt:lpstr>
      <vt:lpstr>Iniciace VH a rozhodnutí o vytěsnění</vt:lpstr>
      <vt:lpstr>Přechod vlastnického práva</vt:lpstr>
      <vt:lpstr>Přiměřené protiplnění</vt:lpstr>
      <vt:lpstr>Soudní ochrana</vt:lpstr>
      <vt:lpstr>Sell-out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147</cp:revision>
  <cp:lastPrinted>1601-01-01T00:00:00Z</cp:lastPrinted>
  <dcterms:created xsi:type="dcterms:W3CDTF">2019-10-11T08:57:52Z</dcterms:created>
  <dcterms:modified xsi:type="dcterms:W3CDTF">2019-12-11T08:59:01Z</dcterms:modified>
</cp:coreProperties>
</file>