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8" r:id="rId3"/>
    <p:sldId id="421" r:id="rId4"/>
    <p:sldId id="418" r:id="rId5"/>
    <p:sldId id="419" r:id="rId6"/>
    <p:sldId id="420" r:id="rId7"/>
    <p:sldId id="402" r:id="rId8"/>
    <p:sldId id="404" r:id="rId9"/>
    <p:sldId id="40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2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2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3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06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4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66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5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43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6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79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7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16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89B3F-68D0-4850-9EE9-9DFDD7F65D87}" type="slidenum">
              <a:rPr lang="en-US" altLang="cs-CZ" smtClean="0"/>
              <a:pPr/>
              <a:t>8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2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obchodního práva / Přednáška </a:t>
            </a:r>
            <a:r>
              <a:rPr lang="cs-CZ" dirty="0" smtClean="0"/>
              <a:t>18. </a:t>
            </a:r>
            <a:r>
              <a:rPr lang="cs-CZ" dirty="0" smtClean="0"/>
              <a:t>12. 2019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26600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Obchodníci s cennými papíry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78680"/>
            <a:ext cx="11361600" cy="1280160"/>
          </a:xfrm>
        </p:spPr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89284"/>
            <a:ext cx="10753200" cy="577516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OCP v ČR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243081"/>
            <a:ext cx="11526981" cy="5165740"/>
          </a:xfrm>
        </p:spPr>
        <p:txBody>
          <a:bodyPr/>
          <a:lstStyle/>
          <a:p>
            <a:pPr lvl="1" algn="just"/>
            <a:endParaRPr lang="cs-CZ" dirty="0" smtClean="0"/>
          </a:p>
          <a:p>
            <a:pPr lvl="1" algn="just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355557" y="1351508"/>
            <a:ext cx="84702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195BB3"/>
                </a:solidFill>
                <a:latin typeface="Roboto Condensed"/>
              </a:rPr>
              <a:t>Regulace v oblasti investičních služeb se týká bankovních i nebankovních obchodníků s cennými papíry (včetně poboček nepocházejících ze zemí Evropského hospodářského prostoru), investičních zprostředkovatelů a vázaných zástupců obchodníků s cennými papíry a investičních zprostředkovatelů. V omezené míře tato regulace dopadá i na pobočky obchodníků s cennými papíry ze zemí Evropského hospodářského prostoru.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3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89284"/>
            <a:ext cx="10753200" cy="577516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OCP a investiční služby - § 4 ZPKT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243081"/>
            <a:ext cx="11526981" cy="5165740"/>
          </a:xfrm>
        </p:spPr>
        <p:txBody>
          <a:bodyPr/>
          <a:lstStyle/>
          <a:p>
            <a:pPr marL="324000" lvl="1" indent="0" algn="just" eaLnBrk="1" hangingPunct="1">
              <a:buNone/>
            </a:pPr>
            <a:r>
              <a:rPr lang="cs-CZ" sz="2500" dirty="0" smtClean="0"/>
              <a:t>Hlavní investiční služby</a:t>
            </a:r>
            <a:endParaRPr lang="cs-CZ" sz="1200" dirty="0" smtClean="0"/>
          </a:p>
          <a:p>
            <a:pPr lvl="1"/>
            <a:r>
              <a:rPr lang="cs-CZ" sz="1200" b="1" dirty="0"/>
              <a:t>a)</a:t>
            </a:r>
            <a:r>
              <a:rPr lang="cs-CZ" sz="1200" dirty="0"/>
              <a:t> přijímání a předávání pokynů týkajících se investičních nástrojů,</a:t>
            </a:r>
          </a:p>
          <a:p>
            <a:pPr lvl="1"/>
            <a:r>
              <a:rPr lang="cs-CZ" sz="1200" b="1" dirty="0"/>
              <a:t>b)</a:t>
            </a:r>
            <a:r>
              <a:rPr lang="cs-CZ" sz="1200" dirty="0"/>
              <a:t> provádění pokynů týkajících se investičních nástrojů na účet zákazníka,</a:t>
            </a:r>
          </a:p>
          <a:p>
            <a:pPr lvl="1"/>
            <a:r>
              <a:rPr lang="cs-CZ" sz="1200" b="1" dirty="0"/>
              <a:t>c)</a:t>
            </a:r>
            <a:r>
              <a:rPr lang="cs-CZ" sz="1200" dirty="0"/>
              <a:t> obchodování s investičními nástroji na vlastní účet,</a:t>
            </a:r>
          </a:p>
          <a:p>
            <a:pPr lvl="1"/>
            <a:r>
              <a:rPr lang="cs-CZ" sz="1200" b="1" dirty="0"/>
              <a:t>d)</a:t>
            </a:r>
            <a:r>
              <a:rPr lang="cs-CZ" sz="1200" dirty="0"/>
              <a:t> obhospodařování majetku zákazníka, je-li jeho součástí investiční nástroj, na základě volné úvahy v rámci smluvního ujednání,</a:t>
            </a:r>
          </a:p>
          <a:p>
            <a:pPr lvl="1"/>
            <a:r>
              <a:rPr lang="cs-CZ" sz="1200" b="1" dirty="0"/>
              <a:t>e)</a:t>
            </a:r>
            <a:r>
              <a:rPr lang="cs-CZ" sz="1200" dirty="0"/>
              <a:t> investiční poradenství týkající se investičních nástrojů,</a:t>
            </a:r>
          </a:p>
          <a:p>
            <a:pPr lvl="1"/>
            <a:r>
              <a:rPr lang="cs-CZ" sz="1200" b="1" dirty="0"/>
              <a:t>f)</a:t>
            </a:r>
            <a:r>
              <a:rPr lang="cs-CZ" sz="1200" dirty="0"/>
              <a:t> provozování mnohostranného obchodního systému,</a:t>
            </a:r>
          </a:p>
          <a:p>
            <a:pPr lvl="1"/>
            <a:r>
              <a:rPr lang="cs-CZ" sz="1200" b="1" dirty="0"/>
              <a:t>g)</a:t>
            </a:r>
            <a:r>
              <a:rPr lang="cs-CZ" sz="1200" dirty="0"/>
              <a:t> provozování organizovaného obchodního systému,</a:t>
            </a:r>
          </a:p>
          <a:p>
            <a:pPr lvl="1"/>
            <a:r>
              <a:rPr lang="cs-CZ" sz="1200" b="1" dirty="0"/>
              <a:t>h)</a:t>
            </a:r>
            <a:r>
              <a:rPr lang="cs-CZ" sz="1200" dirty="0"/>
              <a:t> upisování nebo umisťování investičních nástrojů se závazkem jejich upsání,</a:t>
            </a:r>
          </a:p>
          <a:p>
            <a:pPr lvl="1"/>
            <a:r>
              <a:rPr lang="cs-CZ" sz="1200" b="1" dirty="0"/>
              <a:t>i)</a:t>
            </a:r>
            <a:r>
              <a:rPr lang="cs-CZ" sz="1200" dirty="0"/>
              <a:t> umisťování investičních nástrojů bez závazku jejich </a:t>
            </a:r>
            <a:r>
              <a:rPr lang="cs-CZ" sz="1200" dirty="0" smtClean="0"/>
              <a:t>upsání.</a:t>
            </a:r>
          </a:p>
          <a:p>
            <a:pPr marL="324000" lvl="1" indent="0">
              <a:buNone/>
            </a:pPr>
            <a:r>
              <a:rPr lang="cs-CZ" sz="2500" dirty="0" smtClean="0"/>
              <a:t>Doplňkové</a:t>
            </a:r>
          </a:p>
          <a:p>
            <a:r>
              <a:rPr lang="cs-CZ" sz="1000" dirty="0" smtClean="0"/>
              <a:t>a) úschova </a:t>
            </a:r>
            <a:r>
              <a:rPr lang="cs-CZ" sz="1000" dirty="0"/>
              <a:t>a správa investičních nástrojů pro zákazníka, včetně opatrování a souvisejících služeb, s výjimkou vedení účtů centrálním depozitářem nebo zahraničním centrálním depozitářem,</a:t>
            </a:r>
          </a:p>
          <a:p>
            <a:r>
              <a:rPr lang="cs-CZ" sz="1000" b="1" dirty="0"/>
              <a:t>b)</a:t>
            </a:r>
            <a:r>
              <a:rPr lang="cs-CZ" sz="1000" dirty="0"/>
              <a:t> poskytování úvěru nebo zápůjčky zákazníkovi za účelem umožnění obchodu s investičním nástrojem, na němž se poskytovatel úvěru nebo zápůjčky podílí,</a:t>
            </a:r>
          </a:p>
          <a:p>
            <a:r>
              <a:rPr lang="cs-CZ" sz="1000" b="1" dirty="0"/>
              <a:t>c)</a:t>
            </a:r>
            <a:r>
              <a:rPr lang="cs-CZ" sz="1000" dirty="0"/>
              <a:t> poradenská činnost týkající se struktury kapitálu, průmyslové strategie a s tím souvisejících otázek, jakož i poskytování porad a služeb týkajících se přeměn společností, převodů obchodních závodů nebo nabytí účasti v obchodní korporaci,</a:t>
            </a:r>
          </a:p>
          <a:p>
            <a:r>
              <a:rPr lang="cs-CZ" sz="1000" b="1" dirty="0"/>
              <a:t>d)</a:t>
            </a:r>
            <a:r>
              <a:rPr lang="cs-CZ" sz="1000" dirty="0"/>
              <a:t> investiční výzkum a finanční analýza nebo jiné formy obecných doporučení týkajících se obchodování s investičními nástroji,</a:t>
            </a:r>
          </a:p>
          <a:p>
            <a:r>
              <a:rPr lang="cs-CZ" sz="1000" b="1" dirty="0"/>
              <a:t>e)</a:t>
            </a:r>
            <a:r>
              <a:rPr lang="cs-CZ" sz="1000" dirty="0"/>
              <a:t> devizové služby související s poskytováním investičních služeb,</a:t>
            </a:r>
          </a:p>
          <a:p>
            <a:r>
              <a:rPr lang="cs-CZ" sz="1000" b="1" dirty="0"/>
              <a:t>f)</a:t>
            </a:r>
            <a:r>
              <a:rPr lang="cs-CZ" sz="1000" dirty="0"/>
              <a:t> služby související s upisováním investičních nástrojů,</a:t>
            </a:r>
          </a:p>
          <a:p>
            <a:r>
              <a:rPr lang="cs-CZ" sz="1000" b="1" dirty="0"/>
              <a:t>g)</a:t>
            </a:r>
            <a:r>
              <a:rPr lang="cs-CZ" sz="1000" dirty="0"/>
              <a:t> služba obdobná investiční službě, která se týká věci, k níž je vztažena hodnota investičního nástroje uvedeného v § 3 odst. 1 písm. g) až k) a která souvisí s poskytováním investičních služeb.</a:t>
            </a:r>
          </a:p>
          <a:p>
            <a:pPr lvl="1" algn="just" eaLnBrk="1" hangingPunct="1"/>
            <a:endParaRPr lang="cs-CZ" sz="2500" dirty="0" smtClean="0"/>
          </a:p>
          <a:p>
            <a:pPr lvl="1" algn="just"/>
            <a:r>
              <a:rPr lang="cs-CZ" dirty="0"/>
              <a:t>Hlavní investiční služby a doplňkovou investiční službu uvedenou v § 4 odst. 3 písm. a) nesmí </a:t>
            </a:r>
            <a:r>
              <a:rPr lang="cs-CZ" b="1" dirty="0"/>
              <a:t>nikdo poskytovat bez povolení vydaného Českou národní </a:t>
            </a:r>
            <a:r>
              <a:rPr lang="cs-CZ" b="1" dirty="0" smtClean="0"/>
              <a:t>bankou</a:t>
            </a:r>
            <a:r>
              <a:rPr lang="cs-CZ" dirty="0" smtClean="0"/>
              <a:t>.</a:t>
            </a:r>
            <a:endParaRPr lang="cs-CZ" sz="2500" dirty="0"/>
          </a:p>
          <a:p>
            <a:pPr lvl="1" algn="just"/>
            <a:endParaRPr lang="cs-CZ" dirty="0" smtClean="0"/>
          </a:p>
          <a:p>
            <a:pPr lvl="1" algn="just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72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04800"/>
            <a:ext cx="10753200" cy="45720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OCP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066800"/>
            <a:ext cx="11873345" cy="5638800"/>
          </a:xfrm>
        </p:spPr>
        <p:txBody>
          <a:bodyPr/>
          <a:lstStyle/>
          <a:p>
            <a:pPr marL="324000" lvl="1" indent="0" algn="just">
              <a:buNone/>
            </a:pPr>
            <a:r>
              <a:rPr lang="cs-CZ" sz="2200" dirty="0" smtClean="0"/>
              <a:t>OCP je PO, </a:t>
            </a:r>
            <a:r>
              <a:rPr lang="cs-CZ" sz="2200" dirty="0"/>
              <a:t>která je na základě povolení k činnosti obchodníka s cennými papíry uděleného </a:t>
            </a:r>
            <a:r>
              <a:rPr lang="cs-CZ" sz="2200" dirty="0" smtClean="0"/>
              <a:t>ČNB </a:t>
            </a:r>
            <a:r>
              <a:rPr lang="cs-CZ" sz="2200" dirty="0"/>
              <a:t>oprávněna poskytovat hlavní investiční </a:t>
            </a:r>
            <a:r>
              <a:rPr lang="cs-CZ" sz="2200" dirty="0" smtClean="0"/>
              <a:t>služby. OCP se </a:t>
            </a:r>
            <a:r>
              <a:rPr lang="cs-CZ" sz="2200" dirty="0"/>
              <a:t>rozumí i banka, která má v licenci jí udělené </a:t>
            </a:r>
            <a:r>
              <a:rPr lang="cs-CZ" sz="2200" dirty="0" smtClean="0"/>
              <a:t>ČNB </a:t>
            </a:r>
            <a:r>
              <a:rPr lang="cs-CZ" sz="2200" dirty="0"/>
              <a:t>povoleno poskytování hlavních investičních služeb</a:t>
            </a:r>
            <a:r>
              <a:rPr lang="cs-CZ" sz="2200" dirty="0" smtClean="0"/>
              <a:t>.</a:t>
            </a:r>
          </a:p>
          <a:p>
            <a:pPr marL="324000" lvl="1" indent="0" algn="just">
              <a:buNone/>
            </a:pPr>
            <a:endParaRPr lang="cs-CZ" sz="2200" dirty="0" smtClean="0"/>
          </a:p>
          <a:p>
            <a:pPr marL="324000" lvl="1" indent="0" algn="just">
              <a:buNone/>
            </a:pPr>
            <a:r>
              <a:rPr lang="cs-CZ" sz="2200" dirty="0"/>
              <a:t>Další podnikatelskou činnost </a:t>
            </a:r>
            <a:r>
              <a:rPr lang="cs-CZ" sz="2200" dirty="0" smtClean="0"/>
              <a:t>OCP, </a:t>
            </a:r>
            <a:r>
              <a:rPr lang="cs-CZ" sz="2200" dirty="0"/>
              <a:t>který není bankou, </a:t>
            </a:r>
            <a:r>
              <a:rPr lang="cs-CZ" sz="2200" dirty="0" smtClean="0"/>
              <a:t>vykonává </a:t>
            </a:r>
            <a:r>
              <a:rPr lang="cs-CZ" sz="2200" dirty="0"/>
              <a:t>jen po jejím zaregistrování </a:t>
            </a:r>
            <a:r>
              <a:rPr lang="cs-CZ" sz="2200" dirty="0" smtClean="0"/>
              <a:t>ČNB (další omezení dané výší počátečního kapitálu).</a:t>
            </a:r>
          </a:p>
          <a:p>
            <a:pPr marL="324000" lvl="1" indent="0" algn="just">
              <a:buNone/>
            </a:pPr>
            <a:endParaRPr lang="cs-CZ" sz="2200" dirty="0" smtClean="0"/>
          </a:p>
          <a:p>
            <a:pPr marL="324000" lvl="1" indent="0" algn="just">
              <a:buNone/>
            </a:pPr>
            <a:r>
              <a:rPr lang="cs-CZ" sz="2200" dirty="0" smtClean="0"/>
              <a:t>Kapitálové požadavky</a:t>
            </a:r>
          </a:p>
          <a:p>
            <a:pPr marL="324000" lvl="1" indent="0" algn="just">
              <a:buNone/>
            </a:pPr>
            <a:endParaRPr lang="cs-CZ" sz="2200" dirty="0"/>
          </a:p>
          <a:p>
            <a:pPr marL="324000" lvl="1" indent="0" algn="just">
              <a:buNone/>
            </a:pPr>
            <a:r>
              <a:rPr lang="cs-CZ" sz="2200" dirty="0" smtClean="0"/>
              <a:t>Ingerence ČNB:</a:t>
            </a:r>
          </a:p>
          <a:p>
            <a:pPr marL="324000" lvl="1" indent="0" algn="just">
              <a:buNone/>
            </a:pPr>
            <a:r>
              <a:rPr lang="cs-CZ" sz="2200" dirty="0" smtClean="0"/>
              <a:t>Ustavení vedoucích orgánů, § 10 ZPKT</a:t>
            </a:r>
          </a:p>
          <a:p>
            <a:pPr marL="324000" lvl="1" indent="0" algn="just">
              <a:buNone/>
            </a:pPr>
            <a:r>
              <a:rPr lang="cs-CZ" sz="2200" dirty="0" smtClean="0"/>
              <a:t>Souhlas s nabytím nebo zvýšením kvalifikované účasti, § 10b </a:t>
            </a:r>
            <a:r>
              <a:rPr lang="cs-CZ" sz="2200" dirty="0" err="1" smtClean="0"/>
              <a:t>an</a:t>
            </a:r>
            <a:r>
              <a:rPr lang="cs-CZ" sz="2200" dirty="0" smtClean="0"/>
              <a:t>. ZPKT</a:t>
            </a:r>
          </a:p>
          <a:p>
            <a:pPr marL="324000" lvl="1" indent="0" algn="just">
              <a:buNone/>
            </a:pPr>
            <a:endParaRPr lang="cs-CZ" sz="2200" dirty="0"/>
          </a:p>
          <a:p>
            <a:pPr marL="324000" lvl="1" indent="0" algn="just">
              <a:buNone/>
            </a:pPr>
            <a:r>
              <a:rPr lang="cs-CZ" dirty="0" smtClean="0"/>
              <a:t>Obchodník s cennými papíry poskytuje investiční služby s odbornou péčí. Poskytování investičních služeb s odbornou péčí zejména znamená, že obchodník s cennými papíry jedná kvalifikovaně, čestně a spravedlivě a v </a:t>
            </a:r>
            <a:r>
              <a:rPr lang="cs-CZ" b="1" dirty="0" smtClean="0"/>
              <a:t>nejlepším zájmu zákazníků </a:t>
            </a:r>
            <a:r>
              <a:rPr lang="cs-CZ" dirty="0" smtClean="0"/>
              <a:t>(i zákazníků potenciálních).</a:t>
            </a:r>
          </a:p>
          <a:p>
            <a:r>
              <a:rPr lang="cs-CZ" sz="1200" dirty="0" smtClean="0"/>
              <a:t>Orgány: OCP, </a:t>
            </a:r>
            <a:r>
              <a:rPr lang="cs-CZ" sz="1200" dirty="0"/>
              <a:t>který je významný vzhledem ke své velikosti, vnitřní organizaci, povaze, rozsahu a složitosti svých činností, </a:t>
            </a:r>
            <a:r>
              <a:rPr lang="cs-CZ" sz="1200" dirty="0" smtClean="0"/>
              <a:t>zřídí </a:t>
            </a:r>
            <a:r>
              <a:rPr lang="cs-CZ" sz="1200" b="1" dirty="0" smtClean="0"/>
              <a:t>a</a:t>
            </a:r>
            <a:r>
              <a:rPr lang="cs-CZ" sz="1200" b="1" dirty="0"/>
              <a:t>)</a:t>
            </a:r>
            <a:r>
              <a:rPr lang="cs-CZ" sz="1200" dirty="0"/>
              <a:t> výbor pro </a:t>
            </a:r>
            <a:r>
              <a:rPr lang="cs-CZ" sz="1200" dirty="0" smtClean="0"/>
              <a:t>rizika, </a:t>
            </a:r>
            <a:r>
              <a:rPr lang="cs-CZ" sz="1200" b="1" dirty="0" smtClean="0"/>
              <a:t>b</a:t>
            </a:r>
            <a:r>
              <a:rPr lang="cs-CZ" sz="1200" b="1" dirty="0"/>
              <a:t>)</a:t>
            </a:r>
            <a:r>
              <a:rPr lang="cs-CZ" sz="1200" dirty="0"/>
              <a:t> výbor pro </a:t>
            </a:r>
            <a:r>
              <a:rPr lang="cs-CZ" sz="1200" dirty="0" smtClean="0"/>
              <a:t>jmenování, </a:t>
            </a:r>
            <a:r>
              <a:rPr lang="cs-CZ" sz="1200" b="1" dirty="0" smtClean="0"/>
              <a:t>c</a:t>
            </a:r>
            <a:r>
              <a:rPr lang="cs-CZ" sz="1200" b="1" dirty="0"/>
              <a:t>)</a:t>
            </a:r>
            <a:r>
              <a:rPr lang="cs-CZ" sz="1200" dirty="0"/>
              <a:t> výbor pro odměňování.</a:t>
            </a:r>
          </a:p>
          <a:p>
            <a:pPr marL="324000" lvl="1" indent="0" algn="just">
              <a:buNone/>
            </a:pPr>
            <a:endParaRPr lang="cs-CZ" sz="2200" dirty="0" smtClean="0"/>
          </a:p>
          <a:p>
            <a:pPr marL="324000" lvl="1" indent="0" algn="just">
              <a:buNone/>
            </a:pPr>
            <a:endParaRPr lang="cs-CZ" sz="2200" dirty="0" smtClean="0"/>
          </a:p>
          <a:p>
            <a:pPr lvl="1" algn="just" eaLnBrk="1" hangingPunct="1"/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3273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04800"/>
            <a:ext cx="10753200" cy="45720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OCP a výkon činnosti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066800"/>
            <a:ext cx="11873345" cy="5638800"/>
          </a:xfrm>
        </p:spPr>
        <p:txBody>
          <a:bodyPr/>
          <a:lstStyle/>
          <a:p>
            <a:r>
              <a:rPr lang="cs-CZ" dirty="0" smtClean="0"/>
              <a:t>OCP </a:t>
            </a:r>
            <a:r>
              <a:rPr lang="cs-CZ" dirty="0"/>
              <a:t>může být při jednání se zákazníkem nebo potenciálním zákazníkem v rámci poskytování investičních služeb zastoupen pouze svým pracovníkem, investičním zprostředkovatelem nebo svým vázaným zástupcem.</a:t>
            </a:r>
          </a:p>
          <a:p>
            <a:r>
              <a:rPr lang="cs-CZ" b="1" dirty="0" smtClean="0"/>
              <a:t>OCP zajistí</a:t>
            </a:r>
            <a:r>
              <a:rPr lang="cs-CZ" dirty="0" smtClean="0"/>
              <a:t>, </a:t>
            </a:r>
            <a:r>
              <a:rPr lang="cs-CZ" dirty="0"/>
              <a:t>aby jeho pracovníci, jeho vázaní zástupci a pracovníci jeho vázaných zástupců, kteří v rámci poskytování investičních služeb jednají se zákazníky nebo potenciálními zákazníky, nebo kteří jsou za jednání se zákazníky zodpovědní, trvale splňovali podmínky odborné způsobilosti (§ 14b) a důvěryhodnosti.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sz="2200" dirty="0" smtClean="0"/>
          </a:p>
          <a:p>
            <a:pPr marL="324000" lvl="1" indent="0" algn="just">
              <a:buNone/>
            </a:pPr>
            <a:endParaRPr lang="cs-CZ" sz="2200" dirty="0" smtClean="0"/>
          </a:p>
          <a:p>
            <a:pPr lvl="1" algn="just" eaLnBrk="1" hangingPunct="1"/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380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04800"/>
            <a:ext cx="10753200" cy="45720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Vázaný zástupce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066800"/>
            <a:ext cx="11873345" cy="5638800"/>
          </a:xfrm>
        </p:spPr>
        <p:txBody>
          <a:bodyPr/>
          <a:lstStyle/>
          <a:p>
            <a:r>
              <a:rPr lang="cs-CZ" dirty="0" smtClean="0"/>
              <a:t>§ 32 ZPKT</a:t>
            </a:r>
            <a:r>
              <a:rPr lang="cs-CZ" dirty="0"/>
              <a:t/>
            </a:r>
            <a:br>
              <a:rPr lang="cs-CZ" dirty="0"/>
            </a:br>
            <a:endParaRPr lang="cs-CZ" sz="2200" dirty="0" smtClean="0"/>
          </a:p>
          <a:p>
            <a:pPr marL="324000" lvl="1" indent="0" algn="just">
              <a:buNone/>
            </a:pPr>
            <a:endParaRPr lang="cs-CZ" sz="2200" dirty="0" smtClean="0"/>
          </a:p>
          <a:p>
            <a:pPr lvl="1" algn="just" eaLnBrk="1" hangingPunct="1"/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820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14036"/>
            <a:ext cx="10753200" cy="489528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Kategorizace zákazníků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006764"/>
            <a:ext cx="11526981" cy="5795089"/>
          </a:xfrm>
        </p:spPr>
        <p:txBody>
          <a:bodyPr/>
          <a:lstStyle/>
          <a:p>
            <a:pPr lvl="1" algn="just"/>
            <a:r>
              <a:rPr lang="cs-CZ" dirty="0" smtClean="0"/>
              <a:t>§ 2a -2d ZPKT</a:t>
            </a:r>
          </a:p>
          <a:p>
            <a:pPr lvl="1" algn="just"/>
            <a:r>
              <a:rPr lang="cs-CZ" dirty="0" smtClean="0"/>
              <a:t>Důvody kategorizace</a:t>
            </a:r>
          </a:p>
          <a:p>
            <a:pPr lvl="1" algn="just"/>
            <a:r>
              <a:rPr lang="cs-CZ" dirty="0" err="1" smtClean="0"/>
              <a:t>MiFID</a:t>
            </a:r>
            <a:endParaRPr lang="cs-CZ" dirty="0" smtClean="0"/>
          </a:p>
          <a:p>
            <a:pPr lvl="1" algn="just"/>
            <a:r>
              <a:rPr lang="cs-CZ" i="1" dirty="0" err="1" smtClean="0"/>
              <a:t>Opting-down</a:t>
            </a:r>
            <a:r>
              <a:rPr lang="cs-CZ" dirty="0" smtClean="0"/>
              <a:t>, </a:t>
            </a:r>
            <a:r>
              <a:rPr lang="cs-CZ" i="1" dirty="0" err="1" smtClean="0"/>
              <a:t>opting</a:t>
            </a:r>
            <a:r>
              <a:rPr lang="cs-CZ" i="1" dirty="0" smtClean="0"/>
              <a:t>-up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Profesionální zákazník: retail </a:t>
            </a:r>
            <a:r>
              <a:rPr lang="cs-CZ" dirty="0" err="1" smtClean="0"/>
              <a:t>client</a:t>
            </a:r>
            <a:r>
              <a:rPr lang="cs-CZ" dirty="0" smtClean="0"/>
              <a:t>, § 2a ZPKT</a:t>
            </a:r>
          </a:p>
          <a:p>
            <a:pPr lvl="2" algn="just"/>
            <a:r>
              <a:rPr lang="cs-CZ" dirty="0"/>
              <a:t>Způsobilá protistrana (</a:t>
            </a:r>
            <a:r>
              <a:rPr lang="cs-CZ" dirty="0" err="1"/>
              <a:t>eligible</a:t>
            </a:r>
            <a:r>
              <a:rPr lang="cs-CZ" dirty="0"/>
              <a:t> </a:t>
            </a:r>
            <a:r>
              <a:rPr lang="cs-CZ" dirty="0" err="1"/>
              <a:t>counterparty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Profesionální zákazník na písemnou žádost - § 2b, souhlas OCP</a:t>
            </a:r>
          </a:p>
          <a:p>
            <a:pPr lvl="2" algn="just"/>
            <a:r>
              <a:rPr lang="cs-CZ" dirty="0" smtClean="0"/>
              <a:t>	možnost zpětné žádosti dle § 2b odst. 3</a:t>
            </a:r>
          </a:p>
          <a:p>
            <a:pPr lvl="2" algn="just"/>
            <a:r>
              <a:rPr lang="cs-CZ" dirty="0"/>
              <a:t>	</a:t>
            </a:r>
            <a:r>
              <a:rPr lang="cs-CZ" dirty="0" smtClean="0"/>
              <a:t>možnost navrácení statusu rozhodnutím OCP</a:t>
            </a:r>
            <a:endParaRPr lang="cs-CZ" dirty="0"/>
          </a:p>
          <a:p>
            <a:pPr lvl="1" algn="just"/>
            <a:r>
              <a:rPr lang="cs-CZ" dirty="0" smtClean="0"/>
              <a:t>Neprofesionální zákazník: 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altLang="cs-CZ" dirty="0" smtClean="0"/>
              <a:t>Důsledky statusu profesionála</a:t>
            </a:r>
          </a:p>
          <a:p>
            <a:pPr lvl="2" algn="just"/>
            <a:r>
              <a:rPr lang="cs-CZ" altLang="cs-CZ" dirty="0" smtClean="0"/>
              <a:t>Snížené informační zázemí (§ 15 až 15r ZPKT)</a:t>
            </a:r>
            <a:endParaRPr lang="cs-CZ" altLang="cs-CZ" dirty="0" smtClean="0"/>
          </a:p>
          <a:p>
            <a:pPr lvl="2" algn="just"/>
            <a:r>
              <a:rPr lang="cs-CZ" altLang="cs-CZ" dirty="0" smtClean="0"/>
              <a:t>Fikce odbornosti dle § 2c</a:t>
            </a:r>
            <a:endParaRPr lang="cs-CZ" altLang="cs-CZ" dirty="0"/>
          </a:p>
          <a:p>
            <a:pPr lvl="2" algn="just"/>
            <a:endParaRPr lang="cs-CZ" altLang="cs-CZ" dirty="0" smtClean="0"/>
          </a:p>
          <a:p>
            <a:pPr lvl="1" algn="just"/>
            <a:r>
              <a:rPr lang="cs-CZ" altLang="cs-CZ" dirty="0" smtClean="0"/>
              <a:t>Způsobilá protistrana (</a:t>
            </a:r>
            <a:r>
              <a:rPr lang="cs-CZ" altLang="cs-CZ" dirty="0" err="1" smtClean="0"/>
              <a:t>eligible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counterparty</a:t>
            </a:r>
            <a:r>
              <a:rPr lang="cs-CZ" altLang="cs-CZ" dirty="0" smtClean="0"/>
              <a:t>)</a:t>
            </a:r>
          </a:p>
          <a:p>
            <a:pPr lvl="2" algn="just"/>
            <a:r>
              <a:rPr lang="cs-CZ" altLang="cs-CZ" dirty="0" smtClean="0"/>
              <a:t>§ 2d ZPKT</a:t>
            </a:r>
          </a:p>
          <a:p>
            <a:pPr lvl="2" algn="just"/>
            <a:r>
              <a:rPr lang="cs-CZ" altLang="cs-CZ" dirty="0" smtClean="0"/>
              <a:t>Čl. 24 </a:t>
            </a:r>
            <a:r>
              <a:rPr lang="cs-CZ" altLang="cs-CZ" dirty="0" err="1" smtClean="0"/>
              <a:t>MiFID</a:t>
            </a:r>
            <a:r>
              <a:rPr lang="cs-CZ" altLang="cs-CZ" dirty="0" smtClean="0"/>
              <a:t> a čl. 50 PS-</a:t>
            </a:r>
            <a:r>
              <a:rPr lang="cs-CZ" altLang="cs-CZ" dirty="0" err="1" smtClean="0"/>
              <a:t>MiFID</a:t>
            </a:r>
            <a:endParaRPr lang="cs-CZ" altLang="cs-CZ" dirty="0" smtClean="0"/>
          </a:p>
          <a:p>
            <a:pPr lvl="2" algn="just"/>
            <a:r>
              <a:rPr lang="cs-CZ" altLang="cs-CZ" dirty="0" smtClean="0"/>
              <a:t>Zcela se vylučují pravidla jednání se zákazníky</a:t>
            </a:r>
          </a:p>
        </p:txBody>
      </p:sp>
    </p:spTree>
    <p:extLst>
      <p:ext uri="{BB962C8B-B14F-4D97-AF65-F5344CB8AC3E}">
        <p14:creationId xmlns:p14="http://schemas.microsoft.com/office/powerpoint/2010/main" val="13894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193964"/>
            <a:ext cx="10753200" cy="60960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Best </a:t>
            </a:r>
            <a:r>
              <a:rPr lang="cs-CZ" altLang="cs-CZ" dirty="0" err="1" smtClean="0"/>
              <a:t>execution</a:t>
            </a:r>
            <a:endParaRPr lang="en-US" altLang="cs-CZ" dirty="0" smtClean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57288" y="124308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6255" y="1006764"/>
            <a:ext cx="11526981" cy="5726545"/>
          </a:xfrm>
        </p:spPr>
        <p:txBody>
          <a:bodyPr/>
          <a:lstStyle/>
          <a:p>
            <a:r>
              <a:rPr lang="cs-CZ" sz="2000" b="1" dirty="0" smtClean="0"/>
              <a:t>OCP </a:t>
            </a:r>
            <a:r>
              <a:rPr lang="cs-CZ" sz="2000" dirty="0" smtClean="0"/>
              <a:t>provádí </a:t>
            </a:r>
            <a:r>
              <a:rPr lang="cs-CZ" sz="2000" dirty="0"/>
              <a:t>pokyny zákazníka za nejlepších podmínek, přičemž zohlední</a:t>
            </a:r>
          </a:p>
          <a:p>
            <a:r>
              <a:rPr lang="cs-CZ" sz="2000" b="1" dirty="0"/>
              <a:t>a)</a:t>
            </a:r>
            <a:r>
              <a:rPr lang="cs-CZ" sz="2000" dirty="0"/>
              <a:t> cenu, kterou lze dosáhnout na převodním místě,</a:t>
            </a:r>
          </a:p>
          <a:p>
            <a:r>
              <a:rPr lang="cs-CZ" sz="2000" b="1" dirty="0"/>
              <a:t>b)</a:t>
            </a:r>
            <a:r>
              <a:rPr lang="cs-CZ" sz="2000" dirty="0"/>
              <a:t> celkový objem úplat účtovaných zákazníkovi,</a:t>
            </a:r>
          </a:p>
          <a:p>
            <a:r>
              <a:rPr lang="cs-CZ" sz="2000" b="1" dirty="0"/>
              <a:t>c)</a:t>
            </a:r>
            <a:r>
              <a:rPr lang="cs-CZ" sz="2000" dirty="0"/>
              <a:t> rychlost, s jakou lze pokyn provést,</a:t>
            </a:r>
          </a:p>
          <a:p>
            <a:r>
              <a:rPr lang="cs-CZ" sz="2000" b="1" dirty="0"/>
              <a:t>d)</a:t>
            </a:r>
            <a:r>
              <a:rPr lang="cs-CZ" sz="2000" dirty="0"/>
              <a:t> pravděpodobnost provedení pokynu,</a:t>
            </a:r>
          </a:p>
          <a:p>
            <a:r>
              <a:rPr lang="cs-CZ" sz="2000" b="1" dirty="0"/>
              <a:t>e)</a:t>
            </a:r>
            <a:r>
              <a:rPr lang="cs-CZ" sz="2000" dirty="0"/>
              <a:t> objem požadovaného obchodu,</a:t>
            </a:r>
          </a:p>
          <a:p>
            <a:r>
              <a:rPr lang="cs-CZ" sz="2000" b="1" dirty="0"/>
              <a:t>f)</a:t>
            </a:r>
            <a:r>
              <a:rPr lang="cs-CZ" sz="2000" dirty="0"/>
              <a:t> podmínky pro vypořádání,</a:t>
            </a:r>
          </a:p>
          <a:p>
            <a:r>
              <a:rPr lang="cs-CZ" sz="2000" b="1" dirty="0"/>
              <a:t>g)</a:t>
            </a:r>
            <a:r>
              <a:rPr lang="cs-CZ" sz="2000" dirty="0"/>
              <a:t> typ pokynu, nebo</a:t>
            </a:r>
          </a:p>
          <a:p>
            <a:r>
              <a:rPr lang="cs-CZ" sz="2000" b="1" dirty="0"/>
              <a:t>h)</a:t>
            </a:r>
            <a:r>
              <a:rPr lang="cs-CZ" sz="2000" dirty="0"/>
              <a:t> jakýkoliv jiný faktor mající význam pro provedení pokynů zákazníka za nejlepších podmínek.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Obchodník </a:t>
            </a:r>
            <a:r>
              <a:rPr lang="cs-CZ" dirty="0"/>
              <a:t>s cennými papíry zákazníkovi na jeho žádost doloží, že provádí nebo provedl jeho pokyn nebo pokyny v souladu s pravidly pro provádění pokynů </a:t>
            </a:r>
            <a:r>
              <a:rPr lang="cs-CZ" dirty="0" smtClean="0"/>
              <a:t>zákazníků.</a:t>
            </a:r>
            <a:endParaRPr lang="cs-CZ" dirty="0" smtClean="0"/>
          </a:p>
          <a:p>
            <a:pPr lvl="1" algn="just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58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782" y="295564"/>
            <a:ext cx="11536218" cy="646545"/>
          </a:xfrm>
        </p:spPr>
        <p:txBody>
          <a:bodyPr/>
          <a:lstStyle/>
          <a:p>
            <a:r>
              <a:rPr lang="cs-CZ" dirty="0" smtClean="0"/>
              <a:t>Garanční fond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6779" y="794084"/>
            <a:ext cx="11590421" cy="60639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Obchodník s cennými papíry platí do Garančního fondu roční příspěvek ve výši 2 % z objemu výnosů z poplatků a provizí za poskytnuté investiční služby za poslední kalendářní rok</a:t>
            </a:r>
            <a:r>
              <a:rPr lang="cs-CZ" dirty="0" smtClean="0"/>
              <a:t>. Min. 10 tis. Kč.</a:t>
            </a:r>
          </a:p>
          <a:p>
            <a:r>
              <a:rPr lang="cs-CZ" dirty="0"/>
              <a:t>Garanční fond je právnická osoba, která zabezpečuje záruční systém, ze kterého se vyplácejí náhrady zákazníkům obchodníka s cennými papíry, který není schopen plnit své dluhy vůči svým zákazníkům.</a:t>
            </a:r>
          </a:p>
          <a:p>
            <a:r>
              <a:rPr lang="cs-CZ" b="1" dirty="0"/>
              <a:t>(2)</a:t>
            </a:r>
            <a:r>
              <a:rPr lang="cs-CZ" dirty="0"/>
              <a:t> Garanční fond</a:t>
            </a:r>
          </a:p>
          <a:p>
            <a:r>
              <a:rPr lang="cs-CZ" b="1" dirty="0"/>
              <a:t>a)</a:t>
            </a:r>
            <a:r>
              <a:rPr lang="cs-CZ" dirty="0"/>
              <a:t> přijímá příspěvky od obchodníků s cennými papíry,</a:t>
            </a:r>
          </a:p>
          <a:p>
            <a:r>
              <a:rPr lang="cs-CZ" b="1" dirty="0"/>
              <a:t>b)</a:t>
            </a:r>
            <a:r>
              <a:rPr lang="cs-CZ" dirty="0"/>
              <a:t> informuje Českou národní banku o výši příspěvků, které jednotliví obchodníci s cennými papíry zaplatili Garančnímu fondu za příslušný kalendářní rok, a uveřejňuje tyto informace na svých internetových stránkách do 30. dubna následujícího roku,</a:t>
            </a:r>
          </a:p>
          <a:p>
            <a:r>
              <a:rPr lang="cs-CZ" b="1" dirty="0"/>
              <a:t>c)</a:t>
            </a:r>
            <a:r>
              <a:rPr lang="cs-CZ" dirty="0"/>
              <a:t> zajišťuje ověřování nároků na vyplacení náhrad z Garančního fondu,</a:t>
            </a:r>
          </a:p>
          <a:p>
            <a:r>
              <a:rPr lang="cs-CZ" b="1" dirty="0"/>
              <a:t>d)</a:t>
            </a:r>
            <a:r>
              <a:rPr lang="cs-CZ" dirty="0"/>
              <a:t> zajišťuje vyplácení náhrad z Garančního fondu.</a:t>
            </a:r>
          </a:p>
          <a:p>
            <a:r>
              <a:rPr lang="cs-CZ" b="1" dirty="0"/>
              <a:t>(3)</a:t>
            </a:r>
            <a:r>
              <a:rPr lang="cs-CZ" dirty="0"/>
              <a:t> Garanční fond se zapisuje do obchodního </a:t>
            </a:r>
            <a:r>
              <a:rPr lang="cs-CZ" dirty="0" smtClean="0"/>
              <a:t>rejstřík, není </a:t>
            </a:r>
            <a:r>
              <a:rPr lang="cs-CZ" dirty="0"/>
              <a:t>státním </a:t>
            </a:r>
            <a:r>
              <a:rPr lang="cs-CZ" dirty="0" smtClean="0"/>
              <a:t>fondem ani pojišťovnou.</a:t>
            </a:r>
            <a:endParaRPr lang="cs-CZ" dirty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608225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454</Words>
  <Application>Microsoft Office PowerPoint</Application>
  <PresentationFormat>Širokoúhlá obrazovka</PresentationFormat>
  <Paragraphs>98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Roboto Condensed</vt:lpstr>
      <vt:lpstr>Tahoma</vt:lpstr>
      <vt:lpstr>Wingdings</vt:lpstr>
      <vt:lpstr>Prezentace_MU_CZ</vt:lpstr>
      <vt:lpstr> Obchodníci s cennými papíry    </vt:lpstr>
      <vt:lpstr>OCP v ČR</vt:lpstr>
      <vt:lpstr>OCP a investiční služby - § 4 ZPKT</vt:lpstr>
      <vt:lpstr>OCP</vt:lpstr>
      <vt:lpstr>OCP a výkon činnosti</vt:lpstr>
      <vt:lpstr>Vázaný zástupce</vt:lpstr>
      <vt:lpstr>Kategorizace zákazníků</vt:lpstr>
      <vt:lpstr>Best execution</vt:lpstr>
      <vt:lpstr>Garanční fond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163</cp:revision>
  <cp:lastPrinted>1601-01-01T00:00:00Z</cp:lastPrinted>
  <dcterms:created xsi:type="dcterms:W3CDTF">2019-10-11T08:57:52Z</dcterms:created>
  <dcterms:modified xsi:type="dcterms:W3CDTF">2019-12-18T08:25:34Z</dcterms:modified>
</cp:coreProperties>
</file>