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6" r:id="rId1"/>
  </p:sldMasterIdLst>
  <p:notesMasterIdLst>
    <p:notesMasterId r:id="rId48"/>
  </p:notesMasterIdLst>
  <p:sldIdLst>
    <p:sldId id="256" r:id="rId2"/>
    <p:sldId id="356" r:id="rId3"/>
    <p:sldId id="291" r:id="rId4"/>
    <p:sldId id="359" r:id="rId5"/>
    <p:sldId id="279" r:id="rId6"/>
    <p:sldId id="287" r:id="rId7"/>
    <p:sldId id="357" r:id="rId8"/>
    <p:sldId id="358" r:id="rId9"/>
    <p:sldId id="278" r:id="rId10"/>
    <p:sldId id="285" r:id="rId11"/>
    <p:sldId id="286" r:id="rId12"/>
    <p:sldId id="262" r:id="rId13"/>
    <p:sldId id="264" r:id="rId14"/>
    <p:sldId id="266" r:id="rId15"/>
    <p:sldId id="265" r:id="rId16"/>
    <p:sldId id="267" r:id="rId17"/>
    <p:sldId id="282" r:id="rId18"/>
    <p:sldId id="347" r:id="rId19"/>
    <p:sldId id="274" r:id="rId20"/>
    <p:sldId id="342" r:id="rId21"/>
    <p:sldId id="341" r:id="rId22"/>
    <p:sldId id="284" r:id="rId23"/>
    <p:sldId id="345" r:id="rId24"/>
    <p:sldId id="346" r:id="rId25"/>
    <p:sldId id="348" r:id="rId26"/>
    <p:sldId id="349" r:id="rId27"/>
    <p:sldId id="350" r:id="rId28"/>
    <p:sldId id="336" r:id="rId29"/>
    <p:sldId id="354" r:id="rId30"/>
    <p:sldId id="355" r:id="rId31"/>
    <p:sldId id="313" r:id="rId32"/>
    <p:sldId id="360" r:id="rId33"/>
    <p:sldId id="289" r:id="rId34"/>
    <p:sldId id="258" r:id="rId35"/>
    <p:sldId id="257" r:id="rId36"/>
    <p:sldId id="261" r:id="rId37"/>
    <p:sldId id="276" r:id="rId38"/>
    <p:sldId id="263" r:id="rId39"/>
    <p:sldId id="361" r:id="rId40"/>
    <p:sldId id="269" r:id="rId41"/>
    <p:sldId id="268" r:id="rId42"/>
    <p:sldId id="270" r:id="rId43"/>
    <p:sldId id="271" r:id="rId44"/>
    <p:sldId id="273" r:id="rId45"/>
    <p:sldId id="293" r:id="rId46"/>
    <p:sldId id="27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/>
    <p:restoredTop sz="68118"/>
  </p:normalViewPr>
  <p:slideViewPr>
    <p:cSldViewPr snapToGrid="0" snapToObjects="1">
      <p:cViewPr varScale="1">
        <p:scale>
          <a:sx n="77" d="100"/>
          <a:sy n="77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oam.cnb.cz/sipresextdad/SIPRESWEB.WEB_PROSPECTUS.PROSPECTUS_DETAIL?p_lang=cz&amp;p_id=240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oam.cnb.cz/sipresextdad/SIPRESWEB.WEB_PROSPECTUS.PROSPECTUS_DETAIL?p_lang=cz&amp;p_id=24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6EC77-2DDA-E548-99D7-287396E1030E}" type="doc">
      <dgm:prSet loTypeId="urn:microsoft.com/office/officeart/2005/8/layout/target1" loCatId="" qsTypeId="urn:microsoft.com/office/officeart/2005/8/quickstyle/simple4" qsCatId="simple" csTypeId="urn:microsoft.com/office/officeart/2005/8/colors/accent1_2" csCatId="accent1" phldr="1"/>
      <dgm:spPr/>
    </dgm:pt>
    <dgm:pt modelId="{934901E1-5E41-084D-B4DA-E0AD898AECDF}">
      <dgm:prSet phldrT="[Text]" custT="1"/>
      <dgm:spPr/>
      <dgm:t>
        <a:bodyPr/>
        <a:lstStyle/>
        <a:p>
          <a:r>
            <a:rPr lang="cs-CZ" sz="1800" dirty="0"/>
            <a:t>Převoditelnost</a:t>
          </a:r>
        </a:p>
      </dgm:t>
    </dgm:pt>
    <dgm:pt modelId="{5565B203-E740-D34A-9356-4A4A31381D65}" type="parTrans" cxnId="{CD223D61-1A9B-5444-92C9-198B73886EA0}">
      <dgm:prSet/>
      <dgm:spPr/>
      <dgm:t>
        <a:bodyPr/>
        <a:lstStyle/>
        <a:p>
          <a:endParaRPr lang="cs-CZ"/>
        </a:p>
      </dgm:t>
    </dgm:pt>
    <dgm:pt modelId="{F7070F5D-C7F3-F142-85F4-D09D50EDCBB3}" type="sibTrans" cxnId="{CD223D61-1A9B-5444-92C9-198B73886EA0}">
      <dgm:prSet/>
      <dgm:spPr/>
      <dgm:t>
        <a:bodyPr/>
        <a:lstStyle/>
        <a:p>
          <a:endParaRPr lang="cs-CZ"/>
        </a:p>
      </dgm:t>
    </dgm:pt>
    <dgm:pt modelId="{873AED8D-36DD-A642-B77B-9814D66BC43A}">
      <dgm:prSet phldrT="[Text]" custT="1"/>
      <dgm:spPr/>
      <dgm:t>
        <a:bodyPr/>
        <a:lstStyle/>
        <a:p>
          <a:r>
            <a:rPr lang="cs-CZ" sz="1800" dirty="0"/>
            <a:t>Náležitosti dluhopisů (§ 6 </a:t>
          </a:r>
          <a:r>
            <a:rPr lang="cs-CZ" sz="1800" dirty="0" err="1"/>
            <a:t>ZoD</a:t>
          </a:r>
          <a:r>
            <a:rPr lang="cs-CZ" sz="1800" dirty="0"/>
            <a:t>)</a:t>
          </a:r>
        </a:p>
      </dgm:t>
    </dgm:pt>
    <dgm:pt modelId="{B4A95242-AD85-4141-B3D2-EDC1952FB522}" type="parTrans" cxnId="{009A7601-9C9E-D142-B133-4C07E9673351}">
      <dgm:prSet/>
      <dgm:spPr/>
      <dgm:t>
        <a:bodyPr/>
        <a:lstStyle/>
        <a:p>
          <a:endParaRPr lang="cs-CZ"/>
        </a:p>
      </dgm:t>
    </dgm:pt>
    <dgm:pt modelId="{26D06155-7997-394A-9753-A0D7DCF18B32}" type="sibTrans" cxnId="{009A7601-9C9E-D142-B133-4C07E9673351}">
      <dgm:prSet/>
      <dgm:spPr/>
      <dgm:t>
        <a:bodyPr/>
        <a:lstStyle/>
        <a:p>
          <a:endParaRPr lang="cs-CZ"/>
        </a:p>
      </dgm:t>
    </dgm:pt>
    <dgm:pt modelId="{3CBAAD24-3D9E-DB4A-B592-C4F497292095}">
      <dgm:prSet phldrT="[Text]" custT="1"/>
      <dgm:spPr/>
      <dgm:t>
        <a:bodyPr/>
        <a:lstStyle/>
        <a:p>
          <a:r>
            <a:rPr lang="cs-CZ" sz="1800" dirty="0"/>
            <a:t>Náležitosti emisních podmínek (§ 8,9 </a:t>
          </a:r>
          <a:r>
            <a:rPr lang="cs-CZ" sz="1800" dirty="0" err="1"/>
            <a:t>ZoD</a:t>
          </a:r>
          <a:r>
            <a:rPr lang="cs-CZ" sz="1800" dirty="0"/>
            <a:t>)</a:t>
          </a:r>
        </a:p>
      </dgm:t>
    </dgm:pt>
    <dgm:pt modelId="{83A899B5-C52F-3740-B85A-B91C81FD9C77}" type="parTrans" cxnId="{C64ABA8B-346B-9F43-8CD9-4365BCFC5F7F}">
      <dgm:prSet/>
      <dgm:spPr/>
      <dgm:t>
        <a:bodyPr/>
        <a:lstStyle/>
        <a:p>
          <a:endParaRPr lang="cs-CZ"/>
        </a:p>
      </dgm:t>
    </dgm:pt>
    <dgm:pt modelId="{421E9E69-8CDC-344A-B51B-6C8B52923823}" type="sibTrans" cxnId="{C64ABA8B-346B-9F43-8CD9-4365BCFC5F7F}">
      <dgm:prSet/>
      <dgm:spPr/>
      <dgm:t>
        <a:bodyPr/>
        <a:lstStyle/>
        <a:p>
          <a:endParaRPr lang="cs-CZ"/>
        </a:p>
      </dgm:t>
    </dgm:pt>
    <dgm:pt modelId="{2F61F306-A46F-3A4C-AFB7-7484563AC548}">
      <dgm:prSet phldrT="[Text]" custT="1"/>
      <dgm:spPr/>
      <dgm:t>
        <a:bodyPr/>
        <a:lstStyle/>
        <a:p>
          <a:r>
            <a:rPr lang="cs-CZ" sz="1400" dirty="0"/>
            <a:t>zaknihované</a:t>
          </a:r>
        </a:p>
      </dgm:t>
    </dgm:pt>
    <dgm:pt modelId="{21E95701-A336-7A4E-9511-C335A4998C98}" type="parTrans" cxnId="{0F803B32-A873-7440-821F-0E3A2198BFC3}">
      <dgm:prSet/>
      <dgm:spPr/>
      <dgm:t>
        <a:bodyPr/>
        <a:lstStyle/>
        <a:p>
          <a:endParaRPr lang="cs-CZ"/>
        </a:p>
      </dgm:t>
    </dgm:pt>
    <dgm:pt modelId="{B43FF2F7-D6E8-0540-BC90-6C1D68FDDE1F}" type="sibTrans" cxnId="{0F803B32-A873-7440-821F-0E3A2198BFC3}">
      <dgm:prSet/>
      <dgm:spPr/>
      <dgm:t>
        <a:bodyPr/>
        <a:lstStyle/>
        <a:p>
          <a:endParaRPr lang="cs-CZ"/>
        </a:p>
      </dgm:t>
    </dgm:pt>
    <dgm:pt modelId="{43574911-5193-D04B-A3E0-C8009111870D}">
      <dgm:prSet phldrT="[Text]" custT="1"/>
      <dgm:spPr/>
      <dgm:t>
        <a:bodyPr/>
        <a:lstStyle/>
        <a:p>
          <a:r>
            <a:rPr lang="cs-CZ" sz="1400" dirty="0"/>
            <a:t>listinné</a:t>
          </a:r>
        </a:p>
      </dgm:t>
    </dgm:pt>
    <dgm:pt modelId="{2C5675AD-F942-A644-96BD-5C45D19F2AE8}" type="parTrans" cxnId="{7895D478-1BE8-9440-B504-EDDD35967F88}">
      <dgm:prSet/>
      <dgm:spPr/>
      <dgm:t>
        <a:bodyPr/>
        <a:lstStyle/>
        <a:p>
          <a:endParaRPr lang="cs-CZ"/>
        </a:p>
      </dgm:t>
    </dgm:pt>
    <dgm:pt modelId="{E581E6F0-D184-B245-9B6E-E2B0B9F4B6A4}" type="sibTrans" cxnId="{7895D478-1BE8-9440-B504-EDDD35967F88}">
      <dgm:prSet/>
      <dgm:spPr/>
      <dgm:t>
        <a:bodyPr/>
        <a:lstStyle/>
        <a:p>
          <a:endParaRPr lang="cs-CZ"/>
        </a:p>
      </dgm:t>
    </dgm:pt>
    <dgm:pt modelId="{12070C08-FA7D-454F-A2EA-358C0F599A2D}">
      <dgm:prSet phldrT="[Text]" custT="1"/>
      <dgm:spPr/>
      <dgm:t>
        <a:bodyPr/>
        <a:lstStyle/>
        <a:p>
          <a:r>
            <a:rPr lang="cs-CZ" sz="1400" dirty="0"/>
            <a:t>podíly na sběrném dl.</a:t>
          </a:r>
        </a:p>
      </dgm:t>
    </dgm:pt>
    <dgm:pt modelId="{58C32A34-380F-E644-B735-693B7011DE1C}" type="parTrans" cxnId="{DA6669AA-AF76-AA4A-A8D3-3DD284D001D3}">
      <dgm:prSet/>
      <dgm:spPr/>
      <dgm:t>
        <a:bodyPr/>
        <a:lstStyle/>
        <a:p>
          <a:endParaRPr lang="cs-CZ"/>
        </a:p>
      </dgm:t>
    </dgm:pt>
    <dgm:pt modelId="{69643A51-2DBA-2C41-8622-4EB0C173AA9B}" type="sibTrans" cxnId="{DA6669AA-AF76-AA4A-A8D3-3DD284D001D3}">
      <dgm:prSet/>
      <dgm:spPr/>
      <dgm:t>
        <a:bodyPr/>
        <a:lstStyle/>
        <a:p>
          <a:endParaRPr lang="cs-CZ"/>
        </a:p>
      </dgm:t>
    </dgm:pt>
    <dgm:pt modelId="{BF0C5407-C08F-2E4E-A2E6-A77DAAF5999B}">
      <dgm:prSet phldrT="[Text]" custT="1"/>
      <dgm:spPr/>
      <dgm:t>
        <a:bodyPr/>
        <a:lstStyle/>
        <a:p>
          <a:r>
            <a:rPr lang="cs-CZ" sz="1400" dirty="0"/>
            <a:t>Pro změny je vhodné upravit postup při jednání na schůzi vlastníků</a:t>
          </a:r>
        </a:p>
      </dgm:t>
    </dgm:pt>
    <dgm:pt modelId="{22B8EB1D-032B-D044-AD56-3A45CAF3CCF4}" type="sibTrans" cxnId="{14E911F4-4A91-DC4D-B69F-B62FDA1A6BE0}">
      <dgm:prSet/>
      <dgm:spPr/>
      <dgm:t>
        <a:bodyPr/>
        <a:lstStyle/>
        <a:p>
          <a:endParaRPr lang="cs-CZ"/>
        </a:p>
      </dgm:t>
    </dgm:pt>
    <dgm:pt modelId="{8C33A12A-3151-514D-988A-B743EBF6BB67}" type="parTrans" cxnId="{14E911F4-4A91-DC4D-B69F-B62FDA1A6BE0}">
      <dgm:prSet/>
      <dgm:spPr/>
      <dgm:t>
        <a:bodyPr/>
        <a:lstStyle/>
        <a:p>
          <a:endParaRPr lang="cs-CZ"/>
        </a:p>
      </dgm:t>
    </dgm:pt>
    <dgm:pt modelId="{EEF9CAB8-4D71-E344-B97B-5B2DAE38FB5A}">
      <dgm:prSet phldrT="[Text]" custT="1"/>
      <dgm:spPr/>
      <dgm:t>
        <a:bodyPr/>
        <a:lstStyle/>
        <a:p>
          <a:r>
            <a:rPr lang="cs-CZ" sz="1400" dirty="0"/>
            <a:t>omezení (US investoři,…)</a:t>
          </a:r>
        </a:p>
      </dgm:t>
    </dgm:pt>
    <dgm:pt modelId="{BBB2A3B9-1B2B-1441-920A-80A996CFA3FC}" type="parTrans" cxnId="{6EF50163-6EE1-EA47-BAA2-2C10210B164E}">
      <dgm:prSet/>
      <dgm:spPr/>
      <dgm:t>
        <a:bodyPr/>
        <a:lstStyle/>
        <a:p>
          <a:endParaRPr lang="en-US"/>
        </a:p>
      </dgm:t>
    </dgm:pt>
    <dgm:pt modelId="{6B0D86F2-C313-9A4D-9A88-864A912A233D}" type="sibTrans" cxnId="{6EF50163-6EE1-EA47-BAA2-2C10210B164E}">
      <dgm:prSet/>
      <dgm:spPr/>
      <dgm:t>
        <a:bodyPr/>
        <a:lstStyle/>
        <a:p>
          <a:endParaRPr lang="en-US"/>
        </a:p>
      </dgm:t>
    </dgm:pt>
    <dgm:pt modelId="{346D10C4-5F93-944B-9D6E-7A8146C9AA74}" type="pres">
      <dgm:prSet presAssocID="{5F26EC77-2DDA-E548-99D7-287396E1030E}" presName="composite" presStyleCnt="0">
        <dgm:presLayoutVars>
          <dgm:chMax val="5"/>
          <dgm:dir/>
          <dgm:resizeHandles val="exact"/>
        </dgm:presLayoutVars>
      </dgm:prSet>
      <dgm:spPr/>
    </dgm:pt>
    <dgm:pt modelId="{E8BA63C2-E58A-4B46-BA9C-2E88F6BBB6E6}" type="pres">
      <dgm:prSet presAssocID="{934901E1-5E41-084D-B4DA-E0AD898AECDF}" presName="circle1" presStyleLbl="lnNode1" presStyleIdx="0" presStyleCnt="3"/>
      <dgm:spPr/>
    </dgm:pt>
    <dgm:pt modelId="{5CCF3232-237A-7D49-97FE-D0D00B543C4C}" type="pres">
      <dgm:prSet presAssocID="{934901E1-5E41-084D-B4DA-E0AD898AECDF}" presName="text1" presStyleLbl="revTx" presStyleIdx="0" presStyleCnt="3" custScaleX="177541" custScaleY="123371" custLinFactNeighborX="57107" custLinFactNeighborY="12235">
        <dgm:presLayoutVars>
          <dgm:bulletEnabled val="1"/>
        </dgm:presLayoutVars>
      </dgm:prSet>
      <dgm:spPr/>
    </dgm:pt>
    <dgm:pt modelId="{FE5BF796-E9BC-9644-9064-6C0E5C6345B0}" type="pres">
      <dgm:prSet presAssocID="{934901E1-5E41-084D-B4DA-E0AD898AECDF}" presName="line1" presStyleLbl="callout" presStyleIdx="0" presStyleCnt="6"/>
      <dgm:spPr/>
    </dgm:pt>
    <dgm:pt modelId="{1FEE0D50-CE50-A740-8B71-AD6E3ACDE424}" type="pres">
      <dgm:prSet presAssocID="{934901E1-5E41-084D-B4DA-E0AD898AECDF}" presName="d1" presStyleLbl="callout" presStyleIdx="1" presStyleCnt="6"/>
      <dgm:spPr/>
    </dgm:pt>
    <dgm:pt modelId="{6520B6FD-CE83-DE4B-899A-3153766DE65F}" type="pres">
      <dgm:prSet presAssocID="{873AED8D-36DD-A642-B77B-9814D66BC43A}" presName="circle2" presStyleLbl="lnNode1" presStyleIdx="1" presStyleCnt="3"/>
      <dgm:spPr/>
    </dgm:pt>
    <dgm:pt modelId="{55651391-4EBC-B642-B7D4-B45A5F3AF55E}" type="pres">
      <dgm:prSet presAssocID="{873AED8D-36DD-A642-B77B-9814D66BC43A}" presName="text2" presStyleLbl="revTx" presStyleIdx="1" presStyleCnt="3" custScaleX="249510" custLinFactX="14151" custLinFactNeighborX="100000" custLinFactNeighborY="52327">
        <dgm:presLayoutVars>
          <dgm:bulletEnabled val="1"/>
        </dgm:presLayoutVars>
      </dgm:prSet>
      <dgm:spPr/>
    </dgm:pt>
    <dgm:pt modelId="{47AD9F3E-FADC-1542-95AB-0F63C3F06F1A}" type="pres">
      <dgm:prSet presAssocID="{873AED8D-36DD-A642-B77B-9814D66BC43A}" presName="line2" presStyleLbl="callout" presStyleIdx="2" presStyleCnt="6" custLinFactX="88086" custLinFactY="600000" custLinFactNeighborX="100000" custLinFactNeighborY="623928"/>
      <dgm:spPr/>
    </dgm:pt>
    <dgm:pt modelId="{E7A07823-A049-C54F-A743-F402293B4623}" type="pres">
      <dgm:prSet presAssocID="{873AED8D-36DD-A642-B77B-9814D66BC43A}" presName="d2" presStyleLbl="callout" presStyleIdx="3" presStyleCnt="6" custScaleX="185036" custScaleY="73678" custLinFactNeighborX="15616" custLinFactNeighborY="15236"/>
      <dgm:spPr/>
    </dgm:pt>
    <dgm:pt modelId="{8310DC4D-A7E5-8E42-9098-80E390B2727F}" type="pres">
      <dgm:prSet presAssocID="{3CBAAD24-3D9E-DB4A-B592-C4F497292095}" presName="circle3" presStyleLbl="lnNode1" presStyleIdx="2" presStyleCnt="3" custScaleX="124219" custScaleY="123469" custLinFactNeighborX="-370"/>
      <dgm:spPr/>
    </dgm:pt>
    <dgm:pt modelId="{379B1CD9-5A9A-1843-AE1A-F963C957341A}" type="pres">
      <dgm:prSet presAssocID="{3CBAAD24-3D9E-DB4A-B592-C4F497292095}" presName="text3" presStyleLbl="revTx" presStyleIdx="2" presStyleCnt="3" custScaleX="186667" custScaleY="157069" custLinFactNeighborX="85650" custLinFactNeighborY="73414">
        <dgm:presLayoutVars>
          <dgm:bulletEnabled val="1"/>
        </dgm:presLayoutVars>
      </dgm:prSet>
      <dgm:spPr/>
    </dgm:pt>
    <dgm:pt modelId="{7231759C-229E-8543-AD64-ACB52EE060B7}" type="pres">
      <dgm:prSet presAssocID="{3CBAAD24-3D9E-DB4A-B592-C4F497292095}" presName="line3" presStyleLbl="callout" presStyleIdx="4" presStyleCnt="6" custFlipVert="0" custFlipHor="1" custSzY="178184" custScaleX="38786" custLinFactX="100000" custLinFactY="600000" custLinFactNeighborX="123765" custLinFactNeighborY="686934"/>
      <dgm:spPr/>
    </dgm:pt>
    <dgm:pt modelId="{DE4BF62C-9B2B-234A-90A3-A6D46EA3C30A}" type="pres">
      <dgm:prSet presAssocID="{3CBAAD24-3D9E-DB4A-B592-C4F497292095}" presName="d3" presStyleLbl="callout" presStyleIdx="5" presStyleCnt="6" custScaleX="210219" custScaleY="23514" custLinFactNeighborX="70695" custLinFactNeighborY="11191"/>
      <dgm:spPr/>
    </dgm:pt>
  </dgm:ptLst>
  <dgm:cxnLst>
    <dgm:cxn modelId="{009A7601-9C9E-D142-B133-4C07E9673351}" srcId="{5F26EC77-2DDA-E548-99D7-287396E1030E}" destId="{873AED8D-36DD-A642-B77B-9814D66BC43A}" srcOrd="1" destOrd="0" parTransId="{B4A95242-AD85-4141-B3D2-EDC1952FB522}" sibTransId="{26D06155-7997-394A-9753-A0D7DCF18B32}"/>
    <dgm:cxn modelId="{DE22FA0D-7638-5042-8994-57E41F8C7C50}" type="presOf" srcId="{43574911-5193-D04B-A3E0-C8009111870D}" destId="{5CCF3232-237A-7D49-97FE-D0D00B543C4C}" srcOrd="0" destOrd="2" presId="urn:microsoft.com/office/officeart/2005/8/layout/target1"/>
    <dgm:cxn modelId="{C7450C14-B14B-1642-9F24-E646CE77F422}" type="presOf" srcId="{12070C08-FA7D-454F-A2EA-358C0F599A2D}" destId="{5CCF3232-237A-7D49-97FE-D0D00B543C4C}" srcOrd="0" destOrd="3" presId="urn:microsoft.com/office/officeart/2005/8/layout/target1"/>
    <dgm:cxn modelId="{B0CB7B28-4CFF-4D4D-AB62-82FF3D30237C}" type="presOf" srcId="{934901E1-5E41-084D-B4DA-E0AD898AECDF}" destId="{5CCF3232-237A-7D49-97FE-D0D00B543C4C}" srcOrd="0" destOrd="0" presId="urn:microsoft.com/office/officeart/2005/8/layout/target1"/>
    <dgm:cxn modelId="{9059BD2D-91B7-0E4C-98E0-EDEE2EF283B1}" type="presOf" srcId="{3CBAAD24-3D9E-DB4A-B592-C4F497292095}" destId="{379B1CD9-5A9A-1843-AE1A-F963C957341A}" srcOrd="0" destOrd="0" presId="urn:microsoft.com/office/officeart/2005/8/layout/target1"/>
    <dgm:cxn modelId="{0F803B32-A873-7440-821F-0E3A2198BFC3}" srcId="{934901E1-5E41-084D-B4DA-E0AD898AECDF}" destId="{2F61F306-A46F-3A4C-AFB7-7484563AC548}" srcOrd="0" destOrd="0" parTransId="{21E95701-A336-7A4E-9511-C335A4998C98}" sibTransId="{B43FF2F7-D6E8-0540-BC90-6C1D68FDDE1F}"/>
    <dgm:cxn modelId="{D4746043-D4FF-294D-BF0D-6FA6C6F8AD82}" type="presOf" srcId="{EEF9CAB8-4D71-E344-B97B-5B2DAE38FB5A}" destId="{5CCF3232-237A-7D49-97FE-D0D00B543C4C}" srcOrd="0" destOrd="4" presId="urn:microsoft.com/office/officeart/2005/8/layout/target1"/>
    <dgm:cxn modelId="{CD223D61-1A9B-5444-92C9-198B73886EA0}" srcId="{5F26EC77-2DDA-E548-99D7-287396E1030E}" destId="{934901E1-5E41-084D-B4DA-E0AD898AECDF}" srcOrd="0" destOrd="0" parTransId="{5565B203-E740-D34A-9356-4A4A31381D65}" sibTransId="{F7070F5D-C7F3-F142-85F4-D09D50EDCBB3}"/>
    <dgm:cxn modelId="{6EF50163-6EE1-EA47-BAA2-2C10210B164E}" srcId="{934901E1-5E41-084D-B4DA-E0AD898AECDF}" destId="{EEF9CAB8-4D71-E344-B97B-5B2DAE38FB5A}" srcOrd="3" destOrd="0" parTransId="{BBB2A3B9-1B2B-1441-920A-80A996CFA3FC}" sibTransId="{6B0D86F2-C313-9A4D-9A88-864A912A233D}"/>
    <dgm:cxn modelId="{76312D77-85C7-824A-A83B-10714C7ABD1D}" type="presOf" srcId="{2F61F306-A46F-3A4C-AFB7-7484563AC548}" destId="{5CCF3232-237A-7D49-97FE-D0D00B543C4C}" srcOrd="0" destOrd="1" presId="urn:microsoft.com/office/officeart/2005/8/layout/target1"/>
    <dgm:cxn modelId="{7895D478-1BE8-9440-B504-EDDD35967F88}" srcId="{934901E1-5E41-084D-B4DA-E0AD898AECDF}" destId="{43574911-5193-D04B-A3E0-C8009111870D}" srcOrd="1" destOrd="0" parTransId="{2C5675AD-F942-A644-96BD-5C45D19F2AE8}" sibTransId="{E581E6F0-D184-B245-9B6E-E2B0B9F4B6A4}"/>
    <dgm:cxn modelId="{256BA586-4BA4-914F-8E63-386939BFF669}" type="presOf" srcId="{873AED8D-36DD-A642-B77B-9814D66BC43A}" destId="{55651391-4EBC-B642-B7D4-B45A5F3AF55E}" srcOrd="0" destOrd="0" presId="urn:microsoft.com/office/officeart/2005/8/layout/target1"/>
    <dgm:cxn modelId="{C64ABA8B-346B-9F43-8CD9-4365BCFC5F7F}" srcId="{5F26EC77-2DDA-E548-99D7-287396E1030E}" destId="{3CBAAD24-3D9E-DB4A-B592-C4F497292095}" srcOrd="2" destOrd="0" parTransId="{83A899B5-C52F-3740-B85A-B91C81FD9C77}" sibTransId="{421E9E69-8CDC-344A-B51B-6C8B52923823}"/>
    <dgm:cxn modelId="{DA6669AA-AF76-AA4A-A8D3-3DD284D001D3}" srcId="{934901E1-5E41-084D-B4DA-E0AD898AECDF}" destId="{12070C08-FA7D-454F-A2EA-358C0F599A2D}" srcOrd="2" destOrd="0" parTransId="{58C32A34-380F-E644-B735-693B7011DE1C}" sibTransId="{69643A51-2DBA-2C41-8622-4EB0C173AA9B}"/>
    <dgm:cxn modelId="{413421B1-F580-A04E-B57C-9760BDF5F3A2}" type="presOf" srcId="{5F26EC77-2DDA-E548-99D7-287396E1030E}" destId="{346D10C4-5F93-944B-9D6E-7A8146C9AA74}" srcOrd="0" destOrd="0" presId="urn:microsoft.com/office/officeart/2005/8/layout/target1"/>
    <dgm:cxn modelId="{E9E2F5D1-DEEE-8646-AF2B-EF3CEF758831}" type="presOf" srcId="{BF0C5407-C08F-2E4E-A2E6-A77DAAF5999B}" destId="{379B1CD9-5A9A-1843-AE1A-F963C957341A}" srcOrd="0" destOrd="1" presId="urn:microsoft.com/office/officeart/2005/8/layout/target1"/>
    <dgm:cxn modelId="{14E911F4-4A91-DC4D-B69F-B62FDA1A6BE0}" srcId="{3CBAAD24-3D9E-DB4A-B592-C4F497292095}" destId="{BF0C5407-C08F-2E4E-A2E6-A77DAAF5999B}" srcOrd="0" destOrd="0" parTransId="{8C33A12A-3151-514D-988A-B743EBF6BB67}" sibTransId="{22B8EB1D-032B-D044-AD56-3A45CAF3CCF4}"/>
    <dgm:cxn modelId="{984018D2-EC4F-2A4C-952C-1A444F6AB773}" type="presParOf" srcId="{346D10C4-5F93-944B-9D6E-7A8146C9AA74}" destId="{E8BA63C2-E58A-4B46-BA9C-2E88F6BBB6E6}" srcOrd="0" destOrd="0" presId="urn:microsoft.com/office/officeart/2005/8/layout/target1"/>
    <dgm:cxn modelId="{836212FA-A8F9-B14F-9B05-988F1DCFF981}" type="presParOf" srcId="{346D10C4-5F93-944B-9D6E-7A8146C9AA74}" destId="{5CCF3232-237A-7D49-97FE-D0D00B543C4C}" srcOrd="1" destOrd="0" presId="urn:microsoft.com/office/officeart/2005/8/layout/target1"/>
    <dgm:cxn modelId="{719D20C7-3291-7D45-A7DF-35168A5EBD1E}" type="presParOf" srcId="{346D10C4-5F93-944B-9D6E-7A8146C9AA74}" destId="{FE5BF796-E9BC-9644-9064-6C0E5C6345B0}" srcOrd="2" destOrd="0" presId="urn:microsoft.com/office/officeart/2005/8/layout/target1"/>
    <dgm:cxn modelId="{7D13073C-CF56-6549-AC5B-B38D706A1091}" type="presParOf" srcId="{346D10C4-5F93-944B-9D6E-7A8146C9AA74}" destId="{1FEE0D50-CE50-A740-8B71-AD6E3ACDE424}" srcOrd="3" destOrd="0" presId="urn:microsoft.com/office/officeart/2005/8/layout/target1"/>
    <dgm:cxn modelId="{3310CAF6-46F3-AE46-9A86-EA33DABBBB2B}" type="presParOf" srcId="{346D10C4-5F93-944B-9D6E-7A8146C9AA74}" destId="{6520B6FD-CE83-DE4B-899A-3153766DE65F}" srcOrd="4" destOrd="0" presId="urn:microsoft.com/office/officeart/2005/8/layout/target1"/>
    <dgm:cxn modelId="{961FB77C-6EE7-7C42-AABC-41B2F1783954}" type="presParOf" srcId="{346D10C4-5F93-944B-9D6E-7A8146C9AA74}" destId="{55651391-4EBC-B642-B7D4-B45A5F3AF55E}" srcOrd="5" destOrd="0" presId="urn:microsoft.com/office/officeart/2005/8/layout/target1"/>
    <dgm:cxn modelId="{4A7AFE3D-BCAA-E248-9F2E-AB82641A095D}" type="presParOf" srcId="{346D10C4-5F93-944B-9D6E-7A8146C9AA74}" destId="{47AD9F3E-FADC-1542-95AB-0F63C3F06F1A}" srcOrd="6" destOrd="0" presId="urn:microsoft.com/office/officeart/2005/8/layout/target1"/>
    <dgm:cxn modelId="{C00D1E33-E42D-424A-A23E-6BA1497F6003}" type="presParOf" srcId="{346D10C4-5F93-944B-9D6E-7A8146C9AA74}" destId="{E7A07823-A049-C54F-A743-F402293B4623}" srcOrd="7" destOrd="0" presId="urn:microsoft.com/office/officeart/2005/8/layout/target1"/>
    <dgm:cxn modelId="{873E87A4-6B50-E74E-93E4-6ABFCFAC4A6C}" type="presParOf" srcId="{346D10C4-5F93-944B-9D6E-7A8146C9AA74}" destId="{8310DC4D-A7E5-8E42-9098-80E390B2727F}" srcOrd="8" destOrd="0" presId="urn:microsoft.com/office/officeart/2005/8/layout/target1"/>
    <dgm:cxn modelId="{F2576C44-B5E4-FF45-96AA-5CFC5CEFCC51}" type="presParOf" srcId="{346D10C4-5F93-944B-9D6E-7A8146C9AA74}" destId="{379B1CD9-5A9A-1843-AE1A-F963C957341A}" srcOrd="9" destOrd="0" presId="urn:microsoft.com/office/officeart/2005/8/layout/target1"/>
    <dgm:cxn modelId="{87D20977-9577-0C43-B93C-4B858289F135}" type="presParOf" srcId="{346D10C4-5F93-944B-9D6E-7A8146C9AA74}" destId="{7231759C-229E-8543-AD64-ACB52EE060B7}" srcOrd="10" destOrd="0" presId="urn:microsoft.com/office/officeart/2005/8/layout/target1"/>
    <dgm:cxn modelId="{7DF0954C-208F-5742-A472-23CBE6DF3461}" type="presParOf" srcId="{346D10C4-5F93-944B-9D6E-7A8146C9AA74}" destId="{DE4BF62C-9B2B-234A-90A3-A6D46EA3C30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ED3CB5-01E7-1640-8B8D-73F4109C85D8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4440BA-D1F9-0F4D-B152-D02D9BBF685B}">
      <dgm:prSet phldrT="[Text]"/>
      <dgm:spPr/>
      <dgm:t>
        <a:bodyPr/>
        <a:lstStyle/>
        <a:p>
          <a:r>
            <a:rPr lang="cs-CZ" dirty="0"/>
            <a:t>Struktura a obsah (Nařízení </a:t>
          </a:r>
          <a:r>
            <a:rPr lang="cs-CZ" b="0" i="0" dirty="0"/>
            <a:t>(EU) 2017/1129 a nařízení (EU) 2019/980) </a:t>
          </a:r>
          <a:r>
            <a:rPr lang="cs-CZ" dirty="0"/>
            <a:t>)</a:t>
          </a:r>
        </a:p>
        <a:p>
          <a:r>
            <a:rPr lang="cs-CZ" b="1" dirty="0"/>
            <a:t>Nové od 21. 7. 2019</a:t>
          </a:r>
        </a:p>
      </dgm:t>
    </dgm:pt>
    <dgm:pt modelId="{BD41C99B-6DC7-FC41-8B91-8B8395101BF6}" type="parTrans" cxnId="{84636D14-86D7-0B4E-BC9B-E9C13030B6B5}">
      <dgm:prSet/>
      <dgm:spPr/>
      <dgm:t>
        <a:bodyPr/>
        <a:lstStyle/>
        <a:p>
          <a:endParaRPr lang="cs-CZ"/>
        </a:p>
      </dgm:t>
    </dgm:pt>
    <dgm:pt modelId="{5754519F-2308-C94D-AE82-905B8304FB77}" type="sibTrans" cxnId="{84636D14-86D7-0B4E-BC9B-E9C13030B6B5}">
      <dgm:prSet/>
      <dgm:spPr/>
      <dgm:t>
        <a:bodyPr/>
        <a:lstStyle/>
        <a:p>
          <a:endParaRPr lang="cs-CZ"/>
        </a:p>
      </dgm:t>
    </dgm:pt>
    <dgm:pt modelId="{C820527D-3674-C548-9C59-34F5AC16F717}">
      <dgm:prSet phldrT="[Text]"/>
      <dgm:spPr/>
      <dgm:t>
        <a:bodyPr/>
        <a:lstStyle/>
        <a:p>
          <a:r>
            <a:rPr lang="cs-CZ" dirty="0"/>
            <a:t>Jazyk prospektu</a:t>
          </a:r>
        </a:p>
      </dgm:t>
    </dgm:pt>
    <dgm:pt modelId="{B6212E67-0ED2-ED45-947D-3FB9B3C64DAC}" type="parTrans" cxnId="{39997ECC-9CF7-0D4F-99A4-28F6338F1305}">
      <dgm:prSet/>
      <dgm:spPr/>
      <dgm:t>
        <a:bodyPr/>
        <a:lstStyle/>
        <a:p>
          <a:endParaRPr lang="cs-CZ"/>
        </a:p>
      </dgm:t>
    </dgm:pt>
    <dgm:pt modelId="{9ABA6EE3-3E6B-EC43-8E99-ECBC0BB934BB}" type="sibTrans" cxnId="{39997ECC-9CF7-0D4F-99A4-28F6338F1305}">
      <dgm:prSet/>
      <dgm:spPr/>
      <dgm:t>
        <a:bodyPr/>
        <a:lstStyle/>
        <a:p>
          <a:endParaRPr lang="cs-CZ"/>
        </a:p>
      </dgm:t>
    </dgm:pt>
    <dgm:pt modelId="{F4C340C2-AF29-1C4A-892D-FF19773F6231}">
      <dgm:prSet phldrT="[Text]"/>
      <dgm:spPr/>
      <dgm:t>
        <a:bodyPr/>
        <a:lstStyle/>
        <a:p>
          <a:r>
            <a:rPr lang="cs-CZ" dirty="0"/>
            <a:t>Rozdělení prací mezi emitenta a aranžéra/manažery</a:t>
          </a:r>
        </a:p>
      </dgm:t>
    </dgm:pt>
    <dgm:pt modelId="{64DC8603-BC1C-7840-8381-7F0A3E88392E}" type="parTrans" cxnId="{B1D89C63-9A85-2F4A-BCEE-DFC65D5EDF41}">
      <dgm:prSet/>
      <dgm:spPr/>
      <dgm:t>
        <a:bodyPr/>
        <a:lstStyle/>
        <a:p>
          <a:endParaRPr lang="cs-CZ"/>
        </a:p>
      </dgm:t>
    </dgm:pt>
    <dgm:pt modelId="{AC81F9E5-8749-924D-8B08-92B577FCA38D}" type="sibTrans" cxnId="{B1D89C63-9A85-2F4A-BCEE-DFC65D5EDF41}">
      <dgm:prSet/>
      <dgm:spPr/>
      <dgm:t>
        <a:bodyPr/>
        <a:lstStyle/>
        <a:p>
          <a:endParaRPr lang="cs-CZ"/>
        </a:p>
      </dgm:t>
    </dgm:pt>
    <dgm:pt modelId="{35579743-1B6C-2242-B8A3-2DBA21E66005}">
      <dgm:prSet phldrT="[Text]"/>
      <dgm:spPr/>
      <dgm:t>
        <a:bodyPr/>
        <a:lstStyle/>
        <a:p>
          <a:r>
            <a:rPr lang="cs-CZ" dirty="0"/>
            <a:t>Aktualizace finančních údajů</a:t>
          </a:r>
        </a:p>
      </dgm:t>
    </dgm:pt>
    <dgm:pt modelId="{B96ACFC9-171E-6F4C-9374-DB6AA4641A64}" type="parTrans" cxnId="{85A38D98-9ACE-1340-8B04-B67A5D0F18C2}">
      <dgm:prSet/>
      <dgm:spPr/>
      <dgm:t>
        <a:bodyPr/>
        <a:lstStyle/>
        <a:p>
          <a:endParaRPr lang="cs-CZ"/>
        </a:p>
      </dgm:t>
    </dgm:pt>
    <dgm:pt modelId="{27E42517-571D-2E4F-A68E-3FFB5CD4B6A0}" type="sibTrans" cxnId="{85A38D98-9ACE-1340-8B04-B67A5D0F18C2}">
      <dgm:prSet/>
      <dgm:spPr/>
      <dgm:t>
        <a:bodyPr/>
        <a:lstStyle/>
        <a:p>
          <a:endParaRPr lang="cs-CZ"/>
        </a:p>
      </dgm:t>
    </dgm:pt>
    <dgm:pt modelId="{DFEA33CD-B8EE-314E-AE46-BFFEB271A5B9}">
      <dgm:prSet phldrT="[Text]"/>
      <dgm:spPr/>
      <dgm:t>
        <a:bodyPr/>
        <a:lstStyle/>
        <a:p>
          <a:r>
            <a:rPr lang="cs-CZ" dirty="0"/>
            <a:t>Prospekt</a:t>
          </a:r>
        </a:p>
      </dgm:t>
    </dgm:pt>
    <dgm:pt modelId="{E2B2387B-45DA-2D4B-9A54-736756C089B1}" type="sibTrans" cxnId="{8DAC41C1-6F02-444D-93B6-D570A954BD6F}">
      <dgm:prSet/>
      <dgm:spPr/>
      <dgm:t>
        <a:bodyPr/>
        <a:lstStyle/>
        <a:p>
          <a:endParaRPr lang="cs-CZ"/>
        </a:p>
      </dgm:t>
    </dgm:pt>
    <dgm:pt modelId="{5AC715DA-A959-B44F-B5F4-25C49D1B9A14}" type="parTrans" cxnId="{8DAC41C1-6F02-444D-93B6-D570A954BD6F}">
      <dgm:prSet/>
      <dgm:spPr/>
      <dgm:t>
        <a:bodyPr/>
        <a:lstStyle/>
        <a:p>
          <a:endParaRPr lang="cs-CZ"/>
        </a:p>
      </dgm:t>
    </dgm:pt>
    <dgm:pt modelId="{7BA52BFD-6B55-3D45-A1CC-C99EC1C9DD5C}" type="pres">
      <dgm:prSet presAssocID="{FCED3CB5-01E7-1640-8B8D-73F4109C85D8}" presName="composite" presStyleCnt="0">
        <dgm:presLayoutVars>
          <dgm:chMax val="1"/>
          <dgm:dir/>
          <dgm:resizeHandles val="exact"/>
        </dgm:presLayoutVars>
      </dgm:prSet>
      <dgm:spPr/>
    </dgm:pt>
    <dgm:pt modelId="{2F6FE9BA-0C19-0C4D-9501-B9F8EA3562AC}" type="pres">
      <dgm:prSet presAssocID="{FCED3CB5-01E7-1640-8B8D-73F4109C85D8}" presName="radial" presStyleCnt="0">
        <dgm:presLayoutVars>
          <dgm:animLvl val="ctr"/>
        </dgm:presLayoutVars>
      </dgm:prSet>
      <dgm:spPr/>
    </dgm:pt>
    <dgm:pt modelId="{B086268A-BF53-D848-A711-0468723DFECA}" type="pres">
      <dgm:prSet presAssocID="{DFEA33CD-B8EE-314E-AE46-BFFEB271A5B9}" presName="centerShape" presStyleLbl="vennNode1" presStyleIdx="0" presStyleCnt="5" custScaleX="143993" custScaleY="56360" custLinFactNeighborX="-132" custLinFactNeighborY="-46945"/>
      <dgm:spPr/>
    </dgm:pt>
    <dgm:pt modelId="{C93EAA14-FC59-024F-8B2E-FD6A41087C89}" type="pres">
      <dgm:prSet presAssocID="{BE4440BA-D1F9-0F4D-B152-D02D9BBF685B}" presName="node" presStyleLbl="vennNode1" presStyleIdx="1" presStyleCnt="5" custScaleX="225182" custScaleY="225182" custRadScaleRad="99645" custRadScaleInc="-131321">
        <dgm:presLayoutVars>
          <dgm:bulletEnabled val="1"/>
        </dgm:presLayoutVars>
      </dgm:prSet>
      <dgm:spPr/>
    </dgm:pt>
    <dgm:pt modelId="{1E61DABE-2681-2B40-8256-393D4E15C086}" type="pres">
      <dgm:prSet presAssocID="{C820527D-3674-C548-9C59-34F5AC16F717}" presName="node" presStyleLbl="vennNode1" presStyleIdx="2" presStyleCnt="5" custScaleX="225182" custScaleY="225182" custRadScaleRad="268897" custRadScaleInc="11202">
        <dgm:presLayoutVars>
          <dgm:bulletEnabled val="1"/>
        </dgm:presLayoutVars>
      </dgm:prSet>
      <dgm:spPr/>
    </dgm:pt>
    <dgm:pt modelId="{F97A1B57-7309-3E45-BE7D-79F0A1A21347}" type="pres">
      <dgm:prSet presAssocID="{F4C340C2-AF29-1C4A-892D-FF19773F6231}" presName="node" presStyleLbl="vennNode1" presStyleIdx="3" presStyleCnt="5" custScaleX="225182" custScaleY="225182" custRadScaleRad="268927" custRadScaleInc="88827">
        <dgm:presLayoutVars>
          <dgm:bulletEnabled val="1"/>
        </dgm:presLayoutVars>
      </dgm:prSet>
      <dgm:spPr/>
    </dgm:pt>
    <dgm:pt modelId="{63498F90-65C7-634F-B3B3-83937DA6FB28}" type="pres">
      <dgm:prSet presAssocID="{35579743-1B6C-2242-B8A3-2DBA21E66005}" presName="node" presStyleLbl="vennNode1" presStyleIdx="4" presStyleCnt="5" custScaleX="225182" custScaleY="225182" custRadScaleRad="99856" custRadScaleInc="-168836">
        <dgm:presLayoutVars>
          <dgm:bulletEnabled val="1"/>
        </dgm:presLayoutVars>
      </dgm:prSet>
      <dgm:spPr/>
    </dgm:pt>
  </dgm:ptLst>
  <dgm:cxnLst>
    <dgm:cxn modelId="{84636D14-86D7-0B4E-BC9B-E9C13030B6B5}" srcId="{DFEA33CD-B8EE-314E-AE46-BFFEB271A5B9}" destId="{BE4440BA-D1F9-0F4D-B152-D02D9BBF685B}" srcOrd="0" destOrd="0" parTransId="{BD41C99B-6DC7-FC41-8B91-8B8395101BF6}" sibTransId="{5754519F-2308-C94D-AE82-905B8304FB77}"/>
    <dgm:cxn modelId="{B1D89C63-9A85-2F4A-BCEE-DFC65D5EDF41}" srcId="{DFEA33CD-B8EE-314E-AE46-BFFEB271A5B9}" destId="{F4C340C2-AF29-1C4A-892D-FF19773F6231}" srcOrd="2" destOrd="0" parTransId="{64DC8603-BC1C-7840-8381-7F0A3E88392E}" sibTransId="{AC81F9E5-8749-924D-8B08-92B577FCA38D}"/>
    <dgm:cxn modelId="{E5E1347E-1C19-DE4E-A08E-B9F63293812D}" type="presOf" srcId="{BE4440BA-D1F9-0F4D-B152-D02D9BBF685B}" destId="{C93EAA14-FC59-024F-8B2E-FD6A41087C89}" srcOrd="0" destOrd="0" presId="urn:microsoft.com/office/officeart/2005/8/layout/radial3"/>
    <dgm:cxn modelId="{6E581296-250E-F747-985C-17CBCBE8F8F6}" type="presOf" srcId="{FCED3CB5-01E7-1640-8B8D-73F4109C85D8}" destId="{7BA52BFD-6B55-3D45-A1CC-C99EC1C9DD5C}" srcOrd="0" destOrd="0" presId="urn:microsoft.com/office/officeart/2005/8/layout/radial3"/>
    <dgm:cxn modelId="{85A38D98-9ACE-1340-8B04-B67A5D0F18C2}" srcId="{DFEA33CD-B8EE-314E-AE46-BFFEB271A5B9}" destId="{35579743-1B6C-2242-B8A3-2DBA21E66005}" srcOrd="3" destOrd="0" parTransId="{B96ACFC9-171E-6F4C-9374-DB6AA4641A64}" sibTransId="{27E42517-571D-2E4F-A68E-3FFB5CD4B6A0}"/>
    <dgm:cxn modelId="{0EDE0C9E-30A9-AE4E-BC85-FEB2553F38A6}" type="presOf" srcId="{35579743-1B6C-2242-B8A3-2DBA21E66005}" destId="{63498F90-65C7-634F-B3B3-83937DA6FB28}" srcOrd="0" destOrd="0" presId="urn:microsoft.com/office/officeart/2005/8/layout/radial3"/>
    <dgm:cxn modelId="{33DDDCB9-7975-2A43-A4F5-A870C3857627}" type="presOf" srcId="{DFEA33CD-B8EE-314E-AE46-BFFEB271A5B9}" destId="{B086268A-BF53-D848-A711-0468723DFECA}" srcOrd="0" destOrd="0" presId="urn:microsoft.com/office/officeart/2005/8/layout/radial3"/>
    <dgm:cxn modelId="{8DAC41C1-6F02-444D-93B6-D570A954BD6F}" srcId="{FCED3CB5-01E7-1640-8B8D-73F4109C85D8}" destId="{DFEA33CD-B8EE-314E-AE46-BFFEB271A5B9}" srcOrd="0" destOrd="0" parTransId="{5AC715DA-A959-B44F-B5F4-25C49D1B9A14}" sibTransId="{E2B2387B-45DA-2D4B-9A54-736756C089B1}"/>
    <dgm:cxn modelId="{39997ECC-9CF7-0D4F-99A4-28F6338F1305}" srcId="{DFEA33CD-B8EE-314E-AE46-BFFEB271A5B9}" destId="{C820527D-3674-C548-9C59-34F5AC16F717}" srcOrd="1" destOrd="0" parTransId="{B6212E67-0ED2-ED45-947D-3FB9B3C64DAC}" sibTransId="{9ABA6EE3-3E6B-EC43-8E99-ECBC0BB934BB}"/>
    <dgm:cxn modelId="{385CD5E2-06A8-B94C-851B-5CBA9677C97C}" type="presOf" srcId="{C820527D-3674-C548-9C59-34F5AC16F717}" destId="{1E61DABE-2681-2B40-8256-393D4E15C086}" srcOrd="0" destOrd="0" presId="urn:microsoft.com/office/officeart/2005/8/layout/radial3"/>
    <dgm:cxn modelId="{75FA0BF1-A538-B44F-B6AB-11F20EDBFF37}" type="presOf" srcId="{F4C340C2-AF29-1C4A-892D-FF19773F6231}" destId="{F97A1B57-7309-3E45-BE7D-79F0A1A21347}" srcOrd="0" destOrd="0" presId="urn:microsoft.com/office/officeart/2005/8/layout/radial3"/>
    <dgm:cxn modelId="{DE952DB3-5DB5-9E4E-904C-46F1925ACE15}" type="presParOf" srcId="{7BA52BFD-6B55-3D45-A1CC-C99EC1C9DD5C}" destId="{2F6FE9BA-0C19-0C4D-9501-B9F8EA3562AC}" srcOrd="0" destOrd="0" presId="urn:microsoft.com/office/officeart/2005/8/layout/radial3"/>
    <dgm:cxn modelId="{3B3FB6D4-7457-9146-B15C-72D16B4D7446}" type="presParOf" srcId="{2F6FE9BA-0C19-0C4D-9501-B9F8EA3562AC}" destId="{B086268A-BF53-D848-A711-0468723DFECA}" srcOrd="0" destOrd="0" presId="urn:microsoft.com/office/officeart/2005/8/layout/radial3"/>
    <dgm:cxn modelId="{D8D83A03-21C6-3846-ADFB-3EDBA4CD1798}" type="presParOf" srcId="{2F6FE9BA-0C19-0C4D-9501-B9F8EA3562AC}" destId="{C93EAA14-FC59-024F-8B2E-FD6A41087C89}" srcOrd="1" destOrd="0" presId="urn:microsoft.com/office/officeart/2005/8/layout/radial3"/>
    <dgm:cxn modelId="{FE84B1AE-BC78-1E4D-881F-A57B8988A49B}" type="presParOf" srcId="{2F6FE9BA-0C19-0C4D-9501-B9F8EA3562AC}" destId="{1E61DABE-2681-2B40-8256-393D4E15C086}" srcOrd="2" destOrd="0" presId="urn:microsoft.com/office/officeart/2005/8/layout/radial3"/>
    <dgm:cxn modelId="{569DDF3E-0601-864E-854A-00E8B9964B3E}" type="presParOf" srcId="{2F6FE9BA-0C19-0C4D-9501-B9F8EA3562AC}" destId="{F97A1B57-7309-3E45-BE7D-79F0A1A21347}" srcOrd="3" destOrd="0" presId="urn:microsoft.com/office/officeart/2005/8/layout/radial3"/>
    <dgm:cxn modelId="{414BA56C-6533-2A46-B491-311872B9F83D}" type="presParOf" srcId="{2F6FE9BA-0C19-0C4D-9501-B9F8EA3562AC}" destId="{63498F90-65C7-634F-B3B3-83937DA6FB2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ED3CB5-01E7-1640-8B8D-73F4109C85D8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4440BA-D1F9-0F4D-B152-D02D9BBF685B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r>
            <a:rPr lang="cs-CZ" dirty="0"/>
            <a:t>Uveřejnění (nejčastěji web emitenta)</a:t>
          </a:r>
        </a:p>
      </dgm:t>
    </dgm:pt>
    <dgm:pt modelId="{BD41C99B-6DC7-FC41-8B91-8B8395101BF6}" type="parTrans" cxnId="{84636D14-86D7-0B4E-BC9B-E9C13030B6B5}">
      <dgm:prSet/>
      <dgm:spPr/>
      <dgm:t>
        <a:bodyPr/>
        <a:lstStyle/>
        <a:p>
          <a:endParaRPr lang="cs-CZ"/>
        </a:p>
      </dgm:t>
    </dgm:pt>
    <dgm:pt modelId="{5754519F-2308-C94D-AE82-905B8304FB77}" type="sibTrans" cxnId="{84636D14-86D7-0B4E-BC9B-E9C13030B6B5}">
      <dgm:prSet/>
      <dgm:spPr/>
      <dgm:t>
        <a:bodyPr/>
        <a:lstStyle/>
        <a:p>
          <a:endParaRPr lang="cs-CZ"/>
        </a:p>
      </dgm:t>
    </dgm:pt>
    <dgm:pt modelId="{C820527D-3674-C548-9C59-34F5AC16F717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r>
            <a:rPr lang="cs-CZ" dirty="0"/>
            <a:t>„</a:t>
          </a:r>
          <a:r>
            <a:rPr lang="cs-CZ" dirty="0" err="1"/>
            <a:t>Passport</a:t>
          </a:r>
          <a:r>
            <a:rPr lang="cs-CZ" dirty="0"/>
            <a:t>“ jinam v EU</a:t>
          </a:r>
        </a:p>
      </dgm:t>
    </dgm:pt>
    <dgm:pt modelId="{B6212E67-0ED2-ED45-947D-3FB9B3C64DAC}" type="parTrans" cxnId="{39997ECC-9CF7-0D4F-99A4-28F6338F1305}">
      <dgm:prSet/>
      <dgm:spPr/>
      <dgm:t>
        <a:bodyPr/>
        <a:lstStyle/>
        <a:p>
          <a:endParaRPr lang="cs-CZ"/>
        </a:p>
      </dgm:t>
    </dgm:pt>
    <dgm:pt modelId="{9ABA6EE3-3E6B-EC43-8E99-ECBC0BB934BB}" type="sibTrans" cxnId="{39997ECC-9CF7-0D4F-99A4-28F6338F1305}">
      <dgm:prSet/>
      <dgm:spPr/>
      <dgm:t>
        <a:bodyPr/>
        <a:lstStyle/>
        <a:p>
          <a:endParaRPr lang="cs-CZ"/>
        </a:p>
      </dgm:t>
    </dgm:pt>
    <dgm:pt modelId="{F4C340C2-AF29-1C4A-892D-FF19773F6231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r>
            <a:rPr lang="cs-CZ" dirty="0"/>
            <a:t>ČNB má na schválení 10/20 pracovních dní</a:t>
          </a:r>
        </a:p>
      </dgm:t>
    </dgm:pt>
    <dgm:pt modelId="{64DC8603-BC1C-7840-8381-7F0A3E88392E}" type="parTrans" cxnId="{B1D89C63-9A85-2F4A-BCEE-DFC65D5EDF41}">
      <dgm:prSet/>
      <dgm:spPr/>
      <dgm:t>
        <a:bodyPr/>
        <a:lstStyle/>
        <a:p>
          <a:endParaRPr lang="cs-CZ"/>
        </a:p>
      </dgm:t>
    </dgm:pt>
    <dgm:pt modelId="{AC81F9E5-8749-924D-8B08-92B577FCA38D}" type="sibTrans" cxnId="{B1D89C63-9A85-2F4A-BCEE-DFC65D5EDF41}">
      <dgm:prSet/>
      <dgm:spPr/>
      <dgm:t>
        <a:bodyPr/>
        <a:lstStyle/>
        <a:p>
          <a:endParaRPr lang="cs-CZ"/>
        </a:p>
      </dgm:t>
    </dgm:pt>
    <dgm:pt modelId="{35579743-1B6C-2242-B8A3-2DBA21E66005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r>
            <a:rPr lang="cs-CZ" dirty="0"/>
            <a:t>Schválení dalším regulátorem</a:t>
          </a:r>
        </a:p>
      </dgm:t>
    </dgm:pt>
    <dgm:pt modelId="{B96ACFC9-171E-6F4C-9374-DB6AA4641A64}" type="parTrans" cxnId="{85A38D98-9ACE-1340-8B04-B67A5D0F18C2}">
      <dgm:prSet/>
      <dgm:spPr/>
      <dgm:t>
        <a:bodyPr/>
        <a:lstStyle/>
        <a:p>
          <a:endParaRPr lang="cs-CZ"/>
        </a:p>
      </dgm:t>
    </dgm:pt>
    <dgm:pt modelId="{27E42517-571D-2E4F-A68E-3FFB5CD4B6A0}" type="sibTrans" cxnId="{85A38D98-9ACE-1340-8B04-B67A5D0F18C2}">
      <dgm:prSet/>
      <dgm:spPr/>
      <dgm:t>
        <a:bodyPr/>
        <a:lstStyle/>
        <a:p>
          <a:endParaRPr lang="cs-CZ"/>
        </a:p>
      </dgm:t>
    </dgm:pt>
    <dgm:pt modelId="{DFEA33CD-B8EE-314E-AE46-BFFEB271A5B9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Prospekt</a:t>
          </a:r>
          <a:endParaRPr lang="cs-CZ" dirty="0"/>
        </a:p>
      </dgm:t>
    </dgm:pt>
    <dgm:pt modelId="{E2B2387B-45DA-2D4B-9A54-736756C089B1}" type="sibTrans" cxnId="{8DAC41C1-6F02-444D-93B6-D570A954BD6F}">
      <dgm:prSet/>
      <dgm:spPr/>
      <dgm:t>
        <a:bodyPr/>
        <a:lstStyle/>
        <a:p>
          <a:endParaRPr lang="cs-CZ"/>
        </a:p>
      </dgm:t>
    </dgm:pt>
    <dgm:pt modelId="{5AC715DA-A959-B44F-B5F4-25C49D1B9A14}" type="parTrans" cxnId="{8DAC41C1-6F02-444D-93B6-D570A954BD6F}">
      <dgm:prSet/>
      <dgm:spPr/>
      <dgm:t>
        <a:bodyPr/>
        <a:lstStyle/>
        <a:p>
          <a:endParaRPr lang="cs-CZ"/>
        </a:p>
      </dgm:t>
    </dgm:pt>
    <dgm:pt modelId="{7BA52BFD-6B55-3D45-A1CC-C99EC1C9DD5C}" type="pres">
      <dgm:prSet presAssocID="{FCED3CB5-01E7-1640-8B8D-73F4109C85D8}" presName="composite" presStyleCnt="0">
        <dgm:presLayoutVars>
          <dgm:chMax val="1"/>
          <dgm:dir/>
          <dgm:resizeHandles val="exact"/>
        </dgm:presLayoutVars>
      </dgm:prSet>
      <dgm:spPr/>
    </dgm:pt>
    <dgm:pt modelId="{2F6FE9BA-0C19-0C4D-9501-B9F8EA3562AC}" type="pres">
      <dgm:prSet presAssocID="{FCED3CB5-01E7-1640-8B8D-73F4109C85D8}" presName="radial" presStyleCnt="0">
        <dgm:presLayoutVars>
          <dgm:animLvl val="ctr"/>
        </dgm:presLayoutVars>
      </dgm:prSet>
      <dgm:spPr/>
    </dgm:pt>
    <dgm:pt modelId="{B086268A-BF53-D848-A711-0468723DFECA}" type="pres">
      <dgm:prSet presAssocID="{DFEA33CD-B8EE-314E-AE46-BFFEB271A5B9}" presName="centerShape" presStyleLbl="vennNode1" presStyleIdx="0" presStyleCnt="5" custScaleX="143993" custScaleY="56360" custLinFactNeighborX="-288" custLinFactNeighborY="-47097"/>
      <dgm:spPr/>
    </dgm:pt>
    <dgm:pt modelId="{C93EAA14-FC59-024F-8B2E-FD6A41087C89}" type="pres">
      <dgm:prSet presAssocID="{BE4440BA-D1F9-0F4D-B152-D02D9BBF685B}" presName="node" presStyleLbl="vennNode1" presStyleIdx="1" presStyleCnt="5" custScaleX="225182" custScaleY="225182" custRadScaleRad="99645" custRadScaleInc="-131321">
        <dgm:presLayoutVars>
          <dgm:bulletEnabled val="1"/>
        </dgm:presLayoutVars>
      </dgm:prSet>
      <dgm:spPr/>
    </dgm:pt>
    <dgm:pt modelId="{1E61DABE-2681-2B40-8256-393D4E15C086}" type="pres">
      <dgm:prSet presAssocID="{C820527D-3674-C548-9C59-34F5AC16F717}" presName="node" presStyleLbl="vennNode1" presStyleIdx="2" presStyleCnt="5" custScaleX="225182" custScaleY="225182" custRadScaleRad="268897" custRadScaleInc="11202">
        <dgm:presLayoutVars>
          <dgm:bulletEnabled val="1"/>
        </dgm:presLayoutVars>
      </dgm:prSet>
      <dgm:spPr/>
    </dgm:pt>
    <dgm:pt modelId="{F97A1B57-7309-3E45-BE7D-79F0A1A21347}" type="pres">
      <dgm:prSet presAssocID="{F4C340C2-AF29-1C4A-892D-FF19773F6231}" presName="node" presStyleLbl="vennNode1" presStyleIdx="3" presStyleCnt="5" custScaleX="225182" custScaleY="225182" custRadScaleRad="268927" custRadScaleInc="88827">
        <dgm:presLayoutVars>
          <dgm:bulletEnabled val="1"/>
        </dgm:presLayoutVars>
      </dgm:prSet>
      <dgm:spPr/>
    </dgm:pt>
    <dgm:pt modelId="{63498F90-65C7-634F-B3B3-83937DA6FB28}" type="pres">
      <dgm:prSet presAssocID="{35579743-1B6C-2242-B8A3-2DBA21E66005}" presName="node" presStyleLbl="vennNode1" presStyleIdx="4" presStyleCnt="5" custScaleX="225182" custScaleY="225182" custRadScaleRad="99856" custRadScaleInc="-168836">
        <dgm:presLayoutVars>
          <dgm:bulletEnabled val="1"/>
        </dgm:presLayoutVars>
      </dgm:prSet>
      <dgm:spPr/>
    </dgm:pt>
  </dgm:ptLst>
  <dgm:cxnLst>
    <dgm:cxn modelId="{84636D14-86D7-0B4E-BC9B-E9C13030B6B5}" srcId="{DFEA33CD-B8EE-314E-AE46-BFFEB271A5B9}" destId="{BE4440BA-D1F9-0F4D-B152-D02D9BBF685B}" srcOrd="0" destOrd="0" parTransId="{BD41C99B-6DC7-FC41-8B91-8B8395101BF6}" sibTransId="{5754519F-2308-C94D-AE82-905B8304FB77}"/>
    <dgm:cxn modelId="{B1D89C63-9A85-2F4A-BCEE-DFC65D5EDF41}" srcId="{DFEA33CD-B8EE-314E-AE46-BFFEB271A5B9}" destId="{F4C340C2-AF29-1C4A-892D-FF19773F6231}" srcOrd="2" destOrd="0" parTransId="{64DC8603-BC1C-7840-8381-7F0A3E88392E}" sibTransId="{AC81F9E5-8749-924D-8B08-92B577FCA38D}"/>
    <dgm:cxn modelId="{0E671572-4B65-5D4F-8405-EDB9BFB0D97D}" type="presOf" srcId="{DFEA33CD-B8EE-314E-AE46-BFFEB271A5B9}" destId="{B086268A-BF53-D848-A711-0468723DFECA}" srcOrd="0" destOrd="0" presId="urn:microsoft.com/office/officeart/2005/8/layout/radial3"/>
    <dgm:cxn modelId="{104E8790-3C80-EB40-9267-BA6711F3CA73}" type="presOf" srcId="{C820527D-3674-C548-9C59-34F5AC16F717}" destId="{1E61DABE-2681-2B40-8256-393D4E15C086}" srcOrd="0" destOrd="0" presId="urn:microsoft.com/office/officeart/2005/8/layout/radial3"/>
    <dgm:cxn modelId="{85A38D98-9ACE-1340-8B04-B67A5D0F18C2}" srcId="{DFEA33CD-B8EE-314E-AE46-BFFEB271A5B9}" destId="{35579743-1B6C-2242-B8A3-2DBA21E66005}" srcOrd="3" destOrd="0" parTransId="{B96ACFC9-171E-6F4C-9374-DB6AA4641A64}" sibTransId="{27E42517-571D-2E4F-A68E-3FFB5CD4B6A0}"/>
    <dgm:cxn modelId="{2184989C-7231-004E-97B7-5A67FF141ABA}" type="presOf" srcId="{35579743-1B6C-2242-B8A3-2DBA21E66005}" destId="{63498F90-65C7-634F-B3B3-83937DA6FB28}" srcOrd="0" destOrd="0" presId="urn:microsoft.com/office/officeart/2005/8/layout/radial3"/>
    <dgm:cxn modelId="{A6C2C4A9-9659-B14D-9F27-079D48B2BDBF}" type="presOf" srcId="{F4C340C2-AF29-1C4A-892D-FF19773F6231}" destId="{F97A1B57-7309-3E45-BE7D-79F0A1A21347}" srcOrd="0" destOrd="0" presId="urn:microsoft.com/office/officeart/2005/8/layout/radial3"/>
    <dgm:cxn modelId="{8DAC41C1-6F02-444D-93B6-D570A954BD6F}" srcId="{FCED3CB5-01E7-1640-8B8D-73F4109C85D8}" destId="{DFEA33CD-B8EE-314E-AE46-BFFEB271A5B9}" srcOrd="0" destOrd="0" parTransId="{5AC715DA-A959-B44F-B5F4-25C49D1B9A14}" sibTransId="{E2B2387B-45DA-2D4B-9A54-736756C089B1}"/>
    <dgm:cxn modelId="{1D78ACC4-727D-764A-ADBD-1300530B6DB5}" type="presOf" srcId="{FCED3CB5-01E7-1640-8B8D-73F4109C85D8}" destId="{7BA52BFD-6B55-3D45-A1CC-C99EC1C9DD5C}" srcOrd="0" destOrd="0" presId="urn:microsoft.com/office/officeart/2005/8/layout/radial3"/>
    <dgm:cxn modelId="{39997ECC-9CF7-0D4F-99A4-28F6338F1305}" srcId="{DFEA33CD-B8EE-314E-AE46-BFFEB271A5B9}" destId="{C820527D-3674-C548-9C59-34F5AC16F717}" srcOrd="1" destOrd="0" parTransId="{B6212E67-0ED2-ED45-947D-3FB9B3C64DAC}" sibTransId="{9ABA6EE3-3E6B-EC43-8E99-ECBC0BB934BB}"/>
    <dgm:cxn modelId="{1762E2EE-9A6D-434E-B6A4-E7DE2FD1E4BE}" type="presOf" srcId="{BE4440BA-D1F9-0F4D-B152-D02D9BBF685B}" destId="{C93EAA14-FC59-024F-8B2E-FD6A41087C89}" srcOrd="0" destOrd="0" presId="urn:microsoft.com/office/officeart/2005/8/layout/radial3"/>
    <dgm:cxn modelId="{05F63821-5457-3B43-9949-1A8007738826}" type="presParOf" srcId="{7BA52BFD-6B55-3D45-A1CC-C99EC1C9DD5C}" destId="{2F6FE9BA-0C19-0C4D-9501-B9F8EA3562AC}" srcOrd="0" destOrd="0" presId="urn:microsoft.com/office/officeart/2005/8/layout/radial3"/>
    <dgm:cxn modelId="{018BA837-0240-8E47-99D8-44C0FA034691}" type="presParOf" srcId="{2F6FE9BA-0C19-0C4D-9501-B9F8EA3562AC}" destId="{B086268A-BF53-D848-A711-0468723DFECA}" srcOrd="0" destOrd="0" presId="urn:microsoft.com/office/officeart/2005/8/layout/radial3"/>
    <dgm:cxn modelId="{F5DA4706-971F-4B46-B695-510A5AE12A89}" type="presParOf" srcId="{2F6FE9BA-0C19-0C4D-9501-B9F8EA3562AC}" destId="{C93EAA14-FC59-024F-8B2E-FD6A41087C89}" srcOrd="1" destOrd="0" presId="urn:microsoft.com/office/officeart/2005/8/layout/radial3"/>
    <dgm:cxn modelId="{DA36C9D3-E704-1145-9D72-7867D181A20F}" type="presParOf" srcId="{2F6FE9BA-0C19-0C4D-9501-B9F8EA3562AC}" destId="{1E61DABE-2681-2B40-8256-393D4E15C086}" srcOrd="2" destOrd="0" presId="urn:microsoft.com/office/officeart/2005/8/layout/radial3"/>
    <dgm:cxn modelId="{C481EE75-DB3C-DA4A-861C-AAD44666A8B5}" type="presParOf" srcId="{2F6FE9BA-0C19-0C4D-9501-B9F8EA3562AC}" destId="{F97A1B57-7309-3E45-BE7D-79F0A1A21347}" srcOrd="3" destOrd="0" presId="urn:microsoft.com/office/officeart/2005/8/layout/radial3"/>
    <dgm:cxn modelId="{CF4A5A02-037A-EC4B-B030-662FAC752A37}" type="presParOf" srcId="{2F6FE9BA-0C19-0C4D-9501-B9F8EA3562AC}" destId="{63498F90-65C7-634F-B3B3-83937DA6FB2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1364E-DD8F-804D-A52E-EE4111B0D33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CFFFF8-894E-7B46-83C3-F392F41B6A11}">
      <dgm:prSet phldrT="[Text]" custT="1"/>
      <dgm:spPr/>
      <dgm:t>
        <a:bodyPr/>
        <a:lstStyle/>
        <a:p>
          <a:r>
            <a:rPr lang="cs-CZ" sz="1600" dirty="0"/>
            <a:t>Jedna emise = stejné emisní podmínky, okamžik emise a splatnosti (+ ISIN)</a:t>
          </a:r>
        </a:p>
      </dgm:t>
    </dgm:pt>
    <dgm:pt modelId="{62509576-F65C-B74C-940B-085AA4FB73B7}" type="parTrans" cxnId="{6555808D-46C7-4F41-ADAA-E2AAFCC4CE68}">
      <dgm:prSet/>
      <dgm:spPr/>
      <dgm:t>
        <a:bodyPr/>
        <a:lstStyle/>
        <a:p>
          <a:endParaRPr lang="cs-CZ"/>
        </a:p>
      </dgm:t>
    </dgm:pt>
    <dgm:pt modelId="{FB60F3E9-48BF-4F48-8246-9B9128240504}" type="sibTrans" cxnId="{6555808D-46C7-4F41-ADAA-E2AAFCC4CE68}">
      <dgm:prSet/>
      <dgm:spPr/>
      <dgm:t>
        <a:bodyPr/>
        <a:lstStyle/>
        <a:p>
          <a:endParaRPr lang="cs-CZ"/>
        </a:p>
      </dgm:t>
    </dgm:pt>
    <dgm:pt modelId="{CA8556C4-B4BF-4C48-B9E0-DBDD96C1BEE1}">
      <dgm:prSet phldrT="[Text]" custT="1"/>
      <dgm:spPr/>
      <dgm:t>
        <a:bodyPr/>
        <a:lstStyle/>
        <a:p>
          <a:r>
            <a:rPr lang="cs-CZ" sz="1600" dirty="0"/>
            <a:t>Listinné </a:t>
          </a:r>
          <a:r>
            <a:rPr lang="cs-CZ" sz="1600" dirty="0" err="1"/>
            <a:t>x</a:t>
          </a:r>
          <a:r>
            <a:rPr lang="cs-CZ" sz="1600" dirty="0"/>
            <a:t> zaknihované - centrální depozitář / osoby vedoucí navazující evidenci – banky a OCP</a:t>
          </a:r>
        </a:p>
      </dgm:t>
    </dgm:pt>
    <dgm:pt modelId="{512DB08F-30A8-3644-8605-FFB6852034A2}" type="parTrans" cxnId="{0C9F7976-B37F-044F-BC56-7ABFBA29A7FC}">
      <dgm:prSet/>
      <dgm:spPr/>
      <dgm:t>
        <a:bodyPr/>
        <a:lstStyle/>
        <a:p>
          <a:endParaRPr lang="cs-CZ"/>
        </a:p>
      </dgm:t>
    </dgm:pt>
    <dgm:pt modelId="{C2E3F3F1-A1FF-FE41-B972-3FBC239A4CDD}" type="sibTrans" cxnId="{0C9F7976-B37F-044F-BC56-7ABFBA29A7FC}">
      <dgm:prSet/>
      <dgm:spPr/>
      <dgm:t>
        <a:bodyPr/>
        <a:lstStyle/>
        <a:p>
          <a:endParaRPr lang="cs-CZ"/>
        </a:p>
      </dgm:t>
    </dgm:pt>
    <dgm:pt modelId="{EC56B51F-665B-6440-BE2F-884CCACC0A3E}">
      <dgm:prSet phldrT="[Text]" custT="1"/>
      <dgm:spPr/>
      <dgm:t>
        <a:bodyPr/>
        <a:lstStyle/>
        <a:p>
          <a:r>
            <a:rPr lang="cs-CZ" sz="1600" dirty="0"/>
            <a:t>Sběrný dluhopis - zvláštní forma</a:t>
          </a:r>
        </a:p>
      </dgm:t>
    </dgm:pt>
    <dgm:pt modelId="{89E0C3F3-0E8C-D74D-94F5-63DED9208D19}" type="parTrans" cxnId="{71284A37-2237-774A-8522-38C86BF9333E}">
      <dgm:prSet/>
      <dgm:spPr/>
      <dgm:t>
        <a:bodyPr/>
        <a:lstStyle/>
        <a:p>
          <a:endParaRPr lang="cs-CZ"/>
        </a:p>
      </dgm:t>
    </dgm:pt>
    <dgm:pt modelId="{C98FB962-3438-5142-B177-F46E21E02D77}" type="sibTrans" cxnId="{71284A37-2237-774A-8522-38C86BF9333E}">
      <dgm:prSet/>
      <dgm:spPr/>
      <dgm:t>
        <a:bodyPr/>
        <a:lstStyle/>
        <a:p>
          <a:endParaRPr lang="cs-CZ"/>
        </a:p>
      </dgm:t>
    </dgm:pt>
    <dgm:pt modelId="{C0CC404D-2097-1949-AAEB-E4763AB22521}" type="pres">
      <dgm:prSet presAssocID="{C681364E-DD8F-804D-A52E-EE4111B0D332}" presName="linear" presStyleCnt="0">
        <dgm:presLayoutVars>
          <dgm:dir/>
          <dgm:animLvl val="lvl"/>
          <dgm:resizeHandles val="exact"/>
        </dgm:presLayoutVars>
      </dgm:prSet>
      <dgm:spPr/>
    </dgm:pt>
    <dgm:pt modelId="{B731B8C1-4930-334C-A9D5-1BF7461E4B25}" type="pres">
      <dgm:prSet presAssocID="{E8CFFFF8-894E-7B46-83C3-F392F41B6A11}" presName="parentLin" presStyleCnt="0"/>
      <dgm:spPr/>
    </dgm:pt>
    <dgm:pt modelId="{33FC5A23-9177-A743-821B-778DFCD68986}" type="pres">
      <dgm:prSet presAssocID="{E8CFFFF8-894E-7B46-83C3-F392F41B6A11}" presName="parentLeftMargin" presStyleLbl="node1" presStyleIdx="0" presStyleCnt="3"/>
      <dgm:spPr/>
    </dgm:pt>
    <dgm:pt modelId="{C6985636-1305-F649-AC1F-CB313CEF516C}" type="pres">
      <dgm:prSet presAssocID="{E8CFFFF8-894E-7B46-83C3-F392F41B6A11}" presName="parentText" presStyleLbl="node1" presStyleIdx="0" presStyleCnt="3" custScaleX="128420">
        <dgm:presLayoutVars>
          <dgm:chMax val="0"/>
          <dgm:bulletEnabled val="1"/>
        </dgm:presLayoutVars>
      </dgm:prSet>
      <dgm:spPr/>
    </dgm:pt>
    <dgm:pt modelId="{C1A76DC0-4764-2742-9451-D2060E90C4C9}" type="pres">
      <dgm:prSet presAssocID="{E8CFFFF8-894E-7B46-83C3-F392F41B6A11}" presName="negativeSpace" presStyleCnt="0"/>
      <dgm:spPr/>
    </dgm:pt>
    <dgm:pt modelId="{59CAD623-7DAF-2345-B74E-EA572A2309E7}" type="pres">
      <dgm:prSet presAssocID="{E8CFFFF8-894E-7B46-83C3-F392F41B6A11}" presName="childText" presStyleLbl="conFgAcc1" presStyleIdx="0" presStyleCnt="3">
        <dgm:presLayoutVars>
          <dgm:bulletEnabled val="1"/>
        </dgm:presLayoutVars>
      </dgm:prSet>
      <dgm:spPr/>
    </dgm:pt>
    <dgm:pt modelId="{06520598-B7E8-6E48-A6E0-B613DFE1B24D}" type="pres">
      <dgm:prSet presAssocID="{FB60F3E9-48BF-4F48-8246-9B9128240504}" presName="spaceBetweenRectangles" presStyleCnt="0"/>
      <dgm:spPr/>
    </dgm:pt>
    <dgm:pt modelId="{3C8E3004-4B5F-B649-88D8-4B72B4B9553D}" type="pres">
      <dgm:prSet presAssocID="{CA8556C4-B4BF-4C48-B9E0-DBDD96C1BEE1}" presName="parentLin" presStyleCnt="0"/>
      <dgm:spPr/>
    </dgm:pt>
    <dgm:pt modelId="{9D555FE3-F314-0F40-8B0D-B9E4E9200D15}" type="pres">
      <dgm:prSet presAssocID="{CA8556C4-B4BF-4C48-B9E0-DBDD96C1BEE1}" presName="parentLeftMargin" presStyleLbl="node1" presStyleIdx="0" presStyleCnt="3"/>
      <dgm:spPr/>
    </dgm:pt>
    <dgm:pt modelId="{E3FC3FEE-B05F-FD46-BDA8-E73B54C43363}" type="pres">
      <dgm:prSet presAssocID="{CA8556C4-B4BF-4C48-B9E0-DBDD96C1BEE1}" presName="parentText" presStyleLbl="node1" presStyleIdx="1" presStyleCnt="3" custScaleX="128420">
        <dgm:presLayoutVars>
          <dgm:chMax val="0"/>
          <dgm:bulletEnabled val="1"/>
        </dgm:presLayoutVars>
      </dgm:prSet>
      <dgm:spPr/>
    </dgm:pt>
    <dgm:pt modelId="{AD7A4C2F-B4F3-9542-AC31-E2264773A49A}" type="pres">
      <dgm:prSet presAssocID="{CA8556C4-B4BF-4C48-B9E0-DBDD96C1BEE1}" presName="negativeSpace" presStyleCnt="0"/>
      <dgm:spPr/>
    </dgm:pt>
    <dgm:pt modelId="{217CD33F-1A24-DE49-89CC-62543D3AA7DF}" type="pres">
      <dgm:prSet presAssocID="{CA8556C4-B4BF-4C48-B9E0-DBDD96C1BEE1}" presName="childText" presStyleLbl="conFgAcc1" presStyleIdx="1" presStyleCnt="3">
        <dgm:presLayoutVars>
          <dgm:bulletEnabled val="1"/>
        </dgm:presLayoutVars>
      </dgm:prSet>
      <dgm:spPr/>
    </dgm:pt>
    <dgm:pt modelId="{FB78A078-E3BC-D34D-BA45-11F3B087EAEE}" type="pres">
      <dgm:prSet presAssocID="{C2E3F3F1-A1FF-FE41-B972-3FBC239A4CDD}" presName="spaceBetweenRectangles" presStyleCnt="0"/>
      <dgm:spPr/>
    </dgm:pt>
    <dgm:pt modelId="{6A76A700-9390-6F4B-8502-6E01E1D4003B}" type="pres">
      <dgm:prSet presAssocID="{EC56B51F-665B-6440-BE2F-884CCACC0A3E}" presName="parentLin" presStyleCnt="0"/>
      <dgm:spPr/>
    </dgm:pt>
    <dgm:pt modelId="{B4AAC8BC-69D6-864A-8DDB-97DF37700C34}" type="pres">
      <dgm:prSet presAssocID="{EC56B51F-665B-6440-BE2F-884CCACC0A3E}" presName="parentLeftMargin" presStyleLbl="node1" presStyleIdx="1" presStyleCnt="3"/>
      <dgm:spPr/>
    </dgm:pt>
    <dgm:pt modelId="{79806A5C-3AC7-224B-A9E0-73EC9DDA1E20}" type="pres">
      <dgm:prSet presAssocID="{EC56B51F-665B-6440-BE2F-884CCACC0A3E}" presName="parentText" presStyleLbl="node1" presStyleIdx="2" presStyleCnt="3" custScaleX="128420">
        <dgm:presLayoutVars>
          <dgm:chMax val="0"/>
          <dgm:bulletEnabled val="1"/>
        </dgm:presLayoutVars>
      </dgm:prSet>
      <dgm:spPr/>
    </dgm:pt>
    <dgm:pt modelId="{1735420A-6039-C741-84F8-6F3A72EBE9DC}" type="pres">
      <dgm:prSet presAssocID="{EC56B51F-665B-6440-BE2F-884CCACC0A3E}" presName="negativeSpace" presStyleCnt="0"/>
      <dgm:spPr/>
    </dgm:pt>
    <dgm:pt modelId="{966FC3DE-C215-224B-A579-2C3836E52567}" type="pres">
      <dgm:prSet presAssocID="{EC56B51F-665B-6440-BE2F-884CCACC0A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284A37-2237-774A-8522-38C86BF9333E}" srcId="{C681364E-DD8F-804D-A52E-EE4111B0D332}" destId="{EC56B51F-665B-6440-BE2F-884CCACC0A3E}" srcOrd="2" destOrd="0" parTransId="{89E0C3F3-0E8C-D74D-94F5-63DED9208D19}" sibTransId="{C98FB962-3438-5142-B177-F46E21E02D77}"/>
    <dgm:cxn modelId="{640F483C-8F9E-1041-B632-26D46BFFBF54}" type="presOf" srcId="{CA8556C4-B4BF-4C48-B9E0-DBDD96C1BEE1}" destId="{9D555FE3-F314-0F40-8B0D-B9E4E9200D15}" srcOrd="0" destOrd="0" presId="urn:microsoft.com/office/officeart/2005/8/layout/list1"/>
    <dgm:cxn modelId="{48DEB458-13D7-0A48-86C5-F7885B407C8F}" type="presOf" srcId="{E8CFFFF8-894E-7B46-83C3-F392F41B6A11}" destId="{33FC5A23-9177-A743-821B-778DFCD68986}" srcOrd="0" destOrd="0" presId="urn:microsoft.com/office/officeart/2005/8/layout/list1"/>
    <dgm:cxn modelId="{9E52E95F-CDE4-8D49-A092-2BD1CBC6E4A4}" type="presOf" srcId="{CA8556C4-B4BF-4C48-B9E0-DBDD96C1BEE1}" destId="{E3FC3FEE-B05F-FD46-BDA8-E73B54C43363}" srcOrd="1" destOrd="0" presId="urn:microsoft.com/office/officeart/2005/8/layout/list1"/>
    <dgm:cxn modelId="{B0013F60-04BA-F348-85A8-0AA305CAADFA}" type="presOf" srcId="{EC56B51F-665B-6440-BE2F-884CCACC0A3E}" destId="{79806A5C-3AC7-224B-A9E0-73EC9DDA1E20}" srcOrd="1" destOrd="0" presId="urn:microsoft.com/office/officeart/2005/8/layout/list1"/>
    <dgm:cxn modelId="{22659471-8ACF-3C47-89A6-0ABF268976C3}" type="presOf" srcId="{E8CFFFF8-894E-7B46-83C3-F392F41B6A11}" destId="{C6985636-1305-F649-AC1F-CB313CEF516C}" srcOrd="1" destOrd="0" presId="urn:microsoft.com/office/officeart/2005/8/layout/list1"/>
    <dgm:cxn modelId="{0C9F7976-B37F-044F-BC56-7ABFBA29A7FC}" srcId="{C681364E-DD8F-804D-A52E-EE4111B0D332}" destId="{CA8556C4-B4BF-4C48-B9E0-DBDD96C1BEE1}" srcOrd="1" destOrd="0" parTransId="{512DB08F-30A8-3644-8605-FFB6852034A2}" sibTransId="{C2E3F3F1-A1FF-FE41-B972-3FBC239A4CDD}"/>
    <dgm:cxn modelId="{6555808D-46C7-4F41-ADAA-E2AAFCC4CE68}" srcId="{C681364E-DD8F-804D-A52E-EE4111B0D332}" destId="{E8CFFFF8-894E-7B46-83C3-F392F41B6A11}" srcOrd="0" destOrd="0" parTransId="{62509576-F65C-B74C-940B-085AA4FB73B7}" sibTransId="{FB60F3E9-48BF-4F48-8246-9B9128240504}"/>
    <dgm:cxn modelId="{70F556CB-4E9D-724F-BCFF-BDA1343CAD6D}" type="presOf" srcId="{EC56B51F-665B-6440-BE2F-884CCACC0A3E}" destId="{B4AAC8BC-69D6-864A-8DDB-97DF37700C34}" srcOrd="0" destOrd="0" presId="urn:microsoft.com/office/officeart/2005/8/layout/list1"/>
    <dgm:cxn modelId="{6D3766EB-C3DD-884C-8764-3A78320B7873}" type="presOf" srcId="{C681364E-DD8F-804D-A52E-EE4111B0D332}" destId="{C0CC404D-2097-1949-AAEB-E4763AB22521}" srcOrd="0" destOrd="0" presId="urn:microsoft.com/office/officeart/2005/8/layout/list1"/>
    <dgm:cxn modelId="{DEA6CB8C-C7EE-7C49-8EA6-047880491C0E}" type="presParOf" srcId="{C0CC404D-2097-1949-AAEB-E4763AB22521}" destId="{B731B8C1-4930-334C-A9D5-1BF7461E4B25}" srcOrd="0" destOrd="0" presId="urn:microsoft.com/office/officeart/2005/8/layout/list1"/>
    <dgm:cxn modelId="{7B2B94ED-2D0B-D045-8A3E-12F9060AA2F6}" type="presParOf" srcId="{B731B8C1-4930-334C-A9D5-1BF7461E4B25}" destId="{33FC5A23-9177-A743-821B-778DFCD68986}" srcOrd="0" destOrd="0" presId="urn:microsoft.com/office/officeart/2005/8/layout/list1"/>
    <dgm:cxn modelId="{859686B9-0EE4-8746-A0C0-AB21097F0A25}" type="presParOf" srcId="{B731B8C1-4930-334C-A9D5-1BF7461E4B25}" destId="{C6985636-1305-F649-AC1F-CB313CEF516C}" srcOrd="1" destOrd="0" presId="urn:microsoft.com/office/officeart/2005/8/layout/list1"/>
    <dgm:cxn modelId="{34AA48FD-0877-6E4B-AA37-A0EA128E68BB}" type="presParOf" srcId="{C0CC404D-2097-1949-AAEB-E4763AB22521}" destId="{C1A76DC0-4764-2742-9451-D2060E90C4C9}" srcOrd="1" destOrd="0" presId="urn:microsoft.com/office/officeart/2005/8/layout/list1"/>
    <dgm:cxn modelId="{F5A09629-1C05-A343-9A3C-5CC455F40524}" type="presParOf" srcId="{C0CC404D-2097-1949-AAEB-E4763AB22521}" destId="{59CAD623-7DAF-2345-B74E-EA572A2309E7}" srcOrd="2" destOrd="0" presId="urn:microsoft.com/office/officeart/2005/8/layout/list1"/>
    <dgm:cxn modelId="{6453F2AA-9E90-5740-AE1C-902AAAE75B28}" type="presParOf" srcId="{C0CC404D-2097-1949-AAEB-E4763AB22521}" destId="{06520598-B7E8-6E48-A6E0-B613DFE1B24D}" srcOrd="3" destOrd="0" presId="urn:microsoft.com/office/officeart/2005/8/layout/list1"/>
    <dgm:cxn modelId="{DAE15AA0-555F-3F47-B6F6-9569B1CC97DE}" type="presParOf" srcId="{C0CC404D-2097-1949-AAEB-E4763AB22521}" destId="{3C8E3004-4B5F-B649-88D8-4B72B4B9553D}" srcOrd="4" destOrd="0" presId="urn:microsoft.com/office/officeart/2005/8/layout/list1"/>
    <dgm:cxn modelId="{0883E39E-DD98-2043-961B-FDD2FE50BEB2}" type="presParOf" srcId="{3C8E3004-4B5F-B649-88D8-4B72B4B9553D}" destId="{9D555FE3-F314-0F40-8B0D-B9E4E9200D15}" srcOrd="0" destOrd="0" presId="urn:microsoft.com/office/officeart/2005/8/layout/list1"/>
    <dgm:cxn modelId="{157D9836-8FA5-B64E-8418-FAB8B46CE5FA}" type="presParOf" srcId="{3C8E3004-4B5F-B649-88D8-4B72B4B9553D}" destId="{E3FC3FEE-B05F-FD46-BDA8-E73B54C43363}" srcOrd="1" destOrd="0" presId="urn:microsoft.com/office/officeart/2005/8/layout/list1"/>
    <dgm:cxn modelId="{982101A5-14CD-3443-BCF6-97FC9222DFDF}" type="presParOf" srcId="{C0CC404D-2097-1949-AAEB-E4763AB22521}" destId="{AD7A4C2F-B4F3-9542-AC31-E2264773A49A}" srcOrd="5" destOrd="0" presId="urn:microsoft.com/office/officeart/2005/8/layout/list1"/>
    <dgm:cxn modelId="{E46151D6-6DEA-0144-B69F-C9C73126D25C}" type="presParOf" srcId="{C0CC404D-2097-1949-AAEB-E4763AB22521}" destId="{217CD33F-1A24-DE49-89CC-62543D3AA7DF}" srcOrd="6" destOrd="0" presId="urn:microsoft.com/office/officeart/2005/8/layout/list1"/>
    <dgm:cxn modelId="{7457D611-986E-BD46-AC33-14C3EDBAB103}" type="presParOf" srcId="{C0CC404D-2097-1949-AAEB-E4763AB22521}" destId="{FB78A078-E3BC-D34D-BA45-11F3B087EAEE}" srcOrd="7" destOrd="0" presId="urn:microsoft.com/office/officeart/2005/8/layout/list1"/>
    <dgm:cxn modelId="{BE64F250-8454-074B-BEB8-4A282E2D5FC3}" type="presParOf" srcId="{C0CC404D-2097-1949-AAEB-E4763AB22521}" destId="{6A76A700-9390-6F4B-8502-6E01E1D4003B}" srcOrd="8" destOrd="0" presId="urn:microsoft.com/office/officeart/2005/8/layout/list1"/>
    <dgm:cxn modelId="{65B677CF-6393-D247-8591-824500F2A12C}" type="presParOf" srcId="{6A76A700-9390-6F4B-8502-6E01E1D4003B}" destId="{B4AAC8BC-69D6-864A-8DDB-97DF37700C34}" srcOrd="0" destOrd="0" presId="urn:microsoft.com/office/officeart/2005/8/layout/list1"/>
    <dgm:cxn modelId="{61AD7010-104D-0042-BD30-BB1C77545AF1}" type="presParOf" srcId="{6A76A700-9390-6F4B-8502-6E01E1D4003B}" destId="{79806A5C-3AC7-224B-A9E0-73EC9DDA1E20}" srcOrd="1" destOrd="0" presId="urn:microsoft.com/office/officeart/2005/8/layout/list1"/>
    <dgm:cxn modelId="{E12DACE6-7317-6E4E-93F9-88ABD890741D}" type="presParOf" srcId="{C0CC404D-2097-1949-AAEB-E4763AB22521}" destId="{1735420A-6039-C741-84F8-6F3A72EBE9DC}" srcOrd="9" destOrd="0" presId="urn:microsoft.com/office/officeart/2005/8/layout/list1"/>
    <dgm:cxn modelId="{76E32A5D-E93B-B54E-AB56-42D04A6E9085}" type="presParOf" srcId="{C0CC404D-2097-1949-AAEB-E4763AB22521}" destId="{966FC3DE-C215-224B-A579-2C3836E525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E5288-EEDD-5C48-9DE8-BAB69E7B828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A1266D8-F8A0-2648-B9BE-EA0A25B4D3B6}">
      <dgm:prSet phldrT="[Text]"/>
      <dgm:spPr/>
      <dgm:t>
        <a:bodyPr/>
        <a:lstStyle/>
        <a:p>
          <a:r>
            <a:rPr lang="cs-CZ" dirty="0"/>
            <a:t>Poskytování poradenství v oblasti refinancování</a:t>
          </a:r>
        </a:p>
      </dgm:t>
    </dgm:pt>
    <dgm:pt modelId="{45F7ADEE-8136-1945-8778-B771F77DF16E}" type="parTrans" cxnId="{1825336B-696C-2443-ADF5-EC56A23E0447}">
      <dgm:prSet/>
      <dgm:spPr/>
      <dgm:t>
        <a:bodyPr/>
        <a:lstStyle/>
        <a:p>
          <a:endParaRPr lang="cs-CZ"/>
        </a:p>
      </dgm:t>
    </dgm:pt>
    <dgm:pt modelId="{177F324C-75EF-1944-B626-16C884C80D36}" type="sibTrans" cxnId="{1825336B-696C-2443-ADF5-EC56A23E0447}">
      <dgm:prSet/>
      <dgm:spPr/>
      <dgm:t>
        <a:bodyPr/>
        <a:lstStyle/>
        <a:p>
          <a:endParaRPr lang="cs-CZ"/>
        </a:p>
      </dgm:t>
    </dgm:pt>
    <dgm:pt modelId="{F815B126-7F52-EB44-A024-579D357CDE57}">
      <dgm:prSet phldrT="[Text]"/>
      <dgm:spPr/>
      <dgm:t>
        <a:bodyPr/>
        <a:lstStyle/>
        <a:p>
          <a:r>
            <a:rPr lang="cs-CZ" dirty="0" err="1"/>
            <a:t>Nacenění</a:t>
          </a:r>
          <a:r>
            <a:rPr lang="cs-CZ" dirty="0"/>
            <a:t> emise / stanovení výše kupónu</a:t>
          </a:r>
        </a:p>
      </dgm:t>
    </dgm:pt>
    <dgm:pt modelId="{108988B4-7019-D742-8B0D-AC7CFEE94502}" type="parTrans" cxnId="{CC8D6A48-5BCA-614C-B5B6-27FB0AD3D5AE}">
      <dgm:prSet/>
      <dgm:spPr/>
      <dgm:t>
        <a:bodyPr/>
        <a:lstStyle/>
        <a:p>
          <a:endParaRPr lang="cs-CZ"/>
        </a:p>
      </dgm:t>
    </dgm:pt>
    <dgm:pt modelId="{79BE9070-FE87-AB42-B61D-31FC36524427}" type="sibTrans" cxnId="{CC8D6A48-5BCA-614C-B5B6-27FB0AD3D5AE}">
      <dgm:prSet/>
      <dgm:spPr/>
      <dgm:t>
        <a:bodyPr/>
        <a:lstStyle/>
        <a:p>
          <a:endParaRPr lang="cs-CZ"/>
        </a:p>
      </dgm:t>
    </dgm:pt>
    <dgm:pt modelId="{67822D7A-3C89-0F4B-B559-68F89362F814}">
      <dgm:prSet phldrT="[Text]"/>
      <dgm:spPr/>
      <dgm:t>
        <a:bodyPr/>
        <a:lstStyle/>
        <a:p>
          <a:r>
            <a:rPr lang="cs-CZ" dirty="0"/>
            <a:t>Získávání informací z trhu o poptávce </a:t>
          </a:r>
        </a:p>
      </dgm:t>
    </dgm:pt>
    <dgm:pt modelId="{2298F9C3-AA04-3947-B6C1-DE7660F592BF}" type="parTrans" cxnId="{87C8804B-FC64-4446-B1BA-661C0CC17F27}">
      <dgm:prSet/>
      <dgm:spPr/>
      <dgm:t>
        <a:bodyPr/>
        <a:lstStyle/>
        <a:p>
          <a:endParaRPr lang="cs-CZ"/>
        </a:p>
      </dgm:t>
    </dgm:pt>
    <dgm:pt modelId="{C903EBCC-9F50-0F42-AC57-C58ABE825FA0}" type="sibTrans" cxnId="{87C8804B-FC64-4446-B1BA-661C0CC17F27}">
      <dgm:prSet/>
      <dgm:spPr/>
      <dgm:t>
        <a:bodyPr/>
        <a:lstStyle/>
        <a:p>
          <a:endParaRPr lang="cs-CZ"/>
        </a:p>
      </dgm:t>
    </dgm:pt>
    <dgm:pt modelId="{A2549798-C1AF-E94C-B9A5-D9E75D2A662F}" type="pres">
      <dgm:prSet presAssocID="{5BDE5288-EEDD-5C48-9DE8-BAB69E7B828E}" presName="CompostProcess" presStyleCnt="0">
        <dgm:presLayoutVars>
          <dgm:dir/>
          <dgm:resizeHandles val="exact"/>
        </dgm:presLayoutVars>
      </dgm:prSet>
      <dgm:spPr/>
    </dgm:pt>
    <dgm:pt modelId="{B6AD1FB8-90FA-2F4D-AD93-B5339DEE417D}" type="pres">
      <dgm:prSet presAssocID="{5BDE5288-EEDD-5C48-9DE8-BAB69E7B828E}" presName="arrow" presStyleLbl="bgShp" presStyleIdx="0" presStyleCnt="1"/>
      <dgm:spPr/>
    </dgm:pt>
    <dgm:pt modelId="{72913A49-8368-B741-A809-D9E01BA111DE}" type="pres">
      <dgm:prSet presAssocID="{5BDE5288-EEDD-5C48-9DE8-BAB69E7B828E}" presName="linearProcess" presStyleCnt="0"/>
      <dgm:spPr/>
    </dgm:pt>
    <dgm:pt modelId="{23AAEADD-AB4D-9C4C-9648-C151406D9655}" type="pres">
      <dgm:prSet presAssocID="{9A1266D8-F8A0-2648-B9BE-EA0A25B4D3B6}" presName="textNode" presStyleLbl="node1" presStyleIdx="0" presStyleCnt="3">
        <dgm:presLayoutVars>
          <dgm:bulletEnabled val="1"/>
        </dgm:presLayoutVars>
      </dgm:prSet>
      <dgm:spPr/>
    </dgm:pt>
    <dgm:pt modelId="{349CA1EA-A7E7-8949-A97B-76272B666EC9}" type="pres">
      <dgm:prSet presAssocID="{177F324C-75EF-1944-B626-16C884C80D36}" presName="sibTrans" presStyleCnt="0"/>
      <dgm:spPr/>
    </dgm:pt>
    <dgm:pt modelId="{A692B8FB-EE8F-F743-BD71-0897AFC5FE57}" type="pres">
      <dgm:prSet presAssocID="{67822D7A-3C89-0F4B-B559-68F89362F814}" presName="textNode" presStyleLbl="node1" presStyleIdx="1" presStyleCnt="3">
        <dgm:presLayoutVars>
          <dgm:bulletEnabled val="1"/>
        </dgm:presLayoutVars>
      </dgm:prSet>
      <dgm:spPr/>
    </dgm:pt>
    <dgm:pt modelId="{AD8A339E-125A-F74E-80AA-85D0938B8916}" type="pres">
      <dgm:prSet presAssocID="{C903EBCC-9F50-0F42-AC57-C58ABE825FA0}" presName="sibTrans" presStyleCnt="0"/>
      <dgm:spPr/>
    </dgm:pt>
    <dgm:pt modelId="{6D8C5257-8E60-0743-A419-3DB1A0AB0333}" type="pres">
      <dgm:prSet presAssocID="{F815B126-7F52-EB44-A024-579D357CDE5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B5F319-940D-F747-88E7-8DEA2DAA588D}" type="presOf" srcId="{F815B126-7F52-EB44-A024-579D357CDE57}" destId="{6D8C5257-8E60-0743-A419-3DB1A0AB0333}" srcOrd="0" destOrd="0" presId="urn:microsoft.com/office/officeart/2005/8/layout/hProcess9"/>
    <dgm:cxn modelId="{CC8D6A48-5BCA-614C-B5B6-27FB0AD3D5AE}" srcId="{5BDE5288-EEDD-5C48-9DE8-BAB69E7B828E}" destId="{F815B126-7F52-EB44-A024-579D357CDE57}" srcOrd="2" destOrd="0" parTransId="{108988B4-7019-D742-8B0D-AC7CFEE94502}" sibTransId="{79BE9070-FE87-AB42-B61D-31FC36524427}"/>
    <dgm:cxn modelId="{87C8804B-FC64-4446-B1BA-661C0CC17F27}" srcId="{5BDE5288-EEDD-5C48-9DE8-BAB69E7B828E}" destId="{67822D7A-3C89-0F4B-B559-68F89362F814}" srcOrd="1" destOrd="0" parTransId="{2298F9C3-AA04-3947-B6C1-DE7660F592BF}" sibTransId="{C903EBCC-9F50-0F42-AC57-C58ABE825FA0}"/>
    <dgm:cxn modelId="{1825336B-696C-2443-ADF5-EC56A23E0447}" srcId="{5BDE5288-EEDD-5C48-9DE8-BAB69E7B828E}" destId="{9A1266D8-F8A0-2648-B9BE-EA0A25B4D3B6}" srcOrd="0" destOrd="0" parTransId="{45F7ADEE-8136-1945-8778-B771F77DF16E}" sibTransId="{177F324C-75EF-1944-B626-16C884C80D36}"/>
    <dgm:cxn modelId="{95908481-4468-234A-B388-D55983B075CF}" type="presOf" srcId="{9A1266D8-F8A0-2648-B9BE-EA0A25B4D3B6}" destId="{23AAEADD-AB4D-9C4C-9648-C151406D9655}" srcOrd="0" destOrd="0" presId="urn:microsoft.com/office/officeart/2005/8/layout/hProcess9"/>
    <dgm:cxn modelId="{AB61319A-BF35-A444-AAF4-3B530E640011}" type="presOf" srcId="{67822D7A-3C89-0F4B-B559-68F89362F814}" destId="{A692B8FB-EE8F-F743-BD71-0897AFC5FE57}" srcOrd="0" destOrd="0" presId="urn:microsoft.com/office/officeart/2005/8/layout/hProcess9"/>
    <dgm:cxn modelId="{451B52FE-12C7-A645-90F2-E43DD801F7A1}" type="presOf" srcId="{5BDE5288-EEDD-5C48-9DE8-BAB69E7B828E}" destId="{A2549798-C1AF-E94C-B9A5-D9E75D2A662F}" srcOrd="0" destOrd="0" presId="urn:microsoft.com/office/officeart/2005/8/layout/hProcess9"/>
    <dgm:cxn modelId="{E7A7A2BD-0B83-DB4D-8396-4B64C16A3434}" type="presParOf" srcId="{A2549798-C1AF-E94C-B9A5-D9E75D2A662F}" destId="{B6AD1FB8-90FA-2F4D-AD93-B5339DEE417D}" srcOrd="0" destOrd="0" presId="urn:microsoft.com/office/officeart/2005/8/layout/hProcess9"/>
    <dgm:cxn modelId="{4C617A6A-BD34-864B-BF7B-E67549559534}" type="presParOf" srcId="{A2549798-C1AF-E94C-B9A5-D9E75D2A662F}" destId="{72913A49-8368-B741-A809-D9E01BA111DE}" srcOrd="1" destOrd="0" presId="urn:microsoft.com/office/officeart/2005/8/layout/hProcess9"/>
    <dgm:cxn modelId="{1B4185BA-02E3-CE45-A7FF-5480AC16C52D}" type="presParOf" srcId="{72913A49-8368-B741-A809-D9E01BA111DE}" destId="{23AAEADD-AB4D-9C4C-9648-C151406D9655}" srcOrd="0" destOrd="0" presId="urn:microsoft.com/office/officeart/2005/8/layout/hProcess9"/>
    <dgm:cxn modelId="{328244A4-A38A-1E44-B893-55E3FC69CD10}" type="presParOf" srcId="{72913A49-8368-B741-A809-D9E01BA111DE}" destId="{349CA1EA-A7E7-8949-A97B-76272B666EC9}" srcOrd="1" destOrd="0" presId="urn:microsoft.com/office/officeart/2005/8/layout/hProcess9"/>
    <dgm:cxn modelId="{BAE67E51-1EAB-6543-88B3-6B7C63532DCC}" type="presParOf" srcId="{72913A49-8368-B741-A809-D9E01BA111DE}" destId="{A692B8FB-EE8F-F743-BD71-0897AFC5FE57}" srcOrd="2" destOrd="0" presId="urn:microsoft.com/office/officeart/2005/8/layout/hProcess9"/>
    <dgm:cxn modelId="{C90C2FAD-C905-7C45-8DBA-5FD7A4375F68}" type="presParOf" srcId="{72913A49-8368-B741-A809-D9E01BA111DE}" destId="{AD8A339E-125A-F74E-80AA-85D0938B8916}" srcOrd="3" destOrd="0" presId="urn:microsoft.com/office/officeart/2005/8/layout/hProcess9"/>
    <dgm:cxn modelId="{EF38F36F-9C50-DC45-8AC8-CB48288974A0}" type="presParOf" srcId="{72913A49-8368-B741-A809-D9E01BA111DE}" destId="{6D8C5257-8E60-0743-A419-3DB1A0AB03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6A36A-BD77-4D45-A1C2-FD01C88815D2}" type="doc">
      <dgm:prSet loTypeId="urn:microsoft.com/office/officeart/2005/8/layout/chevron1" loCatId="" qsTypeId="urn:microsoft.com/office/officeart/2005/8/quickstyle/simple4" qsCatId="simple" csTypeId="urn:microsoft.com/office/officeart/2005/8/colors/colorful5" csCatId="colorful" phldr="1"/>
      <dgm:spPr/>
    </dgm:pt>
    <dgm:pt modelId="{BBBA5C09-8369-EB40-A8E5-6D97FB16C7A2}">
      <dgm:prSet phldrT="[Text]"/>
      <dgm:spPr/>
      <dgm:t>
        <a:bodyPr/>
        <a:lstStyle/>
        <a:p>
          <a:r>
            <a:rPr lang="cs-CZ" dirty="0"/>
            <a:t>Smlouva o vedení emise</a:t>
          </a:r>
        </a:p>
      </dgm:t>
    </dgm:pt>
    <dgm:pt modelId="{90E9F98E-D487-6540-B865-537AE4C76BFC}" type="parTrans" cxnId="{FD195686-27EF-424F-94A3-2DC118314F71}">
      <dgm:prSet/>
      <dgm:spPr/>
      <dgm:t>
        <a:bodyPr/>
        <a:lstStyle/>
        <a:p>
          <a:endParaRPr lang="cs-CZ"/>
        </a:p>
      </dgm:t>
    </dgm:pt>
    <dgm:pt modelId="{03E8B1F2-B29A-1B4A-A99D-C61FDED8960B}" type="sibTrans" cxnId="{FD195686-27EF-424F-94A3-2DC118314F71}">
      <dgm:prSet/>
      <dgm:spPr/>
      <dgm:t>
        <a:bodyPr/>
        <a:lstStyle/>
        <a:p>
          <a:endParaRPr lang="cs-CZ"/>
        </a:p>
      </dgm:t>
    </dgm:pt>
    <dgm:pt modelId="{8F459476-1F3A-544F-9080-98D0435A1171}">
      <dgm:prSet phldrT="[Text]"/>
      <dgm:spPr/>
      <dgm:t>
        <a:bodyPr/>
        <a:lstStyle/>
        <a:p>
          <a:r>
            <a:rPr lang="cs-CZ" dirty="0"/>
            <a:t>Poskytnutí ISIN </a:t>
          </a:r>
          <a:r>
            <a:rPr lang="mr-IN" dirty="0"/>
            <a:t>–</a:t>
          </a:r>
          <a:r>
            <a:rPr lang="cs-CZ" dirty="0"/>
            <a:t> do 3 PD</a:t>
          </a:r>
        </a:p>
      </dgm:t>
    </dgm:pt>
    <dgm:pt modelId="{61785D57-884D-FC4C-99BA-4A8E59C12E3A}" type="parTrans" cxnId="{CF689A95-7EC0-3D45-BAA9-2F931FA6E6BC}">
      <dgm:prSet/>
      <dgm:spPr/>
      <dgm:t>
        <a:bodyPr/>
        <a:lstStyle/>
        <a:p>
          <a:endParaRPr lang="cs-CZ"/>
        </a:p>
      </dgm:t>
    </dgm:pt>
    <dgm:pt modelId="{0EC28812-B1DB-0B45-95D3-130601C63437}" type="sibTrans" cxnId="{CF689A95-7EC0-3D45-BAA9-2F931FA6E6BC}">
      <dgm:prSet/>
      <dgm:spPr/>
      <dgm:t>
        <a:bodyPr/>
        <a:lstStyle/>
        <a:p>
          <a:endParaRPr lang="cs-CZ"/>
        </a:p>
      </dgm:t>
    </dgm:pt>
    <dgm:pt modelId="{86360E01-B276-D548-94D9-DF900530E84C}">
      <dgm:prSet phldrT="[Text]"/>
      <dgm:spPr/>
      <dgm:t>
        <a:bodyPr/>
        <a:lstStyle/>
        <a:p>
          <a:r>
            <a:rPr lang="cs-CZ" dirty="0"/>
            <a:t>Dodatek ke smlouvě v případě přijetí nové emise       (3 PD)</a:t>
          </a:r>
        </a:p>
      </dgm:t>
    </dgm:pt>
    <dgm:pt modelId="{576EE573-DEA0-F840-9B3B-135D67556225}" type="parTrans" cxnId="{396CF61F-647A-694F-AB7F-46C3CD961550}">
      <dgm:prSet/>
      <dgm:spPr/>
      <dgm:t>
        <a:bodyPr/>
        <a:lstStyle/>
        <a:p>
          <a:endParaRPr lang="cs-CZ"/>
        </a:p>
      </dgm:t>
    </dgm:pt>
    <dgm:pt modelId="{43DC4564-240C-0C4F-ABB7-7199DCF2F325}" type="sibTrans" cxnId="{396CF61F-647A-694F-AB7F-46C3CD961550}">
      <dgm:prSet/>
      <dgm:spPr/>
      <dgm:t>
        <a:bodyPr/>
        <a:lstStyle/>
        <a:p>
          <a:endParaRPr lang="cs-CZ"/>
        </a:p>
      </dgm:t>
    </dgm:pt>
    <dgm:pt modelId="{0FF9E10A-B5D6-ED4F-B288-D1F7CAD50B3B}">
      <dgm:prSet phldrT="[Text]"/>
      <dgm:spPr/>
      <dgm:t>
        <a:bodyPr/>
        <a:lstStyle/>
        <a:p>
          <a:r>
            <a:rPr lang="cs-CZ" dirty="0"/>
            <a:t>Příkaz k připsání na účet upisovatelů</a:t>
          </a:r>
        </a:p>
      </dgm:t>
    </dgm:pt>
    <dgm:pt modelId="{EA1266A1-66E3-F140-9BD3-B31A8C077B67}" type="parTrans" cxnId="{3DFBDE16-18BB-2D4D-84E3-EAA5BD054061}">
      <dgm:prSet/>
      <dgm:spPr/>
      <dgm:t>
        <a:bodyPr/>
        <a:lstStyle/>
        <a:p>
          <a:endParaRPr lang="cs-CZ"/>
        </a:p>
      </dgm:t>
    </dgm:pt>
    <dgm:pt modelId="{777E2B75-52FB-FD48-98FE-E6D1BB366082}" type="sibTrans" cxnId="{3DFBDE16-18BB-2D4D-84E3-EAA5BD054061}">
      <dgm:prSet/>
      <dgm:spPr/>
      <dgm:t>
        <a:bodyPr/>
        <a:lstStyle/>
        <a:p>
          <a:endParaRPr lang="cs-CZ"/>
        </a:p>
      </dgm:t>
    </dgm:pt>
    <dgm:pt modelId="{552423FE-3D74-F046-939B-F1EDB4BA51D8}" type="pres">
      <dgm:prSet presAssocID="{7606A36A-BD77-4D45-A1C2-FD01C88815D2}" presName="Name0" presStyleCnt="0">
        <dgm:presLayoutVars>
          <dgm:dir/>
          <dgm:animLvl val="lvl"/>
          <dgm:resizeHandles val="exact"/>
        </dgm:presLayoutVars>
      </dgm:prSet>
      <dgm:spPr/>
    </dgm:pt>
    <dgm:pt modelId="{29DD1171-AF66-BF41-AF80-29B2C02C38C5}" type="pres">
      <dgm:prSet presAssocID="{BBBA5C09-8369-EB40-A8E5-6D97FB16C7A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78418C-A924-0148-8BE6-845A96A0598F}" type="pres">
      <dgm:prSet presAssocID="{03E8B1F2-B29A-1B4A-A99D-C61FDED8960B}" presName="parTxOnlySpace" presStyleCnt="0"/>
      <dgm:spPr/>
    </dgm:pt>
    <dgm:pt modelId="{29FE4769-5E47-3B45-B5E3-7E5911AD45B8}" type="pres">
      <dgm:prSet presAssocID="{8F459476-1F3A-544F-9080-98D0435A117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8130E1-82ED-0D43-B2E4-D48793C2AF75}" type="pres">
      <dgm:prSet presAssocID="{0EC28812-B1DB-0B45-95D3-130601C63437}" presName="parTxOnlySpace" presStyleCnt="0"/>
      <dgm:spPr/>
    </dgm:pt>
    <dgm:pt modelId="{2ED89BBC-622D-1343-9B13-8AD3963F27A9}" type="pres">
      <dgm:prSet presAssocID="{86360E01-B276-D548-94D9-DF900530E84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13D309-D1DB-934D-8BD2-8283C9D5147A}" type="pres">
      <dgm:prSet presAssocID="{43DC4564-240C-0C4F-ABB7-7199DCF2F325}" presName="parTxOnlySpace" presStyleCnt="0"/>
      <dgm:spPr/>
    </dgm:pt>
    <dgm:pt modelId="{CF5FA0E3-26B4-1446-955E-02F132A7A19F}" type="pres">
      <dgm:prSet presAssocID="{0FF9E10A-B5D6-ED4F-B288-D1F7CAD50B3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DFBDE16-18BB-2D4D-84E3-EAA5BD054061}" srcId="{7606A36A-BD77-4D45-A1C2-FD01C88815D2}" destId="{0FF9E10A-B5D6-ED4F-B288-D1F7CAD50B3B}" srcOrd="3" destOrd="0" parTransId="{EA1266A1-66E3-F140-9BD3-B31A8C077B67}" sibTransId="{777E2B75-52FB-FD48-98FE-E6D1BB366082}"/>
    <dgm:cxn modelId="{396CF61F-647A-694F-AB7F-46C3CD961550}" srcId="{7606A36A-BD77-4D45-A1C2-FD01C88815D2}" destId="{86360E01-B276-D548-94D9-DF900530E84C}" srcOrd="2" destOrd="0" parTransId="{576EE573-DEA0-F840-9B3B-135D67556225}" sibTransId="{43DC4564-240C-0C4F-ABB7-7199DCF2F325}"/>
    <dgm:cxn modelId="{3CE9D436-FC26-D64C-9A17-16F041C9069C}" type="presOf" srcId="{8F459476-1F3A-544F-9080-98D0435A1171}" destId="{29FE4769-5E47-3B45-B5E3-7E5911AD45B8}" srcOrd="0" destOrd="0" presId="urn:microsoft.com/office/officeart/2005/8/layout/chevron1"/>
    <dgm:cxn modelId="{4F4D3672-3CB1-BB48-A7DC-481CA947DD9F}" type="presOf" srcId="{0FF9E10A-B5D6-ED4F-B288-D1F7CAD50B3B}" destId="{CF5FA0E3-26B4-1446-955E-02F132A7A19F}" srcOrd="0" destOrd="0" presId="urn:microsoft.com/office/officeart/2005/8/layout/chevron1"/>
    <dgm:cxn modelId="{FD195686-27EF-424F-94A3-2DC118314F71}" srcId="{7606A36A-BD77-4D45-A1C2-FD01C88815D2}" destId="{BBBA5C09-8369-EB40-A8E5-6D97FB16C7A2}" srcOrd="0" destOrd="0" parTransId="{90E9F98E-D487-6540-B865-537AE4C76BFC}" sibTransId="{03E8B1F2-B29A-1B4A-A99D-C61FDED8960B}"/>
    <dgm:cxn modelId="{CF689A95-7EC0-3D45-BAA9-2F931FA6E6BC}" srcId="{7606A36A-BD77-4D45-A1C2-FD01C88815D2}" destId="{8F459476-1F3A-544F-9080-98D0435A1171}" srcOrd="1" destOrd="0" parTransId="{61785D57-884D-FC4C-99BA-4A8E59C12E3A}" sibTransId="{0EC28812-B1DB-0B45-95D3-130601C63437}"/>
    <dgm:cxn modelId="{15ABFFCF-A3C1-5B4C-8ACE-3EEDE08E38F2}" type="presOf" srcId="{BBBA5C09-8369-EB40-A8E5-6D97FB16C7A2}" destId="{29DD1171-AF66-BF41-AF80-29B2C02C38C5}" srcOrd="0" destOrd="0" presId="urn:microsoft.com/office/officeart/2005/8/layout/chevron1"/>
    <dgm:cxn modelId="{D182ECDB-5B1F-1542-89ED-1A12B9527CE6}" type="presOf" srcId="{7606A36A-BD77-4D45-A1C2-FD01C88815D2}" destId="{552423FE-3D74-F046-939B-F1EDB4BA51D8}" srcOrd="0" destOrd="0" presId="urn:microsoft.com/office/officeart/2005/8/layout/chevron1"/>
    <dgm:cxn modelId="{9A7E1AED-4384-AD47-8D5C-1ACA4E0B3D78}" type="presOf" srcId="{86360E01-B276-D548-94D9-DF900530E84C}" destId="{2ED89BBC-622D-1343-9B13-8AD3963F27A9}" srcOrd="0" destOrd="0" presId="urn:microsoft.com/office/officeart/2005/8/layout/chevron1"/>
    <dgm:cxn modelId="{362D3F52-0576-AB40-8B56-E5CCB1311010}" type="presParOf" srcId="{552423FE-3D74-F046-939B-F1EDB4BA51D8}" destId="{29DD1171-AF66-BF41-AF80-29B2C02C38C5}" srcOrd="0" destOrd="0" presId="urn:microsoft.com/office/officeart/2005/8/layout/chevron1"/>
    <dgm:cxn modelId="{CE3A7D5F-028B-E345-ADFD-4443A7D905BA}" type="presParOf" srcId="{552423FE-3D74-F046-939B-F1EDB4BA51D8}" destId="{BB78418C-A924-0148-8BE6-845A96A0598F}" srcOrd="1" destOrd="0" presId="urn:microsoft.com/office/officeart/2005/8/layout/chevron1"/>
    <dgm:cxn modelId="{CFD23A17-D308-8A4C-AA36-B74B8A3ABF34}" type="presParOf" srcId="{552423FE-3D74-F046-939B-F1EDB4BA51D8}" destId="{29FE4769-5E47-3B45-B5E3-7E5911AD45B8}" srcOrd="2" destOrd="0" presId="urn:microsoft.com/office/officeart/2005/8/layout/chevron1"/>
    <dgm:cxn modelId="{B9EBFE7D-6D8A-A243-B60F-086E706E71EC}" type="presParOf" srcId="{552423FE-3D74-F046-939B-F1EDB4BA51D8}" destId="{698130E1-82ED-0D43-B2E4-D48793C2AF75}" srcOrd="3" destOrd="0" presId="urn:microsoft.com/office/officeart/2005/8/layout/chevron1"/>
    <dgm:cxn modelId="{D09CA7F4-8B73-584E-BBFE-E0FAC32471FB}" type="presParOf" srcId="{552423FE-3D74-F046-939B-F1EDB4BA51D8}" destId="{2ED89BBC-622D-1343-9B13-8AD3963F27A9}" srcOrd="4" destOrd="0" presId="urn:microsoft.com/office/officeart/2005/8/layout/chevron1"/>
    <dgm:cxn modelId="{4295737A-393A-5D45-B170-98EE80C93DA4}" type="presParOf" srcId="{552423FE-3D74-F046-939B-F1EDB4BA51D8}" destId="{BF13D309-D1DB-934D-8BD2-8283C9D5147A}" srcOrd="5" destOrd="0" presId="urn:microsoft.com/office/officeart/2005/8/layout/chevron1"/>
    <dgm:cxn modelId="{322D4DF0-561A-2B41-A126-95C7AA0B9E22}" type="presParOf" srcId="{552423FE-3D74-F046-939B-F1EDB4BA51D8}" destId="{CF5FA0E3-26B4-1446-955E-02F132A7A19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688FC1-1199-BE47-A569-1DCB71171A9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86047B-8A3B-D340-978F-E7A1DDB22871}">
      <dgm:prSet phldrT="[Text]" custT="1"/>
      <dgm:spPr/>
      <dgm:t>
        <a:bodyPr/>
        <a:lstStyle/>
        <a:p>
          <a:r>
            <a:rPr lang="cs-CZ" sz="2100" b="1" dirty="0" err="1"/>
            <a:t>Trustee</a:t>
          </a:r>
          <a:r>
            <a:rPr lang="cs-CZ" sz="2100" dirty="0"/>
            <a:t> (anglické </a:t>
          </a:r>
          <a:r>
            <a:rPr lang="cs-CZ" sz="2100" dirty="0" err="1"/>
            <a:t>pr</a:t>
          </a:r>
          <a:r>
            <a:rPr lang="cs-CZ" sz="2100" dirty="0"/>
            <a:t>.)</a:t>
          </a:r>
        </a:p>
      </dgm:t>
    </dgm:pt>
    <dgm:pt modelId="{9E783BD4-2EE9-EE41-82C2-7673F7F22A35}" type="parTrans" cxnId="{79935E3E-1D34-C241-B55C-3858F81DA508}">
      <dgm:prSet/>
      <dgm:spPr/>
      <dgm:t>
        <a:bodyPr/>
        <a:lstStyle/>
        <a:p>
          <a:endParaRPr lang="cs-CZ"/>
        </a:p>
      </dgm:t>
    </dgm:pt>
    <dgm:pt modelId="{6D9F13CB-D560-954D-A947-76D293CCCB3E}" type="sibTrans" cxnId="{79935E3E-1D34-C241-B55C-3858F81DA508}">
      <dgm:prSet/>
      <dgm:spPr/>
      <dgm:t>
        <a:bodyPr/>
        <a:lstStyle/>
        <a:p>
          <a:endParaRPr lang="cs-CZ"/>
        </a:p>
      </dgm:t>
    </dgm:pt>
    <dgm:pt modelId="{B78B6BD8-59A9-2843-AAB9-C5413FD8EDC0}">
      <dgm:prSet phldrT="[Text]" custT="1"/>
      <dgm:spPr/>
      <dgm:t>
        <a:bodyPr/>
        <a:lstStyle/>
        <a:p>
          <a:r>
            <a:rPr lang="cs-CZ" sz="1600" dirty="0"/>
            <a:t>zástupce investorů</a:t>
          </a:r>
        </a:p>
      </dgm:t>
    </dgm:pt>
    <dgm:pt modelId="{69FFC869-A259-3349-AA80-1DCEB4D5D074}" type="parTrans" cxnId="{1DC85AD6-146F-B147-90EC-1C3EA81D0CC0}">
      <dgm:prSet/>
      <dgm:spPr/>
      <dgm:t>
        <a:bodyPr/>
        <a:lstStyle/>
        <a:p>
          <a:endParaRPr lang="cs-CZ"/>
        </a:p>
      </dgm:t>
    </dgm:pt>
    <dgm:pt modelId="{CC221751-43D9-2842-909B-1E5B3F159DE9}" type="sibTrans" cxnId="{1DC85AD6-146F-B147-90EC-1C3EA81D0CC0}">
      <dgm:prSet/>
      <dgm:spPr/>
      <dgm:t>
        <a:bodyPr/>
        <a:lstStyle/>
        <a:p>
          <a:endParaRPr lang="cs-CZ"/>
        </a:p>
      </dgm:t>
    </dgm:pt>
    <dgm:pt modelId="{EDC95981-8810-B944-A283-A1F1B41F51DA}">
      <dgm:prSet phldrT="[Text]" custT="1"/>
      <dgm:spPr/>
      <dgm:t>
        <a:bodyPr/>
        <a:lstStyle/>
        <a:p>
          <a:r>
            <a:rPr lang="cs-CZ" sz="1600" dirty="0"/>
            <a:t>přijímá a vyplácí platby, jedná přímo s emitentem svým jménem na jejich  účet</a:t>
          </a:r>
        </a:p>
      </dgm:t>
    </dgm:pt>
    <dgm:pt modelId="{3381AC2C-A300-144D-A7BC-23DD03BAF730}" type="parTrans" cxnId="{03CC977B-080C-3948-BB8F-4CE7C28209B5}">
      <dgm:prSet/>
      <dgm:spPr/>
      <dgm:t>
        <a:bodyPr/>
        <a:lstStyle/>
        <a:p>
          <a:endParaRPr lang="cs-CZ"/>
        </a:p>
      </dgm:t>
    </dgm:pt>
    <dgm:pt modelId="{E78FE3E2-12BB-724C-8318-0535F855C132}" type="sibTrans" cxnId="{03CC977B-080C-3948-BB8F-4CE7C28209B5}">
      <dgm:prSet/>
      <dgm:spPr/>
      <dgm:t>
        <a:bodyPr/>
        <a:lstStyle/>
        <a:p>
          <a:endParaRPr lang="cs-CZ"/>
        </a:p>
      </dgm:t>
    </dgm:pt>
    <dgm:pt modelId="{D5D8FCA0-9B08-B94F-90CC-C2669839AE4F}">
      <dgm:prSet phldrT="[Text]" custT="1"/>
      <dgm:spPr/>
      <dgm:t>
        <a:bodyPr/>
        <a:lstStyle/>
        <a:p>
          <a:r>
            <a:rPr lang="cs-CZ" sz="2100" b="1" dirty="0"/>
            <a:t>Agent </a:t>
          </a:r>
          <a:r>
            <a:rPr lang="cs-CZ" sz="2100" dirty="0"/>
            <a:t>(typicky anglické </a:t>
          </a:r>
          <a:r>
            <a:rPr lang="cs-CZ" sz="2100" dirty="0" err="1"/>
            <a:t>pr</a:t>
          </a:r>
          <a:r>
            <a:rPr lang="cs-CZ" sz="2100" dirty="0"/>
            <a:t>.)</a:t>
          </a:r>
        </a:p>
      </dgm:t>
    </dgm:pt>
    <dgm:pt modelId="{379193CE-DB7E-C64A-9B91-129C32896459}" type="parTrans" cxnId="{9F997797-AB09-5448-9C89-260D24A5ED95}">
      <dgm:prSet/>
      <dgm:spPr/>
      <dgm:t>
        <a:bodyPr/>
        <a:lstStyle/>
        <a:p>
          <a:endParaRPr lang="cs-CZ"/>
        </a:p>
      </dgm:t>
    </dgm:pt>
    <dgm:pt modelId="{14A69223-9621-6945-85AB-FAE0E4A971D0}" type="sibTrans" cxnId="{9F997797-AB09-5448-9C89-260D24A5ED95}">
      <dgm:prSet/>
      <dgm:spPr/>
      <dgm:t>
        <a:bodyPr/>
        <a:lstStyle/>
        <a:p>
          <a:endParaRPr lang="cs-CZ"/>
        </a:p>
      </dgm:t>
    </dgm:pt>
    <dgm:pt modelId="{4D7250E8-59CA-964C-95F8-4A5BCB35ED28}">
      <dgm:prSet phldrT="[Text]" custT="1"/>
      <dgm:spPr/>
      <dgm:t>
        <a:bodyPr/>
        <a:lstStyle/>
        <a:p>
          <a:r>
            <a:rPr lang="cs-CZ" sz="1600" dirty="0"/>
            <a:t>zástupce emitenta</a:t>
          </a:r>
        </a:p>
      </dgm:t>
    </dgm:pt>
    <dgm:pt modelId="{0D2FDA20-4862-2649-9BF7-C7A58739812B}" type="parTrans" cxnId="{F5D978AB-12FC-4340-801B-F1F48B9833E4}">
      <dgm:prSet/>
      <dgm:spPr/>
      <dgm:t>
        <a:bodyPr/>
        <a:lstStyle/>
        <a:p>
          <a:endParaRPr lang="cs-CZ"/>
        </a:p>
      </dgm:t>
    </dgm:pt>
    <dgm:pt modelId="{63588C99-4444-AB48-A312-E2C206FE8CA8}" type="sibTrans" cxnId="{F5D978AB-12FC-4340-801B-F1F48B9833E4}">
      <dgm:prSet/>
      <dgm:spPr/>
      <dgm:t>
        <a:bodyPr/>
        <a:lstStyle/>
        <a:p>
          <a:endParaRPr lang="cs-CZ"/>
        </a:p>
      </dgm:t>
    </dgm:pt>
    <dgm:pt modelId="{FFB54F5C-508B-1040-BC12-F4A4028A791C}">
      <dgm:prSet phldrT="[Text]" custT="1"/>
      <dgm:spPr/>
      <dgm:t>
        <a:bodyPr/>
        <a:lstStyle/>
        <a:p>
          <a:r>
            <a:rPr lang="cs-CZ" sz="1600" dirty="0"/>
            <a:t>vyplácí platby za emitenta, spravuje jeho povinnosti dle emisních podmínek</a:t>
          </a:r>
        </a:p>
      </dgm:t>
    </dgm:pt>
    <dgm:pt modelId="{8AE042DA-3961-2C4E-8333-3B692C69122B}" type="parTrans" cxnId="{98CEFAD0-9438-8840-A873-0E5D2DEDF935}">
      <dgm:prSet/>
      <dgm:spPr/>
      <dgm:t>
        <a:bodyPr/>
        <a:lstStyle/>
        <a:p>
          <a:endParaRPr lang="cs-CZ"/>
        </a:p>
      </dgm:t>
    </dgm:pt>
    <dgm:pt modelId="{94873BC0-D21E-8047-AB56-3EDFD135BEC5}" type="sibTrans" cxnId="{98CEFAD0-9438-8840-A873-0E5D2DEDF935}">
      <dgm:prSet/>
      <dgm:spPr/>
      <dgm:t>
        <a:bodyPr/>
        <a:lstStyle/>
        <a:p>
          <a:endParaRPr lang="cs-CZ"/>
        </a:p>
      </dgm:t>
    </dgm:pt>
    <dgm:pt modelId="{1C5FF395-A193-2040-926F-FD5DDFAB77D5}" type="pres">
      <dgm:prSet presAssocID="{7D688FC1-1199-BE47-A569-1DCB71171A9C}" presName="Name0" presStyleCnt="0">
        <dgm:presLayoutVars>
          <dgm:dir/>
          <dgm:animLvl val="lvl"/>
          <dgm:resizeHandles val="exact"/>
        </dgm:presLayoutVars>
      </dgm:prSet>
      <dgm:spPr/>
    </dgm:pt>
    <dgm:pt modelId="{6E040D55-474E-F94F-919F-207DE0CDEDAF}" type="pres">
      <dgm:prSet presAssocID="{EF86047B-8A3B-D340-978F-E7A1DDB22871}" presName="composite" presStyleCnt="0"/>
      <dgm:spPr/>
    </dgm:pt>
    <dgm:pt modelId="{01D28299-246D-BA4B-96BD-B55E821BA37A}" type="pres">
      <dgm:prSet presAssocID="{EF86047B-8A3B-D340-978F-E7A1DDB228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46A9E5-0969-154A-A82A-7A0E8AA11DD3}" type="pres">
      <dgm:prSet presAssocID="{EF86047B-8A3B-D340-978F-E7A1DDB22871}" presName="desTx" presStyleLbl="alignAccFollowNode1" presStyleIdx="0" presStyleCnt="2">
        <dgm:presLayoutVars>
          <dgm:bulletEnabled val="1"/>
        </dgm:presLayoutVars>
      </dgm:prSet>
      <dgm:spPr/>
    </dgm:pt>
    <dgm:pt modelId="{CC053E1E-5931-124E-A51C-43C623860470}" type="pres">
      <dgm:prSet presAssocID="{6D9F13CB-D560-954D-A947-76D293CCCB3E}" presName="space" presStyleCnt="0"/>
      <dgm:spPr/>
    </dgm:pt>
    <dgm:pt modelId="{5784FE66-4694-6C4E-87D3-D9EB6A98539B}" type="pres">
      <dgm:prSet presAssocID="{D5D8FCA0-9B08-B94F-90CC-C2669839AE4F}" presName="composite" presStyleCnt="0"/>
      <dgm:spPr/>
    </dgm:pt>
    <dgm:pt modelId="{F4928708-EB58-624C-883B-289EC8DD6084}" type="pres">
      <dgm:prSet presAssocID="{D5D8FCA0-9B08-B94F-90CC-C2669839AE4F}" presName="parTx" presStyleLbl="alignNode1" presStyleIdx="1" presStyleCnt="2" custLinFactNeighborY="9525">
        <dgm:presLayoutVars>
          <dgm:chMax val="0"/>
          <dgm:chPref val="0"/>
          <dgm:bulletEnabled val="1"/>
        </dgm:presLayoutVars>
      </dgm:prSet>
      <dgm:spPr/>
    </dgm:pt>
    <dgm:pt modelId="{32B94A85-66DE-1C48-9C3F-A936CDDEED38}" type="pres">
      <dgm:prSet presAssocID="{D5D8FCA0-9B08-B94F-90CC-C2669839AE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3362508-7913-1C49-950C-C8D044546A0F}" type="presOf" srcId="{D5D8FCA0-9B08-B94F-90CC-C2669839AE4F}" destId="{F4928708-EB58-624C-883B-289EC8DD6084}" srcOrd="0" destOrd="0" presId="urn:microsoft.com/office/officeart/2005/8/layout/hList1"/>
    <dgm:cxn modelId="{79935E3E-1D34-C241-B55C-3858F81DA508}" srcId="{7D688FC1-1199-BE47-A569-1DCB71171A9C}" destId="{EF86047B-8A3B-D340-978F-E7A1DDB22871}" srcOrd="0" destOrd="0" parTransId="{9E783BD4-2EE9-EE41-82C2-7673F7F22A35}" sibTransId="{6D9F13CB-D560-954D-A947-76D293CCCB3E}"/>
    <dgm:cxn modelId="{03CC977B-080C-3948-BB8F-4CE7C28209B5}" srcId="{EF86047B-8A3B-D340-978F-E7A1DDB22871}" destId="{EDC95981-8810-B944-A283-A1F1B41F51DA}" srcOrd="1" destOrd="0" parTransId="{3381AC2C-A300-144D-A7BC-23DD03BAF730}" sibTransId="{E78FE3E2-12BB-724C-8318-0535F855C132}"/>
    <dgm:cxn modelId="{C905488A-E4C5-8B44-9237-2D51A81AFE73}" type="presOf" srcId="{EDC95981-8810-B944-A283-A1F1B41F51DA}" destId="{0246A9E5-0969-154A-A82A-7A0E8AA11DD3}" srcOrd="0" destOrd="1" presId="urn:microsoft.com/office/officeart/2005/8/layout/hList1"/>
    <dgm:cxn modelId="{827AE790-54BB-8240-A33E-9004539B6C07}" type="presOf" srcId="{EF86047B-8A3B-D340-978F-E7A1DDB22871}" destId="{01D28299-246D-BA4B-96BD-B55E821BA37A}" srcOrd="0" destOrd="0" presId="urn:microsoft.com/office/officeart/2005/8/layout/hList1"/>
    <dgm:cxn modelId="{9F997797-AB09-5448-9C89-260D24A5ED95}" srcId="{7D688FC1-1199-BE47-A569-1DCB71171A9C}" destId="{D5D8FCA0-9B08-B94F-90CC-C2669839AE4F}" srcOrd="1" destOrd="0" parTransId="{379193CE-DB7E-C64A-9B91-129C32896459}" sibTransId="{14A69223-9621-6945-85AB-FAE0E4A971D0}"/>
    <dgm:cxn modelId="{F5D978AB-12FC-4340-801B-F1F48B9833E4}" srcId="{D5D8FCA0-9B08-B94F-90CC-C2669839AE4F}" destId="{4D7250E8-59CA-964C-95F8-4A5BCB35ED28}" srcOrd="0" destOrd="0" parTransId="{0D2FDA20-4862-2649-9BF7-C7A58739812B}" sibTransId="{63588C99-4444-AB48-A312-E2C206FE8CA8}"/>
    <dgm:cxn modelId="{5ED3A5CA-C1A5-B54E-B5AF-B45EFAFA95B7}" type="presOf" srcId="{FFB54F5C-508B-1040-BC12-F4A4028A791C}" destId="{32B94A85-66DE-1C48-9C3F-A936CDDEED38}" srcOrd="0" destOrd="1" presId="urn:microsoft.com/office/officeart/2005/8/layout/hList1"/>
    <dgm:cxn modelId="{98CEFAD0-9438-8840-A873-0E5D2DEDF935}" srcId="{D5D8FCA0-9B08-B94F-90CC-C2669839AE4F}" destId="{FFB54F5C-508B-1040-BC12-F4A4028A791C}" srcOrd="1" destOrd="0" parTransId="{8AE042DA-3961-2C4E-8333-3B692C69122B}" sibTransId="{94873BC0-D21E-8047-AB56-3EDFD135BEC5}"/>
    <dgm:cxn modelId="{1DC85AD6-146F-B147-90EC-1C3EA81D0CC0}" srcId="{EF86047B-8A3B-D340-978F-E7A1DDB22871}" destId="{B78B6BD8-59A9-2843-AAB9-C5413FD8EDC0}" srcOrd="0" destOrd="0" parTransId="{69FFC869-A259-3349-AA80-1DCEB4D5D074}" sibTransId="{CC221751-43D9-2842-909B-1E5B3F159DE9}"/>
    <dgm:cxn modelId="{234D11DE-0B0E-8541-AD65-E72566930572}" type="presOf" srcId="{4D7250E8-59CA-964C-95F8-4A5BCB35ED28}" destId="{32B94A85-66DE-1C48-9C3F-A936CDDEED38}" srcOrd="0" destOrd="0" presId="urn:microsoft.com/office/officeart/2005/8/layout/hList1"/>
    <dgm:cxn modelId="{52B8D9E2-892F-9A43-B6DD-EAA0EE4B4AD3}" type="presOf" srcId="{7D688FC1-1199-BE47-A569-1DCB71171A9C}" destId="{1C5FF395-A193-2040-926F-FD5DDFAB77D5}" srcOrd="0" destOrd="0" presId="urn:microsoft.com/office/officeart/2005/8/layout/hList1"/>
    <dgm:cxn modelId="{EB9155F5-563C-F84E-858B-45B1FDF02953}" type="presOf" srcId="{B78B6BD8-59A9-2843-AAB9-C5413FD8EDC0}" destId="{0246A9E5-0969-154A-A82A-7A0E8AA11DD3}" srcOrd="0" destOrd="0" presId="urn:microsoft.com/office/officeart/2005/8/layout/hList1"/>
    <dgm:cxn modelId="{3BB043A6-FA65-8540-B096-ED6D0E002262}" type="presParOf" srcId="{1C5FF395-A193-2040-926F-FD5DDFAB77D5}" destId="{6E040D55-474E-F94F-919F-207DE0CDEDAF}" srcOrd="0" destOrd="0" presId="urn:microsoft.com/office/officeart/2005/8/layout/hList1"/>
    <dgm:cxn modelId="{278DDB71-D336-E34C-AF18-DC48DD43BD17}" type="presParOf" srcId="{6E040D55-474E-F94F-919F-207DE0CDEDAF}" destId="{01D28299-246D-BA4B-96BD-B55E821BA37A}" srcOrd="0" destOrd="0" presId="urn:microsoft.com/office/officeart/2005/8/layout/hList1"/>
    <dgm:cxn modelId="{89692B2C-3EDD-8244-B258-EAE498DE6490}" type="presParOf" srcId="{6E040D55-474E-F94F-919F-207DE0CDEDAF}" destId="{0246A9E5-0969-154A-A82A-7A0E8AA11DD3}" srcOrd="1" destOrd="0" presId="urn:microsoft.com/office/officeart/2005/8/layout/hList1"/>
    <dgm:cxn modelId="{6A15A7EF-EE84-5C42-83F1-E13B2A7677D5}" type="presParOf" srcId="{1C5FF395-A193-2040-926F-FD5DDFAB77D5}" destId="{CC053E1E-5931-124E-A51C-43C623860470}" srcOrd="1" destOrd="0" presId="urn:microsoft.com/office/officeart/2005/8/layout/hList1"/>
    <dgm:cxn modelId="{D4F6C2DA-9C8F-E245-AC4C-272F4A5F5269}" type="presParOf" srcId="{1C5FF395-A193-2040-926F-FD5DDFAB77D5}" destId="{5784FE66-4694-6C4E-87D3-D9EB6A98539B}" srcOrd="2" destOrd="0" presId="urn:microsoft.com/office/officeart/2005/8/layout/hList1"/>
    <dgm:cxn modelId="{4026EE82-D793-F940-964B-563C1049BDD7}" type="presParOf" srcId="{5784FE66-4694-6C4E-87D3-D9EB6A98539B}" destId="{F4928708-EB58-624C-883B-289EC8DD6084}" srcOrd="0" destOrd="0" presId="urn:microsoft.com/office/officeart/2005/8/layout/hList1"/>
    <dgm:cxn modelId="{CB993BE5-517D-8D46-AD2E-FF18B80A01CA}" type="presParOf" srcId="{5784FE66-4694-6C4E-87D3-D9EB6A98539B}" destId="{32B94A85-66DE-1C48-9C3F-A936CDDEED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E4E237-9EDF-9A49-9D29-4138D02FB61F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D35E54-5DB4-7440-8FAC-14F8D66E08DD}">
      <dgm:prSet phldrT="[Text]"/>
      <dgm:spPr/>
      <dgm:t>
        <a:bodyPr/>
        <a:lstStyle/>
        <a:p>
          <a:r>
            <a:rPr lang="cs-CZ" dirty="0"/>
            <a:t>Zajištění</a:t>
          </a:r>
        </a:p>
      </dgm:t>
    </dgm:pt>
    <dgm:pt modelId="{2C1DF5FF-350A-1340-A7BE-C819FA03A04A}" type="parTrans" cxnId="{2E58D0EC-C6BB-2945-90EA-07DDB4268337}">
      <dgm:prSet/>
      <dgm:spPr/>
      <dgm:t>
        <a:bodyPr/>
        <a:lstStyle/>
        <a:p>
          <a:endParaRPr lang="cs-CZ"/>
        </a:p>
      </dgm:t>
    </dgm:pt>
    <dgm:pt modelId="{14E1DEA9-D62A-1C4C-BFA5-A0C655F0C63B}" type="sibTrans" cxnId="{2E58D0EC-C6BB-2945-90EA-07DDB4268337}">
      <dgm:prSet/>
      <dgm:spPr/>
      <dgm:t>
        <a:bodyPr/>
        <a:lstStyle/>
        <a:p>
          <a:endParaRPr lang="cs-CZ"/>
        </a:p>
      </dgm:t>
    </dgm:pt>
    <dgm:pt modelId="{0BE9850E-C41F-8B4A-B994-2E9E9E031637}">
      <dgm:prSet phldrT="[Text]"/>
      <dgm:spPr/>
      <dgm:t>
        <a:bodyPr/>
        <a:lstStyle/>
        <a:p>
          <a:r>
            <a:rPr lang="cs-CZ" dirty="0"/>
            <a:t>Dodatečné informace v prospektu</a:t>
          </a:r>
        </a:p>
      </dgm:t>
    </dgm:pt>
    <dgm:pt modelId="{00D975BB-313D-4546-BB2C-DDA0D529B1D4}" type="parTrans" cxnId="{AFCBE1A9-9AAF-CE42-95BF-FAF44B1EBB2B}">
      <dgm:prSet/>
      <dgm:spPr/>
      <dgm:t>
        <a:bodyPr/>
        <a:lstStyle/>
        <a:p>
          <a:endParaRPr lang="cs-CZ"/>
        </a:p>
      </dgm:t>
    </dgm:pt>
    <dgm:pt modelId="{033D7EC9-F3A4-AA4B-ABEE-307AFD3544D2}" type="sibTrans" cxnId="{AFCBE1A9-9AAF-CE42-95BF-FAF44B1EBB2B}">
      <dgm:prSet/>
      <dgm:spPr/>
      <dgm:t>
        <a:bodyPr/>
        <a:lstStyle/>
        <a:p>
          <a:endParaRPr lang="cs-CZ"/>
        </a:p>
      </dgm:t>
    </dgm:pt>
    <dgm:pt modelId="{A67F223D-9906-C04E-A727-4471785D4EE8}">
      <dgm:prSet phldrT="[Text]"/>
      <dgm:spPr/>
      <dgm:t>
        <a:bodyPr/>
        <a:lstStyle/>
        <a:p>
          <a:r>
            <a:rPr lang="cs-CZ" dirty="0"/>
            <a:t>České a cizí právo</a:t>
          </a:r>
        </a:p>
      </dgm:t>
    </dgm:pt>
    <dgm:pt modelId="{D0ADF4A7-F140-0C42-B1F4-DCD664CF6A4D}" type="parTrans" cxnId="{0647AF5C-05F5-3540-872F-7D5A5C55D4F5}">
      <dgm:prSet/>
      <dgm:spPr/>
      <dgm:t>
        <a:bodyPr/>
        <a:lstStyle/>
        <a:p>
          <a:endParaRPr lang="cs-CZ"/>
        </a:p>
      </dgm:t>
    </dgm:pt>
    <dgm:pt modelId="{9CA497EF-187B-F949-9752-5961B9B49EC6}" type="sibTrans" cxnId="{0647AF5C-05F5-3540-872F-7D5A5C55D4F5}">
      <dgm:prSet/>
      <dgm:spPr/>
      <dgm:t>
        <a:bodyPr/>
        <a:lstStyle/>
        <a:p>
          <a:endParaRPr lang="cs-CZ"/>
        </a:p>
      </dgm:t>
    </dgm:pt>
    <dgm:pt modelId="{EA73A16D-9F0D-0447-A9BC-444193D28A9B}">
      <dgm:prSet phldrT="[Text]"/>
      <dgm:spPr/>
      <dgm:t>
        <a:bodyPr/>
        <a:lstStyle/>
        <a:p>
          <a:r>
            <a:rPr lang="cs-CZ" dirty="0"/>
            <a:t>Zástavní smlouvy a jiné zajišťovací instrumenty</a:t>
          </a:r>
        </a:p>
      </dgm:t>
    </dgm:pt>
    <dgm:pt modelId="{61D1F1FA-47D5-7A41-854B-FF83863350F8}" type="parTrans" cxnId="{C06E745C-4C63-5642-A480-D23AD13E1095}">
      <dgm:prSet/>
      <dgm:spPr/>
      <dgm:t>
        <a:bodyPr/>
        <a:lstStyle/>
        <a:p>
          <a:endParaRPr lang="cs-CZ"/>
        </a:p>
      </dgm:t>
    </dgm:pt>
    <dgm:pt modelId="{A647B3F1-13C9-4748-B56A-0D3489B61FFD}" type="sibTrans" cxnId="{C06E745C-4C63-5642-A480-D23AD13E1095}">
      <dgm:prSet/>
      <dgm:spPr/>
      <dgm:t>
        <a:bodyPr/>
        <a:lstStyle/>
        <a:p>
          <a:endParaRPr lang="cs-CZ"/>
        </a:p>
      </dgm:t>
    </dgm:pt>
    <dgm:pt modelId="{002FC70A-A89F-3948-BE9C-58DCB708556B}">
      <dgm:prSet phldrT="[Text]"/>
      <dgm:spPr/>
      <dgm:t>
        <a:bodyPr/>
        <a:lstStyle/>
        <a:p>
          <a:r>
            <a:rPr lang="cs-CZ" dirty="0"/>
            <a:t>Ručení nebo finanční záruka</a:t>
          </a:r>
        </a:p>
      </dgm:t>
    </dgm:pt>
    <dgm:pt modelId="{03B1A0CA-DB6B-A24C-BF08-51E8D27410EA}" type="parTrans" cxnId="{14F1CE0E-52C1-8B47-B0DC-8A71D5478D5D}">
      <dgm:prSet/>
      <dgm:spPr/>
      <dgm:t>
        <a:bodyPr/>
        <a:lstStyle/>
        <a:p>
          <a:endParaRPr lang="cs-CZ"/>
        </a:p>
      </dgm:t>
    </dgm:pt>
    <dgm:pt modelId="{4B38D5ED-8326-064A-B270-879B3BAD4C62}" type="sibTrans" cxnId="{14F1CE0E-52C1-8B47-B0DC-8A71D5478D5D}">
      <dgm:prSet/>
      <dgm:spPr/>
      <dgm:t>
        <a:bodyPr/>
        <a:lstStyle/>
        <a:p>
          <a:endParaRPr lang="cs-CZ"/>
        </a:p>
      </dgm:t>
    </dgm:pt>
    <dgm:pt modelId="{C2B0F100-E8B4-3E40-A4A7-39D0A86B743C}">
      <dgm:prSet phldrT="[Text]"/>
      <dgm:spPr/>
      <dgm:t>
        <a:bodyPr/>
        <a:lstStyle/>
        <a:p>
          <a:r>
            <a:rPr lang="cs-CZ" dirty="0"/>
            <a:t>Pořadí zajištění (zvláštní úprava u HZL)</a:t>
          </a:r>
        </a:p>
      </dgm:t>
    </dgm:pt>
    <dgm:pt modelId="{77B856A7-18D7-604C-8B34-7D9F48B650AD}" type="parTrans" cxnId="{3DFF8CFA-B370-6D4D-894B-7224B523A139}">
      <dgm:prSet/>
      <dgm:spPr/>
      <dgm:t>
        <a:bodyPr/>
        <a:lstStyle/>
        <a:p>
          <a:endParaRPr lang="cs-CZ"/>
        </a:p>
      </dgm:t>
    </dgm:pt>
    <dgm:pt modelId="{0F6319BC-97C6-BC4A-8D8A-4EF349FB7848}" type="sibTrans" cxnId="{3DFF8CFA-B370-6D4D-894B-7224B523A139}">
      <dgm:prSet/>
      <dgm:spPr/>
      <dgm:t>
        <a:bodyPr/>
        <a:lstStyle/>
        <a:p>
          <a:endParaRPr lang="cs-CZ"/>
        </a:p>
      </dgm:t>
    </dgm:pt>
    <dgm:pt modelId="{2023CEC3-4DDA-C54F-984E-1E5EC3AB7E41}" type="pres">
      <dgm:prSet presAssocID="{19E4E237-9EDF-9A49-9D29-4138D02FB61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65A127-0D1E-8347-8F13-E41737876F42}" type="pres">
      <dgm:prSet presAssocID="{18D35E54-5DB4-7440-8FAC-14F8D66E08DD}" presName="centerShape" presStyleLbl="node0" presStyleIdx="0" presStyleCnt="1" custLinFactNeighborX="513" custLinFactNeighborY="11285"/>
      <dgm:spPr/>
    </dgm:pt>
    <dgm:pt modelId="{0CDB446C-11C2-EA40-820A-D5655E9624F0}" type="pres">
      <dgm:prSet presAssocID="{00D975BB-313D-4546-BB2C-DDA0D529B1D4}" presName="Name9" presStyleLbl="parChTrans1D2" presStyleIdx="0" presStyleCnt="5"/>
      <dgm:spPr/>
    </dgm:pt>
    <dgm:pt modelId="{7B7C3006-CBA6-4844-AAB5-EB86E72D2597}" type="pres">
      <dgm:prSet presAssocID="{00D975BB-313D-4546-BB2C-DDA0D529B1D4}" presName="connTx" presStyleLbl="parChTrans1D2" presStyleIdx="0" presStyleCnt="5"/>
      <dgm:spPr/>
    </dgm:pt>
    <dgm:pt modelId="{3FC5A3F3-F93B-D54E-90A2-8153716B7E2F}" type="pres">
      <dgm:prSet presAssocID="{0BE9850E-C41F-8B4A-B994-2E9E9E031637}" presName="node" presStyleLbl="node1" presStyleIdx="0" presStyleCnt="5" custScaleX="131522" custScaleY="131522" custRadScaleRad="80514" custRadScaleInc="-2028">
        <dgm:presLayoutVars>
          <dgm:bulletEnabled val="1"/>
        </dgm:presLayoutVars>
      </dgm:prSet>
      <dgm:spPr/>
    </dgm:pt>
    <dgm:pt modelId="{5234AC6B-BFC6-1D43-A050-FE530A7C2C9F}" type="pres">
      <dgm:prSet presAssocID="{D0ADF4A7-F140-0C42-B1F4-DCD664CF6A4D}" presName="Name9" presStyleLbl="parChTrans1D2" presStyleIdx="1" presStyleCnt="5"/>
      <dgm:spPr/>
    </dgm:pt>
    <dgm:pt modelId="{1B9824F8-924F-5046-A3A9-0A2217812983}" type="pres">
      <dgm:prSet presAssocID="{D0ADF4A7-F140-0C42-B1F4-DCD664CF6A4D}" presName="connTx" presStyleLbl="parChTrans1D2" presStyleIdx="1" presStyleCnt="5"/>
      <dgm:spPr/>
    </dgm:pt>
    <dgm:pt modelId="{888D79B6-5527-4443-AD18-55E519120BE7}" type="pres">
      <dgm:prSet presAssocID="{A67F223D-9906-C04E-A727-4471785D4EE8}" presName="node" presStyleLbl="node1" presStyleIdx="1" presStyleCnt="5" custScaleX="131522" custScaleY="131522" custRadScaleRad="215835" custRadScaleInc="-3281">
        <dgm:presLayoutVars>
          <dgm:bulletEnabled val="1"/>
        </dgm:presLayoutVars>
      </dgm:prSet>
      <dgm:spPr/>
    </dgm:pt>
    <dgm:pt modelId="{B008E893-4482-6C4F-A342-7CF70C8C341D}" type="pres">
      <dgm:prSet presAssocID="{61D1F1FA-47D5-7A41-854B-FF83863350F8}" presName="Name9" presStyleLbl="parChTrans1D2" presStyleIdx="2" presStyleCnt="5"/>
      <dgm:spPr/>
    </dgm:pt>
    <dgm:pt modelId="{DC47132B-8E40-534A-BE94-6E54749371C1}" type="pres">
      <dgm:prSet presAssocID="{61D1F1FA-47D5-7A41-854B-FF83863350F8}" presName="connTx" presStyleLbl="parChTrans1D2" presStyleIdx="2" presStyleCnt="5"/>
      <dgm:spPr/>
    </dgm:pt>
    <dgm:pt modelId="{1C4B7C8D-B5AB-4340-8715-59091E93B71C}" type="pres">
      <dgm:prSet presAssocID="{EA73A16D-9F0D-0447-A9BC-444193D28A9B}" presName="node" presStyleLbl="node1" presStyleIdx="2" presStyleCnt="5" custScaleX="131522" custScaleY="131522" custRadScaleRad="209832" custRadScaleInc="-101984">
        <dgm:presLayoutVars>
          <dgm:bulletEnabled val="1"/>
        </dgm:presLayoutVars>
      </dgm:prSet>
      <dgm:spPr/>
    </dgm:pt>
    <dgm:pt modelId="{23AF8475-379E-A44B-A0A7-583F6001D212}" type="pres">
      <dgm:prSet presAssocID="{03B1A0CA-DB6B-A24C-BF08-51E8D27410EA}" presName="Name9" presStyleLbl="parChTrans1D2" presStyleIdx="3" presStyleCnt="5"/>
      <dgm:spPr/>
    </dgm:pt>
    <dgm:pt modelId="{FD00BA7B-F6C3-AE4B-9352-7C4D447750B3}" type="pres">
      <dgm:prSet presAssocID="{03B1A0CA-DB6B-A24C-BF08-51E8D27410EA}" presName="connTx" presStyleLbl="parChTrans1D2" presStyleIdx="3" presStyleCnt="5"/>
      <dgm:spPr/>
    </dgm:pt>
    <dgm:pt modelId="{66762A0F-98D2-1049-B9DA-AB1DA719AB93}" type="pres">
      <dgm:prSet presAssocID="{002FC70A-A89F-3948-BE9C-58DCB708556B}" presName="node" presStyleLbl="node1" presStyleIdx="3" presStyleCnt="5" custScaleX="131522" custScaleY="131522" custRadScaleRad="208878" custRadScaleInc="101689">
        <dgm:presLayoutVars>
          <dgm:bulletEnabled val="1"/>
        </dgm:presLayoutVars>
      </dgm:prSet>
      <dgm:spPr/>
    </dgm:pt>
    <dgm:pt modelId="{B26E4EE1-C24E-3844-95F0-B5BAEDC2C80C}" type="pres">
      <dgm:prSet presAssocID="{77B856A7-18D7-604C-8B34-7D9F48B650AD}" presName="Name9" presStyleLbl="parChTrans1D2" presStyleIdx="4" presStyleCnt="5"/>
      <dgm:spPr/>
    </dgm:pt>
    <dgm:pt modelId="{1F78D1D9-5E3A-F149-A1F4-5A43E3F04973}" type="pres">
      <dgm:prSet presAssocID="{77B856A7-18D7-604C-8B34-7D9F48B650AD}" presName="connTx" presStyleLbl="parChTrans1D2" presStyleIdx="4" presStyleCnt="5"/>
      <dgm:spPr/>
    </dgm:pt>
    <dgm:pt modelId="{4E2E87D2-C2C6-034E-AC38-A567638AD8FB}" type="pres">
      <dgm:prSet presAssocID="{C2B0F100-E8B4-3E40-A4A7-39D0A86B743C}" presName="node" presStyleLbl="node1" presStyleIdx="4" presStyleCnt="5" custScaleX="131522" custScaleY="131522" custRadScaleRad="207409" custRadScaleInc="3863">
        <dgm:presLayoutVars>
          <dgm:bulletEnabled val="1"/>
        </dgm:presLayoutVars>
      </dgm:prSet>
      <dgm:spPr/>
    </dgm:pt>
  </dgm:ptLst>
  <dgm:cxnLst>
    <dgm:cxn modelId="{E6AF9F06-129C-2047-9C81-972A8CDC85C8}" type="presOf" srcId="{61D1F1FA-47D5-7A41-854B-FF83863350F8}" destId="{B008E893-4482-6C4F-A342-7CF70C8C341D}" srcOrd="0" destOrd="0" presId="urn:microsoft.com/office/officeart/2005/8/layout/radial1"/>
    <dgm:cxn modelId="{14F1CE0E-52C1-8B47-B0DC-8A71D5478D5D}" srcId="{18D35E54-5DB4-7440-8FAC-14F8D66E08DD}" destId="{002FC70A-A89F-3948-BE9C-58DCB708556B}" srcOrd="3" destOrd="0" parTransId="{03B1A0CA-DB6B-A24C-BF08-51E8D27410EA}" sibTransId="{4B38D5ED-8326-064A-B270-879B3BAD4C62}"/>
    <dgm:cxn modelId="{78BA3D23-1C4D-8C49-B58B-0C52BF7B48A5}" type="presOf" srcId="{A67F223D-9906-C04E-A727-4471785D4EE8}" destId="{888D79B6-5527-4443-AD18-55E519120BE7}" srcOrd="0" destOrd="0" presId="urn:microsoft.com/office/officeart/2005/8/layout/radial1"/>
    <dgm:cxn modelId="{ACEE3F33-1CF5-784A-B1B1-2F059656FE52}" type="presOf" srcId="{03B1A0CA-DB6B-A24C-BF08-51E8D27410EA}" destId="{23AF8475-379E-A44B-A0A7-583F6001D212}" srcOrd="0" destOrd="0" presId="urn:microsoft.com/office/officeart/2005/8/layout/radial1"/>
    <dgm:cxn modelId="{982A1840-B468-C840-992A-0358BD6A584C}" type="presOf" srcId="{18D35E54-5DB4-7440-8FAC-14F8D66E08DD}" destId="{A465A127-0D1E-8347-8F13-E41737876F42}" srcOrd="0" destOrd="0" presId="urn:microsoft.com/office/officeart/2005/8/layout/radial1"/>
    <dgm:cxn modelId="{73C94348-8E32-9E4B-A72C-1136330E7166}" type="presOf" srcId="{0BE9850E-C41F-8B4A-B994-2E9E9E031637}" destId="{3FC5A3F3-F93B-D54E-90A2-8153716B7E2F}" srcOrd="0" destOrd="0" presId="urn:microsoft.com/office/officeart/2005/8/layout/radial1"/>
    <dgm:cxn modelId="{C06E745C-4C63-5642-A480-D23AD13E1095}" srcId="{18D35E54-5DB4-7440-8FAC-14F8D66E08DD}" destId="{EA73A16D-9F0D-0447-A9BC-444193D28A9B}" srcOrd="2" destOrd="0" parTransId="{61D1F1FA-47D5-7A41-854B-FF83863350F8}" sibTransId="{A647B3F1-13C9-4748-B56A-0D3489B61FFD}"/>
    <dgm:cxn modelId="{0647AF5C-05F5-3540-872F-7D5A5C55D4F5}" srcId="{18D35E54-5DB4-7440-8FAC-14F8D66E08DD}" destId="{A67F223D-9906-C04E-A727-4471785D4EE8}" srcOrd="1" destOrd="0" parTransId="{D0ADF4A7-F140-0C42-B1F4-DCD664CF6A4D}" sibTransId="{9CA497EF-187B-F949-9752-5961B9B49EC6}"/>
    <dgm:cxn modelId="{224E7671-D1B0-7841-91E4-A580FCAC876A}" type="presOf" srcId="{002FC70A-A89F-3948-BE9C-58DCB708556B}" destId="{66762A0F-98D2-1049-B9DA-AB1DA719AB93}" srcOrd="0" destOrd="0" presId="urn:microsoft.com/office/officeart/2005/8/layout/radial1"/>
    <dgm:cxn modelId="{3D480D87-E9C6-D948-B1FF-012274EB411A}" type="presOf" srcId="{19E4E237-9EDF-9A49-9D29-4138D02FB61F}" destId="{2023CEC3-4DDA-C54F-984E-1E5EC3AB7E41}" srcOrd="0" destOrd="0" presId="urn:microsoft.com/office/officeart/2005/8/layout/radial1"/>
    <dgm:cxn modelId="{686FB195-5ACA-FA41-AF89-DAE4CCDC36B0}" type="presOf" srcId="{EA73A16D-9F0D-0447-A9BC-444193D28A9B}" destId="{1C4B7C8D-B5AB-4340-8715-59091E93B71C}" srcOrd="0" destOrd="0" presId="urn:microsoft.com/office/officeart/2005/8/layout/radial1"/>
    <dgm:cxn modelId="{34E7449B-E750-4943-A67B-C5C60BAD8CA3}" type="presOf" srcId="{D0ADF4A7-F140-0C42-B1F4-DCD664CF6A4D}" destId="{1B9824F8-924F-5046-A3A9-0A2217812983}" srcOrd="1" destOrd="0" presId="urn:microsoft.com/office/officeart/2005/8/layout/radial1"/>
    <dgm:cxn modelId="{A99FC49C-3F26-3348-BA98-A173EB414B8A}" type="presOf" srcId="{00D975BB-313D-4546-BB2C-DDA0D529B1D4}" destId="{7B7C3006-CBA6-4844-AAB5-EB86E72D2597}" srcOrd="1" destOrd="0" presId="urn:microsoft.com/office/officeart/2005/8/layout/radial1"/>
    <dgm:cxn modelId="{D76DCCA5-F7DB-FF46-A56A-8F105667154A}" type="presOf" srcId="{D0ADF4A7-F140-0C42-B1F4-DCD664CF6A4D}" destId="{5234AC6B-BFC6-1D43-A050-FE530A7C2C9F}" srcOrd="0" destOrd="0" presId="urn:microsoft.com/office/officeart/2005/8/layout/radial1"/>
    <dgm:cxn modelId="{AFCBE1A9-9AAF-CE42-95BF-FAF44B1EBB2B}" srcId="{18D35E54-5DB4-7440-8FAC-14F8D66E08DD}" destId="{0BE9850E-C41F-8B4A-B994-2E9E9E031637}" srcOrd="0" destOrd="0" parTransId="{00D975BB-313D-4546-BB2C-DDA0D529B1D4}" sibTransId="{033D7EC9-F3A4-AA4B-ABEE-307AFD3544D2}"/>
    <dgm:cxn modelId="{9FC19FAE-3A96-EE48-A30A-266265977E33}" type="presOf" srcId="{03B1A0CA-DB6B-A24C-BF08-51E8D27410EA}" destId="{FD00BA7B-F6C3-AE4B-9352-7C4D447750B3}" srcOrd="1" destOrd="0" presId="urn:microsoft.com/office/officeart/2005/8/layout/radial1"/>
    <dgm:cxn modelId="{60CE75BB-BBE0-E44F-B5A9-88DAE9704DA3}" type="presOf" srcId="{C2B0F100-E8B4-3E40-A4A7-39D0A86B743C}" destId="{4E2E87D2-C2C6-034E-AC38-A567638AD8FB}" srcOrd="0" destOrd="0" presId="urn:microsoft.com/office/officeart/2005/8/layout/radial1"/>
    <dgm:cxn modelId="{95768AC2-C2A9-EE47-A7CC-AD9C1A74597B}" type="presOf" srcId="{77B856A7-18D7-604C-8B34-7D9F48B650AD}" destId="{B26E4EE1-C24E-3844-95F0-B5BAEDC2C80C}" srcOrd="0" destOrd="0" presId="urn:microsoft.com/office/officeart/2005/8/layout/radial1"/>
    <dgm:cxn modelId="{FB0B96D9-9B8A-134D-B630-DD19F7643CE7}" type="presOf" srcId="{77B856A7-18D7-604C-8B34-7D9F48B650AD}" destId="{1F78D1D9-5E3A-F149-A1F4-5A43E3F04973}" srcOrd="1" destOrd="0" presId="urn:microsoft.com/office/officeart/2005/8/layout/radial1"/>
    <dgm:cxn modelId="{2E58D0EC-C6BB-2945-90EA-07DDB4268337}" srcId="{19E4E237-9EDF-9A49-9D29-4138D02FB61F}" destId="{18D35E54-5DB4-7440-8FAC-14F8D66E08DD}" srcOrd="0" destOrd="0" parTransId="{2C1DF5FF-350A-1340-A7BE-C819FA03A04A}" sibTransId="{14E1DEA9-D62A-1C4C-BFA5-A0C655F0C63B}"/>
    <dgm:cxn modelId="{3DFF8CFA-B370-6D4D-894B-7224B523A139}" srcId="{18D35E54-5DB4-7440-8FAC-14F8D66E08DD}" destId="{C2B0F100-E8B4-3E40-A4A7-39D0A86B743C}" srcOrd="4" destOrd="0" parTransId="{77B856A7-18D7-604C-8B34-7D9F48B650AD}" sibTransId="{0F6319BC-97C6-BC4A-8D8A-4EF349FB7848}"/>
    <dgm:cxn modelId="{EE01B5FB-F858-8B4E-9C1E-98629B6C108E}" type="presOf" srcId="{61D1F1FA-47D5-7A41-854B-FF83863350F8}" destId="{DC47132B-8E40-534A-BE94-6E54749371C1}" srcOrd="1" destOrd="0" presId="urn:microsoft.com/office/officeart/2005/8/layout/radial1"/>
    <dgm:cxn modelId="{32D27AFF-1DF7-654F-BD6E-A253D32CEF14}" type="presOf" srcId="{00D975BB-313D-4546-BB2C-DDA0D529B1D4}" destId="{0CDB446C-11C2-EA40-820A-D5655E9624F0}" srcOrd="0" destOrd="0" presId="urn:microsoft.com/office/officeart/2005/8/layout/radial1"/>
    <dgm:cxn modelId="{56F4BD68-D742-6D4E-B1ED-DA42F37D869F}" type="presParOf" srcId="{2023CEC3-4DDA-C54F-984E-1E5EC3AB7E41}" destId="{A465A127-0D1E-8347-8F13-E41737876F42}" srcOrd="0" destOrd="0" presId="urn:microsoft.com/office/officeart/2005/8/layout/radial1"/>
    <dgm:cxn modelId="{43287EBA-FF89-F741-9449-ED0BADAE8CB3}" type="presParOf" srcId="{2023CEC3-4DDA-C54F-984E-1E5EC3AB7E41}" destId="{0CDB446C-11C2-EA40-820A-D5655E9624F0}" srcOrd="1" destOrd="0" presId="urn:microsoft.com/office/officeart/2005/8/layout/radial1"/>
    <dgm:cxn modelId="{DD734C34-BEAE-2845-ABC0-DEDF5C15983A}" type="presParOf" srcId="{0CDB446C-11C2-EA40-820A-D5655E9624F0}" destId="{7B7C3006-CBA6-4844-AAB5-EB86E72D2597}" srcOrd="0" destOrd="0" presId="urn:microsoft.com/office/officeart/2005/8/layout/radial1"/>
    <dgm:cxn modelId="{5BF08F6C-2FBD-EA42-8174-873C07770267}" type="presParOf" srcId="{2023CEC3-4DDA-C54F-984E-1E5EC3AB7E41}" destId="{3FC5A3F3-F93B-D54E-90A2-8153716B7E2F}" srcOrd="2" destOrd="0" presId="urn:microsoft.com/office/officeart/2005/8/layout/radial1"/>
    <dgm:cxn modelId="{F7BAEC6F-3A84-2E46-888A-00896002D975}" type="presParOf" srcId="{2023CEC3-4DDA-C54F-984E-1E5EC3AB7E41}" destId="{5234AC6B-BFC6-1D43-A050-FE530A7C2C9F}" srcOrd="3" destOrd="0" presId="urn:microsoft.com/office/officeart/2005/8/layout/radial1"/>
    <dgm:cxn modelId="{8CEA8340-91DF-BD47-ACF7-B6E12F17B092}" type="presParOf" srcId="{5234AC6B-BFC6-1D43-A050-FE530A7C2C9F}" destId="{1B9824F8-924F-5046-A3A9-0A2217812983}" srcOrd="0" destOrd="0" presId="urn:microsoft.com/office/officeart/2005/8/layout/radial1"/>
    <dgm:cxn modelId="{498FEFE9-03ED-204D-B166-130DBF9AE255}" type="presParOf" srcId="{2023CEC3-4DDA-C54F-984E-1E5EC3AB7E41}" destId="{888D79B6-5527-4443-AD18-55E519120BE7}" srcOrd="4" destOrd="0" presId="urn:microsoft.com/office/officeart/2005/8/layout/radial1"/>
    <dgm:cxn modelId="{DD62F522-4D2B-E04C-8D73-9A4A332DE604}" type="presParOf" srcId="{2023CEC3-4DDA-C54F-984E-1E5EC3AB7E41}" destId="{B008E893-4482-6C4F-A342-7CF70C8C341D}" srcOrd="5" destOrd="0" presId="urn:microsoft.com/office/officeart/2005/8/layout/radial1"/>
    <dgm:cxn modelId="{9429C2E7-EE05-FE44-8599-93FFA010995A}" type="presParOf" srcId="{B008E893-4482-6C4F-A342-7CF70C8C341D}" destId="{DC47132B-8E40-534A-BE94-6E54749371C1}" srcOrd="0" destOrd="0" presId="urn:microsoft.com/office/officeart/2005/8/layout/radial1"/>
    <dgm:cxn modelId="{5EFD5023-A3B2-C743-AE8A-8E68DE40B755}" type="presParOf" srcId="{2023CEC3-4DDA-C54F-984E-1E5EC3AB7E41}" destId="{1C4B7C8D-B5AB-4340-8715-59091E93B71C}" srcOrd="6" destOrd="0" presId="urn:microsoft.com/office/officeart/2005/8/layout/radial1"/>
    <dgm:cxn modelId="{0EBD8135-1C53-D343-B41D-8671B77E809C}" type="presParOf" srcId="{2023CEC3-4DDA-C54F-984E-1E5EC3AB7E41}" destId="{23AF8475-379E-A44B-A0A7-583F6001D212}" srcOrd="7" destOrd="0" presId="urn:microsoft.com/office/officeart/2005/8/layout/radial1"/>
    <dgm:cxn modelId="{82FC3891-B10B-834F-A091-A243BD10B0F7}" type="presParOf" srcId="{23AF8475-379E-A44B-A0A7-583F6001D212}" destId="{FD00BA7B-F6C3-AE4B-9352-7C4D447750B3}" srcOrd="0" destOrd="0" presId="urn:microsoft.com/office/officeart/2005/8/layout/radial1"/>
    <dgm:cxn modelId="{244A02B1-2ED1-9A42-A9C3-08BBF9670D72}" type="presParOf" srcId="{2023CEC3-4DDA-C54F-984E-1E5EC3AB7E41}" destId="{66762A0F-98D2-1049-B9DA-AB1DA719AB93}" srcOrd="8" destOrd="0" presId="urn:microsoft.com/office/officeart/2005/8/layout/radial1"/>
    <dgm:cxn modelId="{66E2D2E2-4421-4447-B2F1-0AFE7118863D}" type="presParOf" srcId="{2023CEC3-4DDA-C54F-984E-1E5EC3AB7E41}" destId="{B26E4EE1-C24E-3844-95F0-B5BAEDC2C80C}" srcOrd="9" destOrd="0" presId="urn:microsoft.com/office/officeart/2005/8/layout/radial1"/>
    <dgm:cxn modelId="{33C6CAAF-3FEB-FF4B-A710-1E5C7F318819}" type="presParOf" srcId="{B26E4EE1-C24E-3844-95F0-B5BAEDC2C80C}" destId="{1F78D1D9-5E3A-F149-A1F4-5A43E3F04973}" srcOrd="0" destOrd="0" presId="urn:microsoft.com/office/officeart/2005/8/layout/radial1"/>
    <dgm:cxn modelId="{97B8E130-40B9-1B44-AF15-48A55E362B7E}" type="presParOf" srcId="{2023CEC3-4DDA-C54F-984E-1E5EC3AB7E41}" destId="{4E2E87D2-C2C6-034E-AC38-A567638AD8F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89DDC0-709D-E343-855F-8CE83E51E6E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F65B6B79-2142-7D40-B6D8-DAE2DCF22520}">
      <dgm:prSet phldrT="[Text]" custT="1"/>
      <dgm:spPr/>
      <dgm:t>
        <a:bodyPr/>
        <a:lstStyle/>
        <a:p>
          <a:r>
            <a:rPr lang="cs-CZ" sz="1600" dirty="0"/>
            <a:t>Příkazní smlouva o zařízení emise</a:t>
          </a:r>
        </a:p>
      </dgm:t>
    </dgm:pt>
    <dgm:pt modelId="{67F9000B-9A89-8B43-829C-D9FB92878AAE}" type="parTrans" cxnId="{F6E2DFC4-EC89-5941-AD7D-2CC8A55B2853}">
      <dgm:prSet/>
      <dgm:spPr/>
      <dgm:t>
        <a:bodyPr/>
        <a:lstStyle/>
        <a:p>
          <a:endParaRPr lang="cs-CZ"/>
        </a:p>
      </dgm:t>
    </dgm:pt>
    <dgm:pt modelId="{BE28EB3D-B927-0947-82EA-0DAC4438E2F1}" type="sibTrans" cxnId="{F6E2DFC4-EC89-5941-AD7D-2CC8A55B2853}">
      <dgm:prSet/>
      <dgm:spPr/>
      <dgm:t>
        <a:bodyPr/>
        <a:lstStyle/>
        <a:p>
          <a:endParaRPr lang="cs-CZ"/>
        </a:p>
      </dgm:t>
    </dgm:pt>
    <dgm:pt modelId="{5CD10AC8-9CA2-B348-B78A-6831BF813C7E}">
      <dgm:prSet phldrT="[Text]" custT="1"/>
      <dgm:spPr/>
      <dgm:t>
        <a:bodyPr/>
        <a:lstStyle/>
        <a:p>
          <a:r>
            <a:rPr lang="cs-CZ" sz="1600" dirty="0"/>
            <a:t>Emisní podmínky + Prospekt</a:t>
          </a:r>
        </a:p>
      </dgm:t>
    </dgm:pt>
    <dgm:pt modelId="{06BACBDB-1351-7247-8780-E7180BB6A0F2}" type="parTrans" cxnId="{CA58F468-B7F8-FB46-82EF-F92E18ADAC8B}">
      <dgm:prSet/>
      <dgm:spPr/>
      <dgm:t>
        <a:bodyPr/>
        <a:lstStyle/>
        <a:p>
          <a:endParaRPr lang="cs-CZ"/>
        </a:p>
      </dgm:t>
    </dgm:pt>
    <dgm:pt modelId="{2A40ADBF-ECE0-9246-A121-5DC1FB7141C8}" type="sibTrans" cxnId="{CA58F468-B7F8-FB46-82EF-F92E18ADAC8B}">
      <dgm:prSet/>
      <dgm:spPr/>
      <dgm:t>
        <a:bodyPr/>
        <a:lstStyle/>
        <a:p>
          <a:endParaRPr lang="cs-CZ"/>
        </a:p>
      </dgm:t>
    </dgm:pt>
    <dgm:pt modelId="{9392C34E-CC1F-B54E-9CF8-088A9F6B9F2D}">
      <dgm:prSet phldrT="[Text]" custT="1"/>
      <dgm:spPr/>
      <dgm:t>
        <a:bodyPr/>
        <a:lstStyle/>
        <a:p>
          <a:r>
            <a:rPr lang="cs-CZ" sz="1600" dirty="0"/>
            <a:t>Smlouva o úpisu</a:t>
          </a:r>
        </a:p>
      </dgm:t>
    </dgm:pt>
    <dgm:pt modelId="{41B9A6C3-BB7D-1D4C-BED6-4B5C2BD00829}" type="parTrans" cxnId="{BF0AE1C8-4F13-5247-8664-6E9B8131F287}">
      <dgm:prSet/>
      <dgm:spPr/>
      <dgm:t>
        <a:bodyPr/>
        <a:lstStyle/>
        <a:p>
          <a:endParaRPr lang="cs-CZ"/>
        </a:p>
      </dgm:t>
    </dgm:pt>
    <dgm:pt modelId="{D6433B44-E949-A749-8AAB-6C13A2349D92}" type="sibTrans" cxnId="{BF0AE1C8-4F13-5247-8664-6E9B8131F287}">
      <dgm:prSet/>
      <dgm:spPr/>
      <dgm:t>
        <a:bodyPr/>
        <a:lstStyle/>
        <a:p>
          <a:endParaRPr lang="cs-CZ"/>
        </a:p>
      </dgm:t>
    </dgm:pt>
    <dgm:pt modelId="{9C79905F-860E-1C42-9EF9-0852BCC39144}">
      <dgm:prSet phldrT="[Text]" custT="1"/>
      <dgm:spPr/>
      <dgm:t>
        <a:bodyPr/>
        <a:lstStyle/>
        <a:p>
          <a:r>
            <a:rPr lang="cs-CZ" sz="1600" dirty="0"/>
            <a:t>Smlouva s agentem pro zajištění / administrátorem / </a:t>
          </a:r>
          <a:r>
            <a:rPr lang="cs-CZ" sz="1600" dirty="0" err="1"/>
            <a:t>trusteem</a:t>
          </a:r>
          <a:r>
            <a:rPr lang="cs-CZ" sz="1600" dirty="0"/>
            <a:t> / společným zástupcem</a:t>
          </a:r>
        </a:p>
      </dgm:t>
    </dgm:pt>
    <dgm:pt modelId="{94EEC90B-A74F-BA44-BEC3-DE44D2ADEB45}" type="parTrans" cxnId="{B04CFD6A-2C47-474A-AB3B-1A15F14C1B90}">
      <dgm:prSet/>
      <dgm:spPr/>
      <dgm:t>
        <a:bodyPr/>
        <a:lstStyle/>
        <a:p>
          <a:endParaRPr lang="cs-CZ"/>
        </a:p>
      </dgm:t>
    </dgm:pt>
    <dgm:pt modelId="{76A7964F-68AF-8E4A-A60B-5FCEFE3BD249}" type="sibTrans" cxnId="{B04CFD6A-2C47-474A-AB3B-1A15F14C1B90}">
      <dgm:prSet/>
      <dgm:spPr/>
      <dgm:t>
        <a:bodyPr/>
        <a:lstStyle/>
        <a:p>
          <a:endParaRPr lang="cs-CZ"/>
        </a:p>
      </dgm:t>
    </dgm:pt>
    <dgm:pt modelId="{50D2715F-3D3C-5141-80A4-86C8E23705BB}">
      <dgm:prSet phldrT="[Text]" custT="1"/>
      <dgm:spPr/>
      <dgm:t>
        <a:bodyPr/>
        <a:lstStyle/>
        <a:p>
          <a:r>
            <a:rPr lang="cs-CZ" sz="1600" dirty="0"/>
            <a:t>Právní stanoviska</a:t>
          </a:r>
        </a:p>
      </dgm:t>
    </dgm:pt>
    <dgm:pt modelId="{97963B7C-84A6-EE4B-9E99-F1413AD93669}" type="parTrans" cxnId="{E5E110D7-DB98-7145-9D3B-4E589E1F5066}">
      <dgm:prSet/>
      <dgm:spPr/>
      <dgm:t>
        <a:bodyPr/>
        <a:lstStyle/>
        <a:p>
          <a:endParaRPr lang="cs-CZ"/>
        </a:p>
      </dgm:t>
    </dgm:pt>
    <dgm:pt modelId="{E18D1141-CEFA-0341-9BF8-9C3A8C60A613}" type="sibTrans" cxnId="{E5E110D7-DB98-7145-9D3B-4E589E1F5066}">
      <dgm:prSet/>
      <dgm:spPr/>
      <dgm:t>
        <a:bodyPr/>
        <a:lstStyle/>
        <a:p>
          <a:endParaRPr lang="cs-CZ"/>
        </a:p>
      </dgm:t>
    </dgm:pt>
    <dgm:pt modelId="{7359985B-B6C0-F94E-A4CF-57170C10AD99}" type="pres">
      <dgm:prSet presAssocID="{B589DDC0-709D-E343-855F-8CE83E51E6E2}" presName="arrowDiagram" presStyleCnt="0">
        <dgm:presLayoutVars>
          <dgm:chMax val="5"/>
          <dgm:dir/>
          <dgm:resizeHandles val="exact"/>
        </dgm:presLayoutVars>
      </dgm:prSet>
      <dgm:spPr/>
    </dgm:pt>
    <dgm:pt modelId="{E2DF6936-58A4-A543-9915-355985CA6787}" type="pres">
      <dgm:prSet presAssocID="{B589DDC0-709D-E343-855F-8CE83E51E6E2}" presName="arrow" presStyleLbl="bgShp" presStyleIdx="0" presStyleCnt="1" custScaleX="123302" custLinFactNeighborX="-135" custLinFactNeighborY="2802"/>
      <dgm:spPr/>
    </dgm:pt>
    <dgm:pt modelId="{64B1A12A-FB83-F342-ACB6-7C20FD439733}" type="pres">
      <dgm:prSet presAssocID="{B589DDC0-709D-E343-855F-8CE83E51E6E2}" presName="arrowDiagram5" presStyleCnt="0"/>
      <dgm:spPr/>
    </dgm:pt>
    <dgm:pt modelId="{28DF10D4-C855-1241-8B69-BA59A43DC384}" type="pres">
      <dgm:prSet presAssocID="{F65B6B79-2142-7D40-B6D8-DAE2DCF22520}" presName="bullet5a" presStyleLbl="node1" presStyleIdx="0" presStyleCnt="5" custLinFactX="-100000" custLinFactNeighborX="-145048" custLinFactNeighborY="-90555"/>
      <dgm:spPr/>
    </dgm:pt>
    <dgm:pt modelId="{87457140-6238-6C44-83CF-F4FF342FDFE1}" type="pres">
      <dgm:prSet presAssocID="{F65B6B79-2142-7D40-B6D8-DAE2DCF22520}" presName="textBox5a" presStyleLbl="revTx" presStyleIdx="0" presStyleCnt="5" custScaleX="174814" custScaleY="36873" custLinFactNeighborX="-43994" custLinFactNeighborY="-17579">
        <dgm:presLayoutVars>
          <dgm:bulletEnabled val="1"/>
        </dgm:presLayoutVars>
      </dgm:prSet>
      <dgm:spPr/>
    </dgm:pt>
    <dgm:pt modelId="{3456A46E-FE44-4748-8E02-0DE35FBF56FD}" type="pres">
      <dgm:prSet presAssocID="{5CD10AC8-9CA2-B348-B78A-6831BF813C7E}" presName="bullet5b" presStyleLbl="node1" presStyleIdx="1" presStyleCnt="5" custLinFactNeighborX="35627" custLinFactNeighborY="-61736"/>
      <dgm:spPr/>
    </dgm:pt>
    <dgm:pt modelId="{5CA673AC-3D7D-3244-A569-793DFE0A62F8}" type="pres">
      <dgm:prSet presAssocID="{5CD10AC8-9CA2-B348-B78A-6831BF813C7E}" presName="textBox5b" presStyleLbl="revTx" presStyleIdx="1" presStyleCnt="5" custScaleX="124457" custScaleY="36687" custLinFactNeighborX="-15529" custLinFactNeighborY="-19925">
        <dgm:presLayoutVars>
          <dgm:bulletEnabled val="1"/>
        </dgm:presLayoutVars>
      </dgm:prSet>
      <dgm:spPr/>
    </dgm:pt>
    <dgm:pt modelId="{E483FA6C-EB62-4140-A6C6-F5AE671F4BDB}" type="pres">
      <dgm:prSet presAssocID="{9C79905F-860E-1C42-9EF9-0852BCC39144}" presName="bullet5c" presStyleLbl="node1" presStyleIdx="2" presStyleCnt="5" custLinFactX="36756" custLinFactNeighborX="100000" custLinFactNeighborY="-28963"/>
      <dgm:spPr/>
    </dgm:pt>
    <dgm:pt modelId="{E0428829-F190-514A-81D4-17076B0E79F6}" type="pres">
      <dgm:prSet presAssocID="{9C79905F-860E-1C42-9EF9-0852BCC39144}" presName="textBox5c" presStyleLbl="revTx" presStyleIdx="2" presStyleCnt="5" custScaleX="147753" custScaleY="40112" custLinFactNeighborX="2949" custLinFactNeighborY="-15060">
        <dgm:presLayoutVars>
          <dgm:bulletEnabled val="1"/>
        </dgm:presLayoutVars>
      </dgm:prSet>
      <dgm:spPr/>
    </dgm:pt>
    <dgm:pt modelId="{318F207E-034B-C34E-9BBA-EBBC63F609E8}" type="pres">
      <dgm:prSet presAssocID="{9392C34E-CC1F-B54E-9CF8-088A9F6B9F2D}" presName="bullet5d" presStyleLbl="node1" presStyleIdx="3" presStyleCnt="5" custLinFactX="28068" custLinFactNeighborX="100000" custLinFactNeighborY="-6111"/>
      <dgm:spPr/>
    </dgm:pt>
    <dgm:pt modelId="{2C257FC7-E070-324C-BB63-CEEC5E31E758}" type="pres">
      <dgm:prSet presAssocID="{9392C34E-CC1F-B54E-9CF8-088A9F6B9F2D}" presName="textBox5d" presStyleLbl="revTx" presStyleIdx="3" presStyleCnt="5" custScaleX="116965" custScaleY="11680" custLinFactNeighborX="19358" custLinFactNeighborY="-28676">
        <dgm:presLayoutVars>
          <dgm:bulletEnabled val="1"/>
        </dgm:presLayoutVars>
      </dgm:prSet>
      <dgm:spPr/>
    </dgm:pt>
    <dgm:pt modelId="{13C44CE7-D255-A043-8751-60F6488B3303}" type="pres">
      <dgm:prSet presAssocID="{50D2715F-3D3C-5141-80A4-86C8E23705BB}" presName="bullet5e" presStyleLbl="node1" presStyleIdx="4" presStyleCnt="5" custLinFactX="37855" custLinFactNeighborX="100000" custLinFactNeighborY="-13340"/>
      <dgm:spPr/>
    </dgm:pt>
    <dgm:pt modelId="{F95DB055-3848-5A4B-85E8-6AC58AE3A39D}" type="pres">
      <dgm:prSet presAssocID="{50D2715F-3D3C-5141-80A4-86C8E23705BB}" presName="textBox5e" presStyleLbl="revTx" presStyleIdx="4" presStyleCnt="5" custScaleX="92353" custScaleY="16532" custLinFactNeighborX="4653" custLinFactNeighborY="-21044">
        <dgm:presLayoutVars>
          <dgm:bulletEnabled val="1"/>
        </dgm:presLayoutVars>
      </dgm:prSet>
      <dgm:spPr/>
    </dgm:pt>
  </dgm:ptLst>
  <dgm:cxnLst>
    <dgm:cxn modelId="{16D14024-8454-EA43-9331-67A12955C29E}" type="presOf" srcId="{9C79905F-860E-1C42-9EF9-0852BCC39144}" destId="{E0428829-F190-514A-81D4-17076B0E79F6}" srcOrd="0" destOrd="0" presId="urn:microsoft.com/office/officeart/2005/8/layout/arrow2"/>
    <dgm:cxn modelId="{00DFC242-8F9C-AB46-B968-9C886069673D}" type="presOf" srcId="{B589DDC0-709D-E343-855F-8CE83E51E6E2}" destId="{7359985B-B6C0-F94E-A4CF-57170C10AD99}" srcOrd="0" destOrd="0" presId="urn:microsoft.com/office/officeart/2005/8/layout/arrow2"/>
    <dgm:cxn modelId="{2BC8D54A-991B-D445-A8E8-E8E2476291B3}" type="presOf" srcId="{5CD10AC8-9CA2-B348-B78A-6831BF813C7E}" destId="{5CA673AC-3D7D-3244-A569-793DFE0A62F8}" srcOrd="0" destOrd="0" presId="urn:microsoft.com/office/officeart/2005/8/layout/arrow2"/>
    <dgm:cxn modelId="{CA58F468-B7F8-FB46-82EF-F92E18ADAC8B}" srcId="{B589DDC0-709D-E343-855F-8CE83E51E6E2}" destId="{5CD10AC8-9CA2-B348-B78A-6831BF813C7E}" srcOrd="1" destOrd="0" parTransId="{06BACBDB-1351-7247-8780-E7180BB6A0F2}" sibTransId="{2A40ADBF-ECE0-9246-A121-5DC1FB7141C8}"/>
    <dgm:cxn modelId="{B04CFD6A-2C47-474A-AB3B-1A15F14C1B90}" srcId="{B589DDC0-709D-E343-855F-8CE83E51E6E2}" destId="{9C79905F-860E-1C42-9EF9-0852BCC39144}" srcOrd="2" destOrd="0" parTransId="{94EEC90B-A74F-BA44-BEC3-DE44D2ADEB45}" sibTransId="{76A7964F-68AF-8E4A-A60B-5FCEFE3BD249}"/>
    <dgm:cxn modelId="{1542FA96-2BD4-1440-A05B-9A0B12F4693D}" type="presOf" srcId="{F65B6B79-2142-7D40-B6D8-DAE2DCF22520}" destId="{87457140-6238-6C44-83CF-F4FF342FDFE1}" srcOrd="0" destOrd="0" presId="urn:microsoft.com/office/officeart/2005/8/layout/arrow2"/>
    <dgm:cxn modelId="{399655C4-7063-DD45-B02B-42BA62F9C69E}" type="presOf" srcId="{50D2715F-3D3C-5141-80A4-86C8E23705BB}" destId="{F95DB055-3848-5A4B-85E8-6AC58AE3A39D}" srcOrd="0" destOrd="0" presId="urn:microsoft.com/office/officeart/2005/8/layout/arrow2"/>
    <dgm:cxn modelId="{F6E2DFC4-EC89-5941-AD7D-2CC8A55B2853}" srcId="{B589DDC0-709D-E343-855F-8CE83E51E6E2}" destId="{F65B6B79-2142-7D40-B6D8-DAE2DCF22520}" srcOrd="0" destOrd="0" parTransId="{67F9000B-9A89-8B43-829C-D9FB92878AAE}" sibTransId="{BE28EB3D-B927-0947-82EA-0DAC4438E2F1}"/>
    <dgm:cxn modelId="{BF0AE1C8-4F13-5247-8664-6E9B8131F287}" srcId="{B589DDC0-709D-E343-855F-8CE83E51E6E2}" destId="{9392C34E-CC1F-B54E-9CF8-088A9F6B9F2D}" srcOrd="3" destOrd="0" parTransId="{41B9A6C3-BB7D-1D4C-BED6-4B5C2BD00829}" sibTransId="{D6433B44-E949-A749-8AAB-6C13A2349D92}"/>
    <dgm:cxn modelId="{E5E110D7-DB98-7145-9D3B-4E589E1F5066}" srcId="{B589DDC0-709D-E343-855F-8CE83E51E6E2}" destId="{50D2715F-3D3C-5141-80A4-86C8E23705BB}" srcOrd="4" destOrd="0" parTransId="{97963B7C-84A6-EE4B-9E99-F1413AD93669}" sibTransId="{E18D1141-CEFA-0341-9BF8-9C3A8C60A613}"/>
    <dgm:cxn modelId="{777C32E7-EE9B-6F49-AA28-50446CDA6C63}" type="presOf" srcId="{9392C34E-CC1F-B54E-9CF8-088A9F6B9F2D}" destId="{2C257FC7-E070-324C-BB63-CEEC5E31E758}" srcOrd="0" destOrd="0" presId="urn:microsoft.com/office/officeart/2005/8/layout/arrow2"/>
    <dgm:cxn modelId="{6A6D55D5-948E-A94F-AD02-4CA0C9C0CD65}" type="presParOf" srcId="{7359985B-B6C0-F94E-A4CF-57170C10AD99}" destId="{E2DF6936-58A4-A543-9915-355985CA6787}" srcOrd="0" destOrd="0" presId="urn:microsoft.com/office/officeart/2005/8/layout/arrow2"/>
    <dgm:cxn modelId="{01A45313-9EC7-9541-8F7D-6CC9BBAAAECF}" type="presParOf" srcId="{7359985B-B6C0-F94E-A4CF-57170C10AD99}" destId="{64B1A12A-FB83-F342-ACB6-7C20FD439733}" srcOrd="1" destOrd="0" presId="urn:microsoft.com/office/officeart/2005/8/layout/arrow2"/>
    <dgm:cxn modelId="{196F57A1-2337-0D4B-A7C4-F5C2AA1074ED}" type="presParOf" srcId="{64B1A12A-FB83-F342-ACB6-7C20FD439733}" destId="{28DF10D4-C855-1241-8B69-BA59A43DC384}" srcOrd="0" destOrd="0" presId="urn:microsoft.com/office/officeart/2005/8/layout/arrow2"/>
    <dgm:cxn modelId="{F8506965-9AEF-DD44-A726-C52B7D60648F}" type="presParOf" srcId="{64B1A12A-FB83-F342-ACB6-7C20FD439733}" destId="{87457140-6238-6C44-83CF-F4FF342FDFE1}" srcOrd="1" destOrd="0" presId="urn:microsoft.com/office/officeart/2005/8/layout/arrow2"/>
    <dgm:cxn modelId="{454BA206-1D26-5948-B559-D448AAAFFB02}" type="presParOf" srcId="{64B1A12A-FB83-F342-ACB6-7C20FD439733}" destId="{3456A46E-FE44-4748-8E02-0DE35FBF56FD}" srcOrd="2" destOrd="0" presId="urn:microsoft.com/office/officeart/2005/8/layout/arrow2"/>
    <dgm:cxn modelId="{667D7E5E-0B60-0249-B514-B728FE942BF8}" type="presParOf" srcId="{64B1A12A-FB83-F342-ACB6-7C20FD439733}" destId="{5CA673AC-3D7D-3244-A569-793DFE0A62F8}" srcOrd="3" destOrd="0" presId="urn:microsoft.com/office/officeart/2005/8/layout/arrow2"/>
    <dgm:cxn modelId="{1A6D070E-53F9-4944-815F-4455C16C1693}" type="presParOf" srcId="{64B1A12A-FB83-F342-ACB6-7C20FD439733}" destId="{E483FA6C-EB62-4140-A6C6-F5AE671F4BDB}" srcOrd="4" destOrd="0" presId="urn:microsoft.com/office/officeart/2005/8/layout/arrow2"/>
    <dgm:cxn modelId="{19FF327E-9757-5F4C-A0ED-A1BF2EB1F5B3}" type="presParOf" srcId="{64B1A12A-FB83-F342-ACB6-7C20FD439733}" destId="{E0428829-F190-514A-81D4-17076B0E79F6}" srcOrd="5" destOrd="0" presId="urn:microsoft.com/office/officeart/2005/8/layout/arrow2"/>
    <dgm:cxn modelId="{6503566A-B723-F84A-84AA-F293F4B52801}" type="presParOf" srcId="{64B1A12A-FB83-F342-ACB6-7C20FD439733}" destId="{318F207E-034B-C34E-9BBA-EBBC63F609E8}" srcOrd="6" destOrd="0" presId="urn:microsoft.com/office/officeart/2005/8/layout/arrow2"/>
    <dgm:cxn modelId="{5BF027ED-5C56-5B47-B991-A951747D308D}" type="presParOf" srcId="{64B1A12A-FB83-F342-ACB6-7C20FD439733}" destId="{2C257FC7-E070-324C-BB63-CEEC5E31E758}" srcOrd="7" destOrd="0" presId="urn:microsoft.com/office/officeart/2005/8/layout/arrow2"/>
    <dgm:cxn modelId="{2864AB37-6508-4A46-9E68-354138DB4FD0}" type="presParOf" srcId="{64B1A12A-FB83-F342-ACB6-7C20FD439733}" destId="{13C44CE7-D255-A043-8751-60F6488B3303}" srcOrd="8" destOrd="0" presId="urn:microsoft.com/office/officeart/2005/8/layout/arrow2"/>
    <dgm:cxn modelId="{E7D1FCBF-DCEF-344C-81B3-968C05D9B00A}" type="presParOf" srcId="{64B1A12A-FB83-F342-ACB6-7C20FD439733}" destId="{F95DB055-3848-5A4B-85E8-6AC58AE3A39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26EC77-2DDA-E548-99D7-287396E1030E}" type="doc">
      <dgm:prSet loTypeId="urn:microsoft.com/office/officeart/2005/8/layout/target1" loCatId="" qsTypeId="urn:microsoft.com/office/officeart/2005/8/quickstyle/simple4" qsCatId="simple" csTypeId="urn:microsoft.com/office/officeart/2005/8/colors/accent1_2" csCatId="accent1" phldr="1"/>
      <dgm:spPr/>
    </dgm:pt>
    <dgm:pt modelId="{934901E1-5E41-084D-B4DA-E0AD898AECDF}">
      <dgm:prSet phldrT="[Text]" custT="1"/>
      <dgm:spPr/>
      <dgm:t>
        <a:bodyPr/>
        <a:lstStyle/>
        <a:p>
          <a:r>
            <a:rPr lang="cs-CZ" sz="1800" dirty="0"/>
            <a:t>Akcie, podílové listy</a:t>
          </a:r>
        </a:p>
      </dgm:t>
    </dgm:pt>
    <dgm:pt modelId="{5565B203-E740-D34A-9356-4A4A31381D65}" type="parTrans" cxnId="{CD223D61-1A9B-5444-92C9-198B73886EA0}">
      <dgm:prSet/>
      <dgm:spPr/>
      <dgm:t>
        <a:bodyPr/>
        <a:lstStyle/>
        <a:p>
          <a:endParaRPr lang="cs-CZ"/>
        </a:p>
      </dgm:t>
    </dgm:pt>
    <dgm:pt modelId="{F7070F5D-C7F3-F142-85F4-D09D50EDCBB3}" type="sibTrans" cxnId="{CD223D61-1A9B-5444-92C9-198B73886EA0}">
      <dgm:prSet/>
      <dgm:spPr/>
      <dgm:t>
        <a:bodyPr/>
        <a:lstStyle/>
        <a:p>
          <a:endParaRPr lang="cs-CZ"/>
        </a:p>
      </dgm:t>
    </dgm:pt>
    <dgm:pt modelId="{873AED8D-36DD-A642-B77B-9814D66BC43A}">
      <dgm:prSet phldrT="[Text]" custT="1"/>
      <dgm:spPr/>
      <dgm:t>
        <a:bodyPr/>
        <a:lstStyle/>
        <a:p>
          <a:r>
            <a:rPr lang="cs-CZ" sz="1800" dirty="0"/>
            <a:t>Indexy</a:t>
          </a:r>
        </a:p>
      </dgm:t>
    </dgm:pt>
    <dgm:pt modelId="{B4A95242-AD85-4141-B3D2-EDC1952FB522}" type="parTrans" cxnId="{009A7601-9C9E-D142-B133-4C07E9673351}">
      <dgm:prSet/>
      <dgm:spPr/>
      <dgm:t>
        <a:bodyPr/>
        <a:lstStyle/>
        <a:p>
          <a:endParaRPr lang="cs-CZ"/>
        </a:p>
      </dgm:t>
    </dgm:pt>
    <dgm:pt modelId="{26D06155-7997-394A-9753-A0D7DCF18B32}" type="sibTrans" cxnId="{009A7601-9C9E-D142-B133-4C07E9673351}">
      <dgm:prSet/>
      <dgm:spPr/>
      <dgm:t>
        <a:bodyPr/>
        <a:lstStyle/>
        <a:p>
          <a:endParaRPr lang="cs-CZ"/>
        </a:p>
      </dgm:t>
    </dgm:pt>
    <dgm:pt modelId="{3CBAAD24-3D9E-DB4A-B592-C4F497292095}">
      <dgm:prSet phldrT="[Text]" custT="1"/>
      <dgm:spPr/>
      <dgm:t>
        <a:bodyPr/>
        <a:lstStyle/>
        <a:p>
          <a:r>
            <a:rPr lang="cs-CZ" sz="1800" dirty="0"/>
            <a:t>Inflace, úrokové míry, komodity, pokladniční poukázky</a:t>
          </a:r>
        </a:p>
      </dgm:t>
    </dgm:pt>
    <dgm:pt modelId="{83A899B5-C52F-3740-B85A-B91C81FD9C77}" type="parTrans" cxnId="{C64ABA8B-346B-9F43-8CD9-4365BCFC5F7F}">
      <dgm:prSet/>
      <dgm:spPr/>
      <dgm:t>
        <a:bodyPr/>
        <a:lstStyle/>
        <a:p>
          <a:endParaRPr lang="cs-CZ"/>
        </a:p>
      </dgm:t>
    </dgm:pt>
    <dgm:pt modelId="{421E9E69-8CDC-344A-B51B-6C8B52923823}" type="sibTrans" cxnId="{C64ABA8B-346B-9F43-8CD9-4365BCFC5F7F}">
      <dgm:prSet/>
      <dgm:spPr/>
      <dgm:t>
        <a:bodyPr/>
        <a:lstStyle/>
        <a:p>
          <a:endParaRPr lang="cs-CZ"/>
        </a:p>
      </dgm:t>
    </dgm:pt>
    <dgm:pt modelId="{58D817E7-C834-404A-8CDE-3EB202071EA9}">
      <dgm:prSet phldrT="[Text]" custT="1"/>
      <dgm:spPr/>
      <dgm:t>
        <a:bodyPr/>
        <a:lstStyle/>
        <a:p>
          <a:r>
            <a:rPr lang="cs-CZ" sz="1800" dirty="0"/>
            <a:t>Peněžní vypořádání/ fyzické dodání (vyměnitelné)</a:t>
          </a:r>
        </a:p>
      </dgm:t>
    </dgm:pt>
    <dgm:pt modelId="{A61E0F4C-C8BD-914A-9939-848152C49E0B}" type="sibTrans" cxnId="{06321B90-3A97-074A-9B9E-7A46640A877F}">
      <dgm:prSet/>
      <dgm:spPr/>
      <dgm:t>
        <a:bodyPr/>
        <a:lstStyle/>
        <a:p>
          <a:endParaRPr lang="en-US"/>
        </a:p>
      </dgm:t>
    </dgm:pt>
    <dgm:pt modelId="{BD0AEE9E-5091-094F-B185-26190290928E}" type="parTrans" cxnId="{06321B90-3A97-074A-9B9E-7A46640A877F}">
      <dgm:prSet/>
      <dgm:spPr/>
      <dgm:t>
        <a:bodyPr/>
        <a:lstStyle/>
        <a:p>
          <a:endParaRPr lang="en-US"/>
        </a:p>
      </dgm:t>
    </dgm:pt>
    <dgm:pt modelId="{346D10C4-5F93-944B-9D6E-7A8146C9AA74}" type="pres">
      <dgm:prSet presAssocID="{5F26EC77-2DDA-E548-99D7-287396E1030E}" presName="composite" presStyleCnt="0">
        <dgm:presLayoutVars>
          <dgm:chMax val="5"/>
          <dgm:dir/>
          <dgm:resizeHandles val="exact"/>
        </dgm:presLayoutVars>
      </dgm:prSet>
      <dgm:spPr/>
    </dgm:pt>
    <dgm:pt modelId="{E8BA63C2-E58A-4B46-BA9C-2E88F6BBB6E6}" type="pres">
      <dgm:prSet presAssocID="{934901E1-5E41-084D-B4DA-E0AD898AECDF}" presName="circle1" presStyleLbl="lnNode1" presStyleIdx="0" presStyleCnt="4"/>
      <dgm:spPr/>
    </dgm:pt>
    <dgm:pt modelId="{5CCF3232-237A-7D49-97FE-D0D00B543C4C}" type="pres">
      <dgm:prSet presAssocID="{934901E1-5E41-084D-B4DA-E0AD898AECDF}" presName="text1" presStyleLbl="revTx" presStyleIdx="0" presStyleCnt="4" custScaleX="177541" custScaleY="72646" custLinFactNeighborX="50667" custLinFactNeighborY="2575">
        <dgm:presLayoutVars>
          <dgm:bulletEnabled val="1"/>
        </dgm:presLayoutVars>
      </dgm:prSet>
      <dgm:spPr/>
    </dgm:pt>
    <dgm:pt modelId="{FE5BF796-E9BC-9644-9064-6C0E5C6345B0}" type="pres">
      <dgm:prSet presAssocID="{934901E1-5E41-084D-B4DA-E0AD898AECDF}" presName="line1" presStyleLbl="callout" presStyleIdx="0" presStyleCnt="8"/>
      <dgm:spPr/>
    </dgm:pt>
    <dgm:pt modelId="{1FEE0D50-CE50-A740-8B71-AD6E3ACDE424}" type="pres">
      <dgm:prSet presAssocID="{934901E1-5E41-084D-B4DA-E0AD898AECDF}" presName="d1" presStyleLbl="callout" presStyleIdx="1" presStyleCnt="8"/>
      <dgm:spPr/>
    </dgm:pt>
    <dgm:pt modelId="{6520B6FD-CE83-DE4B-899A-3153766DE65F}" type="pres">
      <dgm:prSet presAssocID="{873AED8D-36DD-A642-B77B-9814D66BC43A}" presName="circle2" presStyleLbl="lnNode1" presStyleIdx="1" presStyleCnt="4"/>
      <dgm:spPr/>
    </dgm:pt>
    <dgm:pt modelId="{55651391-4EBC-B642-B7D4-B45A5F3AF55E}" type="pres">
      <dgm:prSet presAssocID="{873AED8D-36DD-A642-B77B-9814D66BC43A}" presName="text2" presStyleLbl="revTx" presStyleIdx="1" presStyleCnt="4" custScaleX="182665" custScaleY="63103" custLinFactNeighborX="54248" custLinFactNeighborY="2838">
        <dgm:presLayoutVars>
          <dgm:bulletEnabled val="1"/>
        </dgm:presLayoutVars>
      </dgm:prSet>
      <dgm:spPr/>
    </dgm:pt>
    <dgm:pt modelId="{47AD9F3E-FADC-1542-95AB-0F63C3F06F1A}" type="pres">
      <dgm:prSet presAssocID="{873AED8D-36DD-A642-B77B-9814D66BC43A}" presName="line2" presStyleLbl="callout" presStyleIdx="2" presStyleCnt="8" custLinFactY="4217" custLinFactNeighborX="40700" custLinFactNeighborY="100000"/>
      <dgm:spPr/>
    </dgm:pt>
    <dgm:pt modelId="{E7A07823-A049-C54F-A743-F402293B4623}" type="pres">
      <dgm:prSet presAssocID="{873AED8D-36DD-A642-B77B-9814D66BC43A}" presName="d2" presStyleLbl="callout" presStyleIdx="3" presStyleCnt="8" custScaleX="120056" custScaleY="92052" custLinFactNeighborX="1794" custLinFactNeighborY="-1333"/>
      <dgm:spPr/>
    </dgm:pt>
    <dgm:pt modelId="{8310DC4D-A7E5-8E42-9098-80E390B2727F}" type="pres">
      <dgm:prSet presAssocID="{3CBAAD24-3D9E-DB4A-B592-C4F497292095}" presName="circle3" presStyleLbl="lnNode1" presStyleIdx="2" presStyleCnt="4" custScaleX="124219" custScaleY="123469" custLinFactNeighborX="-564" custLinFactNeighborY="564"/>
      <dgm:spPr/>
    </dgm:pt>
    <dgm:pt modelId="{379B1CD9-5A9A-1843-AE1A-F963C957341A}" type="pres">
      <dgm:prSet presAssocID="{3CBAAD24-3D9E-DB4A-B592-C4F497292095}" presName="text3" presStyleLbl="revTx" presStyleIdx="2" presStyleCnt="4" custScaleX="186667" custScaleY="76803" custLinFactNeighborX="70354" custLinFactNeighborY="39752">
        <dgm:presLayoutVars>
          <dgm:bulletEnabled val="1"/>
        </dgm:presLayoutVars>
      </dgm:prSet>
      <dgm:spPr/>
    </dgm:pt>
    <dgm:pt modelId="{7231759C-229E-8543-AD64-ACB52EE060B7}" type="pres">
      <dgm:prSet presAssocID="{3CBAAD24-3D9E-DB4A-B592-C4F497292095}" presName="line3" presStyleLbl="callout" presStyleIdx="4" presStyleCnt="8" custFlipVert="0" custSzY="45719" custScaleX="103522" custLinFactX="77962" custLinFactY="1600000" custLinFactNeighborX="100000" custLinFactNeighborY="1693352"/>
      <dgm:spPr/>
    </dgm:pt>
    <dgm:pt modelId="{DE4BF62C-9B2B-234A-90A3-A6D46EA3C30A}" type="pres">
      <dgm:prSet presAssocID="{3CBAAD24-3D9E-DB4A-B592-C4F497292095}" presName="d3" presStyleLbl="callout" presStyleIdx="5" presStyleCnt="8" custScaleX="125036" custScaleY="54225" custLinFactNeighborX="52534" custLinFactNeighborY="69390"/>
      <dgm:spPr/>
    </dgm:pt>
    <dgm:pt modelId="{D0CE1AA4-B360-4C44-8FD2-5733A6792CED}" type="pres">
      <dgm:prSet presAssocID="{58D817E7-C834-404A-8CDE-3EB202071EA9}" presName="circle4" presStyleLbl="lnNode1" presStyleIdx="3" presStyleCnt="4" custScaleX="123881" custScaleY="128721" custLinFactNeighborX="-2818" custLinFactNeighborY="-2013"/>
      <dgm:spPr/>
    </dgm:pt>
    <dgm:pt modelId="{B3807DF3-7B2D-684D-9D28-991A5335B9AE}" type="pres">
      <dgm:prSet presAssocID="{58D817E7-C834-404A-8CDE-3EB202071EA9}" presName="text4" presStyleLbl="revTx" presStyleIdx="3" presStyleCnt="4" custScaleX="160332" custScaleY="77489" custLinFactNeighborX="72457" custLinFactNeighborY="92570">
        <dgm:presLayoutVars>
          <dgm:bulletEnabled val="1"/>
        </dgm:presLayoutVars>
      </dgm:prSet>
      <dgm:spPr/>
    </dgm:pt>
    <dgm:pt modelId="{27986E2C-D1A7-9F4C-BE33-5D4C74898B21}" type="pres">
      <dgm:prSet presAssocID="{58D817E7-C834-404A-8CDE-3EB202071EA9}" presName="line4" presStyleLbl="callout" presStyleIdx="6" presStyleCnt="8" custLinFactX="9491" custLinFactY="-600000" custLinFactNeighborX="100000" custLinFactNeighborY="-653925"/>
      <dgm:spPr/>
    </dgm:pt>
    <dgm:pt modelId="{134192CE-DDF0-DB46-8820-7DA80E8E1652}" type="pres">
      <dgm:prSet presAssocID="{58D817E7-C834-404A-8CDE-3EB202071EA9}" presName="d4" presStyleLbl="callout" presStyleIdx="7" presStyleCnt="8" custScaleX="203533" custScaleY="99882" custLinFactNeighborX="8192" custLinFactNeighborY="-51596"/>
      <dgm:spPr/>
    </dgm:pt>
  </dgm:ptLst>
  <dgm:cxnLst>
    <dgm:cxn modelId="{009A7601-9C9E-D142-B133-4C07E9673351}" srcId="{5F26EC77-2DDA-E548-99D7-287396E1030E}" destId="{873AED8D-36DD-A642-B77B-9814D66BC43A}" srcOrd="1" destOrd="0" parTransId="{B4A95242-AD85-4141-B3D2-EDC1952FB522}" sibTransId="{26D06155-7997-394A-9753-A0D7DCF18B32}"/>
    <dgm:cxn modelId="{B0CB7B28-4CFF-4D4D-AB62-82FF3D30237C}" type="presOf" srcId="{934901E1-5E41-084D-B4DA-E0AD898AECDF}" destId="{5CCF3232-237A-7D49-97FE-D0D00B543C4C}" srcOrd="0" destOrd="0" presId="urn:microsoft.com/office/officeart/2005/8/layout/target1"/>
    <dgm:cxn modelId="{9059BD2D-91B7-0E4C-98E0-EDEE2EF283B1}" type="presOf" srcId="{3CBAAD24-3D9E-DB4A-B592-C4F497292095}" destId="{379B1CD9-5A9A-1843-AE1A-F963C957341A}" srcOrd="0" destOrd="0" presId="urn:microsoft.com/office/officeart/2005/8/layout/target1"/>
    <dgm:cxn modelId="{C7CFCF50-B57C-2A4E-A69E-6F4169949A24}" type="presOf" srcId="{58D817E7-C834-404A-8CDE-3EB202071EA9}" destId="{B3807DF3-7B2D-684D-9D28-991A5335B9AE}" srcOrd="0" destOrd="0" presId="urn:microsoft.com/office/officeart/2005/8/layout/target1"/>
    <dgm:cxn modelId="{CD223D61-1A9B-5444-92C9-198B73886EA0}" srcId="{5F26EC77-2DDA-E548-99D7-287396E1030E}" destId="{934901E1-5E41-084D-B4DA-E0AD898AECDF}" srcOrd="0" destOrd="0" parTransId="{5565B203-E740-D34A-9356-4A4A31381D65}" sibTransId="{F7070F5D-C7F3-F142-85F4-D09D50EDCBB3}"/>
    <dgm:cxn modelId="{256BA586-4BA4-914F-8E63-386939BFF669}" type="presOf" srcId="{873AED8D-36DD-A642-B77B-9814D66BC43A}" destId="{55651391-4EBC-B642-B7D4-B45A5F3AF55E}" srcOrd="0" destOrd="0" presId="urn:microsoft.com/office/officeart/2005/8/layout/target1"/>
    <dgm:cxn modelId="{C64ABA8B-346B-9F43-8CD9-4365BCFC5F7F}" srcId="{5F26EC77-2DDA-E548-99D7-287396E1030E}" destId="{3CBAAD24-3D9E-DB4A-B592-C4F497292095}" srcOrd="2" destOrd="0" parTransId="{83A899B5-C52F-3740-B85A-B91C81FD9C77}" sibTransId="{421E9E69-8CDC-344A-B51B-6C8B52923823}"/>
    <dgm:cxn modelId="{06321B90-3A97-074A-9B9E-7A46640A877F}" srcId="{5F26EC77-2DDA-E548-99D7-287396E1030E}" destId="{58D817E7-C834-404A-8CDE-3EB202071EA9}" srcOrd="3" destOrd="0" parTransId="{BD0AEE9E-5091-094F-B185-26190290928E}" sibTransId="{A61E0F4C-C8BD-914A-9939-848152C49E0B}"/>
    <dgm:cxn modelId="{413421B1-F580-A04E-B57C-9760BDF5F3A2}" type="presOf" srcId="{5F26EC77-2DDA-E548-99D7-287396E1030E}" destId="{346D10C4-5F93-944B-9D6E-7A8146C9AA74}" srcOrd="0" destOrd="0" presId="urn:microsoft.com/office/officeart/2005/8/layout/target1"/>
    <dgm:cxn modelId="{984018D2-EC4F-2A4C-952C-1A444F6AB773}" type="presParOf" srcId="{346D10C4-5F93-944B-9D6E-7A8146C9AA74}" destId="{E8BA63C2-E58A-4B46-BA9C-2E88F6BBB6E6}" srcOrd="0" destOrd="0" presId="urn:microsoft.com/office/officeart/2005/8/layout/target1"/>
    <dgm:cxn modelId="{836212FA-A8F9-B14F-9B05-988F1DCFF981}" type="presParOf" srcId="{346D10C4-5F93-944B-9D6E-7A8146C9AA74}" destId="{5CCF3232-237A-7D49-97FE-D0D00B543C4C}" srcOrd="1" destOrd="0" presId="urn:microsoft.com/office/officeart/2005/8/layout/target1"/>
    <dgm:cxn modelId="{719D20C7-3291-7D45-A7DF-35168A5EBD1E}" type="presParOf" srcId="{346D10C4-5F93-944B-9D6E-7A8146C9AA74}" destId="{FE5BF796-E9BC-9644-9064-6C0E5C6345B0}" srcOrd="2" destOrd="0" presId="urn:microsoft.com/office/officeart/2005/8/layout/target1"/>
    <dgm:cxn modelId="{7D13073C-CF56-6549-AC5B-B38D706A1091}" type="presParOf" srcId="{346D10C4-5F93-944B-9D6E-7A8146C9AA74}" destId="{1FEE0D50-CE50-A740-8B71-AD6E3ACDE424}" srcOrd="3" destOrd="0" presId="urn:microsoft.com/office/officeart/2005/8/layout/target1"/>
    <dgm:cxn modelId="{3310CAF6-46F3-AE46-9A86-EA33DABBBB2B}" type="presParOf" srcId="{346D10C4-5F93-944B-9D6E-7A8146C9AA74}" destId="{6520B6FD-CE83-DE4B-899A-3153766DE65F}" srcOrd="4" destOrd="0" presId="urn:microsoft.com/office/officeart/2005/8/layout/target1"/>
    <dgm:cxn modelId="{961FB77C-6EE7-7C42-AABC-41B2F1783954}" type="presParOf" srcId="{346D10C4-5F93-944B-9D6E-7A8146C9AA74}" destId="{55651391-4EBC-B642-B7D4-B45A5F3AF55E}" srcOrd="5" destOrd="0" presId="urn:microsoft.com/office/officeart/2005/8/layout/target1"/>
    <dgm:cxn modelId="{4A7AFE3D-BCAA-E248-9F2E-AB82641A095D}" type="presParOf" srcId="{346D10C4-5F93-944B-9D6E-7A8146C9AA74}" destId="{47AD9F3E-FADC-1542-95AB-0F63C3F06F1A}" srcOrd="6" destOrd="0" presId="urn:microsoft.com/office/officeart/2005/8/layout/target1"/>
    <dgm:cxn modelId="{C00D1E33-E42D-424A-A23E-6BA1497F6003}" type="presParOf" srcId="{346D10C4-5F93-944B-9D6E-7A8146C9AA74}" destId="{E7A07823-A049-C54F-A743-F402293B4623}" srcOrd="7" destOrd="0" presId="urn:microsoft.com/office/officeart/2005/8/layout/target1"/>
    <dgm:cxn modelId="{873E87A4-6B50-E74E-93E4-6ABFCFAC4A6C}" type="presParOf" srcId="{346D10C4-5F93-944B-9D6E-7A8146C9AA74}" destId="{8310DC4D-A7E5-8E42-9098-80E390B2727F}" srcOrd="8" destOrd="0" presId="urn:microsoft.com/office/officeart/2005/8/layout/target1"/>
    <dgm:cxn modelId="{F2576C44-B5E4-FF45-96AA-5CFC5CEFCC51}" type="presParOf" srcId="{346D10C4-5F93-944B-9D6E-7A8146C9AA74}" destId="{379B1CD9-5A9A-1843-AE1A-F963C957341A}" srcOrd="9" destOrd="0" presId="urn:microsoft.com/office/officeart/2005/8/layout/target1"/>
    <dgm:cxn modelId="{87D20977-9577-0C43-B93C-4B858289F135}" type="presParOf" srcId="{346D10C4-5F93-944B-9D6E-7A8146C9AA74}" destId="{7231759C-229E-8543-AD64-ACB52EE060B7}" srcOrd="10" destOrd="0" presId="urn:microsoft.com/office/officeart/2005/8/layout/target1"/>
    <dgm:cxn modelId="{7DF0954C-208F-5742-A472-23CBE6DF3461}" type="presParOf" srcId="{346D10C4-5F93-944B-9D6E-7A8146C9AA74}" destId="{DE4BF62C-9B2B-234A-90A3-A6D46EA3C30A}" srcOrd="11" destOrd="0" presId="urn:microsoft.com/office/officeart/2005/8/layout/target1"/>
    <dgm:cxn modelId="{20F01A82-3A82-6846-A06E-4E508B02473D}" type="presParOf" srcId="{346D10C4-5F93-944B-9D6E-7A8146C9AA74}" destId="{D0CE1AA4-B360-4C44-8FD2-5733A6792CED}" srcOrd="12" destOrd="0" presId="urn:microsoft.com/office/officeart/2005/8/layout/target1"/>
    <dgm:cxn modelId="{BFFC7A77-43C8-1046-81BD-494016BB5CF0}" type="presParOf" srcId="{346D10C4-5F93-944B-9D6E-7A8146C9AA74}" destId="{B3807DF3-7B2D-684D-9D28-991A5335B9AE}" srcOrd="13" destOrd="0" presId="urn:microsoft.com/office/officeart/2005/8/layout/target1"/>
    <dgm:cxn modelId="{8A7395CD-965E-5949-98E5-7237FF9AD6C6}" type="presParOf" srcId="{346D10C4-5F93-944B-9D6E-7A8146C9AA74}" destId="{27986E2C-D1A7-9F4C-BE33-5D4C74898B21}" srcOrd="14" destOrd="0" presId="urn:microsoft.com/office/officeart/2005/8/layout/target1"/>
    <dgm:cxn modelId="{9F4DFF63-6719-8D4B-94D9-71E8D2883AC3}" type="presParOf" srcId="{346D10C4-5F93-944B-9D6E-7A8146C9AA74}" destId="{134192CE-DDF0-DB46-8820-7DA80E8E165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688FC1-1199-BE47-A569-1DCB71171A9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86047B-8A3B-D340-978F-E7A1DDB22871}">
      <dgm:prSet phldrT="[Text]" custT="1"/>
      <dgm:spPr/>
      <dgm:t>
        <a:bodyPr/>
        <a:lstStyle/>
        <a:p>
          <a:r>
            <a:rPr lang="cs-CZ" sz="2100" b="1" dirty="0"/>
            <a:t>Agent </a:t>
          </a:r>
          <a:r>
            <a:rPr lang="cs-CZ" sz="2100" dirty="0"/>
            <a:t>(typicky banka nebo OCP)</a:t>
          </a:r>
        </a:p>
      </dgm:t>
    </dgm:pt>
    <dgm:pt modelId="{9E783BD4-2EE9-EE41-82C2-7673F7F22A35}" type="parTrans" cxnId="{79935E3E-1D34-C241-B55C-3858F81DA508}">
      <dgm:prSet/>
      <dgm:spPr/>
      <dgm:t>
        <a:bodyPr/>
        <a:lstStyle/>
        <a:p>
          <a:endParaRPr lang="cs-CZ"/>
        </a:p>
      </dgm:t>
    </dgm:pt>
    <dgm:pt modelId="{6D9F13CB-D560-954D-A947-76D293CCCB3E}" type="sibTrans" cxnId="{79935E3E-1D34-C241-B55C-3858F81DA508}">
      <dgm:prSet/>
      <dgm:spPr/>
      <dgm:t>
        <a:bodyPr/>
        <a:lstStyle/>
        <a:p>
          <a:endParaRPr lang="cs-CZ"/>
        </a:p>
      </dgm:t>
    </dgm:pt>
    <dgm:pt modelId="{4D7250E8-59CA-964C-95F8-4A5BCB35ED28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cs-CZ" sz="1800" dirty="0"/>
            <a:t>Musí mít přístup na finanční trh a reputaci</a:t>
          </a:r>
        </a:p>
      </dgm:t>
    </dgm:pt>
    <dgm:pt modelId="{0D2FDA20-4862-2649-9BF7-C7A58739812B}" type="parTrans" cxnId="{F5D978AB-12FC-4340-801B-F1F48B9833E4}">
      <dgm:prSet/>
      <dgm:spPr/>
      <dgm:t>
        <a:bodyPr/>
        <a:lstStyle/>
        <a:p>
          <a:endParaRPr lang="cs-CZ"/>
        </a:p>
      </dgm:t>
    </dgm:pt>
    <dgm:pt modelId="{63588C99-4444-AB48-A312-E2C206FE8CA8}" type="sibTrans" cxnId="{F5D978AB-12FC-4340-801B-F1F48B9833E4}">
      <dgm:prSet/>
      <dgm:spPr/>
      <dgm:t>
        <a:bodyPr/>
        <a:lstStyle/>
        <a:p>
          <a:endParaRPr lang="cs-CZ"/>
        </a:p>
      </dgm:t>
    </dgm:pt>
    <dgm:pt modelId="{240CD51B-0A3F-7A4C-9783-B7E81C5AC875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cs-CZ" sz="1800" dirty="0"/>
            <a:t>Při náročnějších strukturách IC může emitentovi radit se sestavením košů</a:t>
          </a:r>
        </a:p>
      </dgm:t>
    </dgm:pt>
    <dgm:pt modelId="{9CC931C2-9A16-E740-A743-A7C18516048B}" type="parTrans" cxnId="{2FC1BE88-25D1-8646-A62F-CEEF3030903F}">
      <dgm:prSet/>
      <dgm:spPr/>
      <dgm:t>
        <a:bodyPr/>
        <a:lstStyle/>
        <a:p>
          <a:endParaRPr lang="en-US"/>
        </a:p>
      </dgm:t>
    </dgm:pt>
    <dgm:pt modelId="{646EC497-2FEB-1C4C-BE55-2B65065B94F2}" type="sibTrans" cxnId="{2FC1BE88-25D1-8646-A62F-CEEF3030903F}">
      <dgm:prSet/>
      <dgm:spPr/>
      <dgm:t>
        <a:bodyPr/>
        <a:lstStyle/>
        <a:p>
          <a:endParaRPr lang="en-US"/>
        </a:p>
      </dgm:t>
    </dgm:pt>
    <dgm:pt modelId="{02165128-6F16-4844-B4BC-AD48DD06C5D5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endParaRPr lang="cs-CZ" sz="1800" dirty="0"/>
        </a:p>
      </dgm:t>
    </dgm:pt>
    <dgm:pt modelId="{E0552EF9-5582-EB45-9F51-F094FA8A9E9A}" type="parTrans" cxnId="{BA573EFA-71DD-EC4F-8692-BFCB37E55F79}">
      <dgm:prSet/>
      <dgm:spPr/>
      <dgm:t>
        <a:bodyPr/>
        <a:lstStyle/>
        <a:p>
          <a:endParaRPr lang="en-US"/>
        </a:p>
      </dgm:t>
    </dgm:pt>
    <dgm:pt modelId="{CE01BD83-041C-A146-BCA5-3510F035A4B5}" type="sibTrans" cxnId="{BA573EFA-71DD-EC4F-8692-BFCB37E55F79}">
      <dgm:prSet/>
      <dgm:spPr/>
      <dgm:t>
        <a:bodyPr/>
        <a:lstStyle/>
        <a:p>
          <a:endParaRPr lang="en-US"/>
        </a:p>
      </dgm:t>
    </dgm:pt>
    <dgm:pt modelId="{933F7E97-B7EC-BE40-BAEC-E00AE04F9791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cs-CZ" sz="1800" dirty="0"/>
            <a:t>Počítá hodnotu IC, určuje zda došlo k předčasnému splacení a upravuje strukturu PA</a:t>
          </a:r>
        </a:p>
      </dgm:t>
    </dgm:pt>
    <dgm:pt modelId="{CEE7DC24-312F-7B4E-88E8-042CD0B2E3C2}" type="parTrans" cxnId="{9DEDCBDA-AB02-2742-BD7F-F8063477219E}">
      <dgm:prSet/>
      <dgm:spPr/>
      <dgm:t>
        <a:bodyPr/>
        <a:lstStyle/>
        <a:p>
          <a:endParaRPr lang="en-US"/>
        </a:p>
      </dgm:t>
    </dgm:pt>
    <dgm:pt modelId="{0285D114-E45B-9C49-89F0-A22740956A2B}" type="sibTrans" cxnId="{9DEDCBDA-AB02-2742-BD7F-F8063477219E}">
      <dgm:prSet/>
      <dgm:spPr/>
      <dgm:t>
        <a:bodyPr/>
        <a:lstStyle/>
        <a:p>
          <a:endParaRPr lang="en-US"/>
        </a:p>
      </dgm:t>
    </dgm:pt>
    <dgm:pt modelId="{76BCBE5A-65AB-BE4A-9AFB-414E55CA9C77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endParaRPr lang="cs-CZ" sz="1800" dirty="0"/>
        </a:p>
      </dgm:t>
    </dgm:pt>
    <dgm:pt modelId="{6A44C8D1-54C1-964F-A89B-35F260158A18}" type="parTrans" cxnId="{075B6440-FCB6-1747-AAB8-5A81A00D1CF2}">
      <dgm:prSet/>
      <dgm:spPr/>
      <dgm:t>
        <a:bodyPr/>
        <a:lstStyle/>
        <a:p>
          <a:endParaRPr lang="en-US"/>
        </a:p>
      </dgm:t>
    </dgm:pt>
    <dgm:pt modelId="{68D00F76-48D1-0B4B-BF6F-F07E318905EF}" type="sibTrans" cxnId="{075B6440-FCB6-1747-AAB8-5A81A00D1CF2}">
      <dgm:prSet/>
      <dgm:spPr/>
      <dgm:t>
        <a:bodyPr/>
        <a:lstStyle/>
        <a:p>
          <a:endParaRPr lang="en-US"/>
        </a:p>
      </dgm:t>
    </dgm:pt>
    <dgm:pt modelId="{F2DD3F3B-2903-264E-85A5-3770CE9667D1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cs-CZ" sz="1800" dirty="0"/>
            <a:t>Může být totožný s emitentem / entita ze skupiny emitenta / cizí osoba (reputace)</a:t>
          </a:r>
        </a:p>
      </dgm:t>
    </dgm:pt>
    <dgm:pt modelId="{35724BD8-7DFB-1D4F-9BD9-C4A664F6A895}" type="parTrans" cxnId="{7891B332-57C8-DE43-A740-99BF6D446E6E}">
      <dgm:prSet/>
      <dgm:spPr/>
      <dgm:t>
        <a:bodyPr/>
        <a:lstStyle/>
        <a:p>
          <a:endParaRPr lang="en-US"/>
        </a:p>
      </dgm:t>
    </dgm:pt>
    <dgm:pt modelId="{6CE1652C-9BFB-6146-896A-79A5B3D77115}" type="sibTrans" cxnId="{7891B332-57C8-DE43-A740-99BF6D446E6E}">
      <dgm:prSet/>
      <dgm:spPr/>
      <dgm:t>
        <a:bodyPr/>
        <a:lstStyle/>
        <a:p>
          <a:endParaRPr lang="en-US"/>
        </a:p>
      </dgm:t>
    </dgm:pt>
    <dgm:pt modelId="{8150F927-D9EC-A544-B170-7481E9C14854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cs-CZ" sz="1800" dirty="0"/>
            <a:t>Pokud sestavuje podkladový index – musí dodržovat nařízení o </a:t>
          </a:r>
          <a:r>
            <a:rPr lang="cs-CZ" sz="1800" dirty="0" err="1"/>
            <a:t>benchmarcích</a:t>
          </a:r>
          <a:endParaRPr lang="cs-CZ" sz="1800" dirty="0"/>
        </a:p>
      </dgm:t>
    </dgm:pt>
    <dgm:pt modelId="{DBAD4FD9-D262-B347-9B15-560FCD9F4C4D}" type="parTrans" cxnId="{640A8BC4-51FC-F14C-96EF-0594C86D6A51}">
      <dgm:prSet/>
      <dgm:spPr/>
      <dgm:t>
        <a:bodyPr/>
        <a:lstStyle/>
        <a:p>
          <a:endParaRPr lang="en-US"/>
        </a:p>
      </dgm:t>
    </dgm:pt>
    <dgm:pt modelId="{17249905-1063-274D-BBBB-65A7C5EF984D}" type="sibTrans" cxnId="{640A8BC4-51FC-F14C-96EF-0594C86D6A51}">
      <dgm:prSet/>
      <dgm:spPr/>
      <dgm:t>
        <a:bodyPr/>
        <a:lstStyle/>
        <a:p>
          <a:endParaRPr lang="en-US"/>
        </a:p>
      </dgm:t>
    </dgm:pt>
    <dgm:pt modelId="{663EAC1D-7CF3-F44D-9076-1CFB07F9E7FD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endParaRPr lang="cs-CZ" sz="1800" dirty="0"/>
        </a:p>
      </dgm:t>
    </dgm:pt>
    <dgm:pt modelId="{D3DA62C3-5C61-9548-9DCA-68BF14B27B49}" type="parTrans" cxnId="{8E45916F-0C8A-544C-870B-DD6858320A26}">
      <dgm:prSet/>
      <dgm:spPr/>
      <dgm:t>
        <a:bodyPr/>
        <a:lstStyle/>
        <a:p>
          <a:endParaRPr lang="en-US"/>
        </a:p>
      </dgm:t>
    </dgm:pt>
    <dgm:pt modelId="{5DC9715C-70EB-F54A-8F0C-62B7C7DD6E4E}" type="sibTrans" cxnId="{8E45916F-0C8A-544C-870B-DD6858320A26}">
      <dgm:prSet/>
      <dgm:spPr/>
      <dgm:t>
        <a:bodyPr/>
        <a:lstStyle/>
        <a:p>
          <a:endParaRPr lang="en-US"/>
        </a:p>
      </dgm:t>
    </dgm:pt>
    <dgm:pt modelId="{62D4AABE-D072-D64B-BD65-A45AA70BD214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endParaRPr lang="cs-CZ" sz="1800" dirty="0"/>
        </a:p>
      </dgm:t>
    </dgm:pt>
    <dgm:pt modelId="{8F82671E-3C7F-E444-98E5-940E9E6CE7A0}" type="sibTrans" cxnId="{04A3299A-3BD7-164C-A2AA-AB5D601F4703}">
      <dgm:prSet/>
      <dgm:spPr/>
      <dgm:t>
        <a:bodyPr/>
        <a:lstStyle/>
        <a:p>
          <a:endParaRPr lang="en-US"/>
        </a:p>
      </dgm:t>
    </dgm:pt>
    <dgm:pt modelId="{2CE82A9A-07A5-D34C-9AFC-E5223C367D58}" type="parTrans" cxnId="{04A3299A-3BD7-164C-A2AA-AB5D601F4703}">
      <dgm:prSet/>
      <dgm:spPr/>
      <dgm:t>
        <a:bodyPr/>
        <a:lstStyle/>
        <a:p>
          <a:endParaRPr lang="en-US"/>
        </a:p>
      </dgm:t>
    </dgm:pt>
    <dgm:pt modelId="{1C5FF395-A193-2040-926F-FD5DDFAB77D5}" type="pres">
      <dgm:prSet presAssocID="{7D688FC1-1199-BE47-A569-1DCB71171A9C}" presName="Name0" presStyleCnt="0">
        <dgm:presLayoutVars>
          <dgm:dir/>
          <dgm:animLvl val="lvl"/>
          <dgm:resizeHandles val="exact"/>
        </dgm:presLayoutVars>
      </dgm:prSet>
      <dgm:spPr/>
    </dgm:pt>
    <dgm:pt modelId="{6E040D55-474E-F94F-919F-207DE0CDEDAF}" type="pres">
      <dgm:prSet presAssocID="{EF86047B-8A3B-D340-978F-E7A1DDB22871}" presName="composite" presStyleCnt="0"/>
      <dgm:spPr/>
    </dgm:pt>
    <dgm:pt modelId="{01D28299-246D-BA4B-96BD-B55E821BA37A}" type="pres">
      <dgm:prSet presAssocID="{EF86047B-8A3B-D340-978F-E7A1DDB22871}" presName="parTx" presStyleLbl="alignNode1" presStyleIdx="0" presStyleCnt="1" custLinFactNeighborX="-14137" custLinFactNeighborY="-10376">
        <dgm:presLayoutVars>
          <dgm:chMax val="0"/>
          <dgm:chPref val="0"/>
          <dgm:bulletEnabled val="1"/>
        </dgm:presLayoutVars>
      </dgm:prSet>
      <dgm:spPr/>
    </dgm:pt>
    <dgm:pt modelId="{0246A9E5-0969-154A-A82A-7A0E8AA11DD3}" type="pres">
      <dgm:prSet presAssocID="{EF86047B-8A3B-D340-978F-E7A1DDB2287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891B332-57C8-DE43-A740-99BF6D446E6E}" srcId="{EF86047B-8A3B-D340-978F-E7A1DDB22871}" destId="{F2DD3F3B-2903-264E-85A5-3770CE9667D1}" srcOrd="6" destOrd="0" parTransId="{35724BD8-7DFB-1D4F-9BD9-C4A664F6A895}" sibTransId="{6CE1652C-9BFB-6146-896A-79A5B3D77115}"/>
    <dgm:cxn modelId="{79935E3E-1D34-C241-B55C-3858F81DA508}" srcId="{7D688FC1-1199-BE47-A569-1DCB71171A9C}" destId="{EF86047B-8A3B-D340-978F-E7A1DDB22871}" srcOrd="0" destOrd="0" parTransId="{9E783BD4-2EE9-EE41-82C2-7673F7F22A35}" sibTransId="{6D9F13CB-D560-954D-A947-76D293CCCB3E}"/>
    <dgm:cxn modelId="{075B6440-FCB6-1747-AAB8-5A81A00D1CF2}" srcId="{EF86047B-8A3B-D340-978F-E7A1DDB22871}" destId="{76BCBE5A-65AB-BE4A-9AFB-414E55CA9C77}" srcOrd="3" destOrd="0" parTransId="{6A44C8D1-54C1-964F-A89B-35F260158A18}" sibTransId="{68D00F76-48D1-0B4B-BF6F-F07E318905EF}"/>
    <dgm:cxn modelId="{9FC3D942-757D-3349-A2C9-98019445124B}" type="presOf" srcId="{76BCBE5A-65AB-BE4A-9AFB-414E55CA9C77}" destId="{0246A9E5-0969-154A-A82A-7A0E8AA11DD3}" srcOrd="0" destOrd="3" presId="urn:microsoft.com/office/officeart/2005/8/layout/hList1"/>
    <dgm:cxn modelId="{4B9CC14F-C546-F74B-86CD-5F0B22CB53AC}" type="presOf" srcId="{62D4AABE-D072-D64B-BD65-A45AA70BD214}" destId="{0246A9E5-0969-154A-A82A-7A0E8AA11DD3}" srcOrd="0" destOrd="5" presId="urn:microsoft.com/office/officeart/2005/8/layout/hList1"/>
    <dgm:cxn modelId="{8E45916F-0C8A-544C-870B-DD6858320A26}" srcId="{EF86047B-8A3B-D340-978F-E7A1DDB22871}" destId="{663EAC1D-7CF3-F44D-9076-1CFB07F9E7FD}" srcOrd="7" destOrd="0" parTransId="{D3DA62C3-5C61-9548-9DCA-68BF14B27B49}" sibTransId="{5DC9715C-70EB-F54A-8F0C-62B7C7DD6E4E}"/>
    <dgm:cxn modelId="{2FC1BE88-25D1-8646-A62F-CEEF3030903F}" srcId="{EF86047B-8A3B-D340-978F-E7A1DDB22871}" destId="{240CD51B-0A3F-7A4C-9783-B7E81C5AC875}" srcOrd="4" destOrd="0" parTransId="{9CC931C2-9A16-E740-A743-A7C18516048B}" sibTransId="{646EC497-2FEB-1C4C-BE55-2B65065B94F2}"/>
    <dgm:cxn modelId="{D942758B-5F99-3241-BDFA-C0A93F57DD59}" type="presOf" srcId="{8150F927-D9EC-A544-B170-7481E9C14854}" destId="{0246A9E5-0969-154A-A82A-7A0E8AA11DD3}" srcOrd="0" destOrd="8" presId="urn:microsoft.com/office/officeart/2005/8/layout/hList1"/>
    <dgm:cxn modelId="{827AE790-54BB-8240-A33E-9004539B6C07}" type="presOf" srcId="{EF86047B-8A3B-D340-978F-E7A1DDB22871}" destId="{01D28299-246D-BA4B-96BD-B55E821BA37A}" srcOrd="0" destOrd="0" presId="urn:microsoft.com/office/officeart/2005/8/layout/hList1"/>
    <dgm:cxn modelId="{CEA75294-75D7-2B4F-947F-B30919E2B6F2}" type="presOf" srcId="{02165128-6F16-4844-B4BC-AD48DD06C5D5}" destId="{0246A9E5-0969-154A-A82A-7A0E8AA11DD3}" srcOrd="0" destOrd="1" presId="urn:microsoft.com/office/officeart/2005/8/layout/hList1"/>
    <dgm:cxn modelId="{04A3299A-3BD7-164C-A2AA-AB5D601F4703}" srcId="{EF86047B-8A3B-D340-978F-E7A1DDB22871}" destId="{62D4AABE-D072-D64B-BD65-A45AA70BD214}" srcOrd="5" destOrd="0" parTransId="{2CE82A9A-07A5-D34C-9AFC-E5223C367D58}" sibTransId="{8F82671E-3C7F-E444-98E5-940E9E6CE7A0}"/>
    <dgm:cxn modelId="{F5D978AB-12FC-4340-801B-F1F48B9833E4}" srcId="{EF86047B-8A3B-D340-978F-E7A1DDB22871}" destId="{4D7250E8-59CA-964C-95F8-4A5BCB35ED28}" srcOrd="0" destOrd="0" parTransId="{0D2FDA20-4862-2649-9BF7-C7A58739812B}" sibTransId="{63588C99-4444-AB48-A312-E2C206FE8CA8}"/>
    <dgm:cxn modelId="{C1C43CC3-24D7-5446-A0C3-D3E5EE6CBD3D}" type="presOf" srcId="{F2DD3F3B-2903-264E-85A5-3770CE9667D1}" destId="{0246A9E5-0969-154A-A82A-7A0E8AA11DD3}" srcOrd="0" destOrd="6" presId="urn:microsoft.com/office/officeart/2005/8/layout/hList1"/>
    <dgm:cxn modelId="{5B2D9DC3-2322-A741-A960-40C2B61E4A7C}" type="presOf" srcId="{933F7E97-B7EC-BE40-BAEC-E00AE04F9791}" destId="{0246A9E5-0969-154A-A82A-7A0E8AA11DD3}" srcOrd="0" destOrd="2" presId="urn:microsoft.com/office/officeart/2005/8/layout/hList1"/>
    <dgm:cxn modelId="{640A8BC4-51FC-F14C-96EF-0594C86D6A51}" srcId="{EF86047B-8A3B-D340-978F-E7A1DDB22871}" destId="{8150F927-D9EC-A544-B170-7481E9C14854}" srcOrd="8" destOrd="0" parTransId="{DBAD4FD9-D262-B347-9B15-560FCD9F4C4D}" sibTransId="{17249905-1063-274D-BBBB-65A7C5EF984D}"/>
    <dgm:cxn modelId="{2B23B9C9-FFD8-474C-B757-83A3188579A4}" type="presOf" srcId="{240CD51B-0A3F-7A4C-9783-B7E81C5AC875}" destId="{0246A9E5-0969-154A-A82A-7A0E8AA11DD3}" srcOrd="0" destOrd="4" presId="urn:microsoft.com/office/officeart/2005/8/layout/hList1"/>
    <dgm:cxn modelId="{9DEDCBDA-AB02-2742-BD7F-F8063477219E}" srcId="{EF86047B-8A3B-D340-978F-E7A1DDB22871}" destId="{933F7E97-B7EC-BE40-BAEC-E00AE04F9791}" srcOrd="2" destOrd="0" parTransId="{CEE7DC24-312F-7B4E-88E8-042CD0B2E3C2}" sibTransId="{0285D114-E45B-9C49-89F0-A22740956A2B}"/>
    <dgm:cxn modelId="{52B8D9E2-892F-9A43-B6DD-EAA0EE4B4AD3}" type="presOf" srcId="{7D688FC1-1199-BE47-A569-1DCB71171A9C}" destId="{1C5FF395-A193-2040-926F-FD5DDFAB77D5}" srcOrd="0" destOrd="0" presId="urn:microsoft.com/office/officeart/2005/8/layout/hList1"/>
    <dgm:cxn modelId="{601C4FED-EB45-3944-B88F-8F3A72CA81CB}" type="presOf" srcId="{4D7250E8-59CA-964C-95F8-4A5BCB35ED28}" destId="{0246A9E5-0969-154A-A82A-7A0E8AA11DD3}" srcOrd="0" destOrd="0" presId="urn:microsoft.com/office/officeart/2005/8/layout/hList1"/>
    <dgm:cxn modelId="{B72A76F7-7BC6-534A-885F-0C98AD44E3BE}" type="presOf" srcId="{663EAC1D-7CF3-F44D-9076-1CFB07F9E7FD}" destId="{0246A9E5-0969-154A-A82A-7A0E8AA11DD3}" srcOrd="0" destOrd="7" presId="urn:microsoft.com/office/officeart/2005/8/layout/hList1"/>
    <dgm:cxn modelId="{BA573EFA-71DD-EC4F-8692-BFCB37E55F79}" srcId="{EF86047B-8A3B-D340-978F-E7A1DDB22871}" destId="{02165128-6F16-4844-B4BC-AD48DD06C5D5}" srcOrd="1" destOrd="0" parTransId="{E0552EF9-5582-EB45-9F51-F094FA8A9E9A}" sibTransId="{CE01BD83-041C-A146-BCA5-3510F035A4B5}"/>
    <dgm:cxn modelId="{3BB043A6-FA65-8540-B096-ED6D0E002262}" type="presParOf" srcId="{1C5FF395-A193-2040-926F-FD5DDFAB77D5}" destId="{6E040D55-474E-F94F-919F-207DE0CDEDAF}" srcOrd="0" destOrd="0" presId="urn:microsoft.com/office/officeart/2005/8/layout/hList1"/>
    <dgm:cxn modelId="{278DDB71-D336-E34C-AF18-DC48DD43BD17}" type="presParOf" srcId="{6E040D55-474E-F94F-919F-207DE0CDEDAF}" destId="{01D28299-246D-BA4B-96BD-B55E821BA37A}" srcOrd="0" destOrd="0" presId="urn:microsoft.com/office/officeart/2005/8/layout/hList1"/>
    <dgm:cxn modelId="{89692B2C-3EDD-8244-B258-EAE498DE6490}" type="presParOf" srcId="{6E040D55-474E-F94F-919F-207DE0CDEDAF}" destId="{0246A9E5-0969-154A-A82A-7A0E8AA11D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DC4D-A7E5-8E42-9098-80E390B2727F}">
      <dsp:nvSpPr>
        <dsp:cNvPr id="0" name=""/>
        <dsp:cNvSpPr/>
      </dsp:nvSpPr>
      <dsp:spPr>
        <a:xfrm>
          <a:off x="1907858" y="501347"/>
          <a:ext cx="3571801" cy="3550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0B6FD-CE83-DE4B-899A-3153766DE65F}">
      <dsp:nvSpPr>
        <dsp:cNvPr id="0" name=""/>
        <dsp:cNvSpPr/>
      </dsp:nvSpPr>
      <dsp:spPr>
        <a:xfrm>
          <a:off x="2841775" y="1413843"/>
          <a:ext cx="1725244" cy="1725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A63C2-E58A-4B46-BA9C-2E88F6BBB6E6}">
      <dsp:nvSpPr>
        <dsp:cNvPr id="0" name=""/>
        <dsp:cNvSpPr/>
      </dsp:nvSpPr>
      <dsp:spPr>
        <a:xfrm>
          <a:off x="3416857" y="1988925"/>
          <a:ext cx="575081" cy="575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F3232-237A-7D49-97FE-D0D00B543C4C}">
      <dsp:nvSpPr>
        <dsp:cNvPr id="0" name=""/>
        <dsp:cNvSpPr/>
      </dsp:nvSpPr>
      <dsp:spPr>
        <a:xfrm>
          <a:off x="5884960" y="-115098"/>
          <a:ext cx="2552513" cy="103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Převoditelnost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zaknihované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listinné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podíly na sběrném dl.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omezení (US investoři,…)</a:t>
          </a:r>
        </a:p>
      </dsp:txBody>
      <dsp:txXfrm>
        <a:off x="5884960" y="-115098"/>
        <a:ext cx="2552513" cy="1034663"/>
      </dsp:txXfrm>
    </dsp:sp>
    <dsp:sp modelId="{FE5BF796-E9BC-9644-9064-6C0E5C6345B0}">
      <dsp:nvSpPr>
        <dsp:cNvPr id="0" name=""/>
        <dsp:cNvSpPr/>
      </dsp:nvSpPr>
      <dsp:spPr>
        <a:xfrm>
          <a:off x="5261910" y="299623"/>
          <a:ext cx="359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EE0D50-CE50-A740-8B71-AD6E3ACDE424}">
      <dsp:nvSpPr>
        <dsp:cNvPr id="0" name=""/>
        <dsp:cNvSpPr/>
      </dsp:nvSpPr>
      <dsp:spPr>
        <a:xfrm rot="5400000">
          <a:off x="3494253" y="510247"/>
          <a:ext cx="1976363" cy="15560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51391-4EBC-B642-B7D4-B45A5F3AF55E}">
      <dsp:nvSpPr>
        <dsp:cNvPr id="0" name=""/>
        <dsp:cNvSpPr/>
      </dsp:nvSpPr>
      <dsp:spPr>
        <a:xfrm>
          <a:off x="6187733" y="1157799"/>
          <a:ext cx="3587214" cy="8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Náležitosti dluhopisů (§ 6 </a:t>
          </a:r>
          <a:r>
            <a:rPr lang="cs-CZ" sz="1800" kern="1200" dirty="0" err="1"/>
            <a:t>ZoD</a:t>
          </a:r>
          <a:r>
            <a:rPr lang="cs-CZ" sz="1800" kern="1200" dirty="0"/>
            <a:t>)</a:t>
          </a:r>
        </a:p>
      </dsp:txBody>
      <dsp:txXfrm>
        <a:off x="6187733" y="1157799"/>
        <a:ext cx="3587214" cy="838660"/>
      </dsp:txXfrm>
    </dsp:sp>
    <dsp:sp modelId="{47AD9F3E-FADC-1542-95AB-0F63C3F06F1A}">
      <dsp:nvSpPr>
        <dsp:cNvPr id="0" name=""/>
        <dsp:cNvSpPr/>
      </dsp:nvSpPr>
      <dsp:spPr>
        <a:xfrm>
          <a:off x="5937939" y="1578898"/>
          <a:ext cx="359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A07823-A049-C54F-A743-F402293B4623}">
      <dsp:nvSpPr>
        <dsp:cNvPr id="0" name=""/>
        <dsp:cNvSpPr/>
      </dsp:nvSpPr>
      <dsp:spPr>
        <a:xfrm rot="5400000">
          <a:off x="4299797" y="1084091"/>
          <a:ext cx="1134691" cy="211668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9B1CD9-5A9A-1843-AE1A-F963C957341A}">
      <dsp:nvSpPr>
        <dsp:cNvPr id="0" name=""/>
        <dsp:cNvSpPr/>
      </dsp:nvSpPr>
      <dsp:spPr>
        <a:xfrm>
          <a:off x="6229721" y="1934000"/>
          <a:ext cx="2683717" cy="13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Náležitosti emisních podmínek (§ 8,9 </a:t>
          </a:r>
          <a:r>
            <a:rPr lang="cs-CZ" sz="1800" kern="1200" dirty="0" err="1"/>
            <a:t>ZoD</a:t>
          </a:r>
          <a:r>
            <a:rPr lang="cs-CZ" sz="1800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Pro změny je vhodné upravit postup při jednání na schůzi vlastníků</a:t>
          </a:r>
        </a:p>
      </dsp:txBody>
      <dsp:txXfrm>
        <a:off x="6229721" y="1934000"/>
        <a:ext cx="2683717" cy="1317275"/>
      </dsp:txXfrm>
    </dsp:sp>
    <dsp:sp modelId="{7231759C-229E-8543-AD64-ACB52EE060B7}">
      <dsp:nvSpPr>
        <dsp:cNvPr id="0" name=""/>
        <dsp:cNvSpPr/>
      </dsp:nvSpPr>
      <dsp:spPr>
        <a:xfrm flipH="1">
          <a:off x="6176188" y="2351148"/>
          <a:ext cx="139406" cy="1781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4BF62C-9B2B-234A-90A3-A6D46EA3C30A}">
      <dsp:nvSpPr>
        <dsp:cNvPr id="0" name=""/>
        <dsp:cNvSpPr/>
      </dsp:nvSpPr>
      <dsp:spPr>
        <a:xfrm rot="5400000">
          <a:off x="5281353" y="1880581"/>
          <a:ext cx="258729" cy="153836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68A-BF53-D848-A711-0468723DFECA}">
      <dsp:nvSpPr>
        <dsp:cNvPr id="0" name=""/>
        <dsp:cNvSpPr/>
      </dsp:nvSpPr>
      <dsp:spPr>
        <a:xfrm>
          <a:off x="3503596" y="18282"/>
          <a:ext cx="3222834" cy="12614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Prospekt</a:t>
          </a:r>
        </a:p>
      </dsp:txBody>
      <dsp:txXfrm>
        <a:off x="3975569" y="203016"/>
        <a:ext cx="2278888" cy="891975"/>
      </dsp:txXfrm>
    </dsp:sp>
    <dsp:sp modelId="{C93EAA14-FC59-024F-8B2E-FD6A41087C89}">
      <dsp:nvSpPr>
        <dsp:cNvPr id="0" name=""/>
        <dsp:cNvSpPr/>
      </dsp:nvSpPr>
      <dsp:spPr>
        <a:xfrm>
          <a:off x="2578723" y="1443607"/>
          <a:ext cx="2519998" cy="25199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Struktura a obsah (Nařízení </a:t>
          </a:r>
          <a:r>
            <a:rPr lang="cs-CZ" sz="1400" b="0" i="0" kern="1200" dirty="0"/>
            <a:t>(EU) 2017/1129 a nařízení (EU) 2019/980) </a:t>
          </a:r>
          <a:r>
            <a:rPr lang="cs-CZ" sz="1400" kern="1200" dirty="0"/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Nové od 21. 7. 2019</a:t>
          </a:r>
        </a:p>
      </dsp:txBody>
      <dsp:txXfrm>
        <a:off x="2947768" y="1812652"/>
        <a:ext cx="1781908" cy="1781908"/>
      </dsp:txXfrm>
    </dsp:sp>
    <dsp:sp modelId="{1E61DABE-2681-2B40-8256-393D4E15C086}">
      <dsp:nvSpPr>
        <dsp:cNvPr id="0" name=""/>
        <dsp:cNvSpPr/>
      </dsp:nvSpPr>
      <dsp:spPr>
        <a:xfrm>
          <a:off x="7717719" y="1443625"/>
          <a:ext cx="2519998" cy="25199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Jazyk prospektu</a:t>
          </a:r>
        </a:p>
      </dsp:txBody>
      <dsp:txXfrm>
        <a:off x="8086764" y="1812670"/>
        <a:ext cx="1781908" cy="1781908"/>
      </dsp:txXfrm>
    </dsp:sp>
    <dsp:sp modelId="{F97A1B57-7309-3E45-BE7D-79F0A1A21347}">
      <dsp:nvSpPr>
        <dsp:cNvPr id="0" name=""/>
        <dsp:cNvSpPr/>
      </dsp:nvSpPr>
      <dsp:spPr>
        <a:xfrm>
          <a:off x="0" y="1441943"/>
          <a:ext cx="2519998" cy="25199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Rozdělení prací mezi emitenta a aranžéra/manažery</a:t>
          </a:r>
        </a:p>
      </dsp:txBody>
      <dsp:txXfrm>
        <a:off x="369045" y="1810988"/>
        <a:ext cx="1781908" cy="1781908"/>
      </dsp:txXfrm>
    </dsp:sp>
    <dsp:sp modelId="{63498F90-65C7-634F-B3B3-83937DA6FB28}">
      <dsp:nvSpPr>
        <dsp:cNvPr id="0" name=""/>
        <dsp:cNvSpPr/>
      </dsp:nvSpPr>
      <dsp:spPr>
        <a:xfrm>
          <a:off x="5143403" y="1441894"/>
          <a:ext cx="2519998" cy="25199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Aktualizace finančních údajů</a:t>
          </a:r>
        </a:p>
      </dsp:txBody>
      <dsp:txXfrm>
        <a:off x="5512448" y="1810939"/>
        <a:ext cx="1781908" cy="17819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68A-BF53-D848-A711-0468723DFECA}">
      <dsp:nvSpPr>
        <dsp:cNvPr id="0" name=""/>
        <dsp:cNvSpPr/>
      </dsp:nvSpPr>
      <dsp:spPr>
        <a:xfrm>
          <a:off x="3499049" y="13851"/>
          <a:ext cx="3222834" cy="1261443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>
              <a:hlinkClick xmlns:r="http://schemas.openxmlformats.org/officeDocument/2006/relationships" r:id="rId1"/>
            </a:rPr>
            <a:t>Prospekt</a:t>
          </a:r>
          <a:endParaRPr lang="cs-CZ" sz="4100" kern="1200" dirty="0"/>
        </a:p>
      </dsp:txBody>
      <dsp:txXfrm>
        <a:off x="3971022" y="198585"/>
        <a:ext cx="2278888" cy="891975"/>
      </dsp:txXfrm>
    </dsp:sp>
    <dsp:sp modelId="{C93EAA14-FC59-024F-8B2E-FD6A41087C89}">
      <dsp:nvSpPr>
        <dsp:cNvPr id="0" name=""/>
        <dsp:cNvSpPr/>
      </dsp:nvSpPr>
      <dsp:spPr>
        <a:xfrm>
          <a:off x="2578723" y="1443607"/>
          <a:ext cx="2519998" cy="2519998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Uveřejnění (nejčastěji web emitenta)</a:t>
          </a:r>
        </a:p>
      </dsp:txBody>
      <dsp:txXfrm>
        <a:off x="2947768" y="1812652"/>
        <a:ext cx="1781908" cy="1781908"/>
      </dsp:txXfrm>
    </dsp:sp>
    <dsp:sp modelId="{1E61DABE-2681-2B40-8256-393D4E15C086}">
      <dsp:nvSpPr>
        <dsp:cNvPr id="0" name=""/>
        <dsp:cNvSpPr/>
      </dsp:nvSpPr>
      <dsp:spPr>
        <a:xfrm>
          <a:off x="7717719" y="1443625"/>
          <a:ext cx="2519998" cy="2519998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„</a:t>
          </a:r>
          <a:r>
            <a:rPr lang="cs-CZ" sz="2200" kern="1200" dirty="0" err="1"/>
            <a:t>Passport</a:t>
          </a:r>
          <a:r>
            <a:rPr lang="cs-CZ" sz="2200" kern="1200" dirty="0"/>
            <a:t>“ jinam v EU</a:t>
          </a:r>
        </a:p>
      </dsp:txBody>
      <dsp:txXfrm>
        <a:off x="8086764" y="1812670"/>
        <a:ext cx="1781908" cy="1781908"/>
      </dsp:txXfrm>
    </dsp:sp>
    <dsp:sp modelId="{F97A1B57-7309-3E45-BE7D-79F0A1A21347}">
      <dsp:nvSpPr>
        <dsp:cNvPr id="0" name=""/>
        <dsp:cNvSpPr/>
      </dsp:nvSpPr>
      <dsp:spPr>
        <a:xfrm>
          <a:off x="0" y="1441943"/>
          <a:ext cx="2519998" cy="2519998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ČNB má na schválení 10/20 pracovních dní</a:t>
          </a:r>
        </a:p>
      </dsp:txBody>
      <dsp:txXfrm>
        <a:off x="369045" y="1810988"/>
        <a:ext cx="1781908" cy="1781908"/>
      </dsp:txXfrm>
    </dsp:sp>
    <dsp:sp modelId="{63498F90-65C7-634F-B3B3-83937DA6FB28}">
      <dsp:nvSpPr>
        <dsp:cNvPr id="0" name=""/>
        <dsp:cNvSpPr/>
      </dsp:nvSpPr>
      <dsp:spPr>
        <a:xfrm>
          <a:off x="5143403" y="1441894"/>
          <a:ext cx="2519998" cy="2519998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Schválení dalším regulátorem</a:t>
          </a:r>
        </a:p>
      </dsp:txBody>
      <dsp:txXfrm>
        <a:off x="5512448" y="1810939"/>
        <a:ext cx="1781908" cy="178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AD623-7DAF-2345-B74E-EA572A2309E7}">
      <dsp:nvSpPr>
        <dsp:cNvPr id="0" name=""/>
        <dsp:cNvSpPr/>
      </dsp:nvSpPr>
      <dsp:spPr>
        <a:xfrm>
          <a:off x="0" y="489996"/>
          <a:ext cx="88249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85636-1305-F649-AC1F-CB313CEF516C}">
      <dsp:nvSpPr>
        <dsp:cNvPr id="0" name=""/>
        <dsp:cNvSpPr/>
      </dsp:nvSpPr>
      <dsp:spPr>
        <a:xfrm>
          <a:off x="441245" y="61956"/>
          <a:ext cx="7933067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Jedna emise = stejné emisní podmínky, okamžik emise a splatnosti (+ ISIN)</a:t>
          </a:r>
        </a:p>
      </dsp:txBody>
      <dsp:txXfrm>
        <a:off x="483035" y="103746"/>
        <a:ext cx="7849487" cy="772500"/>
      </dsp:txXfrm>
    </dsp:sp>
    <dsp:sp modelId="{217CD33F-1A24-DE49-89CC-62543D3AA7DF}">
      <dsp:nvSpPr>
        <dsp:cNvPr id="0" name=""/>
        <dsp:cNvSpPr/>
      </dsp:nvSpPr>
      <dsp:spPr>
        <a:xfrm>
          <a:off x="0" y="1805436"/>
          <a:ext cx="88249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C3FEE-B05F-FD46-BDA8-E73B54C43363}">
      <dsp:nvSpPr>
        <dsp:cNvPr id="0" name=""/>
        <dsp:cNvSpPr/>
      </dsp:nvSpPr>
      <dsp:spPr>
        <a:xfrm>
          <a:off x="441245" y="1377396"/>
          <a:ext cx="7933067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Listinné </a:t>
          </a:r>
          <a:r>
            <a:rPr lang="cs-CZ" sz="1600" kern="1200" dirty="0" err="1"/>
            <a:t>x</a:t>
          </a:r>
          <a:r>
            <a:rPr lang="cs-CZ" sz="1600" kern="1200" dirty="0"/>
            <a:t> zaknihované - centrální depozitář / osoby vedoucí navazující evidenci – banky a OCP</a:t>
          </a:r>
        </a:p>
      </dsp:txBody>
      <dsp:txXfrm>
        <a:off x="483035" y="1419186"/>
        <a:ext cx="7849487" cy="772500"/>
      </dsp:txXfrm>
    </dsp:sp>
    <dsp:sp modelId="{966FC3DE-C215-224B-A579-2C3836E52567}">
      <dsp:nvSpPr>
        <dsp:cNvPr id="0" name=""/>
        <dsp:cNvSpPr/>
      </dsp:nvSpPr>
      <dsp:spPr>
        <a:xfrm>
          <a:off x="0" y="3120876"/>
          <a:ext cx="88249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06A5C-3AC7-224B-A9E0-73EC9DDA1E20}">
      <dsp:nvSpPr>
        <dsp:cNvPr id="0" name=""/>
        <dsp:cNvSpPr/>
      </dsp:nvSpPr>
      <dsp:spPr>
        <a:xfrm>
          <a:off x="441245" y="2692836"/>
          <a:ext cx="7933067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92" tIns="0" rIns="2334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Sběrný dluhopis - zvláštní forma</a:t>
          </a:r>
        </a:p>
      </dsp:txBody>
      <dsp:txXfrm>
        <a:off x="483035" y="2734626"/>
        <a:ext cx="784948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1FB8-90FA-2F4D-AD93-B5339DEE417D}">
      <dsp:nvSpPr>
        <dsp:cNvPr id="0" name=""/>
        <dsp:cNvSpPr/>
      </dsp:nvSpPr>
      <dsp:spPr>
        <a:xfrm>
          <a:off x="661868" y="0"/>
          <a:ext cx="7501176" cy="34163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AEADD-AB4D-9C4C-9648-C151406D9655}">
      <dsp:nvSpPr>
        <dsp:cNvPr id="0" name=""/>
        <dsp:cNvSpPr/>
      </dsp:nvSpPr>
      <dsp:spPr>
        <a:xfrm>
          <a:off x="9479" y="1024890"/>
          <a:ext cx="2840518" cy="1366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Poskytování poradenství v oblasti refinancování</a:t>
          </a:r>
        </a:p>
      </dsp:txBody>
      <dsp:txXfrm>
        <a:off x="76187" y="1091598"/>
        <a:ext cx="2707102" cy="1233104"/>
      </dsp:txXfrm>
    </dsp:sp>
    <dsp:sp modelId="{A692B8FB-EE8F-F743-BD71-0897AFC5FE57}">
      <dsp:nvSpPr>
        <dsp:cNvPr id="0" name=""/>
        <dsp:cNvSpPr/>
      </dsp:nvSpPr>
      <dsp:spPr>
        <a:xfrm>
          <a:off x="2992197" y="1024890"/>
          <a:ext cx="2840518" cy="1366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Získávání informací z trhu o poptávce </a:t>
          </a:r>
        </a:p>
      </dsp:txBody>
      <dsp:txXfrm>
        <a:off x="3058905" y="1091598"/>
        <a:ext cx="2707102" cy="1233104"/>
      </dsp:txXfrm>
    </dsp:sp>
    <dsp:sp modelId="{6D8C5257-8E60-0743-A419-3DB1A0AB0333}">
      <dsp:nvSpPr>
        <dsp:cNvPr id="0" name=""/>
        <dsp:cNvSpPr/>
      </dsp:nvSpPr>
      <dsp:spPr>
        <a:xfrm>
          <a:off x="5974914" y="1024890"/>
          <a:ext cx="2840518" cy="1366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Nacenění</a:t>
          </a:r>
          <a:r>
            <a:rPr lang="cs-CZ" sz="2000" kern="1200" dirty="0"/>
            <a:t> emise / stanovení výše kupónu</a:t>
          </a:r>
        </a:p>
      </dsp:txBody>
      <dsp:txXfrm>
        <a:off x="6041622" y="1091598"/>
        <a:ext cx="2707102" cy="123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1171-AF66-BF41-AF80-29B2C02C38C5}">
      <dsp:nvSpPr>
        <dsp:cNvPr id="0" name=""/>
        <dsp:cNvSpPr/>
      </dsp:nvSpPr>
      <dsp:spPr>
        <a:xfrm>
          <a:off x="4699" y="455394"/>
          <a:ext cx="2735716" cy="10942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Smlouva o vedení emise</a:t>
          </a:r>
        </a:p>
      </dsp:txBody>
      <dsp:txXfrm>
        <a:off x="551842" y="455394"/>
        <a:ext cx="1641430" cy="1094286"/>
      </dsp:txXfrm>
    </dsp:sp>
    <dsp:sp modelId="{29FE4769-5E47-3B45-B5E3-7E5911AD45B8}">
      <dsp:nvSpPr>
        <dsp:cNvPr id="0" name=""/>
        <dsp:cNvSpPr/>
      </dsp:nvSpPr>
      <dsp:spPr>
        <a:xfrm>
          <a:off x="2466844" y="455394"/>
          <a:ext cx="2735716" cy="1094286"/>
        </a:xfrm>
        <a:prstGeom prst="chevron">
          <a:avLst/>
        </a:prstGeom>
        <a:gradFill rotWithShape="0">
          <a:gsLst>
            <a:gs pos="0">
              <a:schemeClr val="accent5">
                <a:hueOff val="812808"/>
                <a:satOff val="-6481"/>
                <a:lumOff val="-4902"/>
                <a:alphaOff val="0"/>
                <a:tint val="98000"/>
                <a:lumMod val="114000"/>
              </a:schemeClr>
            </a:gs>
            <a:gs pos="100000">
              <a:schemeClr val="accent5">
                <a:hueOff val="812808"/>
                <a:satOff val="-6481"/>
                <a:lumOff val="-490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Poskytnutí ISIN </a:t>
          </a:r>
          <a:r>
            <a:rPr lang="mr-IN" sz="1500" kern="1200" dirty="0"/>
            <a:t>–</a:t>
          </a:r>
          <a:r>
            <a:rPr lang="cs-CZ" sz="1500" kern="1200" dirty="0"/>
            <a:t> do 3 PD</a:t>
          </a:r>
        </a:p>
      </dsp:txBody>
      <dsp:txXfrm>
        <a:off x="3013987" y="455394"/>
        <a:ext cx="1641430" cy="1094286"/>
      </dsp:txXfrm>
    </dsp:sp>
    <dsp:sp modelId="{2ED89BBC-622D-1343-9B13-8AD3963F27A9}">
      <dsp:nvSpPr>
        <dsp:cNvPr id="0" name=""/>
        <dsp:cNvSpPr/>
      </dsp:nvSpPr>
      <dsp:spPr>
        <a:xfrm>
          <a:off x="4928990" y="455394"/>
          <a:ext cx="2735716" cy="1094286"/>
        </a:xfrm>
        <a:prstGeom prst="chevron">
          <a:avLst/>
        </a:prstGeom>
        <a:gradFill rotWithShape="0">
          <a:gsLst>
            <a:gs pos="0">
              <a:schemeClr val="accent5">
                <a:hueOff val="1625617"/>
                <a:satOff val="-12962"/>
                <a:lumOff val="-9803"/>
                <a:alphaOff val="0"/>
                <a:tint val="98000"/>
                <a:lumMod val="114000"/>
              </a:schemeClr>
            </a:gs>
            <a:gs pos="100000">
              <a:schemeClr val="accent5">
                <a:hueOff val="1625617"/>
                <a:satOff val="-12962"/>
                <a:lumOff val="-980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Dodatek ke smlouvě v případě přijetí nové emise       (3 PD)</a:t>
          </a:r>
        </a:p>
      </dsp:txBody>
      <dsp:txXfrm>
        <a:off x="5476133" y="455394"/>
        <a:ext cx="1641430" cy="1094286"/>
      </dsp:txXfrm>
    </dsp:sp>
    <dsp:sp modelId="{CF5FA0E3-26B4-1446-955E-02F132A7A19F}">
      <dsp:nvSpPr>
        <dsp:cNvPr id="0" name=""/>
        <dsp:cNvSpPr/>
      </dsp:nvSpPr>
      <dsp:spPr>
        <a:xfrm>
          <a:off x="7391135" y="455394"/>
          <a:ext cx="2735716" cy="1094286"/>
        </a:xfrm>
        <a:prstGeom prst="chevron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Příkaz k připsání na účet upisovatelů</a:t>
          </a:r>
        </a:p>
      </dsp:txBody>
      <dsp:txXfrm>
        <a:off x="7938278" y="455394"/>
        <a:ext cx="1641430" cy="1094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28299-246D-BA4B-96BD-B55E821BA37A}">
      <dsp:nvSpPr>
        <dsp:cNvPr id="0" name=""/>
        <dsp:cNvSpPr/>
      </dsp:nvSpPr>
      <dsp:spPr>
        <a:xfrm>
          <a:off x="42" y="30478"/>
          <a:ext cx="4113921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 err="1"/>
            <a:t>Trustee</a:t>
          </a:r>
          <a:r>
            <a:rPr lang="cs-CZ" sz="2100" kern="1200" dirty="0"/>
            <a:t> (anglické </a:t>
          </a:r>
          <a:r>
            <a:rPr lang="cs-CZ" sz="2100" kern="1200" dirty="0" err="1"/>
            <a:t>pr</a:t>
          </a:r>
          <a:r>
            <a:rPr lang="cs-CZ" sz="2100" kern="1200" dirty="0"/>
            <a:t>.)</a:t>
          </a:r>
        </a:p>
      </dsp:txBody>
      <dsp:txXfrm>
        <a:off x="42" y="30478"/>
        <a:ext cx="4113921" cy="835200"/>
      </dsp:txXfrm>
    </dsp:sp>
    <dsp:sp modelId="{0246A9E5-0969-154A-A82A-7A0E8AA11DD3}">
      <dsp:nvSpPr>
        <dsp:cNvPr id="0" name=""/>
        <dsp:cNvSpPr/>
      </dsp:nvSpPr>
      <dsp:spPr>
        <a:xfrm>
          <a:off x="42" y="865678"/>
          <a:ext cx="4113921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zástupce investorů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přijímá a vyplácí platby, jedná přímo s emitentem svým jménem na jejich  účet</a:t>
          </a:r>
        </a:p>
      </dsp:txBody>
      <dsp:txXfrm>
        <a:off x="42" y="865678"/>
        <a:ext cx="4113921" cy="1273680"/>
      </dsp:txXfrm>
    </dsp:sp>
    <dsp:sp modelId="{F4928708-EB58-624C-883B-289EC8DD6084}">
      <dsp:nvSpPr>
        <dsp:cNvPr id="0" name=""/>
        <dsp:cNvSpPr/>
      </dsp:nvSpPr>
      <dsp:spPr>
        <a:xfrm>
          <a:off x="4689913" y="110031"/>
          <a:ext cx="4113921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Agent </a:t>
          </a:r>
          <a:r>
            <a:rPr lang="cs-CZ" sz="2100" kern="1200" dirty="0"/>
            <a:t>(typicky anglické </a:t>
          </a:r>
          <a:r>
            <a:rPr lang="cs-CZ" sz="2100" kern="1200" dirty="0" err="1"/>
            <a:t>pr</a:t>
          </a:r>
          <a:r>
            <a:rPr lang="cs-CZ" sz="2100" kern="1200" dirty="0"/>
            <a:t>.)</a:t>
          </a:r>
        </a:p>
      </dsp:txBody>
      <dsp:txXfrm>
        <a:off x="4689913" y="110031"/>
        <a:ext cx="4113921" cy="835200"/>
      </dsp:txXfrm>
    </dsp:sp>
    <dsp:sp modelId="{32B94A85-66DE-1C48-9C3F-A936CDDEED38}">
      <dsp:nvSpPr>
        <dsp:cNvPr id="0" name=""/>
        <dsp:cNvSpPr/>
      </dsp:nvSpPr>
      <dsp:spPr>
        <a:xfrm>
          <a:off x="4689913" y="865678"/>
          <a:ext cx="4113921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zástupce emitenta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vyplácí platby za emitenta, spravuje jeho povinnosti dle emisních podmínek</a:t>
          </a:r>
        </a:p>
      </dsp:txBody>
      <dsp:txXfrm>
        <a:off x="4689913" y="865678"/>
        <a:ext cx="4113921" cy="127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A127-0D1E-8347-8F13-E41737876F42}">
      <dsp:nvSpPr>
        <dsp:cNvPr id="0" name=""/>
        <dsp:cNvSpPr/>
      </dsp:nvSpPr>
      <dsp:spPr>
        <a:xfrm>
          <a:off x="4290041" y="2201693"/>
          <a:ext cx="1368592" cy="13685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Zajištění</a:t>
          </a:r>
        </a:p>
      </dsp:txBody>
      <dsp:txXfrm>
        <a:off x="4490467" y="2402119"/>
        <a:ext cx="967740" cy="967740"/>
      </dsp:txXfrm>
    </dsp:sp>
    <dsp:sp modelId="{0CDB446C-11C2-EA40-820A-D5655E9624F0}">
      <dsp:nvSpPr>
        <dsp:cNvPr id="0" name=""/>
        <dsp:cNvSpPr/>
      </dsp:nvSpPr>
      <dsp:spPr>
        <a:xfrm rot="16131576">
          <a:off x="4831429" y="2062661"/>
          <a:ext cx="253531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53531" y="1242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951857" y="2068749"/>
        <a:ext cx="12676" cy="12676"/>
      </dsp:txXfrm>
    </dsp:sp>
    <dsp:sp modelId="{3FC5A3F3-F93B-D54E-90A2-8153716B7E2F}">
      <dsp:nvSpPr>
        <dsp:cNvPr id="0" name=""/>
        <dsp:cNvSpPr/>
      </dsp:nvSpPr>
      <dsp:spPr>
        <a:xfrm>
          <a:off x="4037760" y="148525"/>
          <a:ext cx="1800000" cy="180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Dodatečné informace v prospektu</a:t>
          </a:r>
        </a:p>
      </dsp:txBody>
      <dsp:txXfrm>
        <a:off x="4301364" y="412129"/>
        <a:ext cx="1272792" cy="1272792"/>
      </dsp:txXfrm>
    </dsp:sp>
    <dsp:sp modelId="{5234AC6B-BFC6-1D43-A050-FE530A7C2C9F}">
      <dsp:nvSpPr>
        <dsp:cNvPr id="0" name=""/>
        <dsp:cNvSpPr/>
      </dsp:nvSpPr>
      <dsp:spPr>
        <a:xfrm rot="20115287">
          <a:off x="5485758" y="2085483"/>
          <a:ext cx="2396860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396860" y="1242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624267" y="2037988"/>
        <a:ext cx="119843" cy="119843"/>
      </dsp:txXfrm>
    </dsp:sp>
    <dsp:sp modelId="{888D79B6-5527-4443-AD18-55E519120BE7}">
      <dsp:nvSpPr>
        <dsp:cNvPr id="0" name=""/>
        <dsp:cNvSpPr/>
      </dsp:nvSpPr>
      <dsp:spPr>
        <a:xfrm>
          <a:off x="7689937" y="319540"/>
          <a:ext cx="1800000" cy="180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České a cizí právo</a:t>
          </a:r>
        </a:p>
      </dsp:txBody>
      <dsp:txXfrm>
        <a:off x="7953541" y="583144"/>
        <a:ext cx="1272792" cy="1272792"/>
      </dsp:txXfrm>
    </dsp:sp>
    <dsp:sp modelId="{B008E893-4482-6C4F-A342-7CF70C8C341D}">
      <dsp:nvSpPr>
        <dsp:cNvPr id="0" name=""/>
        <dsp:cNvSpPr/>
      </dsp:nvSpPr>
      <dsp:spPr>
        <a:xfrm rot="677156">
          <a:off x="5625686" y="3207006"/>
          <a:ext cx="2039014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039014" y="1242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594218" y="3168457"/>
        <a:ext cx="101950" cy="101950"/>
      </dsp:txXfrm>
    </dsp:sp>
    <dsp:sp modelId="{1C4B7C8D-B5AB-4340-8715-59091E93B71C}">
      <dsp:nvSpPr>
        <dsp:cNvPr id="0" name=""/>
        <dsp:cNvSpPr/>
      </dsp:nvSpPr>
      <dsp:spPr>
        <a:xfrm>
          <a:off x="7627583" y="2695091"/>
          <a:ext cx="1800000" cy="180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Zástavní smlouvy a jiné zajišťovací instrumenty</a:t>
          </a:r>
        </a:p>
      </dsp:txBody>
      <dsp:txXfrm>
        <a:off x="7891187" y="2958695"/>
        <a:ext cx="1272792" cy="1272792"/>
      </dsp:txXfrm>
    </dsp:sp>
    <dsp:sp modelId="{23AF8475-379E-A44B-A0A7-583F6001D212}">
      <dsp:nvSpPr>
        <dsp:cNvPr id="0" name=""/>
        <dsp:cNvSpPr/>
      </dsp:nvSpPr>
      <dsp:spPr>
        <a:xfrm rot="10124801">
          <a:off x="2265727" y="3207834"/>
          <a:ext cx="2057245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057245" y="1242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3242919" y="3168829"/>
        <a:ext cx="102862" cy="102862"/>
      </dsp:txXfrm>
    </dsp:sp>
    <dsp:sp modelId="{66762A0F-98D2-1049-B9DA-AB1DA719AB93}">
      <dsp:nvSpPr>
        <dsp:cNvPr id="0" name=""/>
        <dsp:cNvSpPr/>
      </dsp:nvSpPr>
      <dsp:spPr>
        <a:xfrm>
          <a:off x="502807" y="2696625"/>
          <a:ext cx="1800000" cy="180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Ručení nebo finanční záruka</a:t>
          </a:r>
        </a:p>
      </dsp:txBody>
      <dsp:txXfrm>
        <a:off x="766411" y="2960229"/>
        <a:ext cx="1272792" cy="1272792"/>
      </dsp:txXfrm>
    </dsp:sp>
    <dsp:sp modelId="{B26E4EE1-C24E-3844-95F0-B5BAEDC2C80C}">
      <dsp:nvSpPr>
        <dsp:cNvPr id="0" name=""/>
        <dsp:cNvSpPr/>
      </dsp:nvSpPr>
      <dsp:spPr>
        <a:xfrm rot="12296015">
          <a:off x="2178265" y="2104099"/>
          <a:ext cx="2281893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281893" y="1242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62165" y="2059478"/>
        <a:ext cx="114094" cy="114094"/>
      </dsp:txXfrm>
    </dsp:sp>
    <dsp:sp modelId="{4E2E87D2-C2C6-034E-AC38-A567638AD8FB}">
      <dsp:nvSpPr>
        <dsp:cNvPr id="0" name=""/>
        <dsp:cNvSpPr/>
      </dsp:nvSpPr>
      <dsp:spPr>
        <a:xfrm>
          <a:off x="568487" y="356129"/>
          <a:ext cx="1800000" cy="180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Pořadí zajištění (zvláštní úprava u HZL)</a:t>
          </a:r>
        </a:p>
      </dsp:txBody>
      <dsp:txXfrm>
        <a:off x="832091" y="619733"/>
        <a:ext cx="1272792" cy="1272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F6936-58A4-A543-9915-355985CA6787}">
      <dsp:nvSpPr>
        <dsp:cNvPr id="0" name=""/>
        <dsp:cNvSpPr/>
      </dsp:nvSpPr>
      <dsp:spPr>
        <a:xfrm>
          <a:off x="289893" y="0"/>
          <a:ext cx="9731623" cy="49328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DF10D4-C855-1241-8B69-BA59A43DC384}">
      <dsp:nvSpPr>
        <dsp:cNvPr id="0" name=""/>
        <dsp:cNvSpPr/>
      </dsp:nvSpPr>
      <dsp:spPr>
        <a:xfrm>
          <a:off x="1552686" y="3503661"/>
          <a:ext cx="181527" cy="181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57140-6238-6C44-83CF-F4FF342FDFE1}">
      <dsp:nvSpPr>
        <dsp:cNvPr id="0" name=""/>
        <dsp:cNvSpPr/>
      </dsp:nvSpPr>
      <dsp:spPr>
        <a:xfrm>
          <a:off x="1246660" y="3922987"/>
          <a:ext cx="1807434" cy="43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Příkazní smlouva o zařízení emise</a:t>
          </a:r>
        </a:p>
      </dsp:txBody>
      <dsp:txXfrm>
        <a:off x="1246660" y="3922987"/>
        <a:ext cx="1807434" cy="432893"/>
      </dsp:txXfrm>
    </dsp:sp>
    <dsp:sp modelId="{3456A46E-FE44-4748-8E02-0DE35FBF56FD}">
      <dsp:nvSpPr>
        <dsp:cNvPr id="0" name=""/>
        <dsp:cNvSpPr/>
      </dsp:nvSpPr>
      <dsp:spPr>
        <a:xfrm>
          <a:off x="3081361" y="2548491"/>
          <a:ext cx="284130" cy="284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673AC-3D7D-3244-A569-793DFE0A62F8}">
      <dsp:nvSpPr>
        <dsp:cNvPr id="0" name=""/>
        <dsp:cNvSpPr/>
      </dsp:nvSpPr>
      <dsp:spPr>
        <a:xfrm>
          <a:off x="2758533" y="3108440"/>
          <a:ext cx="1630581" cy="7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5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Emisní podmínky + Prospekt</a:t>
          </a:r>
        </a:p>
      </dsp:txBody>
      <dsp:txXfrm>
        <a:off x="2758533" y="3108440"/>
        <a:ext cx="1630581" cy="758265"/>
      </dsp:txXfrm>
    </dsp:sp>
    <dsp:sp modelId="{E483FA6C-EB62-4140-A6C6-F5AE671F4BDB}">
      <dsp:nvSpPr>
        <dsp:cNvPr id="0" name=""/>
        <dsp:cNvSpPr/>
      </dsp:nvSpPr>
      <dsp:spPr>
        <a:xfrm>
          <a:off x="4761023" y="1861430"/>
          <a:ext cx="378840" cy="378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28829-F190-514A-81D4-17076B0E79F6}">
      <dsp:nvSpPr>
        <dsp:cNvPr id="0" name=""/>
        <dsp:cNvSpPr/>
      </dsp:nvSpPr>
      <dsp:spPr>
        <a:xfrm>
          <a:off x="4113577" y="2573195"/>
          <a:ext cx="2250654" cy="111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74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Smlouva s agentem pro zajištění / administrátorem / </a:t>
          </a:r>
          <a:r>
            <a:rPr lang="cs-CZ" sz="1600" kern="1200" dirty="0" err="1"/>
            <a:t>trusteem</a:t>
          </a:r>
          <a:r>
            <a:rPr lang="cs-CZ" sz="1600" kern="1200" dirty="0"/>
            <a:t> / společným zástupcem</a:t>
          </a:r>
        </a:p>
      </dsp:txBody>
      <dsp:txXfrm>
        <a:off x="4113577" y="2573195"/>
        <a:ext cx="2250654" cy="1112002"/>
      </dsp:txXfrm>
    </dsp:sp>
    <dsp:sp modelId="{318F207E-034B-C34E-9BBA-EBBC63F609E8}">
      <dsp:nvSpPr>
        <dsp:cNvPr id="0" name=""/>
        <dsp:cNvSpPr/>
      </dsp:nvSpPr>
      <dsp:spPr>
        <a:xfrm>
          <a:off x="6337625" y="1353259"/>
          <a:ext cx="489335" cy="489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57FC7-E070-324C-BB63-CEEC5E31E758}">
      <dsp:nvSpPr>
        <dsp:cNvPr id="0" name=""/>
        <dsp:cNvSpPr/>
      </dsp:nvSpPr>
      <dsp:spPr>
        <a:xfrm>
          <a:off x="6127281" y="2139574"/>
          <a:ext cx="1846294" cy="38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Smlouva o úpisu</a:t>
          </a:r>
        </a:p>
      </dsp:txBody>
      <dsp:txXfrm>
        <a:off x="6127281" y="2139574"/>
        <a:ext cx="1846294" cy="386022"/>
      </dsp:txXfrm>
    </dsp:sp>
    <dsp:sp modelId="{13C44CE7-D255-A043-8751-60F6488B3303}">
      <dsp:nvSpPr>
        <dsp:cNvPr id="0" name=""/>
        <dsp:cNvSpPr/>
      </dsp:nvSpPr>
      <dsp:spPr>
        <a:xfrm>
          <a:off x="8081896" y="907334"/>
          <a:ext cx="623508" cy="6235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DB055-3848-5A4B-85E8-6AC58AE3A39D}">
      <dsp:nvSpPr>
        <dsp:cNvPr id="0" name=""/>
        <dsp:cNvSpPr/>
      </dsp:nvSpPr>
      <dsp:spPr>
        <a:xfrm>
          <a:off x="7667914" y="2053426"/>
          <a:ext cx="1457794" cy="60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38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Právní stanoviska</a:t>
          </a:r>
        </a:p>
      </dsp:txBody>
      <dsp:txXfrm>
        <a:off x="7667914" y="2053426"/>
        <a:ext cx="1457794" cy="6002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E1AA4-B360-4C44-8FD2-5733A6792CED}">
      <dsp:nvSpPr>
        <dsp:cNvPr id="0" name=""/>
        <dsp:cNvSpPr/>
      </dsp:nvSpPr>
      <dsp:spPr>
        <a:xfrm>
          <a:off x="1628135" y="234174"/>
          <a:ext cx="3562082" cy="3701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0DC4D-A7E5-8E42-9098-80E390B2727F}">
      <dsp:nvSpPr>
        <dsp:cNvPr id="0" name=""/>
        <dsp:cNvSpPr/>
      </dsp:nvSpPr>
      <dsp:spPr>
        <a:xfrm>
          <a:off x="2203193" y="886534"/>
          <a:ext cx="2550861" cy="25354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0B6FD-CE83-DE4B-899A-3153766DE65F}">
      <dsp:nvSpPr>
        <dsp:cNvPr id="0" name=""/>
        <dsp:cNvSpPr/>
      </dsp:nvSpPr>
      <dsp:spPr>
        <a:xfrm>
          <a:off x="2874150" y="1526626"/>
          <a:ext cx="1232111" cy="1232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A63C2-E58A-4B46-BA9C-2E88F6BBB6E6}">
      <dsp:nvSpPr>
        <dsp:cNvPr id="0" name=""/>
        <dsp:cNvSpPr/>
      </dsp:nvSpPr>
      <dsp:spPr>
        <a:xfrm>
          <a:off x="3284854" y="1937330"/>
          <a:ext cx="410703" cy="4107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F3232-237A-7D49-97FE-D0D00B543C4C}">
      <dsp:nvSpPr>
        <dsp:cNvPr id="0" name=""/>
        <dsp:cNvSpPr/>
      </dsp:nvSpPr>
      <dsp:spPr>
        <a:xfrm>
          <a:off x="5578180" y="-141724"/>
          <a:ext cx="2552513" cy="49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Akcie, podílové listy</a:t>
          </a:r>
        </a:p>
      </dsp:txBody>
      <dsp:txXfrm>
        <a:off x="5578180" y="-141724"/>
        <a:ext cx="2552513" cy="499587"/>
      </dsp:txXfrm>
    </dsp:sp>
    <dsp:sp modelId="{FE5BF796-E9BC-9644-9064-6C0E5C6345B0}">
      <dsp:nvSpPr>
        <dsp:cNvPr id="0" name=""/>
        <dsp:cNvSpPr/>
      </dsp:nvSpPr>
      <dsp:spPr>
        <a:xfrm>
          <a:off x="5047718" y="90360"/>
          <a:ext cx="359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EE0D50-CE50-A740-8B71-AD6E3ACDE424}">
      <dsp:nvSpPr>
        <dsp:cNvPr id="0" name=""/>
        <dsp:cNvSpPr/>
      </dsp:nvSpPr>
      <dsp:spPr>
        <a:xfrm rot="5400000">
          <a:off x="3241004" y="316799"/>
          <a:ext cx="2031954" cy="15814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51391-4EBC-B642-B7D4-B45A5F3AF55E}">
      <dsp:nvSpPr>
        <dsp:cNvPr id="0" name=""/>
        <dsp:cNvSpPr/>
      </dsp:nvSpPr>
      <dsp:spPr>
        <a:xfrm>
          <a:off x="5592830" y="580599"/>
          <a:ext cx="2626181" cy="43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Indexy</a:t>
          </a:r>
        </a:p>
      </dsp:txBody>
      <dsp:txXfrm>
        <a:off x="5592830" y="580599"/>
        <a:ext cx="2626181" cy="433960"/>
      </dsp:txXfrm>
    </dsp:sp>
    <dsp:sp modelId="{47AD9F3E-FADC-1542-95AB-0F63C3F06F1A}">
      <dsp:nvSpPr>
        <dsp:cNvPr id="0" name=""/>
        <dsp:cNvSpPr/>
      </dsp:nvSpPr>
      <dsp:spPr>
        <a:xfrm>
          <a:off x="5194004" y="815580"/>
          <a:ext cx="359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A07823-A049-C54F-A743-F402293B4623}">
      <dsp:nvSpPr>
        <dsp:cNvPr id="0" name=""/>
        <dsp:cNvSpPr/>
      </dsp:nvSpPr>
      <dsp:spPr>
        <a:xfrm rot="5400000">
          <a:off x="3681300" y="846765"/>
          <a:ext cx="1536066" cy="14872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9B1CD9-5A9A-1843-AE1A-F963C957341A}">
      <dsp:nvSpPr>
        <dsp:cNvPr id="0" name=""/>
        <dsp:cNvSpPr/>
      </dsp:nvSpPr>
      <dsp:spPr>
        <a:xfrm>
          <a:off x="5795619" y="1475051"/>
          <a:ext cx="2683717" cy="5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Inflace, úrokové míry, komodity, pokladniční poukázky</a:t>
          </a:r>
        </a:p>
      </dsp:txBody>
      <dsp:txXfrm>
        <a:off x="5795619" y="1475051"/>
        <a:ext cx="2683717" cy="528175"/>
      </dsp:txXfrm>
    </dsp:sp>
    <dsp:sp modelId="{7231759C-229E-8543-AD64-ACB52EE060B7}">
      <dsp:nvSpPr>
        <dsp:cNvPr id="0" name=""/>
        <dsp:cNvSpPr/>
      </dsp:nvSpPr>
      <dsp:spPr>
        <a:xfrm>
          <a:off x="5681030" y="2628511"/>
          <a:ext cx="372084" cy="457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4BF62C-9B2B-234A-90A3-A6D46EA3C30A}">
      <dsp:nvSpPr>
        <dsp:cNvPr id="0" name=""/>
        <dsp:cNvSpPr/>
      </dsp:nvSpPr>
      <dsp:spPr>
        <a:xfrm rot="5400000">
          <a:off x="4726844" y="2387218"/>
          <a:ext cx="690201" cy="11954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807DF3-7B2D-684D-9D28-991A5335B9AE}">
      <dsp:nvSpPr>
        <dsp:cNvPr id="0" name=""/>
        <dsp:cNvSpPr/>
      </dsp:nvSpPr>
      <dsp:spPr>
        <a:xfrm>
          <a:off x="6015163" y="2523624"/>
          <a:ext cx="2305098" cy="53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Peněžní vypořádání/ fyzické dodání (vyměnitelné)</a:t>
          </a:r>
        </a:p>
      </dsp:txBody>
      <dsp:txXfrm>
        <a:off x="6015163" y="2523624"/>
        <a:ext cx="2305098" cy="532893"/>
      </dsp:txXfrm>
    </dsp:sp>
    <dsp:sp modelId="{27986E2C-D1A7-9F4C-BE33-5D4C74898B21}">
      <dsp:nvSpPr>
        <dsp:cNvPr id="0" name=""/>
        <dsp:cNvSpPr/>
      </dsp:nvSpPr>
      <dsp:spPr>
        <a:xfrm>
          <a:off x="5441257" y="1702052"/>
          <a:ext cx="359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4192CE-DDF0-DB46-8820-7DA80E8E1652}">
      <dsp:nvSpPr>
        <dsp:cNvPr id="0" name=""/>
        <dsp:cNvSpPr/>
      </dsp:nvSpPr>
      <dsp:spPr>
        <a:xfrm rot="5400000">
          <a:off x="4329812" y="1459360"/>
          <a:ext cx="873858" cy="13597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28299-246D-BA4B-96BD-B55E821BA37A}">
      <dsp:nvSpPr>
        <dsp:cNvPr id="0" name=""/>
        <dsp:cNvSpPr/>
      </dsp:nvSpPr>
      <dsp:spPr>
        <a:xfrm>
          <a:off x="0" y="0"/>
          <a:ext cx="10502900" cy="118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Agent </a:t>
          </a:r>
          <a:r>
            <a:rPr lang="cs-CZ" sz="2100" kern="1200" dirty="0"/>
            <a:t>(typicky banka nebo OCP)</a:t>
          </a:r>
        </a:p>
      </dsp:txBody>
      <dsp:txXfrm>
        <a:off x="0" y="0"/>
        <a:ext cx="10502900" cy="1180800"/>
      </dsp:txXfrm>
    </dsp:sp>
    <dsp:sp modelId="{0246A9E5-0969-154A-A82A-7A0E8AA11DD3}">
      <dsp:nvSpPr>
        <dsp:cNvPr id="0" name=""/>
        <dsp:cNvSpPr/>
      </dsp:nvSpPr>
      <dsp:spPr>
        <a:xfrm>
          <a:off x="0" y="1187451"/>
          <a:ext cx="10502900" cy="2869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cs-CZ" sz="1800" kern="1200" dirty="0"/>
            <a:t>Musí mít přístup na finanční trh a reputaci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cs-CZ" sz="1800" kern="1200" dirty="0"/>
            <a:t>Počítá hodnotu IC, určuje zda došlo k předčasnému splacení a upravuje strukturu PA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cs-CZ" sz="1800" kern="1200" dirty="0"/>
            <a:t>Při náročnějších strukturách IC může emitentovi radit se sestavením košů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cs-CZ" sz="1800" kern="1200" dirty="0"/>
            <a:t>Může být totožný s emitentem / entita ze skupiny emitenta / cizí osoba (reputace)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cs-CZ" sz="1800" kern="1200" dirty="0"/>
            <a:t>Pokud sestavuje podkladový index – musí dodržovat nařízení o </a:t>
          </a:r>
          <a:r>
            <a:rPr lang="cs-CZ" sz="1800" kern="1200" dirty="0" err="1"/>
            <a:t>benchmarcích</a:t>
          </a:r>
          <a:endParaRPr lang="cs-CZ" sz="1800" kern="1200" dirty="0"/>
        </a:p>
      </dsp:txBody>
      <dsp:txXfrm>
        <a:off x="0" y="1187451"/>
        <a:ext cx="10502900" cy="286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671F-C87E-064A-A075-22C3C5DC7CAA}" type="datetimeFigureOut">
              <a:rPr lang="cs-CZ" smtClean="0"/>
              <a:t>04.11.19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BE75-6A1E-E640-8994-90E4A00FB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2BE75-6A1E-E640-8994-90E4A00FBD1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8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23E03-40C1-4646-8BC5-484153C009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5C8C-85D4-455F-821B-AEB2A1C87F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BAB94-B23A-460F-B674-A79CB7DE30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GB" alt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1F096-CC86-4773-BEA9-DBE302CBB05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cs-CZ" sz="11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8D885-8B59-4504-AFEB-2041C2D5EC9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en-GB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9311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5C8C-85D4-455F-821B-AEB2A1C87F8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1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5C8C-85D4-455F-821B-AEB2A1C87F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5C8C-85D4-455F-821B-AEB2A1C87F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cs-CZ" altLang="en-US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8D885-8B59-4504-AFEB-2041C2D5EC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2BE75-6A1E-E640-8994-90E4A00FBD1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04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-"/>
              <a:tabLst/>
              <a:defRPr/>
            </a:pPr>
            <a:endParaRPr lang="cs-CZ" alt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BAB94-B23A-460F-B674-A79CB7DE30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Char char="-"/>
              <a:tabLst/>
              <a:defRPr/>
            </a:pPr>
            <a:endParaRPr lang="cs-CZ" altLang="en-US" sz="1100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8D885-8B59-4504-AFEB-2041C2D5EC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cs-CZ" sz="11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8D885-8B59-4504-AFEB-2041C2D5EC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5C8C-85D4-455F-821B-AEB2A1C87F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2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cs-CZ" altLang="en-US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5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841" y="2614280"/>
            <a:ext cx="11480924" cy="1629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B23427"/>
              </a:buClr>
              <a:buFont typeface="Wingdings" pitchFamily="2" charset="2"/>
              <a:buNone/>
            </a:pPr>
            <a:endParaRPr lang="en-US" altLang="en-US" sz="380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868" y="3132224"/>
            <a:ext cx="11114869" cy="593570"/>
          </a:xfrm>
          <a:prstGeom prst="rect">
            <a:avLst/>
          </a:prstGeom>
        </p:spPr>
        <p:txBody>
          <a:bodyPr anchor="ctr" anchorCtr="0"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23427"/>
              </a:buClr>
              <a:buFont typeface="Wingdings" pitchFamily="2" charset="2"/>
              <a:buNone/>
              <a:defRPr lang="en-GB" sz="3600" b="1" i="1" kern="1200" baseline="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26670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23427"/>
              </a:buClr>
              <a:buFont typeface="Wingdings" pitchFamily="2" charset="2"/>
              <a:buNone/>
              <a:defRPr lang="en-US" sz="25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449263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23427"/>
              </a:buClr>
              <a:buFont typeface="Wingdings" pitchFamily="2" charset="2"/>
              <a:buNone/>
              <a:defRPr lang="en-US" sz="25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69215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23427"/>
              </a:buClr>
              <a:buFont typeface="Wingdings" pitchFamily="2" charset="2"/>
              <a:buNone/>
              <a:defRPr lang="en-US" sz="25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898525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B23427"/>
              </a:buClr>
              <a:buFont typeface="Wingdings" pitchFamily="2" charset="2"/>
              <a:buNone/>
              <a:defRPr lang="en-GB" sz="25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divider text</a:t>
            </a: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035306" y="6577086"/>
            <a:ext cx="8739716" cy="12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1CE1652-562F-4AD6-8407-3601846F24EE}" type="slidenum">
              <a:rPr lang="en-GB" altLang="en-US" sz="800" smtClean="0">
                <a:solidFill>
                  <a:srgbClr val="A19589"/>
                </a:solidFill>
                <a:latin typeface="Times New Roman" pitchFamily="18" charset="0"/>
              </a:rPr>
              <a:t>‹#›</a:t>
            </a:fld>
            <a:endParaRPr lang="en-GB" altLang="en-US" sz="800" dirty="0">
              <a:solidFill>
                <a:srgbClr val="A195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005" y="370376"/>
            <a:ext cx="1142938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r>
              <a:rPr lang="en-US" altLang="en-US" dirty="0"/>
              <a:t>Click to insert title (Times New Roman, bold, 29 </a:t>
            </a:r>
            <a:r>
              <a:rPr lang="en-US" altLang="en-US" dirty="0" err="1"/>
              <a:t>pt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035306" y="6577086"/>
            <a:ext cx="8739716" cy="12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1CE1652-562F-4AD6-8407-3601846F24EE}" type="slidenum">
              <a:rPr lang="en-GB" altLang="en-US" sz="800" smtClean="0">
                <a:solidFill>
                  <a:srgbClr val="A19589"/>
                </a:solidFill>
                <a:latin typeface="Times New Roman" pitchFamily="18" charset="0"/>
              </a:rPr>
              <a:t>‹#›</a:t>
            </a:fld>
            <a:endParaRPr lang="en-GB" altLang="en-US" sz="800" dirty="0">
              <a:solidFill>
                <a:srgbClr val="A195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84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492" y="370792"/>
            <a:ext cx="11472397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aseline="0"/>
            </a:lvl1pPr>
          </a:lstStyle>
          <a:p>
            <a:r>
              <a:rPr lang="en-US" altLang="en-US" dirty="0"/>
              <a:t>Click to insert title (Times New Roman, bold, 29 </a:t>
            </a:r>
            <a:r>
              <a:rPr lang="en-US" altLang="en-US" dirty="0" err="1"/>
              <a:t>pt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010" y="1390179"/>
            <a:ext cx="11472436" cy="246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GB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Click to insert sub-title (Arial, bold, 16pt)</a:t>
            </a: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035306" y="6577086"/>
            <a:ext cx="8739716" cy="12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1CE1652-562F-4AD6-8407-3601846F24EE}" type="slidenum">
              <a:rPr lang="en-GB" altLang="en-US" sz="800" smtClean="0">
                <a:solidFill>
                  <a:srgbClr val="A19589"/>
                </a:solidFill>
                <a:latin typeface="Times New Roman" pitchFamily="18" charset="0"/>
              </a:rPr>
              <a:t>‹#›</a:t>
            </a:fld>
            <a:endParaRPr lang="en-GB" altLang="en-US" sz="800" dirty="0">
              <a:solidFill>
                <a:srgbClr val="A195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5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1C66C6-8D99-2E49-B7E2-9EC11449EE5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AC6160-1F1B-8F4A-8161-A30F0390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  <p:sldLayoutId id="2147484570" r:id="rId14"/>
    <p:sldLayoutId id="2147484571" r:id="rId15"/>
    <p:sldLayoutId id="2147484572" r:id="rId16"/>
    <p:sldLayoutId id="2147484573" r:id="rId17"/>
    <p:sldLayoutId id="2147484574" r:id="rId18"/>
    <p:sldLayoutId id="2147484575" r:id="rId19"/>
    <p:sldLayoutId id="214748457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SPG0TPf8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hG4X5iTK8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hG4X5iTK8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oam.cnb.cz/sipresextdad/SIPRESWEB.WEB_PROSPECTUS.PROSPECTUS_DETAIL?p_lang=cz&amp;p_id=22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973" y="1287702"/>
            <a:ext cx="8001000" cy="2971801"/>
          </a:xfrm>
        </p:spPr>
        <p:txBody>
          <a:bodyPr/>
          <a:lstStyle/>
          <a:p>
            <a:r>
              <a:rPr lang="cs-CZ" dirty="0"/>
              <a:t>Emise dluhopisů a investičních certifikátů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973" y="4361744"/>
            <a:ext cx="8825658" cy="861420"/>
          </a:xfrm>
        </p:spPr>
        <p:txBody>
          <a:bodyPr>
            <a:no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Tomáš Kirner</a:t>
            </a:r>
          </a:p>
          <a:p>
            <a:r>
              <a:rPr lang="cs-CZ" sz="1200" dirty="0">
                <a:solidFill>
                  <a:schemeClr val="bg1"/>
                </a:solidFill>
              </a:rPr>
              <a:t>Student doktorského studia na katedře obchodního práva </a:t>
            </a:r>
            <a:r>
              <a:rPr lang="cs-CZ" sz="1200" dirty="0" err="1">
                <a:solidFill>
                  <a:schemeClr val="bg1"/>
                </a:solidFill>
              </a:rPr>
              <a:t>prf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muni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Spolupracující Advokát S allen &amp; </a:t>
            </a:r>
            <a:r>
              <a:rPr lang="cs-CZ" sz="1200" dirty="0" err="1">
                <a:solidFill>
                  <a:schemeClr val="bg1"/>
                </a:solidFill>
              </a:rPr>
              <a:t>Overy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</a:p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právo Cenných papírů</a:t>
            </a:r>
          </a:p>
          <a:p>
            <a:r>
              <a:rPr lang="cs-CZ" sz="1200" dirty="0">
                <a:solidFill>
                  <a:schemeClr val="bg1"/>
                </a:solidFill>
              </a:rPr>
              <a:t>6. Listopadu 2019</a:t>
            </a:r>
          </a:p>
        </p:txBody>
      </p:sp>
    </p:spTree>
    <p:extLst>
      <p:ext uri="{BB962C8B-B14F-4D97-AF65-F5344CB8AC3E}">
        <p14:creationId xmlns:p14="http://schemas.microsoft.com/office/powerpoint/2010/main" val="154106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emise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40256"/>
              </p:ext>
            </p:extLst>
          </p:nvPr>
        </p:nvGraphicFramePr>
        <p:xfrm>
          <a:off x="1155700" y="2377440"/>
          <a:ext cx="8824913" cy="391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17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Sběrný dluhopis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100479" cy="3416300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Listinný dluhopis představující souhrn jednotlivých dluhopisů vydaných v jedné emisi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Jeden pro jednu emisi</a:t>
            </a:r>
          </a:p>
          <a:p>
            <a:endParaRPr lang="cs-CZ" sz="1600" dirty="0"/>
          </a:p>
          <a:p>
            <a:r>
              <a:rPr lang="cs-CZ" sz="1600" dirty="0"/>
              <a:t>Je společným vlastnictvím vlastníků podílů na sběrném dluhopisu ve výši jejich podílů </a:t>
            </a:r>
            <a:r>
              <a:rPr lang="cs-CZ" sz="1600" b="1" dirty="0"/>
              <a:t>X</a:t>
            </a:r>
            <a:r>
              <a:rPr lang="cs-CZ" sz="1600" dirty="0"/>
              <a:t> neuplatní se ustanovení OZ o spoluvlastnictví.</a:t>
            </a:r>
          </a:p>
          <a:p>
            <a:endParaRPr lang="cs-CZ" sz="1600" dirty="0"/>
          </a:p>
          <a:p>
            <a:r>
              <a:rPr lang="cs-CZ" sz="1600" dirty="0"/>
              <a:t>Imobilizován a evidován o osoby vedoucí seznam vlastníků podílů (</a:t>
            </a:r>
            <a:r>
              <a:rPr lang="cs-CZ" sz="1600" b="1" dirty="0"/>
              <a:t>Samostatná evidence CP</a:t>
            </a:r>
            <a:r>
              <a:rPr lang="cs-CZ" sz="1600" dirty="0"/>
              <a:t>)</a:t>
            </a:r>
          </a:p>
          <a:p>
            <a:pPr lvl="1"/>
            <a:r>
              <a:rPr lang="cs-CZ" dirty="0"/>
              <a:t>Osoba vedoucí evidenci </a:t>
            </a:r>
            <a:r>
              <a:rPr lang="cs-CZ" u="sng" dirty="0"/>
              <a:t>má</a:t>
            </a:r>
            <a:r>
              <a:rPr lang="cs-CZ" dirty="0"/>
              <a:t> povinnosti ve vztahu k vlastníkům (výpis o výši o jejich podílů) i emitentovi (výpis ze seznamu vlastníků)</a:t>
            </a:r>
          </a:p>
        </p:txBody>
      </p:sp>
    </p:spTree>
    <p:extLst>
      <p:ext uri="{BB962C8B-B14F-4D97-AF65-F5344CB8AC3E}">
        <p14:creationId xmlns:p14="http://schemas.microsoft.com/office/powerpoint/2010/main" val="170851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Dluhopisový program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54954" y="2336608"/>
            <a:ext cx="9430365" cy="3991040"/>
            <a:chOff x="318703" y="1844020"/>
            <a:chExt cx="8851988" cy="423663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583268" y="1844020"/>
              <a:ext cx="4236632" cy="4236632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52000" tIns="21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4772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sz="1400" b="1" dirty="0">
                  <a:latin typeface="Arial" charset="0"/>
                </a:rPr>
                <a:t>Doplněk dluhopisového programu</a:t>
              </a:r>
            </a:p>
            <a:p>
              <a:pPr marL="177800" lvl="1" indent="-17780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Vytváří se pro každou emisi v rámci programu</a:t>
              </a:r>
            </a:p>
            <a:p>
              <a:pPr marL="177800" lvl="1" indent="-17780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Doplňuje konkrétní náležitostí nezbytné pro emisi</a:t>
              </a:r>
            </a:p>
            <a:p>
              <a:pPr marL="177800" lvl="1" indent="-17780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Může být použit pro změny v programu</a:t>
              </a:r>
            </a:p>
            <a:p>
              <a:pPr marL="177800" lvl="1" indent="-17780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Odkaz na program</a:t>
              </a:r>
            </a:p>
            <a:p>
              <a:pPr marL="635000" lvl="2" indent="-17780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endParaRPr lang="cs-CZ" sz="1400" dirty="0"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318703" y="2438861"/>
              <a:ext cx="3024000" cy="3331177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52000" tIns="21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4772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sz="1400" b="1" dirty="0">
                  <a:latin typeface="Arial" charset="0"/>
                </a:rPr>
                <a:t>Dluhopisový program </a:t>
              </a:r>
            </a:p>
            <a:p>
              <a:pPr marL="171450" indent="-17145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Společné emisní podmínky (</a:t>
              </a:r>
              <a:r>
                <a:rPr lang="cs-CZ" sz="1400" b="1" dirty="0">
                  <a:latin typeface="Arial" charset="0"/>
                </a:rPr>
                <a:t>SEP</a:t>
              </a:r>
              <a:r>
                <a:rPr lang="cs-CZ" sz="1400" dirty="0">
                  <a:latin typeface="Arial" charset="0"/>
                </a:rPr>
                <a:t>) pro předem neurčený počet emisí dluhopisů </a:t>
              </a:r>
            </a:p>
            <a:p>
              <a:pPr marL="171450" indent="-171450" defTabSz="847725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</a:pPr>
              <a:r>
                <a:rPr lang="cs-CZ" sz="1400" dirty="0">
                  <a:latin typeface="Arial" charset="0"/>
                </a:rPr>
                <a:t>Jednotlivé emise dluhopisů = samostatnými   emisemi (1 Sběrný dl.)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146691" y="2448421"/>
              <a:ext cx="3024000" cy="3321617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52000" tIns="21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4772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sz="1400" b="1" dirty="0">
                  <a:latin typeface="Arial" charset="0"/>
                </a:rPr>
                <a:t>Emisní podmínky = dluhopisový </a:t>
              </a:r>
              <a:br>
                <a:rPr lang="cs-CZ" sz="1400" b="1" dirty="0">
                  <a:latin typeface="Arial" charset="0"/>
                </a:rPr>
              </a:br>
              <a:r>
                <a:rPr lang="cs-CZ" sz="1400" b="1" dirty="0">
                  <a:latin typeface="Arial" charset="0"/>
                </a:rPr>
                <a:t>program + doplněk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96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podílející se na emisi</a:t>
            </a:r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5635398" y="3125072"/>
            <a:ext cx="34177" cy="580233"/>
            <a:chOff x="3032443" y="1056600"/>
            <a:chExt cx="31113" cy="526807"/>
          </a:xfrm>
        </p:grpSpPr>
        <p:sp>
          <p:nvSpPr>
            <p:cNvPr id="33" name="Straight Connector 5"/>
            <p:cNvSpPr/>
            <p:nvPr/>
          </p:nvSpPr>
          <p:spPr>
            <a:xfrm rot="16200000">
              <a:off x="2784596" y="1304447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6"/>
            <p:cNvSpPr/>
            <p:nvPr/>
          </p:nvSpPr>
          <p:spPr>
            <a:xfrm rot="16200000">
              <a:off x="3035314" y="1307411"/>
              <a:ext cx="25370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35" name="Oval 34"/>
          <p:cNvSpPr/>
          <p:nvPr/>
        </p:nvSpPr>
        <p:spPr>
          <a:xfrm>
            <a:off x="4937215" y="1823244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/>
              <a:t>Právníci</a:t>
            </a:r>
            <a:r>
              <a:rPr lang="pt-BR" sz="1600" dirty="0"/>
              <a:t> </a:t>
            </a:r>
            <a:br>
              <a:rPr lang="pt-BR" sz="1600" dirty="0"/>
            </a:br>
            <a:r>
              <a:rPr lang="pt-BR" sz="1600" dirty="0" err="1"/>
              <a:t>emitenta</a:t>
            </a:r>
            <a:r>
              <a:rPr lang="pt-BR" sz="1600" dirty="0"/>
              <a:t> </a:t>
            </a:r>
            <a:br>
              <a:rPr lang="pt-BR" sz="1600" dirty="0"/>
            </a:br>
            <a:r>
              <a:rPr lang="pt-BR" sz="1600" dirty="0"/>
              <a:t>a </a:t>
            </a:r>
            <a:r>
              <a:rPr lang="pt-BR" sz="1600" dirty="0" err="1"/>
              <a:t>manažera</a:t>
            </a:r>
            <a:r>
              <a:rPr lang="pt-BR" sz="1600" dirty="0"/>
              <a:t> </a:t>
            </a:r>
            <a:br>
              <a:rPr lang="pt-BR" sz="1600" dirty="0"/>
            </a:br>
            <a:r>
              <a:rPr lang="pt-BR" sz="1600" dirty="0" err="1"/>
              <a:t>emise</a:t>
            </a:r>
            <a:endParaRPr lang="pt-BR" sz="1600" dirty="0"/>
          </a:p>
        </p:txBody>
      </p:sp>
      <p:grpSp>
        <p:nvGrpSpPr>
          <p:cNvPr id="36" name="Group 23"/>
          <p:cNvGrpSpPr>
            <a:grpSpLocks/>
          </p:cNvGrpSpPr>
          <p:nvPr/>
        </p:nvGrpSpPr>
        <p:grpSpPr bwMode="auto">
          <a:xfrm>
            <a:off x="6037382" y="3725030"/>
            <a:ext cx="574494" cy="34519"/>
            <a:chOff x="3402442" y="1601987"/>
            <a:chExt cx="526807" cy="31113"/>
          </a:xfrm>
        </p:grpSpPr>
        <p:sp>
          <p:nvSpPr>
            <p:cNvPr id="37" name="Straight Connector 9"/>
            <p:cNvSpPr/>
            <p:nvPr/>
          </p:nvSpPr>
          <p:spPr>
            <a:xfrm rot="19285714">
              <a:off x="3402442" y="1601987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Straight Connector 10"/>
            <p:cNvSpPr/>
            <p:nvPr/>
          </p:nvSpPr>
          <p:spPr>
            <a:xfrm rot="19285714">
              <a:off x="3653161" y="1604950"/>
              <a:ext cx="25370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39" name="Oval 38"/>
          <p:cNvSpPr/>
          <p:nvPr/>
        </p:nvSpPr>
        <p:spPr>
          <a:xfrm>
            <a:off x="6283129" y="2477445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/>
              <a:t>Agenti</a:t>
            </a:r>
            <a:r>
              <a:rPr lang="en-GB" sz="1600" dirty="0"/>
              <a:t> /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/>
              <a:t>Administrátor</a:t>
            </a:r>
            <a:endParaRPr lang="en-GB" sz="1600" dirty="0"/>
          </a:p>
        </p:txBody>
      </p: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6205011" y="4461417"/>
            <a:ext cx="572867" cy="34519"/>
            <a:chOff x="3555038" y="2270551"/>
            <a:chExt cx="526807" cy="31113"/>
          </a:xfrm>
        </p:grpSpPr>
        <p:sp>
          <p:nvSpPr>
            <p:cNvPr id="41" name="Straight Connector 13"/>
            <p:cNvSpPr/>
            <p:nvPr/>
          </p:nvSpPr>
          <p:spPr>
            <a:xfrm rot="771429">
              <a:off x="3555038" y="2270551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Straight Connector 14"/>
            <p:cNvSpPr/>
            <p:nvPr/>
          </p:nvSpPr>
          <p:spPr>
            <a:xfrm rot="771429">
              <a:off x="3804972" y="2273514"/>
              <a:ext cx="26939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43" name="Oval 42"/>
          <p:cNvSpPr/>
          <p:nvPr/>
        </p:nvSpPr>
        <p:spPr>
          <a:xfrm>
            <a:off x="6616760" y="3950220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ČNB</a:t>
            </a:r>
          </a:p>
        </p:txBody>
      </p:sp>
      <p:grpSp>
        <p:nvGrpSpPr>
          <p:cNvPr id="44" name="Group 36"/>
          <p:cNvGrpSpPr>
            <a:grpSpLocks/>
          </p:cNvGrpSpPr>
          <p:nvPr/>
        </p:nvGrpSpPr>
        <p:grpSpPr bwMode="auto">
          <a:xfrm>
            <a:off x="6008088" y="4778656"/>
            <a:ext cx="34176" cy="580233"/>
            <a:chOff x="3375322" y="2558851"/>
            <a:chExt cx="31113" cy="526807"/>
          </a:xfrm>
        </p:grpSpPr>
        <p:sp>
          <p:nvSpPr>
            <p:cNvPr id="45" name="Straight Connector 17"/>
            <p:cNvSpPr/>
            <p:nvPr/>
          </p:nvSpPr>
          <p:spPr>
            <a:xfrm rot="3857143">
              <a:off x="3127475" y="2806698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Straight Connector 18"/>
            <p:cNvSpPr/>
            <p:nvPr/>
          </p:nvSpPr>
          <p:spPr>
            <a:xfrm rot="3857143">
              <a:off x="3378194" y="2809661"/>
              <a:ext cx="25370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47" name="Oval 46"/>
          <p:cNvSpPr/>
          <p:nvPr/>
        </p:nvSpPr>
        <p:spPr>
          <a:xfrm>
            <a:off x="5684222" y="5130413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/>
              <a:t>Investoři</a:t>
            </a:r>
            <a:r>
              <a:rPr lang="en-GB" sz="1600" dirty="0"/>
              <a:t> + </a:t>
            </a:r>
            <a:br>
              <a:rPr lang="en-GB" sz="1600" dirty="0"/>
            </a:br>
            <a:r>
              <a:rPr lang="en-GB" sz="1600" dirty="0"/>
              <a:t>SZ/trustee</a:t>
            </a:r>
          </a:p>
        </p:txBody>
      </p:sp>
      <p:grpSp>
        <p:nvGrpSpPr>
          <p:cNvPr id="48" name="Group 40"/>
          <p:cNvGrpSpPr>
            <a:grpSpLocks/>
          </p:cNvGrpSpPr>
          <p:nvPr/>
        </p:nvGrpSpPr>
        <p:grpSpPr bwMode="auto">
          <a:xfrm>
            <a:off x="5261081" y="4778656"/>
            <a:ext cx="34177" cy="580233"/>
            <a:chOff x="2689564" y="2558851"/>
            <a:chExt cx="31113" cy="526807"/>
          </a:xfrm>
        </p:grpSpPr>
        <p:sp>
          <p:nvSpPr>
            <p:cNvPr id="49" name="Straight Connector 21"/>
            <p:cNvSpPr/>
            <p:nvPr/>
          </p:nvSpPr>
          <p:spPr>
            <a:xfrm rot="6942857">
              <a:off x="2441717" y="2806698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Straight Connector 22"/>
            <p:cNvSpPr/>
            <p:nvPr/>
          </p:nvSpPr>
          <p:spPr>
            <a:xfrm rot="17742857">
              <a:off x="2692435" y="2809662"/>
              <a:ext cx="25370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51" name="Oval 50"/>
          <p:cNvSpPr/>
          <p:nvPr/>
        </p:nvSpPr>
        <p:spPr>
          <a:xfrm>
            <a:off x="4188582" y="5130413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Účetní</a:t>
            </a:r>
            <a:r>
              <a:rPr lang="en-US" sz="1600" dirty="0"/>
              <a:t>/</a:t>
            </a:r>
            <a:br>
              <a:rPr lang="en-US" sz="1600" dirty="0"/>
            </a:br>
            <a:r>
              <a:rPr lang="en-US" sz="1600" dirty="0" err="1"/>
              <a:t>auditoři</a:t>
            </a:r>
            <a:endParaRPr lang="en-US" sz="1600" dirty="0"/>
          </a:p>
        </p:txBody>
      </p:sp>
      <p:grpSp>
        <p:nvGrpSpPr>
          <p:cNvPr id="52" name="Group 44"/>
          <p:cNvGrpSpPr>
            <a:grpSpLocks/>
          </p:cNvGrpSpPr>
          <p:nvPr/>
        </p:nvGrpSpPr>
        <p:grpSpPr bwMode="auto">
          <a:xfrm>
            <a:off x="4525467" y="4461417"/>
            <a:ext cx="574495" cy="34519"/>
            <a:chOff x="2014154" y="2270551"/>
            <a:chExt cx="526807" cy="31113"/>
          </a:xfrm>
        </p:grpSpPr>
        <p:sp>
          <p:nvSpPr>
            <p:cNvPr id="53" name="Straight Connector 25"/>
            <p:cNvSpPr/>
            <p:nvPr/>
          </p:nvSpPr>
          <p:spPr>
            <a:xfrm rot="10028571">
              <a:off x="2014154" y="2270551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Straight Connector 26"/>
            <p:cNvSpPr/>
            <p:nvPr/>
          </p:nvSpPr>
          <p:spPr>
            <a:xfrm rot="20828571">
              <a:off x="2264872" y="2273514"/>
              <a:ext cx="25371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55" name="Oval 54"/>
          <p:cNvSpPr/>
          <p:nvPr/>
        </p:nvSpPr>
        <p:spPr>
          <a:xfrm>
            <a:off x="3257672" y="3950220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Burza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 err="1"/>
              <a:t>vypořádací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systém</a:t>
            </a:r>
            <a:endParaRPr lang="en-US" sz="1600" dirty="0"/>
          </a:p>
        </p:txBody>
      </p:sp>
      <p:grpSp>
        <p:nvGrpSpPr>
          <p:cNvPr id="56" name="Group 48"/>
          <p:cNvGrpSpPr>
            <a:grpSpLocks/>
          </p:cNvGrpSpPr>
          <p:nvPr/>
        </p:nvGrpSpPr>
        <p:grpSpPr bwMode="auto">
          <a:xfrm>
            <a:off x="4691469" y="3725030"/>
            <a:ext cx="574495" cy="34519"/>
            <a:chOff x="2166749" y="1601987"/>
            <a:chExt cx="526807" cy="31113"/>
          </a:xfrm>
        </p:grpSpPr>
        <p:sp>
          <p:nvSpPr>
            <p:cNvPr id="57" name="Straight Connector 29"/>
            <p:cNvSpPr/>
            <p:nvPr/>
          </p:nvSpPr>
          <p:spPr>
            <a:xfrm rot="13114286">
              <a:off x="2166749" y="1601987"/>
              <a:ext cx="526807" cy="31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556"/>
                  </a:moveTo>
                  <a:lnTo>
                    <a:pt x="526807" y="15556"/>
                  </a:ln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Straight Connector 30"/>
            <p:cNvSpPr/>
            <p:nvPr/>
          </p:nvSpPr>
          <p:spPr>
            <a:xfrm rot="23914286">
              <a:off x="2417467" y="1604950"/>
              <a:ext cx="25371" cy="2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500"/>
            </a:p>
          </p:txBody>
        </p:sp>
      </p:grpSp>
      <p:sp>
        <p:nvSpPr>
          <p:cNvPr id="59" name="Oval 58"/>
          <p:cNvSpPr/>
          <p:nvPr/>
        </p:nvSpPr>
        <p:spPr>
          <a:xfrm>
            <a:off x="3589675" y="2477445"/>
            <a:ext cx="1443600" cy="14448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Aranžér / </a:t>
            </a:r>
            <a:br>
              <a:rPr lang="cs-CZ" sz="1600" dirty="0"/>
            </a:br>
            <a:r>
              <a:rPr lang="cs-CZ" sz="1600" dirty="0"/>
              <a:t>manažer </a:t>
            </a:r>
            <a:br>
              <a:rPr lang="cs-CZ" sz="1600" dirty="0"/>
            </a:br>
            <a:r>
              <a:rPr lang="cs-CZ" sz="1600" dirty="0"/>
              <a:t>emise</a:t>
            </a:r>
          </a:p>
        </p:txBody>
      </p:sp>
      <p:sp>
        <p:nvSpPr>
          <p:cNvPr id="60" name="Oval 59"/>
          <p:cNvSpPr/>
          <p:nvPr/>
        </p:nvSpPr>
        <p:spPr>
          <a:xfrm>
            <a:off x="4894902" y="3521208"/>
            <a:ext cx="1530000" cy="1528662"/>
          </a:xfrm>
          <a:prstGeom prst="ellipse">
            <a:avLst/>
          </a:prstGeom>
          <a:solidFill>
            <a:srgbClr val="C2CD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EMITENT</a:t>
            </a:r>
          </a:p>
        </p:txBody>
      </p:sp>
    </p:spTree>
    <p:extLst>
      <p:ext uri="{BB962C8B-B14F-4D97-AF65-F5344CB8AC3E}">
        <p14:creationId xmlns:p14="http://schemas.microsoft.com/office/powerpoint/2010/main" val="33509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Aranžér a manažeři emise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D1C7657-7800-9843-A2A5-CFA0C0C14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04587"/>
              </p:ext>
            </p:extLst>
          </p:nvPr>
        </p:nvGraphicFramePr>
        <p:xfrm>
          <a:off x="175122" y="2606084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CE6DB9-FDAF-0B4E-97E4-6CD5C2189973}"/>
              </a:ext>
            </a:extLst>
          </p:cNvPr>
          <p:cNvSpPr txBox="1"/>
          <p:nvPr/>
        </p:nvSpPr>
        <p:spPr>
          <a:xfrm>
            <a:off x="3372842" y="2999785"/>
            <a:ext cx="207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„Roadshow“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2C0607-FB25-DA44-852E-EEF7E81A3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401" y="2999785"/>
            <a:ext cx="3022599" cy="3022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936A1-0F8F-6147-95B8-552354246198}"/>
              </a:ext>
            </a:extLst>
          </p:cNvPr>
          <p:cNvSpPr txBox="1"/>
          <p:nvPr/>
        </p:nvSpPr>
        <p:spPr>
          <a:xfrm>
            <a:off x="1154954" y="6262255"/>
            <a:ext cx="1021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Základní program - po schválení má investor již většinu údajů aktuálních, ale ne vše.</a:t>
            </a:r>
          </a:p>
        </p:txBody>
      </p:sp>
    </p:spTree>
    <p:extLst>
      <p:ext uri="{BB962C8B-B14F-4D97-AF65-F5344CB8AC3E}">
        <p14:creationId xmlns:p14="http://schemas.microsoft.com/office/powerpoint/2010/main" val="162376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Regulovaný trh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84101" cy="3632708"/>
          </a:xfrm>
        </p:spPr>
        <p:txBody>
          <a:bodyPr>
            <a:normAutofit/>
          </a:bodyPr>
          <a:lstStyle/>
          <a:p>
            <a:r>
              <a:rPr lang="cs-CZ" b="1" dirty="0"/>
              <a:t>Regulovaný trh je trh s investičními nástroji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organizovaný organizátorem regulovaného trhu v souladu s povolením České národní banky, na kterém se obchoduje pravidelně a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který má stanovena pravidla pro přijímání investičních nástrojů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cs-CZ" altLang="en-US" dirty="0">
                <a:solidFill>
                  <a:schemeClr val="tx1"/>
                </a:solidFill>
              </a:rPr>
              <a:t>k obchodování na regulovaném trhu, pravidla obchodování na regulovaném trhu a pravidla přístupu na regulovaný trh, která jsou v souladu se zákonem o podnikání na kapitálovém trhu.</a:t>
            </a:r>
          </a:p>
          <a:p>
            <a:r>
              <a:rPr lang="cs-CZ" altLang="en-US" dirty="0">
                <a:solidFill>
                  <a:schemeClr val="tx1"/>
                </a:solidFill>
              </a:rPr>
              <a:t>Regulovaný trh Burzy cenných papírů Praha, a.s. (bez „START“) a RM-SYSTÉM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Má vlastní pravidla k obchodování dluhopisů - nutné plnit povinnosti k publikování prospektu, plnění finančních informací a aktualizování finančních výkazů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48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CDCP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50" y="2784253"/>
            <a:ext cx="10498330" cy="56500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 CDCP jedná aranžér/manažer emise nebo agent emitenta jednající na základě plné moci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6517406"/>
              </p:ext>
            </p:extLst>
          </p:nvPr>
        </p:nvGraphicFramePr>
        <p:xfrm>
          <a:off x="1024128" y="3609341"/>
          <a:ext cx="10131552" cy="200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3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Zástupci vlastníků dluhopisů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5669280"/>
            <a:ext cx="8825659" cy="515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/>
              <a:t>Trustee</a:t>
            </a:r>
            <a:r>
              <a:rPr lang="cs-CZ" b="1" dirty="0"/>
              <a:t> i Agent ustanoveni v příslušné dokumentaci emitentem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8239527"/>
              </p:ext>
            </p:extLst>
          </p:nvPr>
        </p:nvGraphicFramePr>
        <p:xfrm>
          <a:off x="1316053" y="3111623"/>
          <a:ext cx="8803878" cy="216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07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5952" y="1057137"/>
            <a:ext cx="8796876" cy="553998"/>
          </a:xfrm>
        </p:spPr>
        <p:txBody>
          <a:bodyPr/>
          <a:lstStyle/>
          <a:p>
            <a:r>
              <a:rPr lang="cs-CZ" dirty="0"/>
              <a:t>Společný zástupce vlastníků dluhopisů 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2170" y="2476534"/>
            <a:ext cx="11153553" cy="3936140"/>
            <a:chOff x="237556" y="1279005"/>
            <a:chExt cx="6200818" cy="4089470"/>
          </a:xfrm>
        </p:grpSpPr>
        <p:sp>
          <p:nvSpPr>
            <p:cNvPr id="18" name="Rectangle 17"/>
            <p:cNvSpPr/>
            <p:nvPr/>
          </p:nvSpPr>
          <p:spPr>
            <a:xfrm>
              <a:off x="237556" y="1279005"/>
              <a:ext cx="6200818" cy="13190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600" b="1" dirty="0">
                  <a:solidFill>
                    <a:schemeClr val="bg1"/>
                  </a:solidFill>
                </a:rPr>
                <a:t>JAK? 	</a:t>
              </a:r>
              <a:r>
                <a:rPr lang="cs-CZ" sz="1600" dirty="0">
                  <a:solidFill>
                    <a:schemeClr val="bg1"/>
                  </a:solidFill>
                </a:rPr>
                <a:t>Jmenován schůzí, nebo písemnou smlouvou mezi emitentem a SZ nejpozději k datu emise</a:t>
              </a:r>
            </a:p>
            <a:p>
              <a:r>
                <a:rPr lang="cs-CZ" sz="1600" b="1" dirty="0">
                  <a:solidFill>
                    <a:schemeClr val="bg1"/>
                  </a:solidFill>
                </a:rPr>
                <a:t>CO?</a:t>
              </a:r>
              <a:r>
                <a:rPr lang="cs-CZ" sz="1600" dirty="0">
                  <a:solidFill>
                    <a:schemeClr val="bg1"/>
                  </a:solidFill>
                </a:rPr>
                <a:t>	Jedná vlastním jménem ve prospěch vlastníků dluhopisů </a:t>
              </a:r>
            </a:p>
            <a:p>
              <a:r>
                <a:rPr lang="cs-CZ" sz="1600" b="1" dirty="0">
                  <a:solidFill>
                    <a:schemeClr val="bg1"/>
                  </a:solidFill>
                </a:rPr>
                <a:t>PROČ?</a:t>
              </a:r>
              <a:r>
                <a:rPr lang="cs-CZ" sz="1600" dirty="0">
                  <a:solidFill>
                    <a:schemeClr val="bg1"/>
                  </a:solidFill>
                </a:rPr>
                <a:t>	Na SZ se hledí, jako by byl věřitelem každé pohledávky každého vlastníka dluhopisu 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556" y="3257594"/>
              <a:ext cx="2970371" cy="2110881"/>
            </a:xfrm>
            <a:prstGeom prst="rect">
              <a:avLst/>
            </a:prstGeom>
            <a:solidFill>
              <a:srgbClr val="E0E6E5"/>
            </a:solidFill>
            <a:ln>
              <a:noFill/>
            </a:ln>
          </p:spPr>
          <p:txBody>
            <a:bodyPr anchor="ctr"/>
            <a:lstStyle/>
            <a:p>
              <a:pPr marL="0" lvl="1" algn="ctr">
                <a:spcBef>
                  <a:spcPts val="300"/>
                </a:spcBef>
                <a:defRPr/>
              </a:pPr>
              <a:r>
                <a:rPr lang="cs-CZ" altLang="en-US" sz="1500" b="1" kern="0" dirty="0">
                  <a:solidFill>
                    <a:srgbClr val="000000"/>
                  </a:solidFill>
                </a:rPr>
                <a:t>Práva</a:t>
              </a:r>
            </a:p>
            <a:p>
              <a:pPr marL="285750" lvl="1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uplatňuje všechna práva spojená s dluhopisy</a:t>
              </a:r>
            </a:p>
            <a:p>
              <a:pPr marL="285750" lvl="1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kontroluje plnění emisních podmínek emitentem</a:t>
              </a:r>
            </a:p>
            <a:p>
              <a:pPr marL="285750" lvl="1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chrání zájmy vlastníků dluhopisů</a:t>
              </a:r>
            </a:p>
            <a:p>
              <a:pPr marL="285750" lvl="1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vykonává veškerá práva agenta pro zajištění (ledaže je agentem pro zajištění ustanovena odlišná osoba)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18947" y="4380937"/>
            <a:ext cx="5115360" cy="2031737"/>
          </a:xfrm>
          <a:prstGeom prst="rect">
            <a:avLst/>
          </a:prstGeom>
          <a:solidFill>
            <a:srgbClr val="E0E6E5"/>
          </a:solidFill>
          <a:ln>
            <a:noFill/>
          </a:ln>
        </p:spPr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Povinnosti</a:t>
            </a:r>
            <a:endParaRPr lang="cs-CZ" altLang="en-US" sz="1500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povinnost odborné péče</a:t>
            </a:r>
          </a:p>
          <a:p>
            <a:pPr marL="285750" indent="-285750">
              <a:spcBef>
                <a:spcPts val="300"/>
              </a:spcBef>
              <a:buFontTx/>
              <a:buChar char="-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povinnost jednat kvalifikovaně, čestně, spravedlivě, a vždy v nejlepším zájmu vlastníků dluhopisů</a:t>
            </a:r>
          </a:p>
          <a:p>
            <a:pPr marL="285750" indent="-285750">
              <a:spcBef>
                <a:spcPts val="300"/>
              </a:spcBef>
              <a:buFontTx/>
              <a:buChar char="-"/>
              <a:defRPr/>
            </a:pPr>
            <a:endParaRPr lang="cs-CZ" altLang="en-US" sz="1500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  <a:defRPr/>
            </a:pPr>
            <a:endParaRPr lang="cs-CZ" altLang="en-US" sz="1500" kern="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01278" y="3902149"/>
            <a:ext cx="6389444" cy="47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zákonem stanovená: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9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Zvýšení kvality emise - zajištění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59536" y="1993392"/>
          <a:ext cx="9912096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5375" y="5934670"/>
            <a:ext cx="550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Typicky se provádí zajištěním výnosů z dluhopisů ve prospěch držitelů dluhopisů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2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6F9D-3B89-4D4A-AE10-79506FF4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30EA-CD4D-8F4D-865E-3C4C93E4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b="1" dirty="0"/>
              <a:t>Dluhopisy</a:t>
            </a:r>
          </a:p>
          <a:p>
            <a:pPr>
              <a:buFont typeface="+mj-lt"/>
              <a:buAutoNum type="arabicPeriod"/>
            </a:pPr>
            <a:endParaRPr lang="cs-CZ" b="1" dirty="0"/>
          </a:p>
          <a:p>
            <a:pPr>
              <a:buFont typeface="+mj-lt"/>
              <a:buAutoNum type="arabicPeriod"/>
            </a:pPr>
            <a:r>
              <a:rPr lang="cs-CZ" b="1" dirty="0"/>
              <a:t>Kryté dluhopisy</a:t>
            </a:r>
          </a:p>
          <a:p>
            <a:pPr>
              <a:buFont typeface="+mj-lt"/>
              <a:buAutoNum type="arabicPeriod"/>
            </a:pPr>
            <a:endParaRPr lang="cs-CZ" b="1" dirty="0"/>
          </a:p>
          <a:p>
            <a:pPr>
              <a:buFont typeface="+mj-lt"/>
              <a:buAutoNum type="arabicPeriod"/>
            </a:pPr>
            <a:r>
              <a:rPr lang="cs-CZ" b="1" dirty="0"/>
              <a:t>Investiční certifikáty</a:t>
            </a:r>
          </a:p>
          <a:p>
            <a:pPr>
              <a:buFont typeface="+mj-lt"/>
              <a:buAutoNum type="arabicPeriod"/>
            </a:pPr>
            <a:endParaRPr lang="cs-CZ" b="1" dirty="0"/>
          </a:p>
          <a:p>
            <a:pPr>
              <a:buFont typeface="+mj-lt"/>
              <a:buAutoNum type="arabicPeriod"/>
            </a:pPr>
            <a:r>
              <a:rPr lang="cs-CZ" b="1" dirty="0"/>
              <a:t>Veřejná nabídka a prospekt</a:t>
            </a:r>
          </a:p>
        </p:txBody>
      </p:sp>
    </p:spTree>
    <p:extLst>
      <p:ext uri="{BB962C8B-B14F-4D97-AF65-F5344CB8AC3E}">
        <p14:creationId xmlns:p14="http://schemas.microsoft.com/office/powerpoint/2010/main" val="2399454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1342248" y="1043113"/>
            <a:ext cx="8449065" cy="553998"/>
          </a:xfrm>
        </p:spPr>
        <p:txBody>
          <a:bodyPr/>
          <a:lstStyle/>
          <a:p>
            <a:r>
              <a:rPr lang="cs-CZ" altLang="en-US" dirty="0"/>
              <a:t>Agent pro zajištění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21036" y="2512959"/>
            <a:ext cx="8674543" cy="1959226"/>
            <a:chOff x="175770" y="3037474"/>
            <a:chExt cx="8674543" cy="1959226"/>
          </a:xfrm>
        </p:grpSpPr>
        <p:sp>
          <p:nvSpPr>
            <p:cNvPr id="8" name="Freeform 7"/>
            <p:cNvSpPr/>
            <p:nvPr/>
          </p:nvSpPr>
          <p:spPr>
            <a:xfrm rot="10800000">
              <a:off x="175770" y="3117086"/>
              <a:ext cx="7136661" cy="1879614"/>
            </a:xfrm>
            <a:custGeom>
              <a:avLst/>
              <a:gdLst>
                <a:gd name="connsiteX0" fmla="*/ 0 w 5124619"/>
                <a:gd name="connsiteY0" fmla="*/ 0 h 737412"/>
                <a:gd name="connsiteX1" fmla="*/ 4755913 w 5124619"/>
                <a:gd name="connsiteY1" fmla="*/ 0 h 737412"/>
                <a:gd name="connsiteX2" fmla="*/ 5124619 w 5124619"/>
                <a:gd name="connsiteY2" fmla="*/ 368706 h 737412"/>
                <a:gd name="connsiteX3" fmla="*/ 4755913 w 5124619"/>
                <a:gd name="connsiteY3" fmla="*/ 737412 h 737412"/>
                <a:gd name="connsiteX4" fmla="*/ 0 w 5124619"/>
                <a:gd name="connsiteY4" fmla="*/ 737412 h 737412"/>
                <a:gd name="connsiteX5" fmla="*/ 0 w 5124619"/>
                <a:gd name="connsiteY5" fmla="*/ 0 h 73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4619" h="737412">
                  <a:moveTo>
                    <a:pt x="5124619" y="737411"/>
                  </a:moveTo>
                  <a:lnTo>
                    <a:pt x="368706" y="737411"/>
                  </a:lnTo>
                  <a:lnTo>
                    <a:pt x="0" y="368706"/>
                  </a:lnTo>
                  <a:lnTo>
                    <a:pt x="368706" y="1"/>
                  </a:lnTo>
                  <a:lnTo>
                    <a:pt x="5124619" y="1"/>
                  </a:lnTo>
                  <a:lnTo>
                    <a:pt x="5124619" y="73741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532" tIns="60961" rIns="113792" bIns="60961" numCol="1" spcCol="1270" anchor="ctr" anchorCtr="0">
              <a:noAutofit/>
            </a:bodyPr>
            <a:lstStyle/>
            <a:p>
              <a:pPr marL="447675" lvl="4" indent="-273050">
                <a:buFont typeface="Times New Roman" panose="02020603050405020304" pitchFamily="18" charset="0"/>
                <a:buChar char="−"/>
              </a:pPr>
              <a:endPara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50313" y="3037474"/>
              <a:ext cx="1800000" cy="18000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1155" y="3211770"/>
              <a:ext cx="6530646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179388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44500" indent="-1778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2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792163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03505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15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2414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140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1" indent="-285750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  <a:latin typeface="+mn-lt"/>
                  <a:cs typeface="+mn-cs"/>
                </a:rPr>
                <a:t>Písemnou smlouvou  mezi emitentem a agentem pro zajištění</a:t>
              </a:r>
            </a:p>
            <a:p>
              <a:pPr marL="742950" lvl="2" indent="-285750">
                <a:spcBef>
                  <a:spcPts val="200"/>
                </a:spcBef>
                <a:buFontTx/>
                <a:buChar char="-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  <a:latin typeface="+mn-lt"/>
                  <a:cs typeface="+mn-cs"/>
                </a:rPr>
                <a:t>práva a povinnosti agenta pro zajištění</a:t>
              </a:r>
            </a:p>
            <a:p>
              <a:pPr marL="742950" lvl="2" indent="-285750">
                <a:spcBef>
                  <a:spcPts val="200"/>
                </a:spcBef>
                <a:buFontTx/>
                <a:buChar char="-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  <a:latin typeface="+mn-lt"/>
                  <a:cs typeface="+mn-cs"/>
                </a:rPr>
                <a:t>podmínky a postup při změně v osobě agenta pro zajištění</a:t>
              </a:r>
            </a:p>
            <a:p>
              <a:pPr marL="285750" lvl="1" indent="-285750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  <a:latin typeface="+mn-lt"/>
                  <a:cs typeface="+mn-cs"/>
                </a:rPr>
                <a:t>Informování investorů v EP nebo zveřejněním smlouvy s </a:t>
              </a:r>
              <a:r>
                <a:rPr lang="cs-CZ" altLang="en-US" sz="1600" kern="0" dirty="0" err="1">
                  <a:solidFill>
                    <a:srgbClr val="000000"/>
                  </a:solidFill>
                  <a:latin typeface="+mn-lt"/>
                  <a:cs typeface="+mn-cs"/>
                </a:rPr>
                <a:t>ApZ</a:t>
              </a:r>
              <a:endParaRPr lang="cs-CZ" altLang="en-US" sz="1600" kern="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60057" y="3377099"/>
              <a:ext cx="1266825" cy="792163"/>
              <a:chOff x="7331676" y="3523456"/>
              <a:chExt cx="1266825" cy="792163"/>
            </a:xfrm>
            <a:solidFill>
              <a:schemeClr val="bg1"/>
            </a:solidFill>
          </p:grpSpPr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7961913" y="398065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7463438" y="4098131"/>
                <a:ext cx="433388" cy="66675"/>
              </a:xfrm>
              <a:custGeom>
                <a:avLst/>
                <a:gdLst>
                  <a:gd name="T0" fmla="*/ 2147483647 w 115"/>
                  <a:gd name="T1" fmla="*/ 2147483647 h 18"/>
                  <a:gd name="T2" fmla="*/ 2147483647 w 115"/>
                  <a:gd name="T3" fmla="*/ 2147483647 h 18"/>
                  <a:gd name="T4" fmla="*/ 0 w 115"/>
                  <a:gd name="T5" fmla="*/ 2147483647 h 18"/>
                  <a:gd name="T6" fmla="*/ 2147483647 w 115"/>
                  <a:gd name="T7" fmla="*/ 0 h 18"/>
                  <a:gd name="T8" fmla="*/ 2147483647 w 115"/>
                  <a:gd name="T9" fmla="*/ 0 h 18"/>
                  <a:gd name="T10" fmla="*/ 2147483647 w 115"/>
                  <a:gd name="T11" fmla="*/ 2147483647 h 18"/>
                  <a:gd name="T12" fmla="*/ 2147483647 w 115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8">
                    <a:moveTo>
                      <a:pt x="10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1" y="0"/>
                      <a:pt x="115" y="4"/>
                      <a:pt x="115" y="9"/>
                    </a:cubicBezTo>
                    <a:cubicBezTo>
                      <a:pt x="115" y="14"/>
                      <a:pt x="111" y="18"/>
                      <a:pt x="106" y="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7463438" y="3999706"/>
                <a:ext cx="433388" cy="71437"/>
              </a:xfrm>
              <a:custGeom>
                <a:avLst/>
                <a:gdLst>
                  <a:gd name="T0" fmla="*/ 2147483647 w 115"/>
                  <a:gd name="T1" fmla="*/ 2147483647 h 19"/>
                  <a:gd name="T2" fmla="*/ 2147483647 w 115"/>
                  <a:gd name="T3" fmla="*/ 2147483647 h 19"/>
                  <a:gd name="T4" fmla="*/ 0 w 115"/>
                  <a:gd name="T5" fmla="*/ 2147483647 h 19"/>
                  <a:gd name="T6" fmla="*/ 2147483647 w 115"/>
                  <a:gd name="T7" fmla="*/ 0 h 19"/>
                  <a:gd name="T8" fmla="*/ 2147483647 w 115"/>
                  <a:gd name="T9" fmla="*/ 0 h 19"/>
                  <a:gd name="T10" fmla="*/ 2147483647 w 115"/>
                  <a:gd name="T11" fmla="*/ 2147483647 h 19"/>
                  <a:gd name="T12" fmla="*/ 2147483647 w 115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9">
                    <a:moveTo>
                      <a:pt x="106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4" y="19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1" y="0"/>
                      <a:pt x="115" y="4"/>
                      <a:pt x="115" y="9"/>
                    </a:cubicBezTo>
                    <a:cubicBezTo>
                      <a:pt x="115" y="14"/>
                      <a:pt x="111" y="19"/>
                      <a:pt x="106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7331676" y="3753644"/>
                <a:ext cx="992188" cy="561975"/>
              </a:xfrm>
              <a:custGeom>
                <a:avLst/>
                <a:gdLst>
                  <a:gd name="T0" fmla="*/ 2147483647 w 263"/>
                  <a:gd name="T1" fmla="*/ 2147483647 h 149"/>
                  <a:gd name="T2" fmla="*/ 2147483647 w 263"/>
                  <a:gd name="T3" fmla="*/ 2147483647 h 149"/>
                  <a:gd name="T4" fmla="*/ 2147483647 w 263"/>
                  <a:gd name="T5" fmla="*/ 2147483647 h 149"/>
                  <a:gd name="T6" fmla="*/ 2147483647 w 263"/>
                  <a:gd name="T7" fmla="*/ 2147483647 h 149"/>
                  <a:gd name="T8" fmla="*/ 2147483647 w 263"/>
                  <a:gd name="T9" fmla="*/ 2147483647 h 149"/>
                  <a:gd name="T10" fmla="*/ 2147483647 w 263"/>
                  <a:gd name="T11" fmla="*/ 0 h 149"/>
                  <a:gd name="T12" fmla="*/ 0 w 263"/>
                  <a:gd name="T13" fmla="*/ 0 h 149"/>
                  <a:gd name="T14" fmla="*/ 0 w 263"/>
                  <a:gd name="T15" fmla="*/ 2147483647 h 149"/>
                  <a:gd name="T16" fmla="*/ 2147483647 w 263"/>
                  <a:gd name="T17" fmla="*/ 2147483647 h 149"/>
                  <a:gd name="T18" fmla="*/ 2147483647 w 263"/>
                  <a:gd name="T19" fmla="*/ 2147483647 h 149"/>
                  <a:gd name="T20" fmla="*/ 2147483647 w 263"/>
                  <a:gd name="T21" fmla="*/ 2147483647 h 1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3" h="149">
                    <a:moveTo>
                      <a:pt x="245" y="105"/>
                    </a:moveTo>
                    <a:cubicBezTo>
                      <a:pt x="245" y="130"/>
                      <a:pt x="245" y="130"/>
                      <a:pt x="245" y="130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7" y="12"/>
                      <a:pt x="178" y="5"/>
                      <a:pt x="1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63" y="149"/>
                      <a:pt x="263" y="149"/>
                      <a:pt x="263" y="149"/>
                    </a:cubicBezTo>
                    <a:cubicBezTo>
                      <a:pt x="263" y="100"/>
                      <a:pt x="263" y="100"/>
                      <a:pt x="263" y="100"/>
                    </a:cubicBezTo>
                    <a:cubicBezTo>
                      <a:pt x="257" y="101"/>
                      <a:pt x="251" y="103"/>
                      <a:pt x="245" y="10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7961913" y="3607594"/>
                <a:ext cx="554038" cy="557212"/>
              </a:xfrm>
              <a:custGeom>
                <a:avLst/>
                <a:gdLst>
                  <a:gd name="T0" fmla="*/ 2147483647 w 147"/>
                  <a:gd name="T1" fmla="*/ 2147483647 h 148"/>
                  <a:gd name="T2" fmla="*/ 2147483647 w 147"/>
                  <a:gd name="T3" fmla="*/ 0 h 148"/>
                  <a:gd name="T4" fmla="*/ 2147483647 w 147"/>
                  <a:gd name="T5" fmla="*/ 2147483647 h 148"/>
                  <a:gd name="T6" fmla="*/ 2147483647 w 147"/>
                  <a:gd name="T7" fmla="*/ 2147483647 h 148"/>
                  <a:gd name="T8" fmla="*/ 0 w 147"/>
                  <a:gd name="T9" fmla="*/ 2147483647 h 148"/>
                  <a:gd name="T10" fmla="*/ 2147483647 w 147"/>
                  <a:gd name="T11" fmla="*/ 2147483647 h 148"/>
                  <a:gd name="T12" fmla="*/ 2147483647 w 147"/>
                  <a:gd name="T13" fmla="*/ 2147483647 h 148"/>
                  <a:gd name="T14" fmla="*/ 2147483647 w 147"/>
                  <a:gd name="T15" fmla="*/ 2147483647 h 148"/>
                  <a:gd name="T16" fmla="*/ 2147483647 w 147"/>
                  <a:gd name="T17" fmla="*/ 2147483647 h 148"/>
                  <a:gd name="T18" fmla="*/ 2147483647 w 147"/>
                  <a:gd name="T19" fmla="*/ 2147483647 h 148"/>
                  <a:gd name="T20" fmla="*/ 2147483647 w 147"/>
                  <a:gd name="T21" fmla="*/ 2147483647 h 148"/>
                  <a:gd name="T22" fmla="*/ 2147483647 w 147"/>
                  <a:gd name="T23" fmla="*/ 2147483647 h 148"/>
                  <a:gd name="T24" fmla="*/ 2147483647 w 147"/>
                  <a:gd name="T25" fmla="*/ 2147483647 h 148"/>
                  <a:gd name="T26" fmla="*/ 2147483647 w 147"/>
                  <a:gd name="T27" fmla="*/ 2147483647 h 148"/>
                  <a:gd name="T28" fmla="*/ 2147483647 w 147"/>
                  <a:gd name="T29" fmla="*/ 2147483647 h 1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7" h="148">
                    <a:moveTo>
                      <a:pt x="124" y="24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18" y="86"/>
                      <a:pt x="4" y="12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4" y="60"/>
                      <a:pt x="75" y="56"/>
                      <a:pt x="78" y="52"/>
                    </a:cubicBezTo>
                    <a:cubicBezTo>
                      <a:pt x="83" y="48"/>
                      <a:pt x="91" y="48"/>
                      <a:pt x="95" y="52"/>
                    </a:cubicBezTo>
                    <a:cubicBezTo>
                      <a:pt x="100" y="57"/>
                      <a:pt x="100" y="65"/>
                      <a:pt x="95" y="69"/>
                    </a:cubicBezTo>
                    <a:cubicBezTo>
                      <a:pt x="92" y="73"/>
                      <a:pt x="87" y="74"/>
                      <a:pt x="83" y="72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61" y="130"/>
                      <a:pt x="127" y="113"/>
                      <a:pt x="127" y="113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24" y="24"/>
                      <a:pt x="124" y="24"/>
                      <a:pt x="124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8350851" y="3523456"/>
                <a:ext cx="247650" cy="246062"/>
              </a:xfrm>
              <a:custGeom>
                <a:avLst/>
                <a:gdLst>
                  <a:gd name="T0" fmla="*/ 2147483647 w 66"/>
                  <a:gd name="T1" fmla="*/ 2147483647 h 65"/>
                  <a:gd name="T2" fmla="*/ 2147483647 w 66"/>
                  <a:gd name="T3" fmla="*/ 2147483647 h 65"/>
                  <a:gd name="T4" fmla="*/ 2147483647 w 66"/>
                  <a:gd name="T5" fmla="*/ 2147483647 h 65"/>
                  <a:gd name="T6" fmla="*/ 2147483647 w 66"/>
                  <a:gd name="T7" fmla="*/ 2147483647 h 65"/>
                  <a:gd name="T8" fmla="*/ 2147483647 w 66"/>
                  <a:gd name="T9" fmla="*/ 2147483647 h 65"/>
                  <a:gd name="T10" fmla="*/ 2147483647 w 66"/>
                  <a:gd name="T11" fmla="*/ 2147483647 h 65"/>
                  <a:gd name="T12" fmla="*/ 2147483647 w 66"/>
                  <a:gd name="T13" fmla="*/ 2147483647 h 65"/>
                  <a:gd name="T14" fmla="*/ 2147483647 w 66"/>
                  <a:gd name="T15" fmla="*/ 2147483647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65">
                    <a:moveTo>
                      <a:pt x="56" y="65"/>
                    </a:moveTo>
                    <a:cubicBezTo>
                      <a:pt x="53" y="65"/>
                      <a:pt x="51" y="64"/>
                      <a:pt x="49" y="62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7" y="0"/>
                      <a:pt x="13" y="0"/>
                      <a:pt x="17" y="4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6" y="53"/>
                      <a:pt x="66" y="59"/>
                      <a:pt x="62" y="62"/>
                    </a:cubicBezTo>
                    <a:cubicBezTo>
                      <a:pt x="60" y="64"/>
                      <a:pt x="58" y="65"/>
                      <a:pt x="56" y="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10749" y="4663882"/>
            <a:ext cx="8578849" cy="1800000"/>
            <a:chOff x="271464" y="1070114"/>
            <a:chExt cx="8578849" cy="1800000"/>
          </a:xfrm>
        </p:grpSpPr>
        <p:sp>
          <p:nvSpPr>
            <p:cNvPr id="21" name="Freeform 20"/>
            <p:cNvSpPr/>
            <p:nvPr/>
          </p:nvSpPr>
          <p:spPr>
            <a:xfrm>
              <a:off x="1809345" y="1229341"/>
              <a:ext cx="7040968" cy="1462194"/>
            </a:xfrm>
            <a:custGeom>
              <a:avLst/>
              <a:gdLst>
                <a:gd name="connsiteX0" fmla="*/ 0 w 5124619"/>
                <a:gd name="connsiteY0" fmla="*/ 0 h 737412"/>
                <a:gd name="connsiteX1" fmla="*/ 4755913 w 5124619"/>
                <a:gd name="connsiteY1" fmla="*/ 0 h 737412"/>
                <a:gd name="connsiteX2" fmla="*/ 5124619 w 5124619"/>
                <a:gd name="connsiteY2" fmla="*/ 368706 h 737412"/>
                <a:gd name="connsiteX3" fmla="*/ 4755913 w 5124619"/>
                <a:gd name="connsiteY3" fmla="*/ 737412 h 737412"/>
                <a:gd name="connsiteX4" fmla="*/ 0 w 5124619"/>
                <a:gd name="connsiteY4" fmla="*/ 737412 h 737412"/>
                <a:gd name="connsiteX5" fmla="*/ 0 w 5124619"/>
                <a:gd name="connsiteY5" fmla="*/ 0 h 73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4619" h="737412">
                  <a:moveTo>
                    <a:pt x="5124619" y="737411"/>
                  </a:moveTo>
                  <a:lnTo>
                    <a:pt x="368706" y="737411"/>
                  </a:lnTo>
                  <a:lnTo>
                    <a:pt x="0" y="368706"/>
                  </a:lnTo>
                  <a:lnTo>
                    <a:pt x="368706" y="1"/>
                  </a:lnTo>
                  <a:lnTo>
                    <a:pt x="5124619" y="1"/>
                  </a:lnTo>
                  <a:lnTo>
                    <a:pt x="5124619" y="73741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532" tIns="60961" rIns="113792" bIns="60961" numCol="1" spcCol="1270" anchor="ctr" anchorCtr="0">
              <a:noAutofit/>
            </a:bodyPr>
            <a:lstStyle/>
            <a:p>
              <a:pPr marL="285750" lvl="1" indent="-285750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</a:rPr>
                <a:t>Osoba agenta není omezena, pouze jeden </a:t>
              </a:r>
              <a:r>
                <a:rPr lang="cs-CZ" altLang="en-US" sz="1600" kern="0" dirty="0" err="1">
                  <a:solidFill>
                    <a:srgbClr val="000000"/>
                  </a:solidFill>
                </a:rPr>
                <a:t>ApZ</a:t>
              </a:r>
              <a:r>
                <a:rPr lang="cs-CZ" altLang="en-US" sz="1600" kern="0" dirty="0">
                  <a:solidFill>
                    <a:srgbClr val="000000"/>
                  </a:solidFill>
                </a:rPr>
                <a:t> na emisi</a:t>
              </a:r>
            </a:p>
            <a:p>
              <a:pPr marL="285750" lvl="1" indent="-285750">
                <a:spcBef>
                  <a:spcPts val="2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en-US" sz="1600" kern="0" dirty="0">
                  <a:solidFill>
                    <a:srgbClr val="000000"/>
                  </a:solidFill>
                </a:rPr>
                <a:t>Zástavní právo ve prospěch třetích osob – zákonný konstrukt je </a:t>
              </a:r>
              <a:r>
                <a:rPr lang="cs-CZ" altLang="en-US" sz="1600" i="1" kern="0" dirty="0">
                  <a:solidFill>
                    <a:srgbClr val="000000"/>
                  </a:solidFill>
                </a:rPr>
                <a:t>de facto </a:t>
              </a:r>
              <a:r>
                <a:rPr lang="cs-CZ" altLang="en-US" sz="1600" kern="0" dirty="0">
                  <a:solidFill>
                    <a:srgbClr val="000000"/>
                  </a:solidFill>
                </a:rPr>
                <a:t>výjimka z obecné úpravy v OZ 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71464" y="1070114"/>
              <a:ext cx="1800000" cy="180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14978" y="1385763"/>
              <a:ext cx="1150937" cy="1149350"/>
              <a:chOff x="5160963" y="1427162"/>
              <a:chExt cx="1150937" cy="1149350"/>
            </a:xfrm>
            <a:solidFill>
              <a:schemeClr val="bg1"/>
            </a:solidFill>
          </p:grpSpPr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5160963" y="1735137"/>
                <a:ext cx="1150937" cy="569913"/>
              </a:xfrm>
              <a:custGeom>
                <a:avLst/>
                <a:gdLst>
                  <a:gd name="T0" fmla="*/ 2147483647 w 305"/>
                  <a:gd name="T1" fmla="*/ 2147483647 h 151"/>
                  <a:gd name="T2" fmla="*/ 2147483647 w 305"/>
                  <a:gd name="T3" fmla="*/ 2147483647 h 151"/>
                  <a:gd name="T4" fmla="*/ 2147483647 w 305"/>
                  <a:gd name="T5" fmla="*/ 2147483647 h 151"/>
                  <a:gd name="T6" fmla="*/ 2147483647 w 305"/>
                  <a:gd name="T7" fmla="*/ 2147483647 h 151"/>
                  <a:gd name="T8" fmla="*/ 2147483647 w 305"/>
                  <a:gd name="T9" fmla="*/ 2147483647 h 151"/>
                  <a:gd name="T10" fmla="*/ 2147483647 w 305"/>
                  <a:gd name="T11" fmla="*/ 2147483647 h 151"/>
                  <a:gd name="T12" fmla="*/ 2147483647 w 305"/>
                  <a:gd name="T13" fmla="*/ 2147483647 h 151"/>
                  <a:gd name="T14" fmla="*/ 2147483647 w 305"/>
                  <a:gd name="T15" fmla="*/ 2147483647 h 151"/>
                  <a:gd name="T16" fmla="*/ 2147483647 w 305"/>
                  <a:gd name="T17" fmla="*/ 2147483647 h 151"/>
                  <a:gd name="T18" fmla="*/ 2147483647 w 305"/>
                  <a:gd name="T19" fmla="*/ 2147483647 h 151"/>
                  <a:gd name="T20" fmla="*/ 2147483647 w 305"/>
                  <a:gd name="T21" fmla="*/ 2147483647 h 151"/>
                  <a:gd name="T22" fmla="*/ 2147483647 w 305"/>
                  <a:gd name="T23" fmla="*/ 2147483647 h 151"/>
                  <a:gd name="T24" fmla="*/ 2147483647 w 305"/>
                  <a:gd name="T25" fmla="*/ 2147483647 h 151"/>
                  <a:gd name="T26" fmla="*/ 0 w 305"/>
                  <a:gd name="T27" fmla="*/ 2147483647 h 151"/>
                  <a:gd name="T28" fmla="*/ 2147483647 w 305"/>
                  <a:gd name="T29" fmla="*/ 2147483647 h 151"/>
                  <a:gd name="T30" fmla="*/ 2147483647 w 305"/>
                  <a:gd name="T31" fmla="*/ 2147483647 h 151"/>
                  <a:gd name="T32" fmla="*/ 2147483647 w 305"/>
                  <a:gd name="T33" fmla="*/ 2147483647 h 151"/>
                  <a:gd name="T34" fmla="*/ 2147483647 w 305"/>
                  <a:gd name="T35" fmla="*/ 2147483647 h 151"/>
                  <a:gd name="T36" fmla="*/ 2147483647 w 305"/>
                  <a:gd name="T37" fmla="*/ 2147483647 h 151"/>
                  <a:gd name="T38" fmla="*/ 2147483647 w 305"/>
                  <a:gd name="T39" fmla="*/ 2147483647 h 151"/>
                  <a:gd name="T40" fmla="*/ 2147483647 w 305"/>
                  <a:gd name="T41" fmla="*/ 2147483647 h 151"/>
                  <a:gd name="T42" fmla="*/ 2147483647 w 305"/>
                  <a:gd name="T43" fmla="*/ 2147483647 h 151"/>
                  <a:gd name="T44" fmla="*/ 2147483647 w 305"/>
                  <a:gd name="T45" fmla="*/ 2147483647 h 151"/>
                  <a:gd name="T46" fmla="*/ 2147483647 w 305"/>
                  <a:gd name="T47" fmla="*/ 2147483647 h 151"/>
                  <a:gd name="T48" fmla="*/ 2147483647 w 305"/>
                  <a:gd name="T49" fmla="*/ 2147483647 h 151"/>
                  <a:gd name="T50" fmla="*/ 2147483647 w 305"/>
                  <a:gd name="T51" fmla="*/ 2147483647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5" h="151">
                    <a:moveTo>
                      <a:pt x="305" y="109"/>
                    </a:moveTo>
                    <a:cubicBezTo>
                      <a:pt x="297" y="134"/>
                      <a:pt x="274" y="151"/>
                      <a:pt x="247" y="151"/>
                    </a:cubicBezTo>
                    <a:cubicBezTo>
                      <a:pt x="220" y="151"/>
                      <a:pt x="197" y="134"/>
                      <a:pt x="188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3" y="0"/>
                      <a:pt x="250" y="0"/>
                      <a:pt x="252" y="4"/>
                    </a:cubicBezTo>
                    <a:cubicBezTo>
                      <a:pt x="292" y="109"/>
                      <a:pt x="292" y="109"/>
                      <a:pt x="292" y="109"/>
                    </a:cubicBezTo>
                    <a:lnTo>
                      <a:pt x="305" y="109"/>
                    </a:lnTo>
                    <a:close/>
                    <a:moveTo>
                      <a:pt x="279" y="109"/>
                    </a:moveTo>
                    <a:cubicBezTo>
                      <a:pt x="247" y="23"/>
                      <a:pt x="247" y="23"/>
                      <a:pt x="247" y="23"/>
                    </a:cubicBezTo>
                    <a:cubicBezTo>
                      <a:pt x="214" y="109"/>
                      <a:pt x="214" y="109"/>
                      <a:pt x="214" y="109"/>
                    </a:cubicBezTo>
                    <a:lnTo>
                      <a:pt x="279" y="109"/>
                    </a:lnTo>
                    <a:close/>
                    <a:moveTo>
                      <a:pt x="59" y="151"/>
                    </a:moveTo>
                    <a:cubicBezTo>
                      <a:pt x="32" y="151"/>
                      <a:pt x="9" y="134"/>
                      <a:pt x="0" y="109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5" y="0"/>
                      <a:pt x="63" y="0"/>
                      <a:pt x="64" y="4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109" y="134"/>
                      <a:pt x="86" y="151"/>
                      <a:pt x="59" y="151"/>
                    </a:cubicBezTo>
                    <a:close/>
                    <a:moveTo>
                      <a:pt x="91" y="109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26" y="109"/>
                      <a:pt x="26" y="109"/>
                      <a:pt x="26" y="109"/>
                    </a:cubicBezTo>
                    <a:lnTo>
                      <a:pt x="91" y="109"/>
                    </a:lnTo>
                    <a:close/>
                    <a:moveTo>
                      <a:pt x="91" y="109"/>
                    </a:moveTo>
                    <a:cubicBezTo>
                      <a:pt x="91" y="109"/>
                      <a:pt x="91" y="109"/>
                      <a:pt x="91" y="10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5337175" y="1427162"/>
                <a:ext cx="800100" cy="1149350"/>
              </a:xfrm>
              <a:custGeom>
                <a:avLst/>
                <a:gdLst>
                  <a:gd name="T0" fmla="*/ 2147483647 w 212"/>
                  <a:gd name="T1" fmla="*/ 2147483647 h 305"/>
                  <a:gd name="T2" fmla="*/ 2147483647 w 212"/>
                  <a:gd name="T3" fmla="*/ 2147483647 h 305"/>
                  <a:gd name="T4" fmla="*/ 2147483647 w 212"/>
                  <a:gd name="T5" fmla="*/ 2147483647 h 305"/>
                  <a:gd name="T6" fmla="*/ 2147483647 w 212"/>
                  <a:gd name="T7" fmla="*/ 2147483647 h 305"/>
                  <a:gd name="T8" fmla="*/ 2147483647 w 212"/>
                  <a:gd name="T9" fmla="*/ 2147483647 h 305"/>
                  <a:gd name="T10" fmla="*/ 2147483647 w 212"/>
                  <a:gd name="T11" fmla="*/ 2147483647 h 305"/>
                  <a:gd name="T12" fmla="*/ 2147483647 w 212"/>
                  <a:gd name="T13" fmla="*/ 2147483647 h 305"/>
                  <a:gd name="T14" fmla="*/ 2147483647 w 212"/>
                  <a:gd name="T15" fmla="*/ 2147483647 h 305"/>
                  <a:gd name="T16" fmla="*/ 2147483647 w 212"/>
                  <a:gd name="T17" fmla="*/ 2147483647 h 305"/>
                  <a:gd name="T18" fmla="*/ 2147483647 w 212"/>
                  <a:gd name="T19" fmla="*/ 2147483647 h 305"/>
                  <a:gd name="T20" fmla="*/ 2147483647 w 212"/>
                  <a:gd name="T21" fmla="*/ 2147483647 h 305"/>
                  <a:gd name="T22" fmla="*/ 2147483647 w 212"/>
                  <a:gd name="T23" fmla="*/ 2147483647 h 305"/>
                  <a:gd name="T24" fmla="*/ 2147483647 w 212"/>
                  <a:gd name="T25" fmla="*/ 2147483647 h 305"/>
                  <a:gd name="T26" fmla="*/ 2147483647 w 212"/>
                  <a:gd name="T27" fmla="*/ 2147483647 h 305"/>
                  <a:gd name="T28" fmla="*/ 2147483647 w 212"/>
                  <a:gd name="T29" fmla="*/ 2147483647 h 305"/>
                  <a:gd name="T30" fmla="*/ 2147483647 w 212"/>
                  <a:gd name="T31" fmla="*/ 2147483647 h 305"/>
                  <a:gd name="T32" fmla="*/ 2147483647 w 212"/>
                  <a:gd name="T33" fmla="*/ 2147483647 h 305"/>
                  <a:gd name="T34" fmla="*/ 2147483647 w 212"/>
                  <a:gd name="T35" fmla="*/ 2147483647 h 305"/>
                  <a:gd name="T36" fmla="*/ 2147483647 w 212"/>
                  <a:gd name="T37" fmla="*/ 2147483647 h 305"/>
                  <a:gd name="T38" fmla="*/ 2147483647 w 212"/>
                  <a:gd name="T39" fmla="*/ 2147483647 h 305"/>
                  <a:gd name="T40" fmla="*/ 2147483647 w 212"/>
                  <a:gd name="T41" fmla="*/ 2147483647 h 305"/>
                  <a:gd name="T42" fmla="*/ 2147483647 w 212"/>
                  <a:gd name="T43" fmla="*/ 2147483647 h 305"/>
                  <a:gd name="T44" fmla="*/ 2147483647 w 212"/>
                  <a:gd name="T45" fmla="*/ 2147483647 h 305"/>
                  <a:gd name="T46" fmla="*/ 2147483647 w 212"/>
                  <a:gd name="T47" fmla="*/ 2147483647 h 305"/>
                  <a:gd name="T48" fmla="*/ 2147483647 w 212"/>
                  <a:gd name="T49" fmla="*/ 2147483647 h 305"/>
                  <a:gd name="T50" fmla="*/ 2147483647 w 212"/>
                  <a:gd name="T51" fmla="*/ 2147483647 h 305"/>
                  <a:gd name="T52" fmla="*/ 2147483647 w 212"/>
                  <a:gd name="T53" fmla="*/ 2147483647 h 305"/>
                  <a:gd name="T54" fmla="*/ 2147483647 w 212"/>
                  <a:gd name="T55" fmla="*/ 2147483647 h 305"/>
                  <a:gd name="T56" fmla="*/ 2147483647 w 212"/>
                  <a:gd name="T57" fmla="*/ 2147483647 h 305"/>
                  <a:gd name="T58" fmla="*/ 2147483647 w 212"/>
                  <a:gd name="T59" fmla="*/ 2147483647 h 305"/>
                  <a:gd name="T60" fmla="*/ 2147483647 w 212"/>
                  <a:gd name="T61" fmla="*/ 2147483647 h 305"/>
                  <a:gd name="T62" fmla="*/ 2147483647 w 212"/>
                  <a:gd name="T63" fmla="*/ 2147483647 h 305"/>
                  <a:gd name="T64" fmla="*/ 2147483647 w 212"/>
                  <a:gd name="T65" fmla="*/ 2147483647 h 305"/>
                  <a:gd name="T66" fmla="*/ 2147483647 w 212"/>
                  <a:gd name="T67" fmla="*/ 2147483647 h 305"/>
                  <a:gd name="T68" fmla="*/ 2147483647 w 212"/>
                  <a:gd name="T69" fmla="*/ 2147483647 h 305"/>
                  <a:gd name="T70" fmla="*/ 2147483647 w 212"/>
                  <a:gd name="T71" fmla="*/ 2147483647 h 305"/>
                  <a:gd name="T72" fmla="*/ 2147483647 w 212"/>
                  <a:gd name="T73" fmla="*/ 0 h 305"/>
                  <a:gd name="T74" fmla="*/ 2147483647 w 212"/>
                  <a:gd name="T75" fmla="*/ 2147483647 h 305"/>
                  <a:gd name="T76" fmla="*/ 2147483647 w 212"/>
                  <a:gd name="T77" fmla="*/ 2147483647 h 305"/>
                  <a:gd name="T78" fmla="*/ 2147483647 w 212"/>
                  <a:gd name="T79" fmla="*/ 2147483647 h 305"/>
                  <a:gd name="T80" fmla="*/ 2147483647 w 212"/>
                  <a:gd name="T81" fmla="*/ 2147483647 h 305"/>
                  <a:gd name="T82" fmla="*/ 2147483647 w 212"/>
                  <a:gd name="T83" fmla="*/ 2147483647 h 305"/>
                  <a:gd name="T84" fmla="*/ 2147483647 w 212"/>
                  <a:gd name="T85" fmla="*/ 2147483647 h 305"/>
                  <a:gd name="T86" fmla="*/ 2147483647 w 212"/>
                  <a:gd name="T87" fmla="*/ 2147483647 h 305"/>
                  <a:gd name="T88" fmla="*/ 0 w 212"/>
                  <a:gd name="T89" fmla="*/ 2147483647 h 305"/>
                  <a:gd name="T90" fmla="*/ 2147483647 w 212"/>
                  <a:gd name="T91" fmla="*/ 2147483647 h 305"/>
                  <a:gd name="T92" fmla="*/ 2147483647 w 212"/>
                  <a:gd name="T93" fmla="*/ 2147483647 h 305"/>
                  <a:gd name="T94" fmla="*/ 2147483647 w 212"/>
                  <a:gd name="T95" fmla="*/ 2147483647 h 3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2" h="305">
                    <a:moveTo>
                      <a:pt x="176" y="293"/>
                    </a:moveTo>
                    <a:cubicBezTo>
                      <a:pt x="176" y="305"/>
                      <a:pt x="176" y="305"/>
                      <a:pt x="176" y="305"/>
                    </a:cubicBezTo>
                    <a:cubicBezTo>
                      <a:pt x="35" y="305"/>
                      <a:pt x="35" y="305"/>
                      <a:pt x="35" y="305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5" y="286"/>
                      <a:pt x="41" y="281"/>
                      <a:pt x="47" y="281"/>
                    </a:cubicBez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66"/>
                      <a:pt x="81" y="254"/>
                      <a:pt x="94" y="250"/>
                    </a:cubicBezTo>
                    <a:cubicBezTo>
                      <a:pt x="94" y="112"/>
                      <a:pt x="94" y="112"/>
                      <a:pt x="94" y="112"/>
                    </a:cubicBezTo>
                    <a:cubicBezTo>
                      <a:pt x="88" y="108"/>
                      <a:pt x="84" y="101"/>
                      <a:pt x="84" y="93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8" y="101"/>
                      <a:pt x="124" y="108"/>
                      <a:pt x="117" y="112"/>
                    </a:cubicBezTo>
                    <a:cubicBezTo>
                      <a:pt x="117" y="250"/>
                      <a:pt x="117" y="250"/>
                      <a:pt x="117" y="250"/>
                    </a:cubicBezTo>
                    <a:cubicBezTo>
                      <a:pt x="131" y="254"/>
                      <a:pt x="140" y="266"/>
                      <a:pt x="141" y="281"/>
                    </a:cubicBezTo>
                    <a:cubicBezTo>
                      <a:pt x="164" y="281"/>
                      <a:pt x="164" y="281"/>
                      <a:pt x="164" y="281"/>
                    </a:cubicBezTo>
                    <a:cubicBezTo>
                      <a:pt x="171" y="281"/>
                      <a:pt x="176" y="286"/>
                      <a:pt x="176" y="293"/>
                    </a:cubicBezTo>
                    <a:close/>
                    <a:moveTo>
                      <a:pt x="12" y="70"/>
                    </a:moveTo>
                    <a:cubicBezTo>
                      <a:pt x="17" y="70"/>
                      <a:pt x="21" y="66"/>
                      <a:pt x="23" y="61"/>
                    </a:cubicBezTo>
                    <a:cubicBezTo>
                      <a:pt x="27" y="60"/>
                      <a:pt x="31" y="58"/>
                      <a:pt x="35" y="56"/>
                    </a:cubicBezTo>
                    <a:cubicBezTo>
                      <a:pt x="44" y="51"/>
                      <a:pt x="54" y="46"/>
                      <a:pt x="65" y="46"/>
                    </a:cubicBezTo>
                    <a:cubicBezTo>
                      <a:pt x="75" y="46"/>
                      <a:pt x="81" y="51"/>
                      <a:pt x="85" y="55"/>
                    </a:cubicBezTo>
                    <a:cubicBezTo>
                      <a:pt x="85" y="56"/>
                      <a:pt x="84" y="57"/>
                      <a:pt x="84" y="58"/>
                    </a:cubicBezTo>
                    <a:cubicBezTo>
                      <a:pt x="84" y="70"/>
                      <a:pt x="94" y="79"/>
                      <a:pt x="106" y="79"/>
                    </a:cubicBezTo>
                    <a:cubicBezTo>
                      <a:pt x="117" y="79"/>
                      <a:pt x="127" y="70"/>
                      <a:pt x="127" y="58"/>
                    </a:cubicBezTo>
                    <a:cubicBezTo>
                      <a:pt x="127" y="57"/>
                      <a:pt x="127" y="56"/>
                      <a:pt x="127" y="55"/>
                    </a:cubicBezTo>
                    <a:cubicBezTo>
                      <a:pt x="130" y="51"/>
                      <a:pt x="137" y="46"/>
                      <a:pt x="147" y="46"/>
                    </a:cubicBezTo>
                    <a:cubicBezTo>
                      <a:pt x="157" y="46"/>
                      <a:pt x="168" y="51"/>
                      <a:pt x="177" y="56"/>
                    </a:cubicBezTo>
                    <a:cubicBezTo>
                      <a:pt x="181" y="58"/>
                      <a:pt x="185" y="60"/>
                      <a:pt x="189" y="61"/>
                    </a:cubicBezTo>
                    <a:cubicBezTo>
                      <a:pt x="190" y="66"/>
                      <a:pt x="194" y="70"/>
                      <a:pt x="200" y="70"/>
                    </a:cubicBezTo>
                    <a:cubicBezTo>
                      <a:pt x="206" y="70"/>
                      <a:pt x="212" y="65"/>
                      <a:pt x="212" y="58"/>
                    </a:cubicBezTo>
                    <a:cubicBezTo>
                      <a:pt x="212" y="51"/>
                      <a:pt x="206" y="46"/>
                      <a:pt x="200" y="46"/>
                    </a:cubicBezTo>
                    <a:cubicBezTo>
                      <a:pt x="196" y="46"/>
                      <a:pt x="193" y="48"/>
                      <a:pt x="191" y="50"/>
                    </a:cubicBezTo>
                    <a:cubicBezTo>
                      <a:pt x="188" y="49"/>
                      <a:pt x="185" y="47"/>
                      <a:pt x="182" y="45"/>
                    </a:cubicBezTo>
                    <a:cubicBezTo>
                      <a:pt x="172" y="40"/>
                      <a:pt x="160" y="34"/>
                      <a:pt x="147" y="34"/>
                    </a:cubicBezTo>
                    <a:cubicBezTo>
                      <a:pt x="135" y="34"/>
                      <a:pt x="127" y="39"/>
                      <a:pt x="121" y="44"/>
                    </a:cubicBezTo>
                    <a:cubicBezTo>
                      <a:pt x="119" y="41"/>
                      <a:pt x="116" y="39"/>
                      <a:pt x="112" y="38"/>
                    </a:cubicBezTo>
                    <a:cubicBezTo>
                      <a:pt x="117" y="35"/>
                      <a:pt x="120" y="31"/>
                      <a:pt x="120" y="26"/>
                    </a:cubicBezTo>
                    <a:cubicBezTo>
                      <a:pt x="120" y="18"/>
                      <a:pt x="106" y="0"/>
                      <a:pt x="106" y="0"/>
                    </a:cubicBezTo>
                    <a:cubicBezTo>
                      <a:pt x="106" y="0"/>
                      <a:pt x="92" y="18"/>
                      <a:pt x="92" y="26"/>
                    </a:cubicBezTo>
                    <a:cubicBezTo>
                      <a:pt x="92" y="31"/>
                      <a:pt x="95" y="35"/>
                      <a:pt x="99" y="38"/>
                    </a:cubicBezTo>
                    <a:cubicBezTo>
                      <a:pt x="96" y="39"/>
                      <a:pt x="92" y="41"/>
                      <a:pt x="90" y="44"/>
                    </a:cubicBezTo>
                    <a:cubicBezTo>
                      <a:pt x="84" y="39"/>
                      <a:pt x="76" y="34"/>
                      <a:pt x="65" y="34"/>
                    </a:cubicBezTo>
                    <a:cubicBezTo>
                      <a:pt x="51" y="34"/>
                      <a:pt x="40" y="40"/>
                      <a:pt x="30" y="45"/>
                    </a:cubicBezTo>
                    <a:cubicBezTo>
                      <a:pt x="26" y="47"/>
                      <a:pt x="23" y="49"/>
                      <a:pt x="20" y="50"/>
                    </a:cubicBezTo>
                    <a:cubicBezTo>
                      <a:pt x="18" y="48"/>
                      <a:pt x="15" y="46"/>
                      <a:pt x="12" y="46"/>
                    </a:cubicBezTo>
                    <a:cubicBezTo>
                      <a:pt x="5" y="46"/>
                      <a:pt x="0" y="51"/>
                      <a:pt x="0" y="58"/>
                    </a:cubicBezTo>
                    <a:cubicBezTo>
                      <a:pt x="0" y="65"/>
                      <a:pt x="5" y="70"/>
                      <a:pt x="12" y="70"/>
                    </a:cubicBezTo>
                    <a:close/>
                    <a:moveTo>
                      <a:pt x="44" y="187"/>
                    </a:moveTo>
                    <a:cubicBezTo>
                      <a:pt x="44" y="187"/>
                      <a:pt x="44" y="187"/>
                      <a:pt x="44" y="18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5737225" y="199866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54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1268350" y="1062169"/>
            <a:ext cx="6246355" cy="553998"/>
          </a:xfrm>
        </p:spPr>
        <p:txBody>
          <a:bodyPr/>
          <a:lstStyle/>
          <a:p>
            <a:r>
              <a:rPr lang="cs-CZ" altLang="en-US" dirty="0"/>
              <a:t>Role a jednání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60123-270F-944B-B249-842061A37BEF}"/>
              </a:ext>
            </a:extLst>
          </p:cNvPr>
          <p:cNvGrpSpPr/>
          <p:nvPr/>
        </p:nvGrpSpPr>
        <p:grpSpPr>
          <a:xfrm>
            <a:off x="648393" y="2360815"/>
            <a:ext cx="11039302" cy="4126392"/>
            <a:chOff x="1889149" y="1310678"/>
            <a:chExt cx="8311015" cy="5205333"/>
          </a:xfrm>
        </p:grpSpPr>
        <p:grpSp>
          <p:nvGrpSpPr>
            <p:cNvPr id="33" name="Group 32"/>
            <p:cNvGrpSpPr/>
            <p:nvPr/>
          </p:nvGrpSpPr>
          <p:grpSpPr>
            <a:xfrm>
              <a:off x="1889149" y="1310678"/>
              <a:ext cx="8311015" cy="3941806"/>
              <a:chOff x="237558" y="470706"/>
              <a:chExt cx="6200818" cy="3941806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7558" y="470706"/>
                <a:ext cx="6200818" cy="1560113"/>
              </a:xfrm>
              <a:prstGeom prst="rect">
                <a:avLst/>
              </a:prstGeom>
              <a:solidFill>
                <a:srgbClr val="E0E6E5"/>
              </a:solidFill>
              <a:ln>
                <a:noFill/>
              </a:ln>
            </p:spPr>
            <p:txBody>
              <a:bodyPr anchor="ctr"/>
              <a:lstStyle/>
              <a:p>
                <a:pPr>
                  <a:spcBef>
                    <a:spcPts val="300"/>
                  </a:spcBef>
                  <a:defRPr/>
                </a:pPr>
                <a:endParaRPr lang="cs-CZ" altLang="en-US" sz="1500" b="1" kern="0" dirty="0">
                  <a:latin typeface="Arial"/>
                </a:endParaRPr>
              </a:p>
              <a:p>
                <a:pPr>
                  <a:spcBef>
                    <a:spcPts val="300"/>
                  </a:spcBef>
                  <a:defRPr/>
                </a:pPr>
                <a:r>
                  <a:rPr lang="cs-CZ" altLang="en-US" sz="1400" b="1" kern="0" dirty="0"/>
                  <a:t>Nová úprava řeší 3 okruhy potenciálních problémů:</a:t>
                </a:r>
              </a:p>
              <a:p>
                <a:pPr marL="342900" indent="-342900">
                  <a:spcBef>
                    <a:spcPts val="300"/>
                  </a:spcBef>
                  <a:buFont typeface="+mj-lt"/>
                  <a:buAutoNum type="alphaLcParenR"/>
                  <a:defRPr/>
                </a:pPr>
                <a:r>
                  <a:rPr lang="cs-CZ" altLang="en-US" sz="1600" kern="0" dirty="0">
                    <a:solidFill>
                      <a:srgbClr val="000000"/>
                    </a:solidFill>
                  </a:rPr>
                  <a:t>zápis práv plynoucích ze zajištění do veřejného seznamu</a:t>
                </a:r>
              </a:p>
              <a:p>
                <a:pPr marL="342900" indent="-342900">
                  <a:spcBef>
                    <a:spcPts val="300"/>
                  </a:spcBef>
                  <a:buFont typeface="+mj-lt"/>
                  <a:buAutoNum type="alphaLcParenR"/>
                  <a:defRPr/>
                </a:pPr>
                <a:r>
                  <a:rPr lang="cs-CZ" altLang="en-US" sz="1600" kern="0" dirty="0">
                    <a:solidFill>
                      <a:srgbClr val="000000"/>
                    </a:solidFill>
                  </a:rPr>
                  <a:t>výkon zajištění</a:t>
                </a:r>
              </a:p>
              <a:p>
                <a:pPr marL="342900" indent="-342900">
                  <a:spcBef>
                    <a:spcPts val="300"/>
                  </a:spcBef>
                  <a:buFont typeface="+mj-lt"/>
                  <a:buAutoNum type="alphaLcParenR"/>
                  <a:defRPr/>
                </a:pPr>
                <a:r>
                  <a:rPr lang="cs-CZ" altLang="en-US" sz="1600" kern="0" dirty="0">
                    <a:solidFill>
                      <a:srgbClr val="000000"/>
                    </a:solidFill>
                  </a:rPr>
                  <a:t>postavení agenta pro zajištění v insolvenci</a:t>
                </a:r>
              </a:p>
              <a:p>
                <a:pPr marL="342900" indent="-342900">
                  <a:spcBef>
                    <a:spcPts val="300"/>
                  </a:spcBef>
                  <a:buFont typeface="+mj-lt"/>
                  <a:buAutoNum type="alphaLcParenR"/>
                  <a:defRPr/>
                </a:pPr>
                <a:endParaRPr lang="cs-CZ" altLang="en-US" sz="16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37558" y="2218782"/>
                <a:ext cx="6200818" cy="219373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anchor="ctr"/>
              <a:lstStyle/>
              <a:p>
                <a:pPr eaLnBrk="0" hangingPunct="0">
                  <a:spcBef>
                    <a:spcPct val="30000"/>
                  </a:spcBef>
                  <a:defRPr/>
                </a:pPr>
                <a:endParaRPr lang="cs-CZ" altLang="en-US" sz="1600" kern="0" dirty="0">
                  <a:solidFill>
                    <a:schemeClr val="bg1"/>
                  </a:solidFill>
                </a:endParaRPr>
              </a:p>
              <a:p>
                <a:pPr eaLnBrk="0" hangingPunct="0">
                  <a:spcBef>
                    <a:spcPct val="30000"/>
                  </a:spcBef>
                  <a:defRPr/>
                </a:pPr>
                <a:endParaRPr lang="cs-CZ" altLang="en-US" sz="1600" kern="0" dirty="0">
                  <a:solidFill>
                    <a:schemeClr val="bg1"/>
                  </a:solidFill>
                </a:endParaRPr>
              </a:p>
              <a:p>
                <a:pPr eaLnBrk="0" hangingPunct="0">
                  <a:spcBef>
                    <a:spcPct val="30000"/>
                  </a:spcBef>
                  <a:defRPr/>
                </a:pPr>
                <a:endParaRPr lang="cs-CZ" altLang="en-US" sz="1600" kern="0" dirty="0">
                  <a:solidFill>
                    <a:schemeClr val="bg1"/>
                  </a:solidFill>
                </a:endParaRPr>
              </a:p>
              <a:p>
                <a:pPr eaLnBrk="0" hangingPunct="0">
                  <a:spcBef>
                    <a:spcPct val="30000"/>
                  </a:spcBef>
                  <a:defRPr/>
                </a:pPr>
                <a:r>
                  <a:rPr lang="cs-CZ" altLang="en-US" sz="1600" kern="0" dirty="0">
                    <a:solidFill>
                      <a:schemeClr val="bg1"/>
                    </a:solidFill>
                  </a:rPr>
                  <a:t>Agent pro zajištění jedná </a:t>
                </a:r>
                <a:r>
                  <a:rPr lang="cs-CZ" altLang="en-US" sz="1600" u="sng" kern="0" dirty="0">
                    <a:solidFill>
                      <a:schemeClr val="bg1"/>
                    </a:solidFill>
                  </a:rPr>
                  <a:t>vlastním jménem ve prospěch všech vlastníků dluhopisů</a:t>
                </a:r>
                <a:r>
                  <a:rPr lang="cs-CZ" altLang="en-US" sz="1600" kern="0" dirty="0">
                    <a:solidFill>
                      <a:schemeClr val="bg1"/>
                    </a:solidFill>
                  </a:rPr>
                  <a:t> </a:t>
                </a:r>
                <a:br>
                  <a:rPr lang="cs-CZ" altLang="en-US" sz="1600" kern="0" dirty="0">
                    <a:solidFill>
                      <a:schemeClr val="bg1"/>
                    </a:solidFill>
                  </a:rPr>
                </a:br>
                <a:r>
                  <a:rPr lang="cs-CZ" altLang="en-US" sz="1600" kern="0" dirty="0">
                    <a:solidFill>
                      <a:schemeClr val="bg1"/>
                    </a:solidFill>
                  </a:rPr>
                  <a:t>a dalších oprávněných osob a vykonává práva:</a:t>
                </a:r>
              </a:p>
              <a:p>
                <a:pPr marL="742950" lvl="1" indent="-285750" eaLnBrk="0" hangingPunct="0">
                  <a:spcBef>
                    <a:spcPct val="30000"/>
                  </a:spcBef>
                  <a:buFontTx/>
                  <a:buChar char="-"/>
                  <a:defRPr/>
                </a:pPr>
                <a:r>
                  <a:rPr lang="cs-CZ" altLang="en-US" sz="1600" kern="0" dirty="0">
                    <a:solidFill>
                      <a:schemeClr val="bg1"/>
                    </a:solidFill>
                  </a:rPr>
                  <a:t>věřitele</a:t>
                </a:r>
              </a:p>
              <a:p>
                <a:pPr marL="742950" lvl="1" indent="-285750" eaLnBrk="0" hangingPunct="0">
                  <a:spcBef>
                    <a:spcPct val="30000"/>
                  </a:spcBef>
                  <a:buFontTx/>
                  <a:buChar char="-"/>
                  <a:defRPr/>
                </a:pPr>
                <a:r>
                  <a:rPr lang="cs-CZ" altLang="en-US" sz="1600" kern="0" dirty="0">
                    <a:solidFill>
                      <a:schemeClr val="bg1"/>
                    </a:solidFill>
                  </a:rPr>
                  <a:t>zástavního věřitele / jiného příjemce zajištění</a:t>
                </a:r>
              </a:p>
              <a:p>
                <a:pPr eaLnBrk="0" hangingPunct="0">
                  <a:spcBef>
                    <a:spcPct val="30000"/>
                  </a:spcBef>
                  <a:defRPr/>
                </a:pPr>
                <a:r>
                  <a:rPr lang="cs-CZ" altLang="en-US" sz="1600" kern="0" dirty="0">
                    <a:solidFill>
                      <a:schemeClr val="bg1"/>
                    </a:solidFill>
                  </a:rPr>
                  <a:t>Jedná v nejlepším zájmu vlastníků a je zavázán pokynem schůze</a:t>
                </a:r>
              </a:p>
              <a:p>
                <a:pPr eaLnBrk="0" hangingPunct="0">
                  <a:spcBef>
                    <a:spcPct val="30000"/>
                  </a:spcBef>
                  <a:defRPr/>
                </a:pPr>
                <a:endParaRPr lang="cs-CZ" altLang="en-US" sz="1600" kern="0" dirty="0">
                  <a:solidFill>
                    <a:schemeClr val="bg1"/>
                  </a:solidFill>
                </a:endParaRPr>
              </a:p>
              <a:p>
                <a:pPr lvl="1" eaLnBrk="0" hangingPunct="0">
                  <a:spcBef>
                    <a:spcPct val="30000"/>
                  </a:spcBef>
                  <a:defRPr/>
                </a:pPr>
                <a:r>
                  <a:rPr lang="cs-CZ" altLang="en-US" sz="1600" kern="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742950" lvl="1" indent="-285750" eaLnBrk="0" hangingPunct="0">
                  <a:spcBef>
                    <a:spcPct val="30000"/>
                  </a:spcBef>
                  <a:buFontTx/>
                  <a:buChar char="-"/>
                  <a:defRPr/>
                </a:pPr>
                <a:endParaRPr lang="en-GB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889149" y="5474525"/>
              <a:ext cx="8311015" cy="1041486"/>
            </a:xfrm>
            <a:prstGeom prst="rect">
              <a:avLst/>
            </a:prstGeom>
            <a:solidFill>
              <a:srgbClr val="E0E6E5"/>
            </a:solidFill>
            <a:ln>
              <a:noFill/>
            </a:ln>
          </p:spPr>
          <p:txBody>
            <a:bodyPr anchor="ctr"/>
            <a:lstStyle/>
            <a:p>
              <a:pPr>
                <a:spcBef>
                  <a:spcPts val="300"/>
                </a:spcBef>
                <a:defRPr/>
              </a:pPr>
              <a:r>
                <a:rPr lang="cs-CZ" altLang="en-US" sz="1500" kern="0" dirty="0"/>
                <a:t>Jakékoli plnění získané ze zpeněžení nebo jiné realizace zástavy / předmětu zajištění:</a:t>
              </a:r>
            </a:p>
            <a:p>
              <a:pPr marL="285750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náleží oprávněným osobám, a</a:t>
              </a:r>
            </a:p>
            <a:p>
              <a:pPr marL="285750" indent="-285750">
                <a:spcBef>
                  <a:spcPts val="300"/>
                </a:spcBef>
                <a:buFontTx/>
                <a:buChar char="-"/>
                <a:defRPr/>
              </a:pPr>
              <a:r>
                <a:rPr lang="cs-CZ" altLang="en-US" sz="1500" kern="0" dirty="0">
                  <a:solidFill>
                    <a:srgbClr val="000000"/>
                  </a:solidFill>
                </a:rPr>
                <a:t>považuje se za zákaznický majetek</a:t>
              </a:r>
              <a:endParaRPr lang="cs-CZ" altLang="en-US" sz="1600" kern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48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Smluvní dokumentace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7489337" y="5297848"/>
            <a:ext cx="33208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GB" altLang="en-US" sz="1400" dirty="0" err="1"/>
              <a:t>Další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smlouvy</a:t>
            </a:r>
            <a:endParaRPr lang="en-GB" altLang="en-US" sz="1400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GB" altLang="en-US" sz="1400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GB" altLang="en-US" sz="1400" dirty="0" err="1"/>
              <a:t>Specifika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dluhopisového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programu</a:t>
            </a:r>
            <a:endParaRPr lang="en-GB" altLang="en-US" sz="1400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57171601"/>
              </p:ext>
            </p:extLst>
          </p:nvPr>
        </p:nvGraphicFramePr>
        <p:xfrm>
          <a:off x="201168" y="1751920"/>
          <a:ext cx="10332720" cy="493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Oval 34"/>
          <p:cNvSpPr/>
          <p:nvPr/>
        </p:nvSpPr>
        <p:spPr>
          <a:xfrm>
            <a:off x="7200111" y="5365819"/>
            <a:ext cx="181527" cy="18152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7200111" y="5782333"/>
            <a:ext cx="181527" cy="18152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39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F67261-7785-824D-8B45-F50C9DC56ECC}"/>
              </a:ext>
            </a:extLst>
          </p:cNvPr>
          <p:cNvGrpSpPr/>
          <p:nvPr/>
        </p:nvGrpSpPr>
        <p:grpSpPr>
          <a:xfrm>
            <a:off x="1745673" y="2310937"/>
            <a:ext cx="8661862" cy="3959233"/>
            <a:chOff x="2901591" y="1280687"/>
            <a:chExt cx="6200845" cy="49894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02027" y="3923127"/>
              <a:ext cx="0" cy="65116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901591" y="1280687"/>
              <a:ext cx="6200818" cy="3873204"/>
              <a:chOff x="237560" y="1280687"/>
              <a:chExt cx="6200818" cy="38732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37560" y="1280687"/>
                <a:ext cx="6200818" cy="4866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>
                    <a:solidFill>
                      <a:schemeClr val="bg1"/>
                    </a:solidFill>
                  </a:rPr>
                  <a:t>Změny zásadní povahy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Arrow Connector 30"/>
              <p:cNvCxnSpPr>
                <a:stCxn id="14" idx="2"/>
              </p:cNvCxnSpPr>
              <p:nvPr/>
            </p:nvCxnSpPr>
            <p:spPr>
              <a:xfrm>
                <a:off x="3337969" y="1767313"/>
                <a:ext cx="0" cy="3361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37560" y="2103492"/>
                <a:ext cx="6200818" cy="2112248"/>
              </a:xfrm>
              <a:prstGeom prst="rect">
                <a:avLst/>
              </a:prstGeom>
              <a:solidFill>
                <a:srgbClr val="E0E6E5"/>
              </a:solidFill>
              <a:ln>
                <a:noFill/>
              </a:ln>
            </p:spPr>
            <p:txBody>
              <a:bodyPr anchor="ctr"/>
              <a:lstStyle/>
              <a:p>
                <a:pPr marL="342900" indent="-342900">
                  <a:spcBef>
                    <a:spcPts val="300"/>
                  </a:spcBef>
                  <a:buAutoNum type="alphaLcParenR"/>
                  <a:defRPr/>
                </a:pPr>
                <a:r>
                  <a:rPr lang="cs-CZ" altLang="en-US" sz="1600" kern="0" dirty="0"/>
                  <a:t>návrh změn emisních podmínek, ke kterému je třeba souhlasu schůze vlastníků </a:t>
                </a:r>
              </a:p>
              <a:p>
                <a:pPr marL="342900" indent="-342900">
                  <a:spcBef>
                    <a:spcPts val="300"/>
                  </a:spcBef>
                  <a:buAutoNum type="alphaLcParenR"/>
                  <a:defRPr/>
                </a:pPr>
                <a:r>
                  <a:rPr lang="cs-CZ" altLang="en-US" sz="1600" kern="0" dirty="0"/>
                  <a:t>ukončení činnosti agenta pro zajištění </a:t>
                </a:r>
              </a:p>
              <a:p>
                <a:pPr marL="342900" indent="-342900">
                  <a:spcBef>
                    <a:spcPts val="300"/>
                  </a:spcBef>
                  <a:buAutoNum type="alphaLcParenR"/>
                  <a:defRPr/>
                </a:pPr>
                <a:r>
                  <a:rPr lang="cs-CZ" altLang="en-US" sz="1600" kern="0" dirty="0"/>
                  <a:t>požadavek na změnu osoby agenta pro zajištění </a:t>
                </a:r>
              </a:p>
              <a:p>
                <a:pPr marL="342900" indent="-342900">
                  <a:spcBef>
                    <a:spcPts val="300"/>
                  </a:spcBef>
                  <a:buAutoNum type="alphaLcParenR"/>
                  <a:defRPr/>
                </a:pPr>
                <a:r>
                  <a:rPr lang="cs-CZ" altLang="en-US" sz="1600" kern="0" dirty="0"/>
                  <a:t>další situace stanovené v emisních podmínkách  </a:t>
                </a:r>
                <a:endParaRPr lang="cs-CZ" altLang="en-US" sz="16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37560" y="4574291"/>
                <a:ext cx="6200818" cy="579600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30000"/>
                  </a:spcBef>
                  <a:defRPr/>
                </a:pPr>
                <a:r>
                  <a:rPr lang="cs-CZ" altLang="en-US" sz="1600" b="1" kern="0" dirty="0">
                    <a:solidFill>
                      <a:schemeClr val="bg1"/>
                    </a:solidFill>
                    <a:latin typeface="Arial"/>
                  </a:rPr>
                  <a:t>Svolání schůze vlastníků dluhopisů </a:t>
                </a:r>
                <a:endParaRPr lang="en-GB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01618" y="5153891"/>
              <a:ext cx="6200818" cy="1116280"/>
            </a:xfrm>
            <a:prstGeom prst="rect">
              <a:avLst/>
            </a:prstGeom>
            <a:solidFill>
              <a:srgbClr val="E0E6E5"/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cs-CZ" altLang="en-US" sz="1600" kern="0" dirty="0"/>
                <a:t>svolává emitent / agent pro zajištění / vlastník dluhopisu </a:t>
              </a:r>
              <a:endParaRPr lang="cs-CZ" altLang="en-US" sz="16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33AF892-A3FD-E44C-8D47-98E4DE31A59F}"/>
              </a:ext>
            </a:extLst>
          </p:cNvPr>
          <p:cNvSpPr txBox="1">
            <a:spLocks/>
          </p:cNvSpPr>
          <p:nvPr/>
        </p:nvSpPr>
        <p:spPr bwMode="gray">
          <a:xfrm>
            <a:off x="1154954" y="1050151"/>
            <a:ext cx="8761413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Schůze vlastníků dluhopisů</a:t>
            </a:r>
          </a:p>
        </p:txBody>
      </p:sp>
    </p:spTree>
    <p:extLst>
      <p:ext uri="{BB962C8B-B14F-4D97-AF65-F5344CB8AC3E}">
        <p14:creationId xmlns:p14="http://schemas.microsoft.com/office/powerpoint/2010/main" val="240692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Kryté dluhopisy </a:t>
            </a:r>
          </a:p>
        </p:txBody>
      </p:sp>
    </p:spTree>
    <p:extLst>
      <p:ext uri="{BB962C8B-B14F-4D97-AF65-F5344CB8AC3E}">
        <p14:creationId xmlns:p14="http://schemas.microsoft.com/office/powerpoint/2010/main" val="366899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e 42"/>
          <p:cNvSpPr/>
          <p:nvPr/>
        </p:nvSpPr>
        <p:spPr>
          <a:xfrm>
            <a:off x="648905" y="2869143"/>
            <a:ext cx="2469401" cy="2413351"/>
          </a:xfrm>
          <a:prstGeom prst="pie">
            <a:avLst>
              <a:gd name="adj1" fmla="val 5414852"/>
              <a:gd name="adj2" fmla="val 163047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Pie 43"/>
          <p:cNvSpPr/>
          <p:nvPr/>
        </p:nvSpPr>
        <p:spPr>
          <a:xfrm>
            <a:off x="789770" y="3006253"/>
            <a:ext cx="2188812" cy="2139131"/>
          </a:xfrm>
          <a:prstGeom prst="pie">
            <a:avLst>
              <a:gd name="adj1" fmla="val 5414852"/>
              <a:gd name="adj2" fmla="val 17602702"/>
            </a:avLst>
          </a:prstGeom>
          <a:solidFill>
            <a:srgbClr val="8C8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>
            <a:off x="930635" y="3143362"/>
            <a:ext cx="1908224" cy="1864912"/>
          </a:xfrm>
          <a:prstGeom prst="pie">
            <a:avLst>
              <a:gd name="adj1" fmla="val 5414852"/>
              <a:gd name="adj2" fmla="val 189938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>
            <a:off x="1088180" y="3296705"/>
            <a:ext cx="1594416" cy="1558226"/>
          </a:xfrm>
          <a:prstGeom prst="pie">
            <a:avLst>
              <a:gd name="adj1" fmla="val 5414852"/>
              <a:gd name="adj2" fmla="val 208761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Pie 46"/>
          <p:cNvSpPr/>
          <p:nvPr/>
        </p:nvSpPr>
        <p:spPr>
          <a:xfrm>
            <a:off x="1251988" y="3456147"/>
            <a:ext cx="1268123" cy="1239340"/>
          </a:xfrm>
          <a:prstGeom prst="pie">
            <a:avLst>
              <a:gd name="adj1" fmla="val 5414852"/>
              <a:gd name="adj2" fmla="val 8764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418001" y="3617736"/>
            <a:ext cx="937442" cy="916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849391" y="2327873"/>
            <a:ext cx="7195662" cy="815489"/>
          </a:xfrm>
          <a:prstGeom prst="rect">
            <a:avLst/>
          </a:prstGeom>
          <a:solidFill>
            <a:srgbClr val="E0E6E5"/>
          </a:solidFill>
        </p:spPr>
        <p:txBody>
          <a:bodyPr wrap="square" lIns="216000" tIns="0" rIns="0" bIns="0" rtlCol="0" anchor="ctr"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Omezený okruh oprávněných emitentů</a:t>
            </a:r>
          </a:p>
          <a:p>
            <a:pPr marL="180000" lvl="2" indent="-180000">
              <a:spcBef>
                <a:spcPts val="200"/>
              </a:spcBef>
              <a:buFont typeface="Arial" charset="0"/>
              <a:buChar char="–"/>
              <a:defRPr/>
            </a:pPr>
            <a:r>
              <a:rPr lang="cs-CZ" altLang="en-US" sz="1500" kern="0" spc="-20" dirty="0">
                <a:solidFill>
                  <a:srgbClr val="000000"/>
                </a:solidFill>
              </a:rPr>
              <a:t>pouze banka se sídlem v ČR, které byla udělena ČNB bankovní licence</a:t>
            </a:r>
            <a:endParaRPr lang="en-GB" sz="1500" spc="-20" dirty="0"/>
          </a:p>
        </p:txBody>
      </p:sp>
      <p:sp>
        <p:nvSpPr>
          <p:cNvPr id="34" name="Rectangle 33"/>
          <p:cNvSpPr/>
          <p:nvPr/>
        </p:nvSpPr>
        <p:spPr>
          <a:xfrm>
            <a:off x="2682596" y="2327873"/>
            <a:ext cx="331450" cy="815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spcBef>
                <a:spcPts val="200"/>
              </a:spcBef>
            </a:pP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849389" y="3249990"/>
            <a:ext cx="7195662" cy="815489"/>
          </a:xfrm>
          <a:prstGeom prst="rect">
            <a:avLst/>
          </a:prstGeom>
          <a:solidFill>
            <a:srgbClr val="E0E6E5"/>
          </a:solidFill>
        </p:spPr>
        <p:txBody>
          <a:bodyPr wrap="square" lIns="216000" tIns="0" rIns="0" bIns="0" rtlCol="0" anchor="ctr"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Nižší úvěrové riziko</a:t>
            </a:r>
          </a:p>
          <a:p>
            <a:pPr marL="180000" lvl="1" indent="-180000">
              <a:spcBef>
                <a:spcPts val="200"/>
              </a:spcBef>
              <a:buFontTx/>
              <a:buChar char="–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vyšší krytí oproti standardním dluhopisům (tzv. </a:t>
            </a:r>
            <a:r>
              <a:rPr lang="cs-CZ" altLang="en-US" sz="1500" kern="0" dirty="0" err="1">
                <a:solidFill>
                  <a:srgbClr val="000000"/>
                </a:solidFill>
              </a:rPr>
              <a:t>dual</a:t>
            </a:r>
            <a:r>
              <a:rPr lang="cs-CZ" altLang="en-US" sz="1500" kern="0" dirty="0">
                <a:solidFill>
                  <a:srgbClr val="000000"/>
                </a:solidFill>
              </a:rPr>
              <a:t> </a:t>
            </a:r>
            <a:r>
              <a:rPr lang="cs-CZ" altLang="en-US" sz="1500" kern="0" dirty="0" err="1">
                <a:solidFill>
                  <a:srgbClr val="000000"/>
                </a:solidFill>
              </a:rPr>
              <a:t>recourse</a:t>
            </a:r>
            <a:r>
              <a:rPr lang="cs-CZ" altLang="en-US" sz="1500" kern="0" dirty="0">
                <a:solidFill>
                  <a:srgbClr val="000000"/>
                </a:solidFill>
              </a:rPr>
              <a:t>)</a:t>
            </a:r>
            <a:endParaRPr lang="en-GB" sz="1500" dirty="0"/>
          </a:p>
        </p:txBody>
      </p:sp>
      <p:sp>
        <p:nvSpPr>
          <p:cNvPr id="36" name="Rectangle 35"/>
          <p:cNvSpPr/>
          <p:nvPr/>
        </p:nvSpPr>
        <p:spPr>
          <a:xfrm>
            <a:off x="2682596" y="3249990"/>
            <a:ext cx="331450" cy="8154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spcBef>
                <a:spcPts val="200"/>
              </a:spcBef>
            </a:pP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849391" y="4172107"/>
            <a:ext cx="7195662" cy="815489"/>
          </a:xfrm>
          <a:prstGeom prst="rect">
            <a:avLst/>
          </a:prstGeom>
          <a:solidFill>
            <a:srgbClr val="E0E6E5"/>
          </a:solidFill>
        </p:spPr>
        <p:txBody>
          <a:bodyPr wrap="square" lIns="216000" tIns="0" rIns="0" bIns="0" rtlCol="0" anchor="ctr"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Způsobilé krycí portfolio</a:t>
            </a:r>
          </a:p>
          <a:p>
            <a:pPr marL="180000" lvl="1" indent="-180000">
              <a:spcBef>
                <a:spcPts val="200"/>
              </a:spcBef>
              <a:buFontTx/>
              <a:buChar char="–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kvalitativní a kvantitativní kritéria</a:t>
            </a:r>
          </a:p>
          <a:p>
            <a:pPr marL="180000" lvl="1" indent="-180000">
              <a:spcBef>
                <a:spcPts val="200"/>
              </a:spcBef>
              <a:buFontTx/>
              <a:buChar char="–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zákonné vs. smluvní požadavky (striktnější než zákonné)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82596" y="4172107"/>
            <a:ext cx="331450" cy="8154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spcBef>
                <a:spcPts val="200"/>
              </a:spcBef>
            </a:pP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849391" y="5094223"/>
            <a:ext cx="7195662" cy="815489"/>
          </a:xfrm>
          <a:prstGeom prst="rect">
            <a:avLst/>
          </a:prstGeom>
          <a:solidFill>
            <a:srgbClr val="E0E6E5"/>
          </a:solidFill>
        </p:spPr>
        <p:txBody>
          <a:bodyPr wrap="square" lIns="216000" tIns="0" rIns="0" bIns="0" rtlCol="0" anchor="ctr"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Ochrana statutu krytého dluhopisu</a:t>
            </a:r>
          </a:p>
          <a:p>
            <a:pPr marL="180000" lvl="1" indent="-180000">
              <a:spcBef>
                <a:spcPts val="200"/>
              </a:spcBef>
              <a:buFontTx/>
              <a:buChar char="–"/>
              <a:defRPr/>
            </a:pPr>
            <a:r>
              <a:rPr lang="cs-CZ" altLang="en-US" sz="1500" kern="0" dirty="0">
                <a:solidFill>
                  <a:srgbClr val="000000"/>
                </a:solidFill>
              </a:rPr>
              <a:t>§ 32a až § 32e, § 375 </a:t>
            </a:r>
            <a:r>
              <a:rPr lang="cs-CZ" altLang="en-US" sz="1500" kern="0" dirty="0" err="1">
                <a:solidFill>
                  <a:srgbClr val="000000"/>
                </a:solidFill>
              </a:rPr>
              <a:t>InsZ</a:t>
            </a:r>
            <a:endParaRPr lang="en-GB" sz="1500" dirty="0"/>
          </a:p>
        </p:txBody>
      </p:sp>
      <p:sp>
        <p:nvSpPr>
          <p:cNvPr id="40" name="Rectangle 39"/>
          <p:cNvSpPr/>
          <p:nvPr/>
        </p:nvSpPr>
        <p:spPr>
          <a:xfrm>
            <a:off x="2682596" y="5094223"/>
            <a:ext cx="331450" cy="815491"/>
          </a:xfrm>
          <a:prstGeom prst="rect">
            <a:avLst/>
          </a:prstGeom>
          <a:solidFill>
            <a:srgbClr val="8C8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spcBef>
                <a:spcPts val="200"/>
              </a:spcBef>
            </a:pP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849391" y="6016339"/>
            <a:ext cx="7195662" cy="815489"/>
          </a:xfrm>
          <a:prstGeom prst="rect">
            <a:avLst/>
          </a:prstGeom>
          <a:solidFill>
            <a:srgbClr val="E0E6E5"/>
          </a:solidFill>
        </p:spPr>
        <p:txBody>
          <a:bodyPr wrap="square" lIns="216000" tIns="0" rIns="0" bIns="0" rtlCol="0" anchor="ctr"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cs-CZ" altLang="en-US" sz="1500" b="1" kern="0" dirty="0">
                <a:solidFill>
                  <a:srgbClr val="000000"/>
                </a:solidFill>
              </a:rPr>
              <a:t>Druhy krytých dluhopisů</a:t>
            </a:r>
          </a:p>
          <a:p>
            <a:pPr marL="180000" lvl="2" indent="-180000">
              <a:spcBef>
                <a:spcPts val="200"/>
              </a:spcBef>
              <a:buFont typeface="Arial" charset="0"/>
              <a:buChar char="–"/>
              <a:defRPr/>
            </a:pPr>
            <a:r>
              <a:rPr lang="cs-CZ" altLang="en-US" sz="1500" kern="0" spc="-20" dirty="0">
                <a:solidFill>
                  <a:srgbClr val="000000"/>
                </a:solidFill>
                <a:hlinkClick r:id="rId3"/>
              </a:rPr>
              <a:t>hypoteční zástavní list</a:t>
            </a:r>
            <a:r>
              <a:rPr lang="cs-CZ" altLang="en-US" sz="1500" kern="0" spc="-20" dirty="0">
                <a:solidFill>
                  <a:srgbClr val="000000"/>
                </a:solidFill>
              </a:rPr>
              <a:t>, veřejnoprávní zástavní list, smíšený zástavní list</a:t>
            </a:r>
            <a:endParaRPr lang="en-GB" sz="1500" kern="0" spc="-2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82596" y="6016339"/>
            <a:ext cx="331450" cy="815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spcBef>
                <a:spcPts val="200"/>
              </a:spcBef>
            </a:pP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2D18F-B092-ED42-9E00-A63D10DFA0A8}"/>
              </a:ext>
            </a:extLst>
          </p:cNvPr>
          <p:cNvSpPr txBox="1">
            <a:spLocks/>
          </p:cNvSpPr>
          <p:nvPr/>
        </p:nvSpPr>
        <p:spPr bwMode="gray">
          <a:xfrm>
            <a:off x="1154954" y="1050151"/>
            <a:ext cx="8761413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en-US" dirty="0"/>
              <a:t>Co je krytý dluhopis</a:t>
            </a:r>
            <a:r>
              <a:rPr lang="en-GB" alt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1007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181601" y="3334477"/>
            <a:ext cx="2337890" cy="12587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Krycí portfolio</a:t>
            </a:r>
          </a:p>
          <a:p>
            <a:pPr algn="ctr" eaLnBrk="1" hangingPunct="1"/>
            <a:endParaRPr lang="cs-CZ" altLang="en-US" sz="1600" dirty="0">
              <a:solidFill>
                <a:schemeClr val="bg1"/>
              </a:solidFill>
            </a:endParaRPr>
          </a:p>
          <a:p>
            <a:pPr algn="ctr" eaLnBrk="1" hangingPunct="1"/>
            <a:endParaRPr lang="en-GB" altLang="en-US" sz="1600" dirty="0">
              <a:solidFill>
                <a:schemeClr val="bg1"/>
              </a:solidFill>
            </a:endParaRPr>
          </a:p>
          <a:p>
            <a:pPr algn="ctr" eaLnBrk="1" hangingPunct="1"/>
            <a:endParaRPr lang="cs-CZ" altLang="en-US" sz="1600" b="1" dirty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1916" y="5850332"/>
            <a:ext cx="2634072" cy="897651"/>
          </a:xfrm>
          <a:prstGeom prst="rect">
            <a:avLst/>
          </a:prstGeom>
          <a:solidFill>
            <a:srgbClr val="005F86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Vlastníci krytých dluhopisu </a:t>
            </a:r>
            <a:br>
              <a:rPr lang="cs-CZ" altLang="en-US" sz="1600" dirty="0">
                <a:solidFill>
                  <a:schemeClr val="bg1"/>
                </a:solidFill>
              </a:rPr>
            </a:b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76417" y="3576689"/>
            <a:ext cx="1923786" cy="774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Monitor krytého </a:t>
            </a:r>
            <a:br>
              <a:rPr lang="cs-CZ" altLang="en-US" sz="1600" dirty="0">
                <a:solidFill>
                  <a:schemeClr val="bg1"/>
                </a:solidFill>
              </a:rPr>
            </a:br>
            <a:r>
              <a:rPr lang="cs-CZ" altLang="en-US" sz="1600" dirty="0">
                <a:solidFill>
                  <a:schemeClr val="bg1"/>
                </a:solidFill>
              </a:rPr>
              <a:t>bloku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573385" y="4891912"/>
            <a:ext cx="886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200" dirty="0"/>
              <a:t>Kryté dluhopisy</a:t>
            </a:r>
            <a:endParaRPr lang="en-GB" altLang="en-US" sz="1200" dirty="0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9070703" y="4829406"/>
            <a:ext cx="1035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200"/>
              <a:t>Prostředky z krytých dluhopisů</a:t>
            </a:r>
            <a:endParaRPr lang="en-GB" altLang="en-US" sz="1200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481170" y="4002072"/>
            <a:ext cx="14787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200" dirty="0"/>
              <a:t>Pravidelná kontrola krycího portfolia</a:t>
            </a:r>
            <a:endParaRPr lang="en-GB" altLang="en-US" sz="1200" dirty="0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666213" y="5104605"/>
            <a:ext cx="1108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200" dirty="0"/>
              <a:t>Evidenčně oddělený majetek</a:t>
            </a:r>
            <a:endParaRPr lang="en-GB" altLang="en-US" sz="1200" dirty="0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4663157" y="4593273"/>
            <a:ext cx="518444" cy="80389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" name="Straight Arrow Connector 2"/>
          <p:cNvCxnSpPr>
            <a:stCxn id="18437" idx="3"/>
            <a:endCxn id="18435" idx="1"/>
          </p:cNvCxnSpPr>
          <p:nvPr/>
        </p:nvCxnSpPr>
        <p:spPr>
          <a:xfrm flipV="1">
            <a:off x="3300203" y="3963876"/>
            <a:ext cx="1881398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46286" y="4593274"/>
            <a:ext cx="0" cy="126053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070702" y="4593274"/>
            <a:ext cx="0" cy="125705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81600" y="2291070"/>
            <a:ext cx="4824141" cy="56445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Krytý blok Banka (Emitent)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667851" y="3334477"/>
            <a:ext cx="2337890" cy="12587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Dluhy kryté krycím </a:t>
            </a:r>
            <a:br>
              <a:rPr lang="cs-CZ" altLang="en-US" sz="1600" dirty="0">
                <a:solidFill>
                  <a:schemeClr val="bg1"/>
                </a:solidFill>
              </a:rPr>
            </a:br>
            <a:r>
              <a:rPr lang="cs-CZ" altLang="en-US" sz="1600" dirty="0">
                <a:solidFill>
                  <a:schemeClr val="bg1"/>
                </a:solidFill>
              </a:rPr>
              <a:t>portfoliem</a:t>
            </a:r>
          </a:p>
          <a:p>
            <a:pPr algn="ctr" eaLnBrk="1" hangingPunct="1"/>
            <a:endParaRPr lang="cs-CZ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endParaRPr lang="en-GB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23" idx="2"/>
            <a:endCxn id="18435" idx="0"/>
          </p:cNvCxnSpPr>
          <p:nvPr/>
        </p:nvCxnSpPr>
        <p:spPr>
          <a:xfrm flipH="1">
            <a:off x="6350546" y="2855528"/>
            <a:ext cx="1243125" cy="47894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3" idx="2"/>
            <a:endCxn id="24" idx="0"/>
          </p:cNvCxnSpPr>
          <p:nvPr/>
        </p:nvCxnSpPr>
        <p:spPr>
          <a:xfrm>
            <a:off x="7593671" y="2855528"/>
            <a:ext cx="1243125" cy="47894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546674" y="2229555"/>
            <a:ext cx="1108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200" dirty="0"/>
              <a:t>Evidenčně oddělené jmění</a:t>
            </a:r>
            <a:endParaRPr lang="en-GB" altLang="en-US" sz="1200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702080" y="2540829"/>
            <a:ext cx="1479520" cy="109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330A1E-9B43-2245-8F6C-24F727CE9D38}"/>
              </a:ext>
            </a:extLst>
          </p:cNvPr>
          <p:cNvCxnSpPr/>
          <p:nvPr/>
        </p:nvCxnSpPr>
        <p:spPr>
          <a:xfrm flipV="1">
            <a:off x="6163256" y="4648403"/>
            <a:ext cx="0" cy="125705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>
            <a:extLst>
              <a:ext uri="{FF2B5EF4-FFF2-40B4-BE49-F238E27FC236}">
                <a16:creationId xmlns:a16="http://schemas.microsoft.com/office/drawing/2014/main" id="{4DC3D523-6F04-2443-A8C6-C850E432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044" y="5855564"/>
            <a:ext cx="2365605" cy="897651"/>
          </a:xfrm>
          <a:prstGeom prst="rect">
            <a:avLst/>
          </a:prstGeom>
          <a:solidFill>
            <a:srgbClr val="005F86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1600" dirty="0">
                <a:solidFill>
                  <a:schemeClr val="bg1"/>
                </a:solidFill>
              </a:rPr>
              <a:t>Krycí aktiva</a:t>
            </a:r>
          </a:p>
          <a:p>
            <a:pPr algn="ctr" eaLnBrk="1" hangingPunct="1"/>
            <a:r>
              <a:rPr lang="cs-CZ" altLang="en-US" sz="1050" dirty="0">
                <a:solidFill>
                  <a:schemeClr val="bg1"/>
                </a:solidFill>
              </a:rPr>
              <a:t>(pohledávky z hypoték, deriváty, …)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BE9DD81-FD24-CB46-AEE2-B2C9EA6BF7A0}"/>
              </a:ext>
            </a:extLst>
          </p:cNvPr>
          <p:cNvSpPr txBox="1">
            <a:spLocks/>
          </p:cNvSpPr>
          <p:nvPr/>
        </p:nvSpPr>
        <p:spPr bwMode="gray">
          <a:xfrm>
            <a:off x="1154954" y="1050151"/>
            <a:ext cx="876141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en-US" dirty="0"/>
              <a:t>Strukturování krytých dluhopisů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65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Hypoteční zástavní listy</a:t>
            </a:r>
          </a:p>
        </p:txBody>
      </p:sp>
    </p:spTree>
    <p:extLst>
      <p:ext uri="{BB962C8B-B14F-4D97-AF65-F5344CB8AC3E}">
        <p14:creationId xmlns:p14="http://schemas.microsoft.com/office/powerpoint/2010/main" val="323355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1069651" y="912636"/>
            <a:ext cx="11429383" cy="553998"/>
          </a:xfrm>
        </p:spPr>
        <p:txBody>
          <a:bodyPr/>
          <a:lstStyle/>
          <a:p>
            <a:r>
              <a:rPr lang="cs-CZ" altLang="en-US" dirty="0"/>
              <a:t>“Krytí“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49499"/>
              </p:ext>
            </p:extLst>
          </p:nvPr>
        </p:nvGraphicFramePr>
        <p:xfrm>
          <a:off x="532015" y="2406601"/>
          <a:ext cx="10773294" cy="389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5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Krycí </a:t>
                      </a: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aktiva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R="36000" marT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hypoteční úvěry,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deriváty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provázáné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s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portfoliem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peníze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pohledávky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států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(OECD,…),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anebo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jimi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zaručené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pohledávky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b="1" dirty="0" err="1">
                          <a:solidFill>
                            <a:schemeClr val="tx1"/>
                          </a:solidFill>
                        </a:rPr>
                        <a:t>úvěr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1" dirty="0" err="1">
                          <a:solidFill>
                            <a:schemeClr val="tx1"/>
                          </a:solidFill>
                        </a:rPr>
                        <a:t>zajištěný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1" dirty="0" err="1">
                          <a:solidFill>
                            <a:schemeClr val="tx1"/>
                          </a:solidFill>
                        </a:rPr>
                        <a:t>nemovitostí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</a:rPr>
                        <a:t> ze 100 %</a:t>
                      </a:r>
                    </a:p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vyjádření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jmenovité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nebo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reálné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</a:rPr>
                        <a:t>hodnotě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solidFill>
                      <a:srgbClr val="E0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00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Způsob</a:t>
                      </a:r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krytí</a:t>
                      </a:r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R="36000" marT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b="1" dirty="0"/>
                        <a:t>limit pro zajištění </a:t>
                      </a:r>
                      <a:r>
                        <a:rPr lang="en-GB" sz="1500" b="1" dirty="0" err="1"/>
                        <a:t>pohledávkami</a:t>
                      </a:r>
                      <a:r>
                        <a:rPr lang="en-GB" sz="1500" b="1" dirty="0"/>
                        <a:t> z hypotečních </a:t>
                      </a:r>
                      <a:r>
                        <a:rPr lang="en-GB" sz="1500" b="1" dirty="0" err="1"/>
                        <a:t>úvěrů</a:t>
                      </a:r>
                      <a:r>
                        <a:rPr lang="en-GB" sz="1500" b="1" dirty="0"/>
                        <a:t> 85 %</a:t>
                      </a:r>
                    </a:p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dirty="0" err="1"/>
                        <a:t>nová</a:t>
                      </a:r>
                      <a:r>
                        <a:rPr lang="en-GB" sz="1500" dirty="0"/>
                        <a:t> úprava </a:t>
                      </a:r>
                      <a:r>
                        <a:rPr lang="en-GB" sz="1500" dirty="0" err="1"/>
                        <a:t>požadavek</a:t>
                      </a:r>
                      <a:r>
                        <a:rPr lang="en-GB" sz="1500" dirty="0"/>
                        <a:t> LTV </a:t>
                      </a:r>
                      <a:r>
                        <a:rPr lang="en-GB" sz="1500" dirty="0" err="1"/>
                        <a:t>testu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portfolia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nepřebírá</a:t>
                      </a:r>
                      <a:endParaRPr lang="en-GB" sz="1500" dirty="0"/>
                    </a:p>
                  </a:txBody>
                  <a:tcPr marR="36000" marT="72000">
                    <a:solidFill>
                      <a:srgbClr val="E0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4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Povinné</a:t>
                      </a:r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přezajištění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R="36000" marT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dirty="0" err="1"/>
                        <a:t>povinné</a:t>
                      </a:r>
                      <a:r>
                        <a:rPr lang="en-GB" sz="1500" dirty="0"/>
                        <a:t> </a:t>
                      </a:r>
                      <a:r>
                        <a:rPr lang="en-GB" sz="1500" b="1" dirty="0" err="1"/>
                        <a:t>přezajištění</a:t>
                      </a:r>
                      <a:r>
                        <a:rPr lang="en-GB" sz="1500" b="1" dirty="0"/>
                        <a:t> </a:t>
                      </a:r>
                      <a:r>
                        <a:rPr lang="en-GB" sz="1500" b="1" dirty="0" err="1"/>
                        <a:t>ve</a:t>
                      </a:r>
                      <a:r>
                        <a:rPr lang="en-GB" sz="1500" b="1" dirty="0"/>
                        <a:t> </a:t>
                      </a:r>
                      <a:r>
                        <a:rPr lang="en-GB" sz="1500" b="1" dirty="0" err="1"/>
                        <a:t>výši</a:t>
                      </a:r>
                      <a:r>
                        <a:rPr lang="en-GB" sz="1500" b="1" dirty="0"/>
                        <a:t> 2%</a:t>
                      </a:r>
                    </a:p>
                  </a:txBody>
                  <a:tcPr marR="36000" marT="72000">
                    <a:solidFill>
                      <a:srgbClr val="E0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4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Smluvní</a:t>
                      </a:r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500" b="1" dirty="0" err="1">
                          <a:solidFill>
                            <a:schemeClr val="bg1"/>
                          </a:solidFill>
                        </a:rPr>
                        <a:t>úprava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R="36000" marT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3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sz="1500" dirty="0" err="1"/>
                        <a:t>emisních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podmínky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mohou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stanovit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přísnější</a:t>
                      </a:r>
                      <a:r>
                        <a:rPr lang="en-GB" sz="1500" dirty="0"/>
                        <a:t> testy</a:t>
                      </a:r>
                    </a:p>
                  </a:txBody>
                  <a:tcPr marR="36000" marT="72000">
                    <a:solidFill>
                      <a:srgbClr val="E0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1804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BB5D979-FDAD-DA4B-B393-08DC698D50F7}"/>
              </a:ext>
            </a:extLst>
          </p:cNvPr>
          <p:cNvGrpSpPr/>
          <p:nvPr/>
        </p:nvGrpSpPr>
        <p:grpSpPr>
          <a:xfrm>
            <a:off x="10449910" y="5485956"/>
            <a:ext cx="855399" cy="815998"/>
            <a:chOff x="7050313" y="2957861"/>
            <a:chExt cx="1800000" cy="180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3143AD-0ED0-6A43-8543-28A35EE5D5E8}"/>
                </a:ext>
              </a:extLst>
            </p:cNvPr>
            <p:cNvSpPr/>
            <p:nvPr/>
          </p:nvSpPr>
          <p:spPr>
            <a:xfrm>
              <a:off x="7050313" y="2957861"/>
              <a:ext cx="1800000" cy="18000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66D967-30F8-D34C-B665-1FEEFB759FE9}"/>
                </a:ext>
              </a:extLst>
            </p:cNvPr>
            <p:cNvGrpSpPr/>
            <p:nvPr/>
          </p:nvGrpSpPr>
          <p:grpSpPr>
            <a:xfrm>
              <a:off x="7360057" y="3377099"/>
              <a:ext cx="1266825" cy="792163"/>
              <a:chOff x="7331676" y="3523456"/>
              <a:chExt cx="1266825" cy="792163"/>
            </a:xfrm>
            <a:solidFill>
              <a:schemeClr val="bg1"/>
            </a:solidFill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39C798F3-6FBE-E341-9EE9-D4F6A9B9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1913" y="398065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517EB23A-9F96-4B44-B9B7-A14D2DB06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438" y="4098131"/>
                <a:ext cx="433388" cy="66675"/>
              </a:xfrm>
              <a:custGeom>
                <a:avLst/>
                <a:gdLst>
                  <a:gd name="T0" fmla="*/ 2147483647 w 115"/>
                  <a:gd name="T1" fmla="*/ 2147483647 h 18"/>
                  <a:gd name="T2" fmla="*/ 2147483647 w 115"/>
                  <a:gd name="T3" fmla="*/ 2147483647 h 18"/>
                  <a:gd name="T4" fmla="*/ 0 w 115"/>
                  <a:gd name="T5" fmla="*/ 2147483647 h 18"/>
                  <a:gd name="T6" fmla="*/ 2147483647 w 115"/>
                  <a:gd name="T7" fmla="*/ 0 h 18"/>
                  <a:gd name="T8" fmla="*/ 2147483647 w 115"/>
                  <a:gd name="T9" fmla="*/ 0 h 18"/>
                  <a:gd name="T10" fmla="*/ 2147483647 w 115"/>
                  <a:gd name="T11" fmla="*/ 2147483647 h 18"/>
                  <a:gd name="T12" fmla="*/ 2147483647 w 115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8">
                    <a:moveTo>
                      <a:pt x="10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1" y="0"/>
                      <a:pt x="115" y="4"/>
                      <a:pt x="115" y="9"/>
                    </a:cubicBezTo>
                    <a:cubicBezTo>
                      <a:pt x="115" y="14"/>
                      <a:pt x="111" y="18"/>
                      <a:pt x="106" y="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28362700-7D9B-D14D-91AE-038A11CB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438" y="3999706"/>
                <a:ext cx="433388" cy="71437"/>
              </a:xfrm>
              <a:custGeom>
                <a:avLst/>
                <a:gdLst>
                  <a:gd name="T0" fmla="*/ 2147483647 w 115"/>
                  <a:gd name="T1" fmla="*/ 2147483647 h 19"/>
                  <a:gd name="T2" fmla="*/ 2147483647 w 115"/>
                  <a:gd name="T3" fmla="*/ 2147483647 h 19"/>
                  <a:gd name="T4" fmla="*/ 0 w 115"/>
                  <a:gd name="T5" fmla="*/ 2147483647 h 19"/>
                  <a:gd name="T6" fmla="*/ 2147483647 w 115"/>
                  <a:gd name="T7" fmla="*/ 0 h 19"/>
                  <a:gd name="T8" fmla="*/ 2147483647 w 115"/>
                  <a:gd name="T9" fmla="*/ 0 h 19"/>
                  <a:gd name="T10" fmla="*/ 2147483647 w 115"/>
                  <a:gd name="T11" fmla="*/ 2147483647 h 19"/>
                  <a:gd name="T12" fmla="*/ 2147483647 w 115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9">
                    <a:moveTo>
                      <a:pt x="106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4" y="19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1" y="0"/>
                      <a:pt x="115" y="4"/>
                      <a:pt x="115" y="9"/>
                    </a:cubicBezTo>
                    <a:cubicBezTo>
                      <a:pt x="115" y="14"/>
                      <a:pt x="111" y="19"/>
                      <a:pt x="106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760D5024-FD0F-4140-BB91-4BF2208A8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1676" y="3753644"/>
                <a:ext cx="992188" cy="561975"/>
              </a:xfrm>
              <a:custGeom>
                <a:avLst/>
                <a:gdLst>
                  <a:gd name="T0" fmla="*/ 2147483647 w 263"/>
                  <a:gd name="T1" fmla="*/ 2147483647 h 149"/>
                  <a:gd name="T2" fmla="*/ 2147483647 w 263"/>
                  <a:gd name="T3" fmla="*/ 2147483647 h 149"/>
                  <a:gd name="T4" fmla="*/ 2147483647 w 263"/>
                  <a:gd name="T5" fmla="*/ 2147483647 h 149"/>
                  <a:gd name="T6" fmla="*/ 2147483647 w 263"/>
                  <a:gd name="T7" fmla="*/ 2147483647 h 149"/>
                  <a:gd name="T8" fmla="*/ 2147483647 w 263"/>
                  <a:gd name="T9" fmla="*/ 2147483647 h 149"/>
                  <a:gd name="T10" fmla="*/ 2147483647 w 263"/>
                  <a:gd name="T11" fmla="*/ 0 h 149"/>
                  <a:gd name="T12" fmla="*/ 0 w 263"/>
                  <a:gd name="T13" fmla="*/ 0 h 149"/>
                  <a:gd name="T14" fmla="*/ 0 w 263"/>
                  <a:gd name="T15" fmla="*/ 2147483647 h 149"/>
                  <a:gd name="T16" fmla="*/ 2147483647 w 263"/>
                  <a:gd name="T17" fmla="*/ 2147483647 h 149"/>
                  <a:gd name="T18" fmla="*/ 2147483647 w 263"/>
                  <a:gd name="T19" fmla="*/ 2147483647 h 149"/>
                  <a:gd name="T20" fmla="*/ 2147483647 w 263"/>
                  <a:gd name="T21" fmla="*/ 2147483647 h 1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3" h="149">
                    <a:moveTo>
                      <a:pt x="245" y="105"/>
                    </a:moveTo>
                    <a:cubicBezTo>
                      <a:pt x="245" y="130"/>
                      <a:pt x="245" y="130"/>
                      <a:pt x="245" y="130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7" y="12"/>
                      <a:pt x="178" y="5"/>
                      <a:pt x="1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63" y="149"/>
                      <a:pt x="263" y="149"/>
                      <a:pt x="263" y="149"/>
                    </a:cubicBezTo>
                    <a:cubicBezTo>
                      <a:pt x="263" y="100"/>
                      <a:pt x="263" y="100"/>
                      <a:pt x="263" y="100"/>
                    </a:cubicBezTo>
                    <a:cubicBezTo>
                      <a:pt x="257" y="101"/>
                      <a:pt x="251" y="103"/>
                      <a:pt x="245" y="10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7B23004C-8793-EF49-8099-900D4EB37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1913" y="3607594"/>
                <a:ext cx="554038" cy="557212"/>
              </a:xfrm>
              <a:custGeom>
                <a:avLst/>
                <a:gdLst>
                  <a:gd name="T0" fmla="*/ 2147483647 w 147"/>
                  <a:gd name="T1" fmla="*/ 2147483647 h 148"/>
                  <a:gd name="T2" fmla="*/ 2147483647 w 147"/>
                  <a:gd name="T3" fmla="*/ 0 h 148"/>
                  <a:gd name="T4" fmla="*/ 2147483647 w 147"/>
                  <a:gd name="T5" fmla="*/ 2147483647 h 148"/>
                  <a:gd name="T6" fmla="*/ 2147483647 w 147"/>
                  <a:gd name="T7" fmla="*/ 2147483647 h 148"/>
                  <a:gd name="T8" fmla="*/ 0 w 147"/>
                  <a:gd name="T9" fmla="*/ 2147483647 h 148"/>
                  <a:gd name="T10" fmla="*/ 2147483647 w 147"/>
                  <a:gd name="T11" fmla="*/ 2147483647 h 148"/>
                  <a:gd name="T12" fmla="*/ 2147483647 w 147"/>
                  <a:gd name="T13" fmla="*/ 2147483647 h 148"/>
                  <a:gd name="T14" fmla="*/ 2147483647 w 147"/>
                  <a:gd name="T15" fmla="*/ 2147483647 h 148"/>
                  <a:gd name="T16" fmla="*/ 2147483647 w 147"/>
                  <a:gd name="T17" fmla="*/ 2147483647 h 148"/>
                  <a:gd name="T18" fmla="*/ 2147483647 w 147"/>
                  <a:gd name="T19" fmla="*/ 2147483647 h 148"/>
                  <a:gd name="T20" fmla="*/ 2147483647 w 147"/>
                  <a:gd name="T21" fmla="*/ 2147483647 h 148"/>
                  <a:gd name="T22" fmla="*/ 2147483647 w 147"/>
                  <a:gd name="T23" fmla="*/ 2147483647 h 148"/>
                  <a:gd name="T24" fmla="*/ 2147483647 w 147"/>
                  <a:gd name="T25" fmla="*/ 2147483647 h 148"/>
                  <a:gd name="T26" fmla="*/ 2147483647 w 147"/>
                  <a:gd name="T27" fmla="*/ 2147483647 h 148"/>
                  <a:gd name="T28" fmla="*/ 2147483647 w 147"/>
                  <a:gd name="T29" fmla="*/ 2147483647 h 1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7" h="148">
                    <a:moveTo>
                      <a:pt x="124" y="24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18" y="86"/>
                      <a:pt x="4" y="12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4" y="60"/>
                      <a:pt x="75" y="56"/>
                      <a:pt x="78" y="52"/>
                    </a:cubicBezTo>
                    <a:cubicBezTo>
                      <a:pt x="83" y="48"/>
                      <a:pt x="91" y="48"/>
                      <a:pt x="95" y="52"/>
                    </a:cubicBezTo>
                    <a:cubicBezTo>
                      <a:pt x="100" y="57"/>
                      <a:pt x="100" y="65"/>
                      <a:pt x="95" y="69"/>
                    </a:cubicBezTo>
                    <a:cubicBezTo>
                      <a:pt x="92" y="73"/>
                      <a:pt x="87" y="74"/>
                      <a:pt x="83" y="72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61" y="130"/>
                      <a:pt x="127" y="113"/>
                      <a:pt x="127" y="113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24" y="24"/>
                      <a:pt x="124" y="24"/>
                      <a:pt x="124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3415A5BF-CB95-2D44-B563-140BD9885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0851" y="3523456"/>
                <a:ext cx="247650" cy="246062"/>
              </a:xfrm>
              <a:custGeom>
                <a:avLst/>
                <a:gdLst>
                  <a:gd name="T0" fmla="*/ 2147483647 w 66"/>
                  <a:gd name="T1" fmla="*/ 2147483647 h 65"/>
                  <a:gd name="T2" fmla="*/ 2147483647 w 66"/>
                  <a:gd name="T3" fmla="*/ 2147483647 h 65"/>
                  <a:gd name="T4" fmla="*/ 2147483647 w 66"/>
                  <a:gd name="T5" fmla="*/ 2147483647 h 65"/>
                  <a:gd name="T6" fmla="*/ 2147483647 w 66"/>
                  <a:gd name="T7" fmla="*/ 2147483647 h 65"/>
                  <a:gd name="T8" fmla="*/ 2147483647 w 66"/>
                  <a:gd name="T9" fmla="*/ 2147483647 h 65"/>
                  <a:gd name="T10" fmla="*/ 2147483647 w 66"/>
                  <a:gd name="T11" fmla="*/ 2147483647 h 65"/>
                  <a:gd name="T12" fmla="*/ 2147483647 w 66"/>
                  <a:gd name="T13" fmla="*/ 2147483647 h 65"/>
                  <a:gd name="T14" fmla="*/ 2147483647 w 66"/>
                  <a:gd name="T15" fmla="*/ 2147483647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65">
                    <a:moveTo>
                      <a:pt x="56" y="65"/>
                    </a:moveTo>
                    <a:cubicBezTo>
                      <a:pt x="53" y="65"/>
                      <a:pt x="51" y="64"/>
                      <a:pt x="49" y="62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7" y="0"/>
                      <a:pt x="13" y="0"/>
                      <a:pt x="17" y="4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6" y="53"/>
                      <a:pt x="66" y="59"/>
                      <a:pt x="62" y="62"/>
                    </a:cubicBezTo>
                    <a:cubicBezTo>
                      <a:pt x="60" y="64"/>
                      <a:pt x="58" y="65"/>
                      <a:pt x="56" y="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027ACE-F494-4148-9355-DB99C9A20A2F}"/>
              </a:ext>
            </a:extLst>
          </p:cNvPr>
          <p:cNvGrpSpPr/>
          <p:nvPr/>
        </p:nvGrpSpPr>
        <p:grpSpPr>
          <a:xfrm>
            <a:off x="10449909" y="2406601"/>
            <a:ext cx="855400" cy="742272"/>
            <a:chOff x="271464" y="1070114"/>
            <a:chExt cx="1800000" cy="180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2CBA0A-08A9-5342-9CEE-C659AD5275A2}"/>
                </a:ext>
              </a:extLst>
            </p:cNvPr>
            <p:cNvSpPr/>
            <p:nvPr/>
          </p:nvSpPr>
          <p:spPr>
            <a:xfrm>
              <a:off x="271464" y="1070114"/>
              <a:ext cx="1800000" cy="180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75E71B-9CBA-384A-A508-A0ED94316496}"/>
                </a:ext>
              </a:extLst>
            </p:cNvPr>
            <p:cNvGrpSpPr/>
            <p:nvPr/>
          </p:nvGrpSpPr>
          <p:grpSpPr>
            <a:xfrm>
              <a:off x="614978" y="1385763"/>
              <a:ext cx="1150937" cy="1149350"/>
              <a:chOff x="5160963" y="1427162"/>
              <a:chExt cx="1150937" cy="1149350"/>
            </a:xfrm>
            <a:solidFill>
              <a:schemeClr val="bg1"/>
            </a:solidFill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1092D11-AF50-B345-ADF8-A98F6F7D6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0963" y="1735137"/>
                <a:ext cx="1150937" cy="569913"/>
              </a:xfrm>
              <a:custGeom>
                <a:avLst/>
                <a:gdLst>
                  <a:gd name="T0" fmla="*/ 2147483647 w 305"/>
                  <a:gd name="T1" fmla="*/ 2147483647 h 151"/>
                  <a:gd name="T2" fmla="*/ 2147483647 w 305"/>
                  <a:gd name="T3" fmla="*/ 2147483647 h 151"/>
                  <a:gd name="T4" fmla="*/ 2147483647 w 305"/>
                  <a:gd name="T5" fmla="*/ 2147483647 h 151"/>
                  <a:gd name="T6" fmla="*/ 2147483647 w 305"/>
                  <a:gd name="T7" fmla="*/ 2147483647 h 151"/>
                  <a:gd name="T8" fmla="*/ 2147483647 w 305"/>
                  <a:gd name="T9" fmla="*/ 2147483647 h 151"/>
                  <a:gd name="T10" fmla="*/ 2147483647 w 305"/>
                  <a:gd name="T11" fmla="*/ 2147483647 h 151"/>
                  <a:gd name="T12" fmla="*/ 2147483647 w 305"/>
                  <a:gd name="T13" fmla="*/ 2147483647 h 151"/>
                  <a:gd name="T14" fmla="*/ 2147483647 w 305"/>
                  <a:gd name="T15" fmla="*/ 2147483647 h 151"/>
                  <a:gd name="T16" fmla="*/ 2147483647 w 305"/>
                  <a:gd name="T17" fmla="*/ 2147483647 h 151"/>
                  <a:gd name="T18" fmla="*/ 2147483647 w 305"/>
                  <a:gd name="T19" fmla="*/ 2147483647 h 151"/>
                  <a:gd name="T20" fmla="*/ 2147483647 w 305"/>
                  <a:gd name="T21" fmla="*/ 2147483647 h 151"/>
                  <a:gd name="T22" fmla="*/ 2147483647 w 305"/>
                  <a:gd name="T23" fmla="*/ 2147483647 h 151"/>
                  <a:gd name="T24" fmla="*/ 2147483647 w 305"/>
                  <a:gd name="T25" fmla="*/ 2147483647 h 151"/>
                  <a:gd name="T26" fmla="*/ 0 w 305"/>
                  <a:gd name="T27" fmla="*/ 2147483647 h 151"/>
                  <a:gd name="T28" fmla="*/ 2147483647 w 305"/>
                  <a:gd name="T29" fmla="*/ 2147483647 h 151"/>
                  <a:gd name="T30" fmla="*/ 2147483647 w 305"/>
                  <a:gd name="T31" fmla="*/ 2147483647 h 151"/>
                  <a:gd name="T32" fmla="*/ 2147483647 w 305"/>
                  <a:gd name="T33" fmla="*/ 2147483647 h 151"/>
                  <a:gd name="T34" fmla="*/ 2147483647 w 305"/>
                  <a:gd name="T35" fmla="*/ 2147483647 h 151"/>
                  <a:gd name="T36" fmla="*/ 2147483647 w 305"/>
                  <a:gd name="T37" fmla="*/ 2147483647 h 151"/>
                  <a:gd name="T38" fmla="*/ 2147483647 w 305"/>
                  <a:gd name="T39" fmla="*/ 2147483647 h 151"/>
                  <a:gd name="T40" fmla="*/ 2147483647 w 305"/>
                  <a:gd name="T41" fmla="*/ 2147483647 h 151"/>
                  <a:gd name="T42" fmla="*/ 2147483647 w 305"/>
                  <a:gd name="T43" fmla="*/ 2147483647 h 151"/>
                  <a:gd name="T44" fmla="*/ 2147483647 w 305"/>
                  <a:gd name="T45" fmla="*/ 2147483647 h 151"/>
                  <a:gd name="T46" fmla="*/ 2147483647 w 305"/>
                  <a:gd name="T47" fmla="*/ 2147483647 h 151"/>
                  <a:gd name="T48" fmla="*/ 2147483647 w 305"/>
                  <a:gd name="T49" fmla="*/ 2147483647 h 151"/>
                  <a:gd name="T50" fmla="*/ 2147483647 w 305"/>
                  <a:gd name="T51" fmla="*/ 2147483647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5" h="151">
                    <a:moveTo>
                      <a:pt x="305" y="109"/>
                    </a:moveTo>
                    <a:cubicBezTo>
                      <a:pt x="297" y="134"/>
                      <a:pt x="274" y="151"/>
                      <a:pt x="247" y="151"/>
                    </a:cubicBezTo>
                    <a:cubicBezTo>
                      <a:pt x="220" y="151"/>
                      <a:pt x="197" y="134"/>
                      <a:pt x="188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3" y="0"/>
                      <a:pt x="250" y="0"/>
                      <a:pt x="252" y="4"/>
                    </a:cubicBezTo>
                    <a:cubicBezTo>
                      <a:pt x="292" y="109"/>
                      <a:pt x="292" y="109"/>
                      <a:pt x="292" y="109"/>
                    </a:cubicBezTo>
                    <a:lnTo>
                      <a:pt x="305" y="109"/>
                    </a:lnTo>
                    <a:close/>
                    <a:moveTo>
                      <a:pt x="279" y="109"/>
                    </a:moveTo>
                    <a:cubicBezTo>
                      <a:pt x="247" y="23"/>
                      <a:pt x="247" y="23"/>
                      <a:pt x="247" y="23"/>
                    </a:cubicBezTo>
                    <a:cubicBezTo>
                      <a:pt x="214" y="109"/>
                      <a:pt x="214" y="109"/>
                      <a:pt x="214" y="109"/>
                    </a:cubicBezTo>
                    <a:lnTo>
                      <a:pt x="279" y="109"/>
                    </a:lnTo>
                    <a:close/>
                    <a:moveTo>
                      <a:pt x="59" y="151"/>
                    </a:moveTo>
                    <a:cubicBezTo>
                      <a:pt x="32" y="151"/>
                      <a:pt x="9" y="134"/>
                      <a:pt x="0" y="109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5" y="0"/>
                      <a:pt x="63" y="0"/>
                      <a:pt x="64" y="4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109" y="134"/>
                      <a:pt x="86" y="151"/>
                      <a:pt x="59" y="151"/>
                    </a:cubicBezTo>
                    <a:close/>
                    <a:moveTo>
                      <a:pt x="91" y="109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26" y="109"/>
                      <a:pt x="26" y="109"/>
                      <a:pt x="26" y="109"/>
                    </a:cubicBezTo>
                    <a:lnTo>
                      <a:pt x="91" y="109"/>
                    </a:lnTo>
                    <a:close/>
                    <a:moveTo>
                      <a:pt x="91" y="109"/>
                    </a:moveTo>
                    <a:cubicBezTo>
                      <a:pt x="91" y="109"/>
                      <a:pt x="91" y="109"/>
                      <a:pt x="91" y="10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CC3EA72C-E1F4-AF46-99D0-BF7877F1C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7175" y="1427162"/>
                <a:ext cx="800100" cy="1149350"/>
              </a:xfrm>
              <a:custGeom>
                <a:avLst/>
                <a:gdLst>
                  <a:gd name="T0" fmla="*/ 2147483647 w 212"/>
                  <a:gd name="T1" fmla="*/ 2147483647 h 305"/>
                  <a:gd name="T2" fmla="*/ 2147483647 w 212"/>
                  <a:gd name="T3" fmla="*/ 2147483647 h 305"/>
                  <a:gd name="T4" fmla="*/ 2147483647 w 212"/>
                  <a:gd name="T5" fmla="*/ 2147483647 h 305"/>
                  <a:gd name="T6" fmla="*/ 2147483647 w 212"/>
                  <a:gd name="T7" fmla="*/ 2147483647 h 305"/>
                  <a:gd name="T8" fmla="*/ 2147483647 w 212"/>
                  <a:gd name="T9" fmla="*/ 2147483647 h 305"/>
                  <a:gd name="T10" fmla="*/ 2147483647 w 212"/>
                  <a:gd name="T11" fmla="*/ 2147483647 h 305"/>
                  <a:gd name="T12" fmla="*/ 2147483647 w 212"/>
                  <a:gd name="T13" fmla="*/ 2147483647 h 305"/>
                  <a:gd name="T14" fmla="*/ 2147483647 w 212"/>
                  <a:gd name="T15" fmla="*/ 2147483647 h 305"/>
                  <a:gd name="T16" fmla="*/ 2147483647 w 212"/>
                  <a:gd name="T17" fmla="*/ 2147483647 h 305"/>
                  <a:gd name="T18" fmla="*/ 2147483647 w 212"/>
                  <a:gd name="T19" fmla="*/ 2147483647 h 305"/>
                  <a:gd name="T20" fmla="*/ 2147483647 w 212"/>
                  <a:gd name="T21" fmla="*/ 2147483647 h 305"/>
                  <a:gd name="T22" fmla="*/ 2147483647 w 212"/>
                  <a:gd name="T23" fmla="*/ 2147483647 h 305"/>
                  <a:gd name="T24" fmla="*/ 2147483647 w 212"/>
                  <a:gd name="T25" fmla="*/ 2147483647 h 305"/>
                  <a:gd name="T26" fmla="*/ 2147483647 w 212"/>
                  <a:gd name="T27" fmla="*/ 2147483647 h 305"/>
                  <a:gd name="T28" fmla="*/ 2147483647 w 212"/>
                  <a:gd name="T29" fmla="*/ 2147483647 h 305"/>
                  <a:gd name="T30" fmla="*/ 2147483647 w 212"/>
                  <a:gd name="T31" fmla="*/ 2147483647 h 305"/>
                  <a:gd name="T32" fmla="*/ 2147483647 w 212"/>
                  <a:gd name="T33" fmla="*/ 2147483647 h 305"/>
                  <a:gd name="T34" fmla="*/ 2147483647 w 212"/>
                  <a:gd name="T35" fmla="*/ 2147483647 h 305"/>
                  <a:gd name="T36" fmla="*/ 2147483647 w 212"/>
                  <a:gd name="T37" fmla="*/ 2147483647 h 305"/>
                  <a:gd name="T38" fmla="*/ 2147483647 w 212"/>
                  <a:gd name="T39" fmla="*/ 2147483647 h 305"/>
                  <a:gd name="T40" fmla="*/ 2147483647 w 212"/>
                  <a:gd name="T41" fmla="*/ 2147483647 h 305"/>
                  <a:gd name="T42" fmla="*/ 2147483647 w 212"/>
                  <a:gd name="T43" fmla="*/ 2147483647 h 305"/>
                  <a:gd name="T44" fmla="*/ 2147483647 w 212"/>
                  <a:gd name="T45" fmla="*/ 2147483647 h 305"/>
                  <a:gd name="T46" fmla="*/ 2147483647 w 212"/>
                  <a:gd name="T47" fmla="*/ 2147483647 h 305"/>
                  <a:gd name="T48" fmla="*/ 2147483647 w 212"/>
                  <a:gd name="T49" fmla="*/ 2147483647 h 305"/>
                  <a:gd name="T50" fmla="*/ 2147483647 w 212"/>
                  <a:gd name="T51" fmla="*/ 2147483647 h 305"/>
                  <a:gd name="T52" fmla="*/ 2147483647 w 212"/>
                  <a:gd name="T53" fmla="*/ 2147483647 h 305"/>
                  <a:gd name="T54" fmla="*/ 2147483647 w 212"/>
                  <a:gd name="T55" fmla="*/ 2147483647 h 305"/>
                  <a:gd name="T56" fmla="*/ 2147483647 w 212"/>
                  <a:gd name="T57" fmla="*/ 2147483647 h 305"/>
                  <a:gd name="T58" fmla="*/ 2147483647 w 212"/>
                  <a:gd name="T59" fmla="*/ 2147483647 h 305"/>
                  <a:gd name="T60" fmla="*/ 2147483647 w 212"/>
                  <a:gd name="T61" fmla="*/ 2147483647 h 305"/>
                  <a:gd name="T62" fmla="*/ 2147483647 w 212"/>
                  <a:gd name="T63" fmla="*/ 2147483647 h 305"/>
                  <a:gd name="T64" fmla="*/ 2147483647 w 212"/>
                  <a:gd name="T65" fmla="*/ 2147483647 h 305"/>
                  <a:gd name="T66" fmla="*/ 2147483647 w 212"/>
                  <a:gd name="T67" fmla="*/ 2147483647 h 305"/>
                  <a:gd name="T68" fmla="*/ 2147483647 w 212"/>
                  <a:gd name="T69" fmla="*/ 2147483647 h 305"/>
                  <a:gd name="T70" fmla="*/ 2147483647 w 212"/>
                  <a:gd name="T71" fmla="*/ 2147483647 h 305"/>
                  <a:gd name="T72" fmla="*/ 2147483647 w 212"/>
                  <a:gd name="T73" fmla="*/ 0 h 305"/>
                  <a:gd name="T74" fmla="*/ 2147483647 w 212"/>
                  <a:gd name="T75" fmla="*/ 2147483647 h 305"/>
                  <a:gd name="T76" fmla="*/ 2147483647 w 212"/>
                  <a:gd name="T77" fmla="*/ 2147483647 h 305"/>
                  <a:gd name="T78" fmla="*/ 2147483647 w 212"/>
                  <a:gd name="T79" fmla="*/ 2147483647 h 305"/>
                  <a:gd name="T80" fmla="*/ 2147483647 w 212"/>
                  <a:gd name="T81" fmla="*/ 2147483647 h 305"/>
                  <a:gd name="T82" fmla="*/ 2147483647 w 212"/>
                  <a:gd name="T83" fmla="*/ 2147483647 h 305"/>
                  <a:gd name="T84" fmla="*/ 2147483647 w 212"/>
                  <a:gd name="T85" fmla="*/ 2147483647 h 305"/>
                  <a:gd name="T86" fmla="*/ 2147483647 w 212"/>
                  <a:gd name="T87" fmla="*/ 2147483647 h 305"/>
                  <a:gd name="T88" fmla="*/ 0 w 212"/>
                  <a:gd name="T89" fmla="*/ 2147483647 h 305"/>
                  <a:gd name="T90" fmla="*/ 2147483647 w 212"/>
                  <a:gd name="T91" fmla="*/ 2147483647 h 305"/>
                  <a:gd name="T92" fmla="*/ 2147483647 w 212"/>
                  <a:gd name="T93" fmla="*/ 2147483647 h 305"/>
                  <a:gd name="T94" fmla="*/ 2147483647 w 212"/>
                  <a:gd name="T95" fmla="*/ 2147483647 h 3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2" h="305">
                    <a:moveTo>
                      <a:pt x="176" y="293"/>
                    </a:moveTo>
                    <a:cubicBezTo>
                      <a:pt x="176" y="305"/>
                      <a:pt x="176" y="305"/>
                      <a:pt x="176" y="305"/>
                    </a:cubicBezTo>
                    <a:cubicBezTo>
                      <a:pt x="35" y="305"/>
                      <a:pt x="35" y="305"/>
                      <a:pt x="35" y="305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5" y="286"/>
                      <a:pt x="41" y="281"/>
                      <a:pt x="47" y="281"/>
                    </a:cubicBez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66"/>
                      <a:pt x="81" y="254"/>
                      <a:pt x="94" y="250"/>
                    </a:cubicBezTo>
                    <a:cubicBezTo>
                      <a:pt x="94" y="112"/>
                      <a:pt x="94" y="112"/>
                      <a:pt x="94" y="112"/>
                    </a:cubicBezTo>
                    <a:cubicBezTo>
                      <a:pt x="88" y="108"/>
                      <a:pt x="84" y="101"/>
                      <a:pt x="84" y="93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8" y="101"/>
                      <a:pt x="124" y="108"/>
                      <a:pt x="117" y="112"/>
                    </a:cubicBezTo>
                    <a:cubicBezTo>
                      <a:pt x="117" y="250"/>
                      <a:pt x="117" y="250"/>
                      <a:pt x="117" y="250"/>
                    </a:cubicBezTo>
                    <a:cubicBezTo>
                      <a:pt x="131" y="254"/>
                      <a:pt x="140" y="266"/>
                      <a:pt x="141" y="281"/>
                    </a:cubicBezTo>
                    <a:cubicBezTo>
                      <a:pt x="164" y="281"/>
                      <a:pt x="164" y="281"/>
                      <a:pt x="164" y="281"/>
                    </a:cubicBezTo>
                    <a:cubicBezTo>
                      <a:pt x="171" y="281"/>
                      <a:pt x="176" y="286"/>
                      <a:pt x="176" y="293"/>
                    </a:cubicBezTo>
                    <a:close/>
                    <a:moveTo>
                      <a:pt x="12" y="70"/>
                    </a:moveTo>
                    <a:cubicBezTo>
                      <a:pt x="17" y="70"/>
                      <a:pt x="21" y="66"/>
                      <a:pt x="23" y="61"/>
                    </a:cubicBezTo>
                    <a:cubicBezTo>
                      <a:pt x="27" y="60"/>
                      <a:pt x="31" y="58"/>
                      <a:pt x="35" y="56"/>
                    </a:cubicBezTo>
                    <a:cubicBezTo>
                      <a:pt x="44" y="51"/>
                      <a:pt x="54" y="46"/>
                      <a:pt x="65" y="46"/>
                    </a:cubicBezTo>
                    <a:cubicBezTo>
                      <a:pt x="75" y="46"/>
                      <a:pt x="81" y="51"/>
                      <a:pt x="85" y="55"/>
                    </a:cubicBezTo>
                    <a:cubicBezTo>
                      <a:pt x="85" y="56"/>
                      <a:pt x="84" y="57"/>
                      <a:pt x="84" y="58"/>
                    </a:cubicBezTo>
                    <a:cubicBezTo>
                      <a:pt x="84" y="70"/>
                      <a:pt x="94" y="79"/>
                      <a:pt x="106" y="79"/>
                    </a:cubicBezTo>
                    <a:cubicBezTo>
                      <a:pt x="117" y="79"/>
                      <a:pt x="127" y="70"/>
                      <a:pt x="127" y="58"/>
                    </a:cubicBezTo>
                    <a:cubicBezTo>
                      <a:pt x="127" y="57"/>
                      <a:pt x="127" y="56"/>
                      <a:pt x="127" y="55"/>
                    </a:cubicBezTo>
                    <a:cubicBezTo>
                      <a:pt x="130" y="51"/>
                      <a:pt x="137" y="46"/>
                      <a:pt x="147" y="46"/>
                    </a:cubicBezTo>
                    <a:cubicBezTo>
                      <a:pt x="157" y="46"/>
                      <a:pt x="168" y="51"/>
                      <a:pt x="177" y="56"/>
                    </a:cubicBezTo>
                    <a:cubicBezTo>
                      <a:pt x="181" y="58"/>
                      <a:pt x="185" y="60"/>
                      <a:pt x="189" y="61"/>
                    </a:cubicBezTo>
                    <a:cubicBezTo>
                      <a:pt x="190" y="66"/>
                      <a:pt x="194" y="70"/>
                      <a:pt x="200" y="70"/>
                    </a:cubicBezTo>
                    <a:cubicBezTo>
                      <a:pt x="206" y="70"/>
                      <a:pt x="212" y="65"/>
                      <a:pt x="212" y="58"/>
                    </a:cubicBezTo>
                    <a:cubicBezTo>
                      <a:pt x="212" y="51"/>
                      <a:pt x="206" y="46"/>
                      <a:pt x="200" y="46"/>
                    </a:cubicBezTo>
                    <a:cubicBezTo>
                      <a:pt x="196" y="46"/>
                      <a:pt x="193" y="48"/>
                      <a:pt x="191" y="50"/>
                    </a:cubicBezTo>
                    <a:cubicBezTo>
                      <a:pt x="188" y="49"/>
                      <a:pt x="185" y="47"/>
                      <a:pt x="182" y="45"/>
                    </a:cubicBezTo>
                    <a:cubicBezTo>
                      <a:pt x="172" y="40"/>
                      <a:pt x="160" y="34"/>
                      <a:pt x="147" y="34"/>
                    </a:cubicBezTo>
                    <a:cubicBezTo>
                      <a:pt x="135" y="34"/>
                      <a:pt x="127" y="39"/>
                      <a:pt x="121" y="44"/>
                    </a:cubicBezTo>
                    <a:cubicBezTo>
                      <a:pt x="119" y="41"/>
                      <a:pt x="116" y="39"/>
                      <a:pt x="112" y="38"/>
                    </a:cubicBezTo>
                    <a:cubicBezTo>
                      <a:pt x="117" y="35"/>
                      <a:pt x="120" y="31"/>
                      <a:pt x="120" y="26"/>
                    </a:cubicBezTo>
                    <a:cubicBezTo>
                      <a:pt x="120" y="18"/>
                      <a:pt x="106" y="0"/>
                      <a:pt x="106" y="0"/>
                    </a:cubicBezTo>
                    <a:cubicBezTo>
                      <a:pt x="106" y="0"/>
                      <a:pt x="92" y="18"/>
                      <a:pt x="92" y="26"/>
                    </a:cubicBezTo>
                    <a:cubicBezTo>
                      <a:pt x="92" y="31"/>
                      <a:pt x="95" y="35"/>
                      <a:pt x="99" y="38"/>
                    </a:cubicBezTo>
                    <a:cubicBezTo>
                      <a:pt x="96" y="39"/>
                      <a:pt x="92" y="41"/>
                      <a:pt x="90" y="44"/>
                    </a:cubicBezTo>
                    <a:cubicBezTo>
                      <a:pt x="84" y="39"/>
                      <a:pt x="76" y="34"/>
                      <a:pt x="65" y="34"/>
                    </a:cubicBezTo>
                    <a:cubicBezTo>
                      <a:pt x="51" y="34"/>
                      <a:pt x="40" y="40"/>
                      <a:pt x="30" y="45"/>
                    </a:cubicBezTo>
                    <a:cubicBezTo>
                      <a:pt x="26" y="47"/>
                      <a:pt x="23" y="49"/>
                      <a:pt x="20" y="50"/>
                    </a:cubicBezTo>
                    <a:cubicBezTo>
                      <a:pt x="18" y="48"/>
                      <a:pt x="15" y="46"/>
                      <a:pt x="12" y="46"/>
                    </a:cubicBezTo>
                    <a:cubicBezTo>
                      <a:pt x="5" y="46"/>
                      <a:pt x="0" y="51"/>
                      <a:pt x="0" y="58"/>
                    </a:cubicBezTo>
                    <a:cubicBezTo>
                      <a:pt x="0" y="65"/>
                      <a:pt x="5" y="70"/>
                      <a:pt x="12" y="70"/>
                    </a:cubicBezTo>
                    <a:close/>
                    <a:moveTo>
                      <a:pt x="44" y="187"/>
                    </a:moveTo>
                    <a:cubicBezTo>
                      <a:pt x="44" y="187"/>
                      <a:pt x="44" y="187"/>
                      <a:pt x="44" y="18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A85D68C3-5778-BD41-B034-1EBCD6A7B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7225" y="199866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89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gray">
          <a:xfrm>
            <a:off x="1376423" y="3191524"/>
            <a:ext cx="2388318" cy="2350156"/>
          </a:xfrm>
          <a:prstGeom prst="ellipse">
            <a:avLst/>
          </a:prstGeom>
          <a:solidFill>
            <a:schemeClr val="accent1"/>
          </a:solidFill>
          <a:ln w="984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47725"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/>
        </p:nvSpPr>
        <p:spPr>
          <a:xfrm>
            <a:off x="2838060" y="2506211"/>
            <a:ext cx="8666755" cy="3720785"/>
          </a:xfrm>
          <a:prstGeom prst="rect">
            <a:avLst/>
          </a:prstGeom>
          <a:solidFill>
            <a:srgbClr val="E0E6E5"/>
          </a:solidFill>
        </p:spPr>
        <p:txBody>
          <a:bodyPr wrap="square" lIns="1116000" tIns="0" rIns="0" bIns="0" anchor="ctr">
            <a:noAutofit/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en-US"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87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8163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tabLst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7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en-GB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konstitutivní povaha zápisu do rejstříku </a:t>
            </a:r>
          </a:p>
          <a:p>
            <a:pPr marL="285750" lvl="1" indent="-28575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povinný výmaz nezpůsobilých aktiv z rejstříku</a:t>
            </a:r>
          </a:p>
          <a:p>
            <a:pPr marL="285750" lvl="1" indent="-28575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výslovná ochrana zapsaných krycích aktiv před možnými nežádoucími dopady ustanovení insolvenčního zákona</a:t>
            </a:r>
          </a:p>
          <a:p>
            <a:pPr marL="465750" lvl="2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pokud aktivum přestane být součástí krycího portfolia, tuto ochranu ztrácí</a:t>
            </a:r>
          </a:p>
          <a:p>
            <a:pPr marL="285750" lvl="1" indent="-28575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zákaz dispozic s věcmi zapsanými do rejstříku krycích aktiv</a:t>
            </a:r>
          </a:p>
          <a:p>
            <a:pPr marL="285750" lvl="1" indent="-28575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cs-CZ" altLang="en-US" kern="0" dirty="0">
                <a:solidFill>
                  <a:srgbClr val="000000"/>
                </a:solidFill>
                <a:latin typeface="+mn-lt"/>
              </a:rPr>
              <a:t>po jmenování nuceného správce již nelze zapsat nové majetkové hodnoty</a:t>
            </a:r>
            <a:endParaRPr lang="en-GB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gray">
          <a:xfrm>
            <a:off x="1533985" y="3346119"/>
            <a:ext cx="2085893" cy="2040966"/>
          </a:xfrm>
          <a:prstGeom prst="ellipse">
            <a:avLst/>
          </a:prstGeom>
          <a:solidFill>
            <a:schemeClr val="accent3"/>
          </a:solidFill>
          <a:ln w="984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47725">
              <a:defRPr/>
            </a:pPr>
            <a:r>
              <a:rPr lang="en-GB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Rejstřík</a:t>
            </a:r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krycích</a:t>
            </a:r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aktiv</a:t>
            </a:r>
            <a:endParaRPr lang="en-GB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838061" y="2506210"/>
            <a:ext cx="71124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838061" y="6226995"/>
            <a:ext cx="71124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782479" y="3144493"/>
            <a:ext cx="261367" cy="26136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768475" y="5320069"/>
            <a:ext cx="261367" cy="26136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CA0EDF1-417C-4241-85C1-8175D07CC3FF}"/>
              </a:ext>
            </a:extLst>
          </p:cNvPr>
          <p:cNvSpPr txBox="1">
            <a:spLocks/>
          </p:cNvSpPr>
          <p:nvPr/>
        </p:nvSpPr>
        <p:spPr bwMode="gray">
          <a:xfrm>
            <a:off x="1268350" y="1062169"/>
            <a:ext cx="6246355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en-US" dirty="0"/>
              <a:t>Rejstřík krycích aktiv</a:t>
            </a:r>
          </a:p>
        </p:txBody>
      </p:sp>
    </p:spTree>
    <p:extLst>
      <p:ext uri="{BB962C8B-B14F-4D97-AF65-F5344CB8AC3E}">
        <p14:creationId xmlns:p14="http://schemas.microsoft.com/office/powerpoint/2010/main" val="2138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9FF3B-2055-F74F-838A-53A34B7B5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06" y="428262"/>
            <a:ext cx="4397362" cy="62215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BB4FE-78EB-EC4F-A01D-B34BF6AD2CEB}"/>
              </a:ext>
            </a:extLst>
          </p:cNvPr>
          <p:cNvSpPr txBox="1"/>
          <p:nvPr/>
        </p:nvSpPr>
        <p:spPr>
          <a:xfrm>
            <a:off x="5671594" y="2546430"/>
            <a:ext cx="5937813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Emitent Mám rád ruletu bez licence, a.s.</a:t>
            </a:r>
          </a:p>
          <a:p>
            <a:pPr algn="ctr"/>
            <a:r>
              <a:rPr lang="cs-CZ" sz="1100" dirty="0"/>
              <a:t>IČ: 123987452</a:t>
            </a:r>
            <a:br>
              <a:rPr lang="cs-CZ" dirty="0"/>
            </a:br>
            <a:r>
              <a:rPr lang="cs-CZ" sz="1200" dirty="0"/>
              <a:t>vydává tento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Investiční certifikát „Já nebo ty“ č.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Nominální hodnota 5.000 Kč</a:t>
            </a:r>
          </a:p>
          <a:p>
            <a:pPr algn="ctr"/>
            <a:endParaRPr lang="cs-CZ" dirty="0"/>
          </a:p>
          <a:p>
            <a:pPr algn="ctr"/>
            <a:r>
              <a:rPr lang="cs-CZ" sz="1050" dirty="0"/>
              <a:t>vydaný na základě základního prospektu schváleného ČNB dne 31.3.2018 a konečných podmínek emise ze dne 18.12.2018.</a:t>
            </a:r>
          </a:p>
          <a:p>
            <a:pPr algn="ctr"/>
            <a:endParaRPr lang="cs-CZ" dirty="0"/>
          </a:p>
          <a:p>
            <a:r>
              <a:rPr lang="cs-CZ" sz="1400" dirty="0"/>
              <a:t>Datum emise			Datum splatnosti</a:t>
            </a:r>
          </a:p>
          <a:p>
            <a:r>
              <a:rPr lang="cs-CZ" sz="1400" dirty="0"/>
              <a:t>18.1.2019				18.1.2020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40D6E-AEE8-A841-8DE7-CF75A675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4" y="1780331"/>
            <a:ext cx="28575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0E3DD-58BA-1A40-82FA-2CAFFA2E5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94" y="2747240"/>
            <a:ext cx="2880591" cy="24319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0CB4F9-C382-F440-850A-275E1A70F9E3}"/>
              </a:ext>
            </a:extLst>
          </p:cNvPr>
          <p:cNvSpPr/>
          <p:nvPr/>
        </p:nvSpPr>
        <p:spPr>
          <a:xfrm>
            <a:off x="7564582" y="2923309"/>
            <a:ext cx="720436" cy="285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17EFED-B008-EA4A-A78E-559D491CD295}"/>
              </a:ext>
            </a:extLst>
          </p:cNvPr>
          <p:cNvSpPr/>
          <p:nvPr/>
        </p:nvSpPr>
        <p:spPr>
          <a:xfrm>
            <a:off x="7084758" y="3820341"/>
            <a:ext cx="720436" cy="285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DD4516-BB80-5B41-AE67-AFA7998C732B}"/>
              </a:ext>
            </a:extLst>
          </p:cNvPr>
          <p:cNvSpPr/>
          <p:nvPr/>
        </p:nvSpPr>
        <p:spPr>
          <a:xfrm>
            <a:off x="8722223" y="3534569"/>
            <a:ext cx="720436" cy="285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A9755-E0F0-BC46-AAF8-F95EEF62CC31}"/>
              </a:ext>
            </a:extLst>
          </p:cNvPr>
          <p:cNvSpPr/>
          <p:nvPr/>
        </p:nvSpPr>
        <p:spPr>
          <a:xfrm>
            <a:off x="9211063" y="4139831"/>
            <a:ext cx="720436" cy="285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8C39C7-44AE-314B-8E9D-0F57B0B56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321" y="2861293"/>
            <a:ext cx="3402335" cy="19180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711CDC-612C-7B41-ACE5-458D7862828C}"/>
              </a:ext>
            </a:extLst>
          </p:cNvPr>
          <p:cNvSpPr/>
          <p:nvPr/>
        </p:nvSpPr>
        <p:spPr>
          <a:xfrm>
            <a:off x="8123270" y="3422191"/>
            <a:ext cx="720436" cy="285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2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1599926" y="1058867"/>
            <a:ext cx="3130209" cy="553998"/>
          </a:xfrm>
        </p:spPr>
        <p:txBody>
          <a:bodyPr/>
          <a:lstStyle/>
          <a:p>
            <a:r>
              <a:rPr lang="cs-CZ" altLang="en-US" dirty="0"/>
              <a:t>Krytý blok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018" y="2360815"/>
            <a:ext cx="7499378" cy="4378577"/>
            <a:chOff x="237560" y="1280687"/>
            <a:chExt cx="6200818" cy="4980239"/>
          </a:xfrm>
        </p:grpSpPr>
        <p:sp>
          <p:nvSpPr>
            <p:cNvPr id="14" name="Rectangle 13"/>
            <p:cNvSpPr/>
            <p:nvPr/>
          </p:nvSpPr>
          <p:spPr>
            <a:xfrm>
              <a:off x="237560" y="1280687"/>
              <a:ext cx="6200818" cy="48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500" b="1" dirty="0">
                  <a:solidFill>
                    <a:schemeClr val="bg1"/>
                  </a:solidFill>
                </a:rPr>
                <a:t>Oddělené jmění emitenta</a:t>
              </a:r>
              <a:endParaRPr lang="en-GB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7560" y="2103491"/>
              <a:ext cx="6200818" cy="48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500" b="1" dirty="0">
                  <a:solidFill>
                    <a:schemeClr val="bg1"/>
                  </a:solidFill>
                </a:rPr>
                <a:t>Evidence krytých bloků</a:t>
              </a:r>
              <a:endParaRPr lang="en-GB" sz="15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4" idx="2"/>
              <a:endCxn id="36" idx="0"/>
            </p:cNvCxnSpPr>
            <p:nvPr/>
          </p:nvCxnSpPr>
          <p:spPr>
            <a:xfrm>
              <a:off x="3337969" y="1767313"/>
              <a:ext cx="0" cy="3361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7560" y="2798930"/>
              <a:ext cx="6200818" cy="1620670"/>
            </a:xfrm>
            <a:prstGeom prst="rect">
              <a:avLst/>
            </a:prstGeom>
            <a:solidFill>
              <a:srgbClr val="E0E6E5"/>
            </a:solidFill>
            <a:ln>
              <a:noFill/>
            </a:ln>
          </p:spPr>
          <p:txBody>
            <a:bodyPr anchor="ctr"/>
            <a:lstStyle/>
            <a:p>
              <a:pPr>
                <a:spcBef>
                  <a:spcPts val="300"/>
                </a:spcBef>
                <a:defRPr/>
              </a:pPr>
              <a:endParaRPr lang="cs-CZ" altLang="en-US" sz="1500" b="1" kern="0" dirty="0">
                <a:latin typeface="Arial"/>
              </a:endParaRPr>
            </a:p>
            <a:p>
              <a:pPr>
                <a:spcBef>
                  <a:spcPts val="300"/>
                </a:spcBef>
                <a:defRPr/>
              </a:pPr>
              <a:endParaRPr lang="cs-CZ" altLang="en-US" sz="1600" b="1" kern="0" dirty="0">
                <a:latin typeface="Arial"/>
              </a:endParaRPr>
            </a:p>
            <a:p>
              <a:pPr>
                <a:spcBef>
                  <a:spcPts val="300"/>
                </a:spcBef>
                <a:defRPr/>
              </a:pPr>
              <a:r>
                <a:rPr lang="cs-CZ" altLang="en-US" sz="1500" b="1" kern="0" dirty="0">
                  <a:latin typeface="Arial"/>
                </a:rPr>
                <a:t>Seznamy dle </a:t>
              </a:r>
              <a:r>
                <a:rPr lang="en-GB" altLang="en-US" sz="1500" b="1" kern="0" dirty="0">
                  <a:latin typeface="Arial"/>
                </a:rPr>
                <a:t>§</a:t>
              </a:r>
              <a:r>
                <a:rPr lang="cs-CZ" altLang="en-US" sz="1500" b="1" kern="0" dirty="0">
                  <a:latin typeface="Arial"/>
                </a:rPr>
                <a:t> 32 odst. 3 </a:t>
              </a:r>
              <a:r>
                <a:rPr lang="cs-CZ" altLang="en-US" sz="1500" b="1" kern="0" dirty="0" err="1">
                  <a:latin typeface="Arial"/>
                </a:rPr>
                <a:t>ZoDluh</a:t>
              </a:r>
              <a:r>
                <a:rPr lang="cs-CZ" altLang="en-US" sz="1500" b="1" kern="0" dirty="0">
                  <a:latin typeface="Arial"/>
                </a:rPr>
                <a:t> jsou (vedené zvlášť pro každý krytý blok):</a:t>
              </a:r>
              <a:endParaRPr lang="cs-CZ" altLang="en-US" sz="1500" kern="0" dirty="0">
                <a:latin typeface="Arial"/>
              </a:endParaRPr>
            </a:p>
            <a:p>
              <a:pPr marL="18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/>
              </a:pPr>
              <a:r>
                <a:rPr lang="cs-CZ" altLang="en-US" sz="1500" kern="0" dirty="0">
                  <a:latin typeface="Arial"/>
                </a:rPr>
                <a:t>rejstřík krycích aktiv</a:t>
              </a:r>
            </a:p>
            <a:p>
              <a:pPr marL="18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/>
              </a:pPr>
              <a:r>
                <a:rPr lang="cs-CZ" altLang="en-US" sz="1500" kern="0" dirty="0">
                  <a:latin typeface="Arial"/>
                </a:rPr>
                <a:t>evidence </a:t>
              </a:r>
              <a:r>
                <a:rPr lang="cs-CZ" altLang="en-US" sz="1500" kern="0" dirty="0" err="1">
                  <a:latin typeface="Arial"/>
                </a:rPr>
                <a:t>akcesorických</a:t>
              </a:r>
              <a:r>
                <a:rPr lang="cs-CZ" altLang="en-US" sz="1500" kern="0" dirty="0">
                  <a:latin typeface="Arial"/>
                </a:rPr>
                <a:t> aktiv </a:t>
              </a:r>
            </a:p>
            <a:p>
              <a:pPr marL="18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/>
              </a:pPr>
              <a:r>
                <a:rPr lang="cs-CZ" altLang="en-US" sz="1500" kern="0" dirty="0">
                  <a:latin typeface="Arial"/>
                </a:rPr>
                <a:t>evidence dluhů z krytých dluhopisů</a:t>
              </a:r>
            </a:p>
            <a:p>
              <a:pPr marL="18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/>
              </a:pPr>
              <a:r>
                <a:rPr lang="cs-CZ" altLang="en-US" sz="1500" kern="0" dirty="0">
                  <a:latin typeface="Arial"/>
                </a:rPr>
                <a:t>evidence </a:t>
              </a:r>
              <a:r>
                <a:rPr lang="cs-CZ" altLang="en-US" sz="1500" kern="0" dirty="0" err="1">
                  <a:latin typeface="Arial"/>
                </a:rPr>
                <a:t>akcesorických</a:t>
              </a:r>
              <a:r>
                <a:rPr lang="cs-CZ" altLang="en-US" sz="1500" kern="0" dirty="0">
                  <a:latin typeface="Arial"/>
                </a:rPr>
                <a:t> dluhů</a:t>
              </a:r>
              <a:endParaRPr lang="cs-CZ" altLang="en-US" sz="1500" b="1" kern="0" dirty="0">
                <a:solidFill>
                  <a:srgbClr val="FF0000"/>
                </a:solidFill>
                <a:latin typeface="Arial"/>
              </a:endParaRPr>
            </a:p>
            <a:p>
              <a:pPr marL="223838" indent="-223838">
                <a:spcBef>
                  <a:spcPts val="300"/>
                </a:spcBef>
                <a:buFont typeface="Arial" charset="0"/>
                <a:buChar char="–"/>
                <a:defRPr/>
              </a:pPr>
              <a:endParaRPr lang="cs-CZ" altLang="en-US" sz="1600" b="1" kern="0" dirty="0">
                <a:solidFill>
                  <a:srgbClr val="FF0000"/>
                </a:solidFill>
                <a:latin typeface="Arial"/>
              </a:endParaRPr>
            </a:p>
            <a:p>
              <a:pPr marL="285750" indent="-285750">
                <a:spcBef>
                  <a:spcPts val="300"/>
                </a:spcBef>
                <a:buFontTx/>
                <a:buChar char="-"/>
                <a:defRPr/>
              </a:pPr>
              <a:endParaRPr lang="cs-CZ" altLang="en-US" sz="16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7560" y="4538431"/>
              <a:ext cx="6200818" cy="613064"/>
            </a:xfrm>
            <a:prstGeom prst="rect">
              <a:avLst/>
            </a:prstGeom>
            <a:solidFill>
              <a:srgbClr val="E0E6E5"/>
            </a:solidFill>
          </p:spPr>
          <p:txBody>
            <a:bodyPr anchor="ctr"/>
            <a:lstStyle/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en-US" sz="1500" b="1" kern="0" dirty="0">
                  <a:solidFill>
                    <a:srgbClr val="000000"/>
                  </a:solidFill>
                  <a:latin typeface="Arial"/>
                </a:rPr>
                <a:t>Vede emitent/nucený správce krytých bloků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560" y="5270326"/>
              <a:ext cx="6200818" cy="990600"/>
            </a:xfrm>
            <a:prstGeom prst="rect">
              <a:avLst/>
            </a:prstGeom>
            <a:solidFill>
              <a:schemeClr val="accent5"/>
            </a:solidFill>
            <a:ln w="19050">
              <a:noFill/>
            </a:ln>
          </p:spPr>
          <p:txBody>
            <a:bodyPr anchor="ctr"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cs-CZ" altLang="en-US" sz="1600" kern="0" dirty="0">
                <a:solidFill>
                  <a:schemeClr val="bg1"/>
                </a:solidFill>
                <a:latin typeface="Arial"/>
              </a:endParaRPr>
            </a:p>
            <a:p>
              <a:pPr eaLnBrk="0" hangingPunct="0">
                <a:spcBef>
                  <a:spcPct val="30000"/>
                </a:spcBef>
                <a:defRPr/>
              </a:pPr>
              <a:r>
                <a:rPr lang="cs-CZ" altLang="en-US" sz="1500" b="1" kern="0" dirty="0">
                  <a:solidFill>
                    <a:schemeClr val="bg1"/>
                  </a:solidFill>
                  <a:latin typeface="Arial"/>
                </a:rPr>
                <a:t>Vyhláška ČNB o evidenci krytých bloků</a:t>
              </a:r>
            </a:p>
            <a:p>
              <a:pPr marL="18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/>
              </a:pPr>
              <a:r>
                <a:rPr lang="cs-CZ" altLang="en-US" sz="1500" kern="0" dirty="0">
                  <a:solidFill>
                    <a:schemeClr val="bg1"/>
                  </a:solidFill>
                  <a:latin typeface="Arial"/>
                </a:rPr>
                <a:t>stanoví náležitosti a způsob vedení evidence</a:t>
              </a:r>
              <a:endParaRPr lang="cs-CZ" altLang="en-US" sz="1500" b="1" kern="0" dirty="0">
                <a:solidFill>
                  <a:schemeClr val="bg1"/>
                </a:solidFill>
                <a:latin typeface="Arial"/>
              </a:endParaRPr>
            </a:p>
            <a:p>
              <a:pPr marL="171450" indent="-171450">
                <a:buFontTx/>
                <a:buChar char="-"/>
                <a:defRPr/>
              </a:pPr>
              <a:endParaRPr lang="en-GB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ight Brace 37"/>
          <p:cNvSpPr/>
          <p:nvPr/>
        </p:nvSpPr>
        <p:spPr>
          <a:xfrm>
            <a:off x="8164397" y="3695639"/>
            <a:ext cx="431070" cy="145090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746477" y="4011523"/>
            <a:ext cx="2326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b="1" dirty="0"/>
              <a:t>neveřejné seznamy chráněné bankovním tajemstvím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6217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946" y="1018850"/>
            <a:ext cx="5969835" cy="553998"/>
          </a:xfrm>
        </p:spPr>
        <p:txBody>
          <a:bodyPr/>
          <a:lstStyle/>
          <a:p>
            <a:r>
              <a:rPr lang="en-GB" dirty="0"/>
              <a:t>Monitor </a:t>
            </a:r>
            <a:r>
              <a:rPr lang="en-GB" dirty="0" err="1"/>
              <a:t>krytého</a:t>
            </a:r>
            <a:r>
              <a:rPr lang="en-GB" dirty="0"/>
              <a:t> </a:t>
            </a:r>
            <a:r>
              <a:rPr lang="en-GB" dirty="0" err="1"/>
              <a:t>bloku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577959" y="3353575"/>
            <a:ext cx="2269065" cy="2208576"/>
            <a:chOff x="245344" y="2528900"/>
            <a:chExt cx="2479448" cy="2413351"/>
          </a:xfrm>
        </p:grpSpPr>
        <p:sp>
          <p:nvSpPr>
            <p:cNvPr id="43" name="Pie 42"/>
            <p:cNvSpPr/>
            <p:nvPr/>
          </p:nvSpPr>
          <p:spPr>
            <a:xfrm>
              <a:off x="245344" y="2528900"/>
              <a:ext cx="2479448" cy="2413351"/>
            </a:xfrm>
            <a:prstGeom prst="pie">
              <a:avLst>
                <a:gd name="adj1" fmla="val 5414852"/>
                <a:gd name="adj2" fmla="val 163047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386209" y="2666010"/>
              <a:ext cx="2197718" cy="2139131"/>
            </a:xfrm>
            <a:prstGeom prst="pie">
              <a:avLst>
                <a:gd name="adj1" fmla="val 5414852"/>
                <a:gd name="adj2" fmla="val 17602702"/>
              </a:avLst>
            </a:prstGeom>
            <a:solidFill>
              <a:srgbClr val="8C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Pie 44"/>
            <p:cNvSpPr/>
            <p:nvPr/>
          </p:nvSpPr>
          <p:spPr>
            <a:xfrm>
              <a:off x="527074" y="2803120"/>
              <a:ext cx="1915988" cy="1864912"/>
            </a:xfrm>
            <a:prstGeom prst="pie">
              <a:avLst>
                <a:gd name="adj1" fmla="val 5414852"/>
                <a:gd name="adj2" fmla="val 1899383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>
              <a:off x="684617" y="2956463"/>
              <a:ext cx="1600903" cy="1558226"/>
            </a:xfrm>
            <a:prstGeom prst="pie">
              <a:avLst>
                <a:gd name="adj1" fmla="val 5414852"/>
                <a:gd name="adj2" fmla="val 208761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Pie 46"/>
            <p:cNvSpPr/>
            <p:nvPr/>
          </p:nvSpPr>
          <p:spPr>
            <a:xfrm>
              <a:off x="848426" y="3115905"/>
              <a:ext cx="1273283" cy="1239340"/>
            </a:xfrm>
            <a:prstGeom prst="pie">
              <a:avLst>
                <a:gd name="adj1" fmla="val 5414852"/>
                <a:gd name="adj2" fmla="val 87641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14440" y="3277494"/>
              <a:ext cx="941256" cy="916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112" y="2768758"/>
            <a:ext cx="7570572" cy="3378209"/>
            <a:chOff x="2345545" y="2056307"/>
            <a:chExt cx="6455555" cy="3378209"/>
          </a:xfrm>
        </p:grpSpPr>
        <p:grpSp>
          <p:nvGrpSpPr>
            <p:cNvPr id="5" name="Group 4"/>
            <p:cNvGrpSpPr/>
            <p:nvPr/>
          </p:nvGrpSpPr>
          <p:grpSpPr>
            <a:xfrm>
              <a:off x="2345545" y="2056307"/>
              <a:ext cx="6455555" cy="972000"/>
              <a:chOff x="2345545" y="2056307"/>
              <a:chExt cx="6455555" cy="9720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569490" y="2056307"/>
                <a:ext cx="6231610" cy="972000"/>
              </a:xfrm>
              <a:prstGeom prst="rect">
                <a:avLst/>
              </a:prstGeom>
              <a:solidFill>
                <a:srgbClr val="E0E6E5"/>
              </a:solidFill>
            </p:spPr>
            <p:txBody>
              <a:bodyPr wrap="square" lIns="216000" tIns="0" rIns="0" bIns="0" rtlCol="0" anchor="ctr">
                <a:noAutofit/>
              </a:bodyPr>
              <a:lstStyle/>
              <a:p>
                <a:pPr marL="0" lvl="2">
                  <a:spcBef>
                    <a:spcPts val="200"/>
                  </a:spcBef>
                  <a:defRPr/>
                </a:pPr>
                <a:r>
                  <a:rPr lang="cs-CZ" altLang="en-US" sz="1500" kern="0" dirty="0">
                    <a:solidFill>
                      <a:srgbClr val="000000"/>
                    </a:solidFill>
                  </a:rPr>
                  <a:t>Nově výslovně upraveno zákonem (jako možnost)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345545" y="2056307"/>
                <a:ext cx="292966" cy="9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pPr algn="ctr">
                  <a:spcBef>
                    <a:spcPts val="200"/>
                  </a:spcBef>
                </a:pPr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45545" y="3259412"/>
              <a:ext cx="6455555" cy="972000"/>
              <a:chOff x="2345545" y="3216549"/>
              <a:chExt cx="6455555" cy="97200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69488" y="3216549"/>
                <a:ext cx="6231612" cy="972000"/>
              </a:xfrm>
              <a:prstGeom prst="rect">
                <a:avLst/>
              </a:prstGeom>
              <a:solidFill>
                <a:srgbClr val="E0E6E5"/>
              </a:solidFill>
            </p:spPr>
            <p:txBody>
              <a:bodyPr wrap="square" lIns="216000" tIns="0" rIns="0" bIns="0" rtlCol="0" anchor="ctr">
                <a:noAutofit/>
              </a:bodyPr>
              <a:lstStyle/>
              <a:p>
                <a:pPr marL="0" lvl="2">
                  <a:spcBef>
                    <a:spcPts val="200"/>
                  </a:spcBef>
                  <a:defRPr/>
                </a:pPr>
                <a:r>
                  <a:rPr lang="cs-CZ" altLang="en-US" sz="1500" kern="0" dirty="0">
                    <a:solidFill>
                      <a:srgbClr val="000000"/>
                    </a:solidFill>
                  </a:rPr>
                  <a:t>Nezávislý kontrolor pověřený emitentem, jehož povinností je dohlížet na to, jak emitent plní povinnost dodržovat testy krycího portfolia (jedná v zájmu vlastníků HZL)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345545" y="3216549"/>
                <a:ext cx="292966" cy="97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pPr algn="ctr">
                  <a:spcBef>
                    <a:spcPts val="200"/>
                  </a:spcBef>
                </a:pPr>
                <a:endParaRPr lang="en-GB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345545" y="4462516"/>
              <a:ext cx="6455555" cy="972000"/>
              <a:chOff x="2345545" y="4395841"/>
              <a:chExt cx="6455555" cy="97200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569490" y="4395841"/>
                <a:ext cx="6231610" cy="972000"/>
              </a:xfrm>
              <a:prstGeom prst="rect">
                <a:avLst/>
              </a:prstGeom>
              <a:solidFill>
                <a:srgbClr val="E0E6E5"/>
              </a:solidFill>
            </p:spPr>
            <p:txBody>
              <a:bodyPr wrap="square" lIns="216000" tIns="0" rIns="0" bIns="0" rtlCol="0" anchor="ctr">
                <a:noAutofit/>
              </a:bodyPr>
              <a:lstStyle/>
              <a:p>
                <a:pPr marL="0" lvl="1">
                  <a:spcBef>
                    <a:spcPts val="200"/>
                  </a:spcBef>
                  <a:defRPr/>
                </a:pPr>
                <a:r>
                  <a:rPr lang="cs-CZ" altLang="en-US" sz="1500" kern="0" dirty="0">
                    <a:solidFill>
                      <a:srgbClr val="000000"/>
                    </a:solidFill>
                  </a:rPr>
                  <a:t>Dispozitivní úprava, tj. vztah čistě smluvní povahy </a:t>
                </a:r>
                <a:br>
                  <a:rPr lang="cs-CZ" altLang="en-US" sz="1500" kern="0" dirty="0">
                    <a:solidFill>
                      <a:srgbClr val="000000"/>
                    </a:solidFill>
                  </a:rPr>
                </a:br>
                <a:r>
                  <a:rPr lang="cs-CZ" altLang="en-US" sz="1500" kern="0" dirty="0">
                    <a:solidFill>
                      <a:srgbClr val="000000"/>
                    </a:solidFill>
                  </a:rPr>
                  <a:t>(může, ALE nemusí být jmenován) </a:t>
                </a:r>
              </a:p>
              <a:p>
                <a:pPr marL="180975" lvl="1" indent="-180975">
                  <a:spcBef>
                    <a:spcPts val="200"/>
                  </a:spcBef>
                  <a:buFont typeface="Arial" panose="020B0604020202020204" pitchFamily="34" charset="0"/>
                  <a:buChar char="‒"/>
                  <a:defRPr/>
                </a:pPr>
                <a:r>
                  <a:rPr lang="cs-CZ" altLang="en-US" sz="1500" kern="0" dirty="0">
                    <a:solidFill>
                      <a:srgbClr val="000000"/>
                    </a:solidFill>
                  </a:rPr>
                  <a:t>povinnost odborné péče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345545" y="4395841"/>
                <a:ext cx="292966" cy="97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pPr algn="ctr">
                  <a:spcBef>
                    <a:spcPts val="200"/>
                  </a:spcBef>
                </a:pP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65962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certifikáty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10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Investičních certifikátů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216857" cy="3416300"/>
          </a:xfrm>
        </p:spPr>
        <p:txBody>
          <a:bodyPr>
            <a:noAutofit/>
          </a:bodyPr>
          <a:lstStyle/>
          <a:p>
            <a:r>
              <a:rPr lang="cs-CZ" sz="1600" b="1" dirty="0"/>
              <a:t>§ 515 a § 525 OZ Inominátní CP/ ZCP, § 3 ZPKT</a:t>
            </a:r>
            <a:endParaRPr lang="cs-CZ" sz="1600" dirty="0"/>
          </a:p>
          <a:p>
            <a:pPr marL="400050" lvl="1" indent="0">
              <a:buNone/>
            </a:pPr>
            <a:r>
              <a:rPr lang="cs-CZ" i="1" dirty="0"/>
              <a:t>„Nevydal-li emitent cenný papír jako druh s náležitostmi zvlášť upravenými zákonem, musí listina určit alespoň odkazem na emisní podmínky </a:t>
            </a:r>
            <a:r>
              <a:rPr lang="cs-CZ" b="1" i="1" dirty="0"/>
              <a:t>právo, které je s cenným papírem </a:t>
            </a:r>
            <a:r>
              <a:rPr lang="cs-CZ" i="1" dirty="0"/>
              <a:t>spojeno, a </a:t>
            </a:r>
            <a:r>
              <a:rPr lang="cs-CZ" b="1" i="1" dirty="0"/>
              <a:t>údaj o emitentovi</a:t>
            </a:r>
            <a:r>
              <a:rPr lang="cs-CZ" i="1" dirty="0"/>
              <a:t>.“</a:t>
            </a:r>
          </a:p>
          <a:p>
            <a:pPr marL="400050" lvl="1" indent="0">
              <a:buNone/>
            </a:pPr>
            <a:endParaRPr lang="cs-CZ" dirty="0"/>
          </a:p>
          <a:p>
            <a:r>
              <a:rPr lang="cs-CZ" sz="1600" dirty="0"/>
              <a:t>Nejde o dluhopis, ale do emisních podmínek (</a:t>
            </a:r>
            <a:r>
              <a:rPr lang="cs-CZ" sz="1600" b="1" dirty="0"/>
              <a:t>EP</a:t>
            </a:r>
            <a:r>
              <a:rPr lang="cs-CZ" sz="1600" dirty="0"/>
              <a:t>) lze inkorporovat zákon o dluhopisech (§ 43 </a:t>
            </a:r>
            <a:r>
              <a:rPr lang="cs-CZ" sz="1600" dirty="0" err="1"/>
              <a:t>ZoD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sz="1600" dirty="0"/>
              <a:t>Charakterem IC je, že se s ním automaticky nepojí právo na splacení dlužné částky, ale výnos se odvíjí od podkladových aktiv</a:t>
            </a:r>
          </a:p>
          <a:p>
            <a:endParaRPr lang="cs-CZ" sz="1600" dirty="0"/>
          </a:p>
          <a:p>
            <a:r>
              <a:rPr lang="cs-CZ" sz="1600" dirty="0"/>
              <a:t>Tedy: </a:t>
            </a:r>
            <a:r>
              <a:rPr lang="cs-CZ" u="sng" dirty="0">
                <a:hlinkClick r:id="rId2"/>
              </a:rPr>
              <a:t>https://www.youtube.com/watch?v=3hG4X5iTK8M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5097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Investičních certifikátů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92446" cy="3416300"/>
          </a:xfrm>
        </p:spPr>
        <p:txBody>
          <a:bodyPr>
            <a:normAutofit/>
          </a:bodyPr>
          <a:lstStyle/>
          <a:p>
            <a:r>
              <a:rPr lang="cs-CZ" dirty="0"/>
              <a:t>Inominátní cenný papír: (1) listina, (2) emitent, (3) P</a:t>
            </a:r>
            <a:r>
              <a:rPr lang="en-US" dirty="0"/>
              <a:t>&amp;</a:t>
            </a:r>
            <a:r>
              <a:rPr lang="cs-CZ" dirty="0"/>
              <a:t>Po vtěleny do EP</a:t>
            </a:r>
          </a:p>
          <a:p>
            <a:r>
              <a:rPr lang="cs-CZ" b="1" dirty="0"/>
              <a:t>Certifikáty</a:t>
            </a:r>
            <a:r>
              <a:rPr lang="cs-CZ" dirty="0"/>
              <a:t> jsou finanční nástroje charakteristické velkým rozpětím způsobů výplat výnosů a schopností poskytnout investorovi vhodné finanční řešení pro jeho konkrétní investiční strategii.</a:t>
            </a:r>
          </a:p>
          <a:p>
            <a:r>
              <a:rPr lang="cs-CZ" b="1" dirty="0"/>
              <a:t>Investiční certifikáty </a:t>
            </a:r>
            <a:r>
              <a:rPr lang="cs-CZ" dirty="0"/>
              <a:t>jsou finanční deriváty vtělené do cenného papíru. Tyto produkty vydávají finanční instituce, které na sebe berou povinnost vyplatit stanovenou částku nebo dodat podkladové aktivum podle emisních podmínek.</a:t>
            </a:r>
          </a:p>
          <a:p>
            <a:r>
              <a:rPr lang="cs-CZ" dirty="0"/>
              <a:t>HZL a </a:t>
            </a:r>
            <a:r>
              <a:rPr lang="cs-CZ" dirty="0" err="1"/>
              <a:t>CDOs</a:t>
            </a:r>
            <a:r>
              <a:rPr lang="cs-CZ" dirty="0"/>
              <a:t> část 2. – </a:t>
            </a:r>
            <a:r>
              <a:rPr lang="cs-CZ" dirty="0">
                <a:hlinkClick r:id="rId2"/>
              </a:rPr>
              <a:t>https://www.youtube.com/watch?v=3hG4X5iTK8M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98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emise investičních certifikátů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1100193" y="4680126"/>
            <a:ext cx="10128742" cy="147593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Pokud veřejná nabídka – třeba odlišit, jestli jde o derivátový nebo akciový CP (obsah prospektu)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Rizikové faktory na míru emise a podkladového aktiva (PA)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Ekonomický popis a charakter výpočtu výnosu (bonusy, dny ocenění, podíly, maxima/minima)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Listinný IC ve formě sběrného certifikátu X Zaknihovaný IC – CDCP + navazující evidence</a:t>
            </a: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 rot="16200000">
            <a:off x="2913827" y="3486155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ea typeface="MS PGothic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73045" y="3383251"/>
            <a:ext cx="1662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Typ podkladového aktiva</a:t>
            </a:r>
            <a:endParaRPr lang="en-GB" altLang="en-US" sz="2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351503" y="3456682"/>
            <a:ext cx="1420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Způsob a doba vypořádání</a:t>
            </a:r>
            <a:endParaRPr lang="en-GB" altLang="en-US" sz="2000" dirty="0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gray">
          <a:xfrm rot="16200000">
            <a:off x="6072367" y="3486156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ea typeface="MS PGothic" pitchFamily="34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gray">
          <a:xfrm rot="16200000">
            <a:off x="8820305" y="3440788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ea typeface="MS PGothic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4169BD-1714-564A-ACB0-FC85E66D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54" y="3337885"/>
            <a:ext cx="1662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Veřejná X neveřejná nabídka</a:t>
            </a:r>
            <a:endParaRPr lang="en-GB" altLang="en-US" sz="20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C65F597-8A36-154D-9913-D09D67EF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026" y="3075475"/>
            <a:ext cx="22344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(1) EP 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(2) SEP + konečné podmínky emise / (3) Informační materiál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14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Podkladová aktiva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90189"/>
              </p:ext>
            </p:extLst>
          </p:nvPr>
        </p:nvGraphicFramePr>
        <p:xfrm>
          <a:off x="1228852" y="2603500"/>
          <a:ext cx="9177020" cy="38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89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4E8-707F-414C-8766-EB059F9F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Úpravy investičních certifikátů dle 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E4DB-41E6-C042-89EA-61566DC3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76546" cy="3416300"/>
          </a:xfrm>
        </p:spPr>
        <p:txBody>
          <a:bodyPr/>
          <a:lstStyle/>
          <a:p>
            <a:r>
              <a:rPr lang="cs-CZ" dirty="0"/>
              <a:t>Odráží „</a:t>
            </a:r>
            <a:r>
              <a:rPr lang="cs-CZ" dirty="0" err="1"/>
              <a:t>back</a:t>
            </a:r>
            <a:r>
              <a:rPr lang="cs-CZ" dirty="0"/>
              <a:t>-to-</a:t>
            </a:r>
            <a:r>
              <a:rPr lang="cs-CZ" dirty="0" err="1"/>
              <a:t>back</a:t>
            </a:r>
            <a:r>
              <a:rPr lang="cs-CZ" dirty="0"/>
              <a:t>“ strukturu obchodu (provázanost finančních trhů)</a:t>
            </a:r>
          </a:p>
          <a:p>
            <a:endParaRPr lang="cs-CZ" dirty="0"/>
          </a:p>
          <a:p>
            <a:r>
              <a:rPr lang="cs-CZ" dirty="0"/>
              <a:t>Reakce na tržní problémy (výpadek sponzora indexu), individuální ohrožení (štěpení akcie), právní problémy (znárodnění, daňová událost, protiprávnost)</a:t>
            </a:r>
          </a:p>
          <a:p>
            <a:endParaRPr lang="cs-CZ" dirty="0"/>
          </a:p>
          <a:p>
            <a:r>
              <a:rPr lang="cs-CZ" dirty="0"/>
              <a:t>Tržní standard jsou ISDA definice + požadavky emitenta → CÍL udržet přenos rizika</a:t>
            </a:r>
          </a:p>
          <a:p>
            <a:endParaRPr lang="cs-CZ" dirty="0"/>
          </a:p>
          <a:p>
            <a:r>
              <a:rPr lang="cs-CZ" b="1" dirty="0"/>
              <a:t>Řešení</a:t>
            </a:r>
            <a:r>
              <a:rPr lang="cs-CZ" dirty="0"/>
              <a:t>: úprava PA (změna podílů v koši), substituce (složky indexu, celého PA), ukončení IC a výplata tržní hodnoty stanovené Agentem pro výpočty</a:t>
            </a:r>
          </a:p>
        </p:txBody>
      </p:sp>
    </p:spTree>
    <p:extLst>
      <p:ext uri="{BB962C8B-B14F-4D97-AF65-F5344CB8AC3E}">
        <p14:creationId xmlns:p14="http://schemas.microsoft.com/office/powerpoint/2010/main" val="1346891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 pro výpočty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9023702"/>
              </p:ext>
            </p:extLst>
          </p:nvPr>
        </p:nvGraphicFramePr>
        <p:xfrm>
          <a:off x="749300" y="2400300"/>
          <a:ext cx="10502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358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Veřejná</a:t>
            </a:r>
            <a:r>
              <a:rPr lang="en-GB" dirty="0"/>
              <a:t> </a:t>
            </a:r>
            <a:r>
              <a:rPr lang="en-GB" dirty="0" err="1"/>
              <a:t>nabídka</a:t>
            </a:r>
            <a:r>
              <a:rPr lang="en-GB" dirty="0"/>
              <a:t> a </a:t>
            </a:r>
            <a:r>
              <a:rPr lang="en-GB" dirty="0" err="1"/>
              <a:t>prospekt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Dluhopisy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890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nabídka 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„</a:t>
            </a:r>
            <a:r>
              <a:rPr lang="cs-CZ" i="1" dirty="0"/>
              <a:t>sdělení osobám v jakékoli podobě a jakýmkoli způsobem, které uvádí dostatečné informace o podmínkách nabídky a cenných papírech, které jsou nabízeny, tak, aby byl investor schopen rozhodnout se o koupi nebo o upsání těchto cenných papírů…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cs-CZ" dirty="0"/>
              <a:t>Musí být vypracován prospekt</a:t>
            </a:r>
          </a:p>
          <a:p>
            <a:r>
              <a:rPr lang="cs-CZ" dirty="0"/>
              <a:t>Komunikace s ČNB a schválení prospektu</a:t>
            </a:r>
          </a:p>
          <a:p>
            <a:pPr lvl="1"/>
            <a:r>
              <a:rPr lang="cs-CZ" dirty="0"/>
              <a:t>Typické je </a:t>
            </a:r>
            <a:r>
              <a:rPr lang="cs-CZ" dirty="0" err="1"/>
              <a:t>přednotifikační</a:t>
            </a:r>
            <a:r>
              <a:rPr lang="cs-CZ" dirty="0"/>
              <a:t> jednání (1+ měsíc podle obtížnosti a kvality dokumentace)</a:t>
            </a:r>
          </a:p>
          <a:p>
            <a:r>
              <a:rPr lang="cs-CZ" b="1" dirty="0"/>
              <a:t>X</a:t>
            </a:r>
            <a:r>
              <a:rPr lang="cs-CZ" dirty="0"/>
              <a:t> ledaže se uplatní výjimka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1487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Malé emise /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placement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03546" cy="3416300"/>
          </a:xfrm>
        </p:spPr>
        <p:txBody>
          <a:bodyPr>
            <a:normAutofit/>
          </a:bodyPr>
          <a:lstStyle/>
          <a:p>
            <a:r>
              <a:rPr lang="cs-CZ" dirty="0"/>
              <a:t>Lze i bez banky / OCP, pokud existují předem domluvení investoři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Malá emise </a:t>
            </a:r>
            <a:r>
              <a:rPr lang="cs-CZ" dirty="0"/>
              <a:t>– pro start-</a:t>
            </a:r>
            <a:r>
              <a:rPr lang="cs-CZ" dirty="0" err="1"/>
              <a:t>upy</a:t>
            </a:r>
            <a:r>
              <a:rPr lang="cs-CZ" dirty="0"/>
              <a:t> jako alternativní investiční zdroj (</a:t>
            </a:r>
            <a:r>
              <a:rPr lang="cs-CZ" i="1" dirty="0" err="1"/>
              <a:t>Fundlift</a:t>
            </a:r>
            <a:r>
              <a:rPr lang="cs-CZ" dirty="0"/>
              <a:t>) – omezení nabídky na 1 mil EUR po dobu 12 měsíců ve všech ČS EU než se spustí povinnost uveřejnit prospekt v ČR</a:t>
            </a:r>
          </a:p>
        </p:txBody>
      </p:sp>
    </p:spTree>
    <p:extLst>
      <p:ext uri="{BB962C8B-B14F-4D97-AF65-F5344CB8AC3E}">
        <p14:creationId xmlns:p14="http://schemas.microsoft.com/office/powerpoint/2010/main" val="100322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dle nařízení o prospektu/PP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01962" cy="377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 případě, že je nabídka:</a:t>
            </a:r>
          </a:p>
          <a:p>
            <a:r>
              <a:rPr lang="cs-CZ" dirty="0"/>
              <a:t>Určená výhradně kvalifikovaným investorům,</a:t>
            </a:r>
          </a:p>
          <a:p>
            <a:r>
              <a:rPr lang="cs-CZ" dirty="0"/>
              <a:t>Určená omezenému okruhu osob, který ve státě EHP, kde je tato nabídka činěna, nedosahuje počtu 150, nepočítaje v to kvalifikované investory, </a:t>
            </a:r>
          </a:p>
          <a:p>
            <a:r>
              <a:rPr lang="cs-CZ" dirty="0"/>
              <a:t>Jestliže nejnižší možná investice pro jednoho investora je rovna nebo vyšší než 100.000 EUR, nebo </a:t>
            </a:r>
          </a:p>
          <a:p>
            <a:r>
              <a:rPr lang="cs-CZ" dirty="0"/>
              <a:t>Jejichž jmenovitá hodnota nebo cena za 1 kus se rovná alespoň částce 100.000 EUR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Bez ohledu na omezení nabídky, je PROSPEKT nutný při obchodování na burze/RT</a:t>
            </a:r>
          </a:p>
        </p:txBody>
      </p:sp>
    </p:spTree>
    <p:extLst>
      <p:ext uri="{BB962C8B-B14F-4D97-AF65-F5344CB8AC3E}">
        <p14:creationId xmlns:p14="http://schemas.microsoft.com/office/powerpoint/2010/main" val="4067244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na prospektu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66849"/>
              </p:ext>
            </p:extLst>
          </p:nvPr>
        </p:nvGraphicFramePr>
        <p:xfrm>
          <a:off x="1155700" y="2603500"/>
          <a:ext cx="10237724" cy="403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288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66870" cy="706964"/>
          </a:xfrm>
        </p:spPr>
        <p:txBody>
          <a:bodyPr/>
          <a:lstStyle/>
          <a:p>
            <a:r>
              <a:rPr lang="cs-CZ" dirty="0"/>
              <a:t>Práce na prospektu </a:t>
            </a:r>
            <a:r>
              <a:rPr lang="cs-CZ" sz="3200" dirty="0"/>
              <a:t>(+ rozšíření nabídky)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88248"/>
              </p:ext>
            </p:extLst>
          </p:nvPr>
        </p:nvGraphicFramePr>
        <p:xfrm>
          <a:off x="1155700" y="2603500"/>
          <a:ext cx="10237724" cy="403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6128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13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A32-ECDB-1E48-8951-7BC9432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cs-CZ" dirty="0"/>
              <a:t>Základní prospekt investičních certifikátů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F186-EF19-F545-9D0D-1DB5E60F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http://oam.cnb.cz/sipresextdad/SIPRESWEB.WEB_PROSPECTUS.PROSPECTUS_DETAIL?p_lang=cz&amp;p_id=225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171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Tomáš Kirner</a:t>
            </a:r>
          </a:p>
          <a:p>
            <a:r>
              <a:rPr lang="cs-CZ" dirty="0"/>
              <a:t>378448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0EAF56-A67E-4644-BF37-9BEB87521B2B}"/>
              </a:ext>
            </a:extLst>
          </p:cNvPr>
          <p:cNvSpPr txBox="1">
            <a:spLocks/>
          </p:cNvSpPr>
          <p:nvPr/>
        </p:nvSpPr>
        <p:spPr>
          <a:xfrm>
            <a:off x="563526" y="5954232"/>
            <a:ext cx="11068493" cy="515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tx1"/>
                </a:solidFill>
              </a:rPr>
              <a:t>Zdroje: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V této prezentaci byly použity obrázky z veřejně dostupných zdrojů. Jejich užití je pouze pro edukační účely.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Na požádání Vás odkážu na příslušné odkazy.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3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dluhopisů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532" y="2603500"/>
            <a:ext cx="8761413" cy="3797300"/>
          </a:xfrm>
        </p:spPr>
        <p:txBody>
          <a:bodyPr>
            <a:normAutofit/>
          </a:bodyPr>
          <a:lstStyle/>
          <a:p>
            <a:r>
              <a:rPr lang="cs-CZ" dirty="0"/>
              <a:t>Zákon č. 190/2004 Sb., o dluhopisech (</a:t>
            </a:r>
            <a:r>
              <a:rPr lang="cs-CZ" b="1" dirty="0" err="1"/>
              <a:t>ZoD</a:t>
            </a:r>
            <a:r>
              <a:rPr lang="cs-CZ" dirty="0"/>
              <a:t>), nařízení (EU) č. 575/2013 (</a:t>
            </a:r>
            <a:r>
              <a:rPr lang="cs-CZ" b="1" dirty="0"/>
              <a:t>CRR</a:t>
            </a:r>
            <a:r>
              <a:rPr lang="cs-CZ" dirty="0"/>
              <a:t>) </a:t>
            </a:r>
          </a:p>
          <a:p>
            <a:r>
              <a:rPr lang="cs-CZ" b="1" dirty="0"/>
              <a:t>Dluhopis</a:t>
            </a:r>
            <a:r>
              <a:rPr lang="cs-CZ" dirty="0"/>
              <a:t> = cenný papír nebo zaknihovaný cenný papír, s nímž je spojeno právo na splacení určité dlužné částky odpovídající jmenovité hodnotě jeho emitentem, a to najednou nebo postupně k určitému okamžiku, a popřípadě i další práva plynoucí ze zákona nebo z emisních podmínek dluhopisu</a:t>
            </a:r>
          </a:p>
          <a:p>
            <a:r>
              <a:rPr lang="cs-CZ" dirty="0"/>
              <a:t>Na řad, účinky převodu nepřetržitá řada rubopisů, seznam vlastníků</a:t>
            </a:r>
          </a:p>
          <a:p>
            <a:r>
              <a:rPr lang="cs-CZ" dirty="0"/>
              <a:t>Zastupitelnost</a:t>
            </a:r>
          </a:p>
          <a:p>
            <a:r>
              <a:rPr lang="cs-CZ" dirty="0"/>
              <a:t>Kupón (právo a rozhodný den)</a:t>
            </a:r>
          </a:p>
          <a:p>
            <a:r>
              <a:rPr lang="cs-CZ" dirty="0"/>
              <a:t>Další CP mohou plnit stejnou funkci, ale nejsou přímo podřízeny </a:t>
            </a:r>
            <a:r>
              <a:rPr lang="cs-CZ" dirty="0" err="1"/>
              <a:t>ZoD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např. směnka či investiční certifikát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55A04B-497F-0E45-A003-04E2162A4FE3}"/>
              </a:ext>
            </a:extLst>
          </p:cNvPr>
          <p:cNvSpPr/>
          <p:nvPr/>
        </p:nvSpPr>
        <p:spPr>
          <a:xfrm>
            <a:off x="471055" y="3045104"/>
            <a:ext cx="2393000" cy="239300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F79E014-4042-EA4B-8E5A-B19CFBA56BCF}"/>
              </a:ext>
            </a:extLst>
          </p:cNvPr>
          <p:cNvSpPr>
            <a:spLocks noEditPoints="1"/>
          </p:cNvSpPr>
          <p:nvPr/>
        </p:nvSpPr>
        <p:spPr bwMode="gray">
          <a:xfrm>
            <a:off x="970530" y="3663753"/>
            <a:ext cx="1432498" cy="1155702"/>
          </a:xfrm>
          <a:custGeom>
            <a:avLst/>
            <a:gdLst>
              <a:gd name="T0" fmla="*/ 2147483647 w 864"/>
              <a:gd name="T1" fmla="*/ 2147483647 h 697"/>
              <a:gd name="T2" fmla="*/ 2147483647 w 864"/>
              <a:gd name="T3" fmla="*/ 2147483647 h 697"/>
              <a:gd name="T4" fmla="*/ 2147483647 w 864"/>
              <a:gd name="T5" fmla="*/ 2147483647 h 697"/>
              <a:gd name="T6" fmla="*/ 2147483647 w 864"/>
              <a:gd name="T7" fmla="*/ 2147483647 h 697"/>
              <a:gd name="T8" fmla="*/ 2147483647 w 864"/>
              <a:gd name="T9" fmla="*/ 2147483647 h 697"/>
              <a:gd name="T10" fmla="*/ 2147483647 w 864"/>
              <a:gd name="T11" fmla="*/ 2147483647 h 697"/>
              <a:gd name="T12" fmla="*/ 2147483647 w 864"/>
              <a:gd name="T13" fmla="*/ 2147483647 h 697"/>
              <a:gd name="T14" fmla="*/ 2147483647 w 864"/>
              <a:gd name="T15" fmla="*/ 2147483647 h 697"/>
              <a:gd name="T16" fmla="*/ 2147483647 w 864"/>
              <a:gd name="T17" fmla="*/ 2147483647 h 697"/>
              <a:gd name="T18" fmla="*/ 2147483647 w 864"/>
              <a:gd name="T19" fmla="*/ 2147483647 h 697"/>
              <a:gd name="T20" fmla="*/ 2147483647 w 864"/>
              <a:gd name="T21" fmla="*/ 2147483647 h 697"/>
              <a:gd name="T22" fmla="*/ 2147483647 w 864"/>
              <a:gd name="T23" fmla="*/ 2147483647 h 697"/>
              <a:gd name="T24" fmla="*/ 2147483647 w 864"/>
              <a:gd name="T25" fmla="*/ 2147483647 h 697"/>
              <a:gd name="T26" fmla="*/ 2147483647 w 864"/>
              <a:gd name="T27" fmla="*/ 2147483647 h 697"/>
              <a:gd name="T28" fmla="*/ 2147483647 w 864"/>
              <a:gd name="T29" fmla="*/ 2147483647 h 697"/>
              <a:gd name="T30" fmla="*/ 2147483647 w 864"/>
              <a:gd name="T31" fmla="*/ 2147483647 h 697"/>
              <a:gd name="T32" fmla="*/ 2147483647 w 864"/>
              <a:gd name="T33" fmla="*/ 2147483647 h 697"/>
              <a:gd name="T34" fmla="*/ 2147483647 w 864"/>
              <a:gd name="T35" fmla="*/ 2147483647 h 697"/>
              <a:gd name="T36" fmla="*/ 2147483647 w 864"/>
              <a:gd name="T37" fmla="*/ 2147483647 h 697"/>
              <a:gd name="T38" fmla="*/ 2147483647 w 864"/>
              <a:gd name="T39" fmla="*/ 2147483647 h 697"/>
              <a:gd name="T40" fmla="*/ 2147483647 w 864"/>
              <a:gd name="T41" fmla="*/ 2147483647 h 697"/>
              <a:gd name="T42" fmla="*/ 2147483647 w 864"/>
              <a:gd name="T43" fmla="*/ 2147483647 h 697"/>
              <a:gd name="T44" fmla="*/ 2147483647 w 864"/>
              <a:gd name="T45" fmla="*/ 2147483647 h 697"/>
              <a:gd name="T46" fmla="*/ 2147483647 w 864"/>
              <a:gd name="T47" fmla="*/ 2147483647 h 697"/>
              <a:gd name="T48" fmla="*/ 2147483647 w 864"/>
              <a:gd name="T49" fmla="*/ 2147483647 h 697"/>
              <a:gd name="T50" fmla="*/ 2147483647 w 864"/>
              <a:gd name="T51" fmla="*/ 2147483647 h 697"/>
              <a:gd name="T52" fmla="*/ 2147483647 w 864"/>
              <a:gd name="T53" fmla="*/ 2147483647 h 697"/>
              <a:gd name="T54" fmla="*/ 2147483647 w 864"/>
              <a:gd name="T55" fmla="*/ 2147483647 h 697"/>
              <a:gd name="T56" fmla="*/ 2147483647 w 864"/>
              <a:gd name="T57" fmla="*/ 2147483647 h 697"/>
              <a:gd name="T58" fmla="*/ 2147483647 w 864"/>
              <a:gd name="T59" fmla="*/ 2147483647 h 697"/>
              <a:gd name="T60" fmla="*/ 2147483647 w 864"/>
              <a:gd name="T61" fmla="*/ 2147483647 h 697"/>
              <a:gd name="T62" fmla="*/ 2147483647 w 864"/>
              <a:gd name="T63" fmla="*/ 2147483647 h 697"/>
              <a:gd name="T64" fmla="*/ 2147483647 w 864"/>
              <a:gd name="T65" fmla="*/ 2147483647 h 697"/>
              <a:gd name="T66" fmla="*/ 2147483647 w 864"/>
              <a:gd name="T67" fmla="*/ 2147483647 h 697"/>
              <a:gd name="T68" fmla="*/ 2147483647 w 864"/>
              <a:gd name="T69" fmla="*/ 2147483647 h 697"/>
              <a:gd name="T70" fmla="*/ 2147483647 w 864"/>
              <a:gd name="T71" fmla="*/ 2147483647 h 697"/>
              <a:gd name="T72" fmla="*/ 2147483647 w 864"/>
              <a:gd name="T73" fmla="*/ 2147483647 h 697"/>
              <a:gd name="T74" fmla="*/ 2147483647 w 864"/>
              <a:gd name="T75" fmla="*/ 2147483647 h 697"/>
              <a:gd name="T76" fmla="*/ 2147483647 w 864"/>
              <a:gd name="T77" fmla="*/ 2147483647 h 697"/>
              <a:gd name="T78" fmla="*/ 2147483647 w 864"/>
              <a:gd name="T79" fmla="*/ 2147483647 h 697"/>
              <a:gd name="T80" fmla="*/ 2147483647 w 864"/>
              <a:gd name="T81" fmla="*/ 2147483647 h 697"/>
              <a:gd name="T82" fmla="*/ 2147483647 w 864"/>
              <a:gd name="T83" fmla="*/ 2147483647 h 697"/>
              <a:gd name="T84" fmla="*/ 2147483647 w 864"/>
              <a:gd name="T85" fmla="*/ 2147483647 h 697"/>
              <a:gd name="T86" fmla="*/ 2147483647 w 864"/>
              <a:gd name="T87" fmla="*/ 2147483647 h 697"/>
              <a:gd name="T88" fmla="*/ 2147483647 w 864"/>
              <a:gd name="T89" fmla="*/ 2147483647 h 697"/>
              <a:gd name="T90" fmla="*/ 2147483647 w 864"/>
              <a:gd name="T91" fmla="*/ 2147483647 h 697"/>
              <a:gd name="T92" fmla="*/ 2147483647 w 864"/>
              <a:gd name="T93" fmla="*/ 2147483647 h 697"/>
              <a:gd name="T94" fmla="*/ 2147483647 w 864"/>
              <a:gd name="T95" fmla="*/ 2147483647 h 697"/>
              <a:gd name="T96" fmla="*/ 2147483647 w 864"/>
              <a:gd name="T97" fmla="*/ 2147483647 h 697"/>
              <a:gd name="T98" fmla="*/ 2147483647 w 864"/>
              <a:gd name="T99" fmla="*/ 2147483647 h 6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64" h="697">
                <a:moveTo>
                  <a:pt x="289" y="597"/>
                </a:moveTo>
                <a:cubicBezTo>
                  <a:pt x="289" y="552"/>
                  <a:pt x="315" y="515"/>
                  <a:pt x="348" y="515"/>
                </a:cubicBezTo>
                <a:cubicBezTo>
                  <a:pt x="708" y="515"/>
                  <a:pt x="708" y="515"/>
                  <a:pt x="708" y="515"/>
                </a:cubicBezTo>
                <a:cubicBezTo>
                  <a:pt x="741" y="515"/>
                  <a:pt x="767" y="552"/>
                  <a:pt x="767" y="597"/>
                </a:cubicBezTo>
                <a:lnTo>
                  <a:pt x="289" y="597"/>
                </a:lnTo>
                <a:close/>
                <a:moveTo>
                  <a:pt x="864" y="697"/>
                </a:moveTo>
                <a:cubicBezTo>
                  <a:pt x="864" y="644"/>
                  <a:pt x="834" y="602"/>
                  <a:pt x="796" y="602"/>
                </a:cubicBezTo>
                <a:cubicBezTo>
                  <a:pt x="261" y="602"/>
                  <a:pt x="261" y="602"/>
                  <a:pt x="261" y="602"/>
                </a:cubicBezTo>
                <a:cubicBezTo>
                  <a:pt x="224" y="602"/>
                  <a:pt x="194" y="644"/>
                  <a:pt x="194" y="697"/>
                </a:cubicBezTo>
                <a:moveTo>
                  <a:pt x="514" y="5"/>
                </a:moveTo>
                <a:cubicBezTo>
                  <a:pt x="362" y="45"/>
                  <a:pt x="362" y="45"/>
                  <a:pt x="362" y="45"/>
                </a:cubicBezTo>
                <a:cubicBezTo>
                  <a:pt x="343" y="51"/>
                  <a:pt x="330" y="69"/>
                  <a:pt x="333" y="89"/>
                </a:cubicBezTo>
                <a:cubicBezTo>
                  <a:pt x="560" y="28"/>
                  <a:pt x="560" y="28"/>
                  <a:pt x="560" y="28"/>
                </a:cubicBezTo>
                <a:cubicBezTo>
                  <a:pt x="553" y="10"/>
                  <a:pt x="533" y="0"/>
                  <a:pt x="514" y="5"/>
                </a:cubicBezTo>
                <a:close/>
                <a:moveTo>
                  <a:pt x="425" y="434"/>
                </a:moveTo>
                <a:cubicBezTo>
                  <a:pt x="431" y="455"/>
                  <a:pt x="452" y="467"/>
                  <a:pt x="473" y="462"/>
                </a:cubicBezTo>
                <a:cubicBezTo>
                  <a:pt x="625" y="421"/>
                  <a:pt x="625" y="421"/>
                  <a:pt x="625" y="421"/>
                </a:cubicBezTo>
                <a:cubicBezTo>
                  <a:pt x="646" y="415"/>
                  <a:pt x="659" y="394"/>
                  <a:pt x="653" y="373"/>
                </a:cubicBezTo>
                <a:cubicBezTo>
                  <a:pt x="652" y="369"/>
                  <a:pt x="652" y="369"/>
                  <a:pt x="652" y="369"/>
                </a:cubicBezTo>
                <a:cubicBezTo>
                  <a:pt x="424" y="430"/>
                  <a:pt x="424" y="430"/>
                  <a:pt x="424" y="430"/>
                </a:cubicBezTo>
                <a:lnTo>
                  <a:pt x="425" y="434"/>
                </a:lnTo>
                <a:close/>
                <a:moveTo>
                  <a:pt x="629" y="284"/>
                </a:moveTo>
                <a:cubicBezTo>
                  <a:pt x="583" y="112"/>
                  <a:pt x="583" y="112"/>
                  <a:pt x="583" y="112"/>
                </a:cubicBezTo>
                <a:cubicBezTo>
                  <a:pt x="355" y="173"/>
                  <a:pt x="355" y="173"/>
                  <a:pt x="355" y="173"/>
                </a:cubicBezTo>
                <a:cubicBezTo>
                  <a:pt x="369" y="224"/>
                  <a:pt x="369" y="224"/>
                  <a:pt x="369" y="224"/>
                </a:cubicBezTo>
                <a:cubicBezTo>
                  <a:pt x="9" y="321"/>
                  <a:pt x="9" y="321"/>
                  <a:pt x="9" y="321"/>
                </a:cubicBezTo>
                <a:cubicBezTo>
                  <a:pt x="4" y="322"/>
                  <a:pt x="0" y="328"/>
                  <a:pt x="2" y="334"/>
                </a:cubicBezTo>
                <a:cubicBezTo>
                  <a:pt x="13" y="376"/>
                  <a:pt x="13" y="376"/>
                  <a:pt x="13" y="376"/>
                </a:cubicBezTo>
                <a:cubicBezTo>
                  <a:pt x="15" y="382"/>
                  <a:pt x="21" y="385"/>
                  <a:pt x="26" y="383"/>
                </a:cubicBezTo>
                <a:cubicBezTo>
                  <a:pt x="386" y="287"/>
                  <a:pt x="386" y="287"/>
                  <a:pt x="386" y="287"/>
                </a:cubicBezTo>
                <a:cubicBezTo>
                  <a:pt x="402" y="345"/>
                  <a:pt x="402" y="345"/>
                  <a:pt x="402" y="345"/>
                </a:cubicBezTo>
                <a:lnTo>
                  <a:pt x="629" y="284"/>
                </a:lnTo>
                <a:close/>
                <a:moveTo>
                  <a:pt x="404" y="417"/>
                </a:moveTo>
                <a:cubicBezTo>
                  <a:pt x="406" y="424"/>
                  <a:pt x="413" y="428"/>
                  <a:pt x="421" y="426"/>
                </a:cubicBezTo>
                <a:cubicBezTo>
                  <a:pt x="653" y="364"/>
                  <a:pt x="653" y="364"/>
                  <a:pt x="653" y="364"/>
                </a:cubicBezTo>
                <a:cubicBezTo>
                  <a:pt x="660" y="362"/>
                  <a:pt x="664" y="355"/>
                  <a:pt x="662" y="348"/>
                </a:cubicBezTo>
                <a:cubicBezTo>
                  <a:pt x="648" y="297"/>
                  <a:pt x="648" y="297"/>
                  <a:pt x="648" y="297"/>
                </a:cubicBezTo>
                <a:cubicBezTo>
                  <a:pt x="646" y="290"/>
                  <a:pt x="639" y="285"/>
                  <a:pt x="632" y="287"/>
                </a:cubicBezTo>
                <a:cubicBezTo>
                  <a:pt x="400" y="349"/>
                  <a:pt x="400" y="349"/>
                  <a:pt x="400" y="349"/>
                </a:cubicBezTo>
                <a:cubicBezTo>
                  <a:pt x="393" y="351"/>
                  <a:pt x="389" y="359"/>
                  <a:pt x="391" y="366"/>
                </a:cubicBezTo>
                <a:lnTo>
                  <a:pt x="404" y="417"/>
                </a:lnTo>
                <a:close/>
                <a:moveTo>
                  <a:pt x="337" y="160"/>
                </a:moveTo>
                <a:cubicBezTo>
                  <a:pt x="339" y="167"/>
                  <a:pt x="346" y="171"/>
                  <a:pt x="354" y="169"/>
                </a:cubicBezTo>
                <a:cubicBezTo>
                  <a:pt x="586" y="107"/>
                  <a:pt x="586" y="107"/>
                  <a:pt x="586" y="107"/>
                </a:cubicBezTo>
                <a:cubicBezTo>
                  <a:pt x="593" y="105"/>
                  <a:pt x="597" y="98"/>
                  <a:pt x="595" y="91"/>
                </a:cubicBezTo>
                <a:cubicBezTo>
                  <a:pt x="581" y="40"/>
                  <a:pt x="581" y="40"/>
                  <a:pt x="581" y="40"/>
                </a:cubicBezTo>
                <a:cubicBezTo>
                  <a:pt x="579" y="33"/>
                  <a:pt x="572" y="28"/>
                  <a:pt x="565" y="30"/>
                </a:cubicBezTo>
                <a:cubicBezTo>
                  <a:pt x="333" y="92"/>
                  <a:pt x="333" y="92"/>
                  <a:pt x="333" y="92"/>
                </a:cubicBezTo>
                <a:cubicBezTo>
                  <a:pt x="326" y="94"/>
                  <a:pt x="322" y="102"/>
                  <a:pt x="324" y="109"/>
                </a:cubicBezTo>
                <a:lnTo>
                  <a:pt x="337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dluhopisů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21961"/>
              </p:ext>
            </p:extLst>
          </p:nvPr>
        </p:nvGraphicFramePr>
        <p:xfrm>
          <a:off x="1228852" y="2603500"/>
          <a:ext cx="10052292" cy="38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87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D71-B154-2F40-9E49-DAA9D972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emisních podmínek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1ACF-7E5E-5447-B984-79237477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01221" cy="3416300"/>
          </a:xfrm>
        </p:spPr>
        <p:txBody>
          <a:bodyPr/>
          <a:lstStyle/>
          <a:p>
            <a:r>
              <a:rPr lang="cs-CZ" dirty="0"/>
              <a:t>Nezbytný souhlas schůze vlastníků dluhopisů, ledaže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změna je přímo vyvolaná změnou právní úpravy,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změna se netýká postavení nebo zájmů vlastníků dluhopisů, nebo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žádné vydané dluhopisy nevlastní osoby různé od emitenta.</a:t>
            </a:r>
          </a:p>
          <a:p>
            <a:pPr marL="800100" lvl="1" indent="-342900">
              <a:buFont typeface="+mj-lt"/>
              <a:buAutoNum type="alphaLcParenR"/>
            </a:pPr>
            <a:endParaRPr lang="cs-CZ" dirty="0"/>
          </a:p>
          <a:p>
            <a:r>
              <a:rPr lang="cs-CZ" dirty="0"/>
              <a:t>Pokud k ní dojde před nabytím vlastnictví, investor má právo odstoupit od smlouvy o koupi do 5 pracovních dnů od oznámení změny.</a:t>
            </a:r>
          </a:p>
        </p:txBody>
      </p:sp>
    </p:spTree>
    <p:extLst>
      <p:ext uri="{BB962C8B-B14F-4D97-AF65-F5344CB8AC3E}">
        <p14:creationId xmlns:p14="http://schemas.microsoft.com/office/powerpoint/2010/main" val="153357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D71-B154-2F40-9E49-DAA9D972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Pochybnosti o zvláštních právech v 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1ACF-7E5E-5447-B984-79237477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147995" cy="3416300"/>
          </a:xfrm>
        </p:spPr>
        <p:txBody>
          <a:bodyPr>
            <a:normAutofit/>
          </a:bodyPr>
          <a:lstStyle/>
          <a:p>
            <a:r>
              <a:rPr lang="cs-CZ" dirty="0"/>
              <a:t>Soud na návrh vlastníka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je-li to zřejmé z okolností, rozhodne o právu, které nejlépe odpovídá vůli v EP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není-li (a) možné, rozhodne o tom, že právo s dluhopisem spojeno není.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 druhé situaci může vlastník dluhopisu požadovat do 1m ode dne, kdy emitent rozhodnutí soudu zpřístupnil, aby od něj emitent dluhopis za </a:t>
            </a:r>
            <a:r>
              <a:rPr lang="cs-CZ" u="sng" dirty="0"/>
              <a:t>přiměřenou</a:t>
            </a:r>
            <a:r>
              <a:rPr lang="cs-CZ" dirty="0"/>
              <a:t> cenu koupil, ledaže byla okolnost zřejmá při získání dluhopisu.</a:t>
            </a:r>
          </a:p>
          <a:p>
            <a:endParaRPr lang="cs-CZ" dirty="0"/>
          </a:p>
          <a:p>
            <a:r>
              <a:rPr lang="cs-CZ" dirty="0"/>
              <a:t>Emitent pak musí do 15 PD koupit dluhopis zpět, jinak nahradí vzniklou újmu.</a:t>
            </a:r>
          </a:p>
        </p:txBody>
      </p:sp>
    </p:spTree>
    <p:extLst>
      <p:ext uri="{BB962C8B-B14F-4D97-AF65-F5344CB8AC3E}">
        <p14:creationId xmlns:p14="http://schemas.microsoft.com/office/powerpoint/2010/main" val="118742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o charakteru emise dluhopisů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1100193" y="4680126"/>
            <a:ext cx="10128742" cy="12112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Potřeba získat rating či nikoliv (</a:t>
            </a:r>
            <a:r>
              <a:rPr lang="cs-CZ" altLang="en-US" sz="1800" dirty="0" err="1">
                <a:solidFill>
                  <a:schemeClr val="bg1"/>
                </a:solidFill>
                <a:ea typeface="MS PGothic" pitchFamily="34" charset="-128"/>
              </a:rPr>
              <a:t>investment</a:t>
            </a: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 grade vs. </a:t>
            </a:r>
            <a:r>
              <a:rPr lang="cs-CZ" altLang="en-US" sz="1800" dirty="0" err="1">
                <a:solidFill>
                  <a:schemeClr val="bg1"/>
                </a:solidFill>
                <a:ea typeface="MS PGothic" pitchFamily="34" charset="-128"/>
              </a:rPr>
              <a:t>high-yield</a:t>
            </a: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Veřejná nebo neveřejná nabídka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solidFill>
                  <a:schemeClr val="bg1"/>
                </a:solidFill>
                <a:ea typeface="MS PGothic" pitchFamily="34" charset="-128"/>
              </a:rPr>
              <a:t>Zájem k přijetí k obchodování na regulovaném trhu</a:t>
            </a:r>
            <a:endParaRPr lang="en-GB" altLang="en-US" sz="18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 rot="16200000">
            <a:off x="2082770" y="3384555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ea typeface="MS PGothic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2598" y="3256284"/>
            <a:ext cx="1662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Typ korporace a skupiny emitenta</a:t>
            </a:r>
            <a:endParaRPr lang="en-GB" altLang="en-US" sz="20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51451" y="3256283"/>
            <a:ext cx="2084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Množství poptávaných prostředků</a:t>
            </a:r>
            <a:endParaRPr lang="en-GB" altLang="en-US" sz="2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660146" y="3355082"/>
            <a:ext cx="14208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/>
              <a:t>Doba splatnosti</a:t>
            </a:r>
            <a:endParaRPr lang="en-GB" altLang="en-US" sz="2000" dirty="0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gray">
          <a:xfrm rot="16200000">
            <a:off x="4771410" y="3384556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ea typeface="MS PGothic" pitchFamily="34" charset="-128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gray">
          <a:xfrm rot="16200000">
            <a:off x="7900348" y="3339188"/>
            <a:ext cx="315531" cy="717524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679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553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4454</TotalTime>
  <Words>2524</Words>
  <Application>Microsoft Macintosh PowerPoint</Application>
  <PresentationFormat>Widescreen</PresentationFormat>
  <Paragraphs>354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Emise dluhopisů a investičních certifikátů</vt:lpstr>
      <vt:lpstr>Okruhy</vt:lpstr>
      <vt:lpstr>PowerPoint Presentation</vt:lpstr>
      <vt:lpstr>PowerPoint Presentation</vt:lpstr>
      <vt:lpstr>Právní úprava dluhopisů</vt:lpstr>
      <vt:lpstr>Vlastnosti dluhopisů</vt:lpstr>
      <vt:lpstr>Změna emisních podmínek</vt:lpstr>
      <vt:lpstr>Pochybnosti o zvláštních právech v EP</vt:lpstr>
      <vt:lpstr>Rozhodování o charakteru emise dluhopisů</vt:lpstr>
      <vt:lpstr>Úprava emise</vt:lpstr>
      <vt:lpstr>Sběrný dluhopis</vt:lpstr>
      <vt:lpstr>Dluhopisový program</vt:lpstr>
      <vt:lpstr>Osoby podílející se na emisi</vt:lpstr>
      <vt:lpstr>Aranžér a manažeři emise</vt:lpstr>
      <vt:lpstr>Regulovaný trh</vt:lpstr>
      <vt:lpstr>CDCP</vt:lpstr>
      <vt:lpstr>Zástupci vlastníků dluhopisů</vt:lpstr>
      <vt:lpstr>Společný zástupce vlastníků dluhopisů </vt:lpstr>
      <vt:lpstr>Zvýšení kvality emise - zajištění</vt:lpstr>
      <vt:lpstr>Agent pro zajištění </vt:lpstr>
      <vt:lpstr>Role a jednání</vt:lpstr>
      <vt:lpstr>Smluvní dokumentace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“Krytí“</vt:lpstr>
      <vt:lpstr>PowerPoint Presentation</vt:lpstr>
      <vt:lpstr>Krytý blok</vt:lpstr>
      <vt:lpstr>Monitor krytého bloku</vt:lpstr>
      <vt:lpstr>PowerPoint Presentation</vt:lpstr>
      <vt:lpstr>Právní úprava Investičních certifikátů</vt:lpstr>
      <vt:lpstr>Právní úprava Investičních certifikátů</vt:lpstr>
      <vt:lpstr>Příprava emise investičních certifikátů</vt:lpstr>
      <vt:lpstr>Podkladová aktiva</vt:lpstr>
      <vt:lpstr>Úpravy investičních certifikátů dle PA</vt:lpstr>
      <vt:lpstr>Agent pro výpočty</vt:lpstr>
      <vt:lpstr>PowerPoint Presentation</vt:lpstr>
      <vt:lpstr>Veřejná nabídka CP</vt:lpstr>
      <vt:lpstr>Malé emise / private placement</vt:lpstr>
      <vt:lpstr>Výjimky dle nařízení o prospektu/PP</vt:lpstr>
      <vt:lpstr>Práce na prospektu</vt:lpstr>
      <vt:lpstr>Práce na prospektu (+ rozšíření nabídky)</vt:lpstr>
      <vt:lpstr>Základní prospekt investičních certifikátů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Emise dluhopisů v praxi</dc:title>
  <dc:creator>Tomáš Kirner</dc:creator>
  <cp:lastModifiedBy>Tomáš Kirner</cp:lastModifiedBy>
  <cp:revision>99</cp:revision>
  <dcterms:created xsi:type="dcterms:W3CDTF">2017-12-30T16:50:08Z</dcterms:created>
  <dcterms:modified xsi:type="dcterms:W3CDTF">2019-11-05T20:49:26Z</dcterms:modified>
</cp:coreProperties>
</file>