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7"/>
  </p:notesMasterIdLst>
  <p:handoutMasterIdLst>
    <p:handoutMasterId r:id="rId68"/>
  </p:handoutMasterIdLst>
  <p:sldIdLst>
    <p:sldId id="256" r:id="rId2"/>
    <p:sldId id="318" r:id="rId3"/>
    <p:sldId id="397" r:id="rId4"/>
    <p:sldId id="381" r:id="rId5"/>
    <p:sldId id="319" r:id="rId6"/>
    <p:sldId id="321" r:id="rId7"/>
    <p:sldId id="322" r:id="rId8"/>
    <p:sldId id="326" r:id="rId9"/>
    <p:sldId id="327" r:id="rId10"/>
    <p:sldId id="328" r:id="rId11"/>
    <p:sldId id="329" r:id="rId12"/>
    <p:sldId id="330" r:id="rId13"/>
    <p:sldId id="331" r:id="rId14"/>
    <p:sldId id="382" r:id="rId15"/>
    <p:sldId id="383" r:id="rId16"/>
    <p:sldId id="334" r:id="rId17"/>
    <p:sldId id="399" r:id="rId18"/>
    <p:sldId id="398" r:id="rId19"/>
    <p:sldId id="335" r:id="rId20"/>
    <p:sldId id="337" r:id="rId21"/>
    <p:sldId id="338" r:id="rId22"/>
    <p:sldId id="339" r:id="rId23"/>
    <p:sldId id="341" r:id="rId24"/>
    <p:sldId id="342" r:id="rId25"/>
    <p:sldId id="343" r:id="rId26"/>
    <p:sldId id="344" r:id="rId27"/>
    <p:sldId id="345" r:id="rId28"/>
    <p:sldId id="347" r:id="rId29"/>
    <p:sldId id="348" r:id="rId30"/>
    <p:sldId id="350" r:id="rId31"/>
    <p:sldId id="351" r:id="rId32"/>
    <p:sldId id="352" r:id="rId33"/>
    <p:sldId id="353" r:id="rId34"/>
    <p:sldId id="354" r:id="rId35"/>
    <p:sldId id="356" r:id="rId36"/>
    <p:sldId id="357" r:id="rId37"/>
    <p:sldId id="358" r:id="rId38"/>
    <p:sldId id="401" r:id="rId39"/>
    <p:sldId id="359" r:id="rId40"/>
    <p:sldId id="360" r:id="rId41"/>
    <p:sldId id="361" r:id="rId42"/>
    <p:sldId id="362" r:id="rId43"/>
    <p:sldId id="363" r:id="rId44"/>
    <p:sldId id="364" r:id="rId45"/>
    <p:sldId id="365" r:id="rId46"/>
    <p:sldId id="371" r:id="rId47"/>
    <p:sldId id="372" r:id="rId48"/>
    <p:sldId id="373" r:id="rId49"/>
    <p:sldId id="374" r:id="rId50"/>
    <p:sldId id="375" r:id="rId51"/>
    <p:sldId id="376" r:id="rId52"/>
    <p:sldId id="377" r:id="rId53"/>
    <p:sldId id="400" r:id="rId54"/>
    <p:sldId id="378" r:id="rId55"/>
    <p:sldId id="386" r:id="rId56"/>
    <p:sldId id="387" r:id="rId57"/>
    <p:sldId id="388" r:id="rId58"/>
    <p:sldId id="396" r:id="rId59"/>
    <p:sldId id="389" r:id="rId60"/>
    <p:sldId id="390" r:id="rId61"/>
    <p:sldId id="391" r:id="rId62"/>
    <p:sldId id="392" r:id="rId63"/>
    <p:sldId id="393" r:id="rId64"/>
    <p:sldId id="394" r:id="rId65"/>
    <p:sldId id="395" r:id="rId6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754" autoAdjust="0"/>
  </p:normalViewPr>
  <p:slideViewPr>
    <p:cSldViewPr snapToGrid="0">
      <p:cViewPr varScale="1">
        <p:scale>
          <a:sx n="119" d="100"/>
          <a:sy n="119" d="100"/>
        </p:scale>
        <p:origin x="96" y="37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89B3F-68D0-4850-9EE9-9DFDD7F65D87}" type="slidenum">
              <a:rPr lang="en-US" altLang="cs-CZ" smtClean="0"/>
              <a:pPr/>
              <a:t>2</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00502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E7398C1-A1B4-4FE3-81F7-D12529943218}" type="slidenum">
              <a:rPr lang="en-US" altLang="cs-CZ" smtClean="0"/>
              <a:pPr>
                <a:spcBef>
                  <a:spcPct val="0"/>
                </a:spcBef>
              </a:pPr>
              <a:t>12</a:t>
            </a:fld>
            <a:endParaRPr lang="en-US" altLang="cs-CZ"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151499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85C0D25-33D9-4D2A-A513-52B4FEFFE39B}" type="slidenum">
              <a:rPr lang="en-US" altLang="cs-CZ" smtClean="0"/>
              <a:pPr>
                <a:spcBef>
                  <a:spcPct val="0"/>
                </a:spcBef>
              </a:pPr>
              <a:t>13</a:t>
            </a:fld>
            <a:endParaRPr lang="en-US" altLang="cs-CZ"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853029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440898-FFEC-4910-8C5F-DC0FF0D6A869}" type="slidenum">
              <a:rPr lang="en-US" altLang="cs-CZ" smtClean="0"/>
              <a:pPr>
                <a:spcBef>
                  <a:spcPct val="0"/>
                </a:spcBef>
              </a:pPr>
              <a:t>14</a:t>
            </a:fld>
            <a:endParaRPr lang="en-US" altLang="cs-CZ"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256412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7E2BED-3C63-4FF9-9C49-4A1D3D5C9970}" type="slidenum">
              <a:rPr lang="en-US" altLang="cs-CZ" smtClean="0"/>
              <a:pPr>
                <a:spcBef>
                  <a:spcPct val="0"/>
                </a:spcBef>
              </a:pPr>
              <a:t>15</a:t>
            </a:fld>
            <a:endParaRPr lang="en-US" altLang="cs-CZ"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336243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F4FC48-F458-45DC-9D1B-ED9B22E9C92D}" type="slidenum">
              <a:rPr lang="en-US" altLang="cs-CZ" smtClean="0"/>
              <a:pPr>
                <a:spcBef>
                  <a:spcPct val="0"/>
                </a:spcBef>
              </a:pPr>
              <a:t>16</a:t>
            </a:fld>
            <a:endParaRPr lang="en-US" altLang="cs-CZ"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740403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824DE5-911E-491D-AE2A-70AE15ADDBBB}" type="slidenum">
              <a:rPr lang="en-US" altLang="cs-CZ" smtClean="0"/>
              <a:pPr>
                <a:spcBef>
                  <a:spcPct val="0"/>
                </a:spcBef>
              </a:pPr>
              <a:t>17</a:t>
            </a:fld>
            <a:endParaRPr lang="en-US" altLang="cs-CZ"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783396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18</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878506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58043D-7F5C-4FB4-A1E5-A65F7B2A6E5E}" type="slidenum">
              <a:rPr lang="en-US" altLang="cs-CZ" smtClean="0"/>
              <a:pPr>
                <a:spcBef>
                  <a:spcPct val="0"/>
                </a:spcBef>
              </a:pPr>
              <a:t>19</a:t>
            </a:fld>
            <a:endParaRPr lang="en-US" altLang="cs-CZ"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Ježek, Marek Cenné papíry v novém občanském zákoníku, 1. vydání, 2013, s. 53 - 62</a:t>
            </a:r>
          </a:p>
        </p:txBody>
      </p:sp>
    </p:spTree>
    <p:extLst>
      <p:ext uri="{BB962C8B-B14F-4D97-AF65-F5344CB8AC3E}">
        <p14:creationId xmlns:p14="http://schemas.microsoft.com/office/powerpoint/2010/main" val="4002044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FDB85C-8032-456E-8D97-99ACDA69BA1F}" type="slidenum">
              <a:rPr lang="en-US" altLang="cs-CZ" smtClean="0"/>
              <a:pPr>
                <a:spcBef>
                  <a:spcPct val="0"/>
                </a:spcBef>
              </a:pPr>
              <a:t>20</a:t>
            </a:fld>
            <a:endParaRPr lang="en-US" altLang="cs-CZ"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639979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C84E18D-06F1-45ED-8265-064BAD8F1463}" type="slidenum">
              <a:rPr lang="en-US" altLang="cs-CZ" smtClean="0"/>
              <a:pPr>
                <a:spcBef>
                  <a:spcPct val="0"/>
                </a:spcBef>
              </a:pPr>
              <a:t>21</a:t>
            </a:fld>
            <a:endParaRPr lang="en-US" altLang="cs-CZ"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874912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89B3F-68D0-4850-9EE9-9DFDD7F65D87}" type="slidenum">
              <a:rPr lang="en-US" altLang="cs-CZ" smtClean="0"/>
              <a:pPr/>
              <a:t>4</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05813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F4FC4E-7497-4A93-8BF5-85D0F573232A}" type="slidenum">
              <a:rPr lang="en-US" altLang="cs-CZ" smtClean="0"/>
              <a:pPr>
                <a:spcBef>
                  <a:spcPct val="0"/>
                </a:spcBef>
              </a:pPr>
              <a:t>22</a:t>
            </a:fld>
            <a:endParaRPr lang="en-US" altLang="cs-CZ"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6097461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9E69A3C-35A9-4F50-965A-3D187CD67612}" type="slidenum">
              <a:rPr lang="en-US" altLang="cs-CZ" smtClean="0"/>
              <a:pPr>
                <a:spcBef>
                  <a:spcPct val="0"/>
                </a:spcBef>
              </a:pPr>
              <a:t>23</a:t>
            </a:fld>
            <a:endParaRPr lang="en-US" altLang="cs-CZ"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nakládání se zaknihovaným nebo imobilizovaným cenným papírem nebo jiným cenným papírem zapsaným v evidenci, nebo nakládání s právem zapsaným v evidenci, které se chová jako zaknihovaný cenný papír, se řídí právem státu, v němž je vedena evidence, ve které se provádí zápis; zpětný a další odkaz jsou vyloučeny. Volba práva je přípustná, jen jde-li o právo státu, v němž má osoba vedoucí evidenci k okamžiku volby práva sídlo nebo pobočku, a vedení evidence patří mezi obvyklé činnosti této osoby.</a:t>
            </a:r>
          </a:p>
        </p:txBody>
      </p:sp>
    </p:spTree>
    <p:extLst>
      <p:ext uri="{BB962C8B-B14F-4D97-AF65-F5344CB8AC3E}">
        <p14:creationId xmlns:p14="http://schemas.microsoft.com/office/powerpoint/2010/main" val="37817253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A85DA2-65BC-4193-BFE8-E22099FD555A}" type="slidenum">
              <a:rPr lang="en-US" altLang="cs-CZ" smtClean="0"/>
              <a:pPr>
                <a:spcBef>
                  <a:spcPct val="0"/>
                </a:spcBef>
              </a:pPr>
              <a:t>24</a:t>
            </a:fld>
            <a:endParaRPr lang="en-US" altLang="cs-CZ"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034855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FAB88E-734A-47B1-91E3-2740B55B5BBB}" type="slidenum">
              <a:rPr lang="en-US" altLang="cs-CZ" smtClean="0"/>
              <a:pPr>
                <a:spcBef>
                  <a:spcPct val="0"/>
                </a:spcBef>
              </a:pPr>
              <a:t>25</a:t>
            </a:fld>
            <a:endParaRPr lang="en-US" altLang="cs-CZ"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http://www.centraldepository.cz/index.php/cz/co-je-cdcp</a:t>
            </a:r>
          </a:p>
        </p:txBody>
      </p:sp>
    </p:spTree>
    <p:extLst>
      <p:ext uri="{BB962C8B-B14F-4D97-AF65-F5344CB8AC3E}">
        <p14:creationId xmlns:p14="http://schemas.microsoft.com/office/powerpoint/2010/main" val="1863205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006EE4-BF5C-4B64-99C5-813D51A90DF5}" type="slidenum">
              <a:rPr lang="en-US" altLang="cs-CZ" smtClean="0"/>
              <a:pPr>
                <a:spcBef>
                  <a:spcPct val="0"/>
                </a:spcBef>
              </a:pPr>
              <a:t>26</a:t>
            </a:fld>
            <a:endParaRPr lang="en-US" altLang="cs-CZ"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http://www.centraldepository.cz/index.php/cz/co-je-cdcp</a:t>
            </a:r>
          </a:p>
        </p:txBody>
      </p:sp>
    </p:spTree>
    <p:extLst>
      <p:ext uri="{BB962C8B-B14F-4D97-AF65-F5344CB8AC3E}">
        <p14:creationId xmlns:p14="http://schemas.microsoft.com/office/powerpoint/2010/main" val="40002387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5CB6FD-A9A4-48BE-AF60-2DC943A6C2F4}" type="slidenum">
              <a:rPr lang="en-US" altLang="cs-CZ" smtClean="0"/>
              <a:pPr>
                <a:spcBef>
                  <a:spcPct val="0"/>
                </a:spcBef>
              </a:pPr>
              <a:t>27</a:t>
            </a:fld>
            <a:endParaRPr lang="en-US" altLang="cs-CZ"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http://www.centraldepository.cz/index.php/cz/co-je-cdcp</a:t>
            </a:r>
          </a:p>
        </p:txBody>
      </p:sp>
    </p:spTree>
    <p:extLst>
      <p:ext uri="{BB962C8B-B14F-4D97-AF65-F5344CB8AC3E}">
        <p14:creationId xmlns:p14="http://schemas.microsoft.com/office/powerpoint/2010/main" val="2748468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AA1AC0B-AD0A-48C7-ADB5-B3FCF8E9707A}" type="slidenum">
              <a:rPr lang="en-US" altLang="cs-CZ" smtClean="0"/>
              <a:pPr>
                <a:spcBef>
                  <a:spcPct val="0"/>
                </a:spcBef>
              </a:pPr>
              <a:t>28</a:t>
            </a:fld>
            <a:endParaRPr lang="en-US" altLang="cs-CZ"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http://www.centraldepository.cz/index.php/cz/co-je-cdcp</a:t>
            </a:r>
          </a:p>
        </p:txBody>
      </p:sp>
    </p:spTree>
    <p:extLst>
      <p:ext uri="{BB962C8B-B14F-4D97-AF65-F5344CB8AC3E}">
        <p14:creationId xmlns:p14="http://schemas.microsoft.com/office/powerpoint/2010/main" val="17132328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05587AB-0825-47C3-9717-02058B0DD95D}" type="slidenum">
              <a:rPr lang="en-US" altLang="cs-CZ" smtClean="0"/>
              <a:pPr>
                <a:spcBef>
                  <a:spcPct val="0"/>
                </a:spcBef>
              </a:pPr>
              <a:t>29</a:t>
            </a:fld>
            <a:endParaRPr lang="en-US" altLang="cs-CZ"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5022328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7E05C74-DBF1-4E62-A779-C137EF80E082}" type="slidenum">
              <a:rPr lang="en-US" altLang="cs-CZ" smtClean="0"/>
              <a:pPr>
                <a:spcBef>
                  <a:spcPct val="0"/>
                </a:spcBef>
              </a:pPr>
              <a:t>30</a:t>
            </a:fld>
            <a:endParaRPr lang="en-US" altLang="cs-CZ"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588112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4C2D58-C7FF-493B-ACD5-3D3023E9305F}" type="slidenum">
              <a:rPr lang="en-US" altLang="cs-CZ" smtClean="0"/>
              <a:pPr>
                <a:spcBef>
                  <a:spcPct val="0"/>
                </a:spcBef>
              </a:pPr>
              <a:t>31</a:t>
            </a:fld>
            <a:endParaRPr lang="en-US" altLang="cs-CZ"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191557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5</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6794296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165B06-499B-44D7-A66B-FDEFDF5F0FCE}" type="slidenum">
              <a:rPr lang="en-US" altLang="cs-CZ" smtClean="0"/>
              <a:pPr>
                <a:spcBef>
                  <a:spcPct val="0"/>
                </a:spcBef>
              </a:pPr>
              <a:t>32</a:t>
            </a:fld>
            <a:endParaRPr lang="en-US" altLang="cs-CZ"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8920731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687C5-0BF7-4489-B3C3-D1F4CE7A0A42}" type="slidenum">
              <a:rPr lang="en-US" altLang="cs-CZ" smtClean="0"/>
              <a:pPr>
                <a:spcBef>
                  <a:spcPct val="0"/>
                </a:spcBef>
              </a:pPr>
              <a:t>33</a:t>
            </a:fld>
            <a:endParaRPr lang="en-US" altLang="cs-CZ"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2672033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B7D4AC-2001-4363-8BAE-7C3F040A22E4}" type="slidenum">
              <a:rPr lang="en-US" altLang="cs-CZ" smtClean="0"/>
              <a:pPr>
                <a:spcBef>
                  <a:spcPct val="0"/>
                </a:spcBef>
              </a:pPr>
              <a:t>34</a:t>
            </a:fld>
            <a:endParaRPr lang="en-US" altLang="cs-CZ"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6720199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2C0B4B-E5E4-44F0-A5AC-94691BDCC60D}" type="slidenum">
              <a:rPr lang="en-US" altLang="cs-CZ" smtClean="0"/>
              <a:pPr>
                <a:spcBef>
                  <a:spcPct val="0"/>
                </a:spcBef>
              </a:pPr>
              <a:t>35</a:t>
            </a:fld>
            <a:endParaRPr lang="en-US" altLang="cs-CZ"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082759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21D83A-2807-4502-A030-48AF4C55D24A}" type="slidenum">
              <a:rPr lang="en-US" altLang="cs-CZ" smtClean="0"/>
              <a:pPr/>
              <a:t>36</a:t>
            </a:fld>
            <a:endParaRPr lang="en-US" altLang="cs-CZ"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8284310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61690F-094D-4348-8A88-F73144E220DE}" type="slidenum">
              <a:rPr lang="en-US" altLang="cs-CZ" smtClean="0"/>
              <a:pPr/>
              <a:t>37</a:t>
            </a:fld>
            <a:endParaRPr lang="en-US" altLang="cs-CZ"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8125021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61690F-094D-4348-8A88-F73144E220DE}" type="slidenum">
              <a:rPr lang="en-US" altLang="cs-CZ" smtClean="0"/>
              <a:pPr/>
              <a:t>38</a:t>
            </a:fld>
            <a:endParaRPr lang="en-US" altLang="cs-CZ"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98095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FD21D4-A4CE-416C-BF09-F784C6497AF6}" type="slidenum">
              <a:rPr lang="en-US" altLang="cs-CZ" smtClean="0"/>
              <a:pPr/>
              <a:t>39</a:t>
            </a:fld>
            <a:endParaRPr lang="en-US" altLang="cs-CZ"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1795325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CB6668-4A36-4358-98FF-25ACAC7896B3}" type="slidenum">
              <a:rPr lang="en-US" altLang="cs-CZ" smtClean="0"/>
              <a:pPr/>
              <a:t>40</a:t>
            </a:fld>
            <a:endParaRPr lang="en-US" altLang="cs-CZ"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9436341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E84DE7-7A6C-405F-A606-761E78772E3D}" type="slidenum">
              <a:rPr lang="en-US" altLang="cs-CZ" smtClean="0"/>
              <a:pPr/>
              <a:t>41</a:t>
            </a:fld>
            <a:endParaRPr lang="en-US" altLang="cs-CZ"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858636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468054-E44D-446C-AF05-684DB9602860}" type="slidenum">
              <a:rPr lang="en-US" altLang="cs-CZ" smtClean="0"/>
              <a:pPr>
                <a:spcBef>
                  <a:spcPct val="0"/>
                </a:spcBef>
              </a:pPr>
              <a:t>6</a:t>
            </a:fld>
            <a:endParaRPr lang="en-US" altLang="cs-CZ"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8478408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2ABEEC-4F0A-46CC-BB3A-F186AD9A07AA}" type="slidenum">
              <a:rPr lang="en-US" altLang="cs-CZ" smtClean="0"/>
              <a:pPr/>
              <a:t>42</a:t>
            </a:fld>
            <a:endParaRPr lang="en-US" altLang="cs-CZ"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2551631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048683-FA07-48A3-B066-B6D01903B992}" type="slidenum">
              <a:rPr lang="en-US" altLang="cs-CZ" smtClean="0"/>
              <a:pPr/>
              <a:t>43</a:t>
            </a:fld>
            <a:endParaRPr lang="en-US" altLang="cs-CZ"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3759427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9B82F6-A4A5-4A3C-8503-67F814D82D65}" type="slidenum">
              <a:rPr lang="en-US" altLang="cs-CZ" smtClean="0"/>
              <a:pPr/>
              <a:t>44</a:t>
            </a:fld>
            <a:endParaRPr lang="en-US" altLang="cs-CZ"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5816663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BACD54-9440-49E9-81B5-299752FFD6AB}" type="slidenum">
              <a:rPr lang="en-US" altLang="cs-CZ" smtClean="0">
                <a:solidFill>
                  <a:srgbClr val="000000"/>
                </a:solidFill>
              </a:rPr>
              <a:pPr/>
              <a:t>46</a:t>
            </a:fld>
            <a:endParaRPr lang="en-US" altLang="cs-CZ" smtClean="0">
              <a:solidFill>
                <a:srgbClr val="000000"/>
              </a:solidFill>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7693327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9A468F-1612-4D3F-BD21-5C15A088C47F}" type="slidenum">
              <a:rPr lang="en-US" altLang="cs-CZ" smtClean="0">
                <a:solidFill>
                  <a:srgbClr val="000000"/>
                </a:solidFill>
              </a:rPr>
              <a:pPr/>
              <a:t>47</a:t>
            </a:fld>
            <a:endParaRPr lang="en-US" altLang="cs-CZ" smtClean="0">
              <a:solidFill>
                <a:srgbClr val="000000"/>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9964480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9C7144-81DF-46EF-B63E-964A572850C4}" type="slidenum">
              <a:rPr lang="en-US" altLang="cs-CZ" smtClean="0">
                <a:solidFill>
                  <a:srgbClr val="000000"/>
                </a:solidFill>
              </a:rPr>
              <a:pPr/>
              <a:t>49</a:t>
            </a:fld>
            <a:endParaRPr lang="en-US" altLang="cs-CZ" smtClean="0">
              <a:solidFill>
                <a:srgbClr val="000000"/>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1064198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F0C351-1833-408B-BC07-62A10A2DFFC2}" type="slidenum">
              <a:rPr lang="en-US" altLang="cs-CZ" smtClean="0">
                <a:solidFill>
                  <a:srgbClr val="000000"/>
                </a:solidFill>
              </a:rPr>
              <a:pPr/>
              <a:t>50</a:t>
            </a:fld>
            <a:endParaRPr lang="en-US" altLang="cs-CZ" smtClean="0">
              <a:solidFill>
                <a:srgbClr val="000000"/>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1256507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606E71-2B75-4D4C-97C4-82148708C4CE}" type="slidenum">
              <a:rPr lang="en-US" altLang="cs-CZ" smtClean="0">
                <a:solidFill>
                  <a:srgbClr val="000000"/>
                </a:solidFill>
              </a:rPr>
              <a:pPr/>
              <a:t>51</a:t>
            </a:fld>
            <a:endParaRPr lang="en-US" altLang="cs-CZ" smtClean="0">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2587339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647B35-E06A-48DA-A5AB-80137796AC0B}" type="slidenum">
              <a:rPr lang="en-US" altLang="cs-CZ" smtClean="0">
                <a:solidFill>
                  <a:srgbClr val="000000"/>
                </a:solidFill>
              </a:rPr>
              <a:pPr/>
              <a:t>52</a:t>
            </a:fld>
            <a:endParaRPr lang="en-US" altLang="cs-CZ" smtClean="0">
              <a:solidFill>
                <a:srgbClr val="000000"/>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9726949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647B35-E06A-48DA-A5AB-80137796AC0B}" type="slidenum">
              <a:rPr lang="en-US" altLang="cs-CZ" smtClean="0">
                <a:solidFill>
                  <a:srgbClr val="000000"/>
                </a:solidFill>
              </a:rPr>
              <a:pPr/>
              <a:t>53</a:t>
            </a:fld>
            <a:endParaRPr lang="en-US" altLang="cs-CZ" smtClean="0">
              <a:solidFill>
                <a:srgbClr val="000000"/>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975435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438A9F0-AD9C-4B11-9999-11BB86570CC8}" type="slidenum">
              <a:rPr lang="en-US" altLang="cs-CZ" smtClean="0"/>
              <a:pPr>
                <a:spcBef>
                  <a:spcPct val="0"/>
                </a:spcBef>
              </a:pPr>
              <a:t>7</a:t>
            </a:fld>
            <a:endParaRPr lang="en-US" altLang="cs-CZ"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5519954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3E9FBD8-EA5C-47C0-8A2E-AE3ED01A46F1}" type="slidenum">
              <a:rPr lang="cs-CZ"/>
              <a:t>64</a:t>
            </a:fld>
            <a:endParaRPr lang="cs-CZ"/>
          </a:p>
        </p:txBody>
      </p:sp>
    </p:spTree>
    <p:extLst>
      <p:ext uri="{BB962C8B-B14F-4D97-AF65-F5344CB8AC3E}">
        <p14:creationId xmlns:p14="http://schemas.microsoft.com/office/powerpoint/2010/main" val="3555939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15CC59-998D-4282-8180-F383897E4DE5}" type="slidenum">
              <a:rPr lang="en-US" altLang="cs-CZ" smtClean="0"/>
              <a:pPr>
                <a:spcBef>
                  <a:spcPct val="0"/>
                </a:spcBef>
              </a:pPr>
              <a:t>8</a:t>
            </a:fld>
            <a:endParaRPr lang="en-US" altLang="cs-CZ"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http://www.cnb.cz/miranda2/export/sites/www.cnb.cz/cs/dohled_financni_trh/legislativni_zakladna/penzijni_spolecnosti_a_fondy/download/finzpr_03_2004.pdf</a:t>
            </a:r>
          </a:p>
        </p:txBody>
      </p:sp>
    </p:spTree>
    <p:extLst>
      <p:ext uri="{BB962C8B-B14F-4D97-AF65-F5344CB8AC3E}">
        <p14:creationId xmlns:p14="http://schemas.microsoft.com/office/powerpoint/2010/main" val="1412830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46B452-55BF-4CE0-A71B-3E4A5604C1A6}" type="slidenum">
              <a:rPr lang="en-US" altLang="cs-CZ" smtClean="0"/>
              <a:pPr>
                <a:spcBef>
                  <a:spcPct val="0"/>
                </a:spcBef>
              </a:pPr>
              <a:t>9</a:t>
            </a:fld>
            <a:endParaRPr lang="en-US" altLang="cs-CZ"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http://cz.saxobank.com/support/slovnik-pojmu/forward</a:t>
            </a:r>
          </a:p>
        </p:txBody>
      </p:sp>
    </p:spTree>
    <p:extLst>
      <p:ext uri="{BB962C8B-B14F-4D97-AF65-F5344CB8AC3E}">
        <p14:creationId xmlns:p14="http://schemas.microsoft.com/office/powerpoint/2010/main" val="968671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582150-F457-452A-85AC-5203850A032A}" type="slidenum">
              <a:rPr lang="en-US" altLang="cs-CZ" smtClean="0"/>
              <a:pPr>
                <a:spcBef>
                  <a:spcPct val="0"/>
                </a:spcBef>
              </a:pPr>
              <a:t>10</a:t>
            </a:fld>
            <a:endParaRPr lang="en-US" altLang="cs-CZ"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http://cz.saxobank.com/support/slovnik-pojmu/forward</a:t>
            </a:r>
          </a:p>
        </p:txBody>
      </p:sp>
    </p:spTree>
    <p:extLst>
      <p:ext uri="{BB962C8B-B14F-4D97-AF65-F5344CB8AC3E}">
        <p14:creationId xmlns:p14="http://schemas.microsoft.com/office/powerpoint/2010/main" val="412659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ABBDE1-D5EB-47E8-8D71-EAC2EFB4D2A8}" type="slidenum">
              <a:rPr lang="en-US" altLang="cs-CZ" smtClean="0"/>
              <a:pPr>
                <a:spcBef>
                  <a:spcPct val="0"/>
                </a:spcBef>
              </a:pPr>
              <a:t>11</a:t>
            </a:fld>
            <a:endParaRPr lang="en-US" altLang="cs-CZ"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http://cz.saxobank.com/support/slovnik-pojmu/forward</a:t>
            </a:r>
          </a:p>
        </p:txBody>
      </p:sp>
    </p:spTree>
    <p:extLst>
      <p:ext uri="{BB962C8B-B14F-4D97-AF65-F5344CB8AC3E}">
        <p14:creationId xmlns:p14="http://schemas.microsoft.com/office/powerpoint/2010/main" val="13065482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289A058-9D5B-455B-9DB4-5A68811416B2}" type="datetimeFigureOut">
              <a:rPr lang="cs-CZ" smtClean="0"/>
              <a:t>19.11.2019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E62324-B44A-4E4E-9CE0-21EA07F1138A}" type="slidenum">
              <a:rPr lang="cs-CZ" smtClean="0"/>
              <a:t>‹#›</a:t>
            </a:fld>
            <a:endParaRPr lang="cs-CZ"/>
          </a:p>
        </p:txBody>
      </p:sp>
    </p:spTree>
    <p:extLst>
      <p:ext uri="{BB962C8B-B14F-4D97-AF65-F5344CB8AC3E}">
        <p14:creationId xmlns:p14="http://schemas.microsoft.com/office/powerpoint/2010/main" val="30332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cdcp.cz/index.php/cz/kalku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Katedra obchodního práva / Přednáška 20. 11. 2019</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r>
              <a:rPr lang="cs-CZ" dirty="0"/>
              <a:t/>
            </a:r>
            <a:br>
              <a:rPr lang="cs-CZ" dirty="0"/>
            </a:br>
            <a:r>
              <a:rPr lang="cs-CZ" dirty="0" smtClean="0"/>
              <a:t>Akcie – vybrané otázky</a:t>
            </a:r>
            <a:br>
              <a:rPr lang="cs-CZ" dirty="0" smtClean="0"/>
            </a:br>
            <a:r>
              <a:rPr lang="cs-CZ" dirty="0" smtClean="0"/>
              <a:t/>
            </a:r>
            <a:br>
              <a:rPr lang="cs-CZ" dirty="0" smtClean="0"/>
            </a:br>
            <a:r>
              <a:rPr lang="cs-CZ" dirty="0"/>
              <a:t/>
            </a: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r>
              <a:rPr lang="cs-CZ" dirty="0" smtClean="0"/>
              <a:t>Josef Kotásek</a:t>
            </a:r>
            <a:endParaRPr lang="cs-CZ" dirty="0"/>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152400"/>
            <a:ext cx="8229600" cy="431800"/>
          </a:xfrm>
        </p:spPr>
        <p:txBody>
          <a:bodyPr/>
          <a:lstStyle/>
          <a:p>
            <a:pPr eaLnBrk="1" hangingPunct="1"/>
            <a:r>
              <a:rPr lang="cs-CZ" altLang="cs-CZ" smtClean="0"/>
              <a:t>Příklad forwardu</a:t>
            </a:r>
            <a:endParaRPr lang="en-US" altLang="cs-CZ" smtClean="0"/>
          </a:p>
        </p:txBody>
      </p:sp>
      <p:sp>
        <p:nvSpPr>
          <p:cNvPr id="29699" name="Rectangle 3"/>
          <p:cNvSpPr>
            <a:spLocks noGrp="1" noChangeArrowheads="1"/>
          </p:cNvSpPr>
          <p:nvPr>
            <p:ph sz="quarter" idx="1"/>
          </p:nvPr>
        </p:nvSpPr>
        <p:spPr>
          <a:xfrm>
            <a:off x="240145" y="574675"/>
            <a:ext cx="11785600" cy="6273800"/>
          </a:xfrm>
        </p:spPr>
        <p:txBody>
          <a:bodyPr/>
          <a:lstStyle/>
          <a:p>
            <a:r>
              <a:rPr lang="cs-CZ" altLang="cs-CZ" sz="1800" i="1" dirty="0"/>
              <a:t>Rafinérie bude za rok potřebovat 1000 barelů ropy. Těžařská společnost má 1000 barelů ropy.</a:t>
            </a:r>
          </a:p>
          <a:p>
            <a:r>
              <a:rPr lang="cs-CZ" altLang="cs-CZ" sz="1800" i="1" dirty="0"/>
              <a:t>Dnes je na trhu cena ropy 100$/barel. Tyto dvě společnosti si sjednají </a:t>
            </a:r>
            <a:r>
              <a:rPr lang="cs-CZ" altLang="cs-CZ" sz="1800" i="1" dirty="0" err="1"/>
              <a:t>forwardový</a:t>
            </a:r>
            <a:r>
              <a:rPr lang="cs-CZ" altLang="cs-CZ" sz="1800" i="1" dirty="0"/>
              <a:t> obchod, přičemž rafinérie bude figurovat jako nakupující, bude tedy v </a:t>
            </a:r>
            <a:r>
              <a:rPr lang="cs-CZ" altLang="cs-CZ" sz="1800" b="1" i="1" dirty="0"/>
              <a:t>dlouhé pozici (long). </a:t>
            </a:r>
            <a:r>
              <a:rPr lang="cs-CZ" altLang="cs-CZ" sz="1800" i="1" dirty="0"/>
              <a:t>Těžařská společnost bude v </a:t>
            </a:r>
            <a:r>
              <a:rPr lang="cs-CZ" altLang="cs-CZ" sz="1800" b="1" i="1" dirty="0"/>
              <a:t>pozici krátké (</a:t>
            </a:r>
            <a:r>
              <a:rPr lang="cs-CZ" altLang="cs-CZ" sz="1800" b="1" i="1" dirty="0" err="1"/>
              <a:t>short</a:t>
            </a:r>
            <a:r>
              <a:rPr lang="cs-CZ" altLang="cs-CZ" sz="1800" b="1" i="1" dirty="0"/>
              <a:t>). </a:t>
            </a:r>
            <a:endParaRPr lang="cs-CZ" altLang="cs-CZ" sz="1800" b="1" dirty="0"/>
          </a:p>
          <a:p>
            <a:r>
              <a:rPr lang="cs-CZ" altLang="cs-CZ" sz="1800" i="1" dirty="0"/>
              <a:t>Forward bude sjednán na částku 105 000$, která odpovídá 1000 barelů při ceně 100$/barel + 5000$ prémie pro těžařskou společnost. Tato prémie je tu proto, že těžařská společnost může tuto ropu prodat již dnes za 100 000$ a tyto peníze uložit do banky, kde by získala úrok (v našem případě 5 000$). Zahrnuje tedy tzv. náklady obětované příležitosti (</a:t>
            </a:r>
            <a:r>
              <a:rPr lang="cs-CZ" altLang="cs-CZ" sz="1800" i="1" dirty="0" err="1"/>
              <a:t>opportunity</a:t>
            </a:r>
            <a:r>
              <a:rPr lang="cs-CZ" altLang="cs-CZ" sz="1800" i="1" dirty="0"/>
              <a:t> </a:t>
            </a:r>
            <a:r>
              <a:rPr lang="cs-CZ" altLang="cs-CZ" sz="1800" i="1" dirty="0" err="1"/>
              <a:t>cost</a:t>
            </a:r>
            <a:r>
              <a:rPr lang="cs-CZ" altLang="cs-CZ" sz="1800" i="1" dirty="0"/>
              <a:t>).</a:t>
            </a:r>
            <a:endParaRPr lang="cs-CZ" altLang="cs-CZ" sz="1800" dirty="0"/>
          </a:p>
          <a:p>
            <a:r>
              <a:rPr lang="cs-CZ" altLang="cs-CZ" sz="1800" i="1" dirty="0"/>
              <a:t>Za rok dojde ke splatnosti </a:t>
            </a:r>
            <a:r>
              <a:rPr lang="cs-CZ" altLang="cs-CZ" sz="1800" i="1" dirty="0" err="1"/>
              <a:t>forwardového</a:t>
            </a:r>
            <a:r>
              <a:rPr lang="cs-CZ" altLang="cs-CZ" sz="1800" i="1" dirty="0"/>
              <a:t> kontraktu a cena ropy na spotovém trhu bude  112$/barel. V tomto případě vydělala rafinérie na obchodu 7 000$. Tento zisk se dá dokázat tím, že by rafinérie prodala ropu na spotovém trhu za 112 000$ (ale nakoupila za 105 000$). Naproti tomu těžařská společnost potenciálně ztratila 7 000$, nicméně vydělala 5 000$.</a:t>
            </a:r>
          </a:p>
          <a:p>
            <a:r>
              <a:rPr lang="cs-CZ" altLang="cs-CZ" sz="1800" dirty="0" smtClean="0"/>
              <a:t>Proti </a:t>
            </a:r>
            <a:r>
              <a:rPr lang="cs-CZ" altLang="cs-CZ" sz="1800" dirty="0"/>
              <a:t>pohybům měnových kurzů se tímto způsobem zajišťují například exportéři/importéři, dále například zpracovatelské odvětví si tímto způsobem zajišťuje stabilní ceny vstupů atp. </a:t>
            </a:r>
          </a:p>
          <a:p>
            <a:r>
              <a:rPr lang="cs-CZ" altLang="cs-CZ" sz="1800" dirty="0" smtClean="0">
                <a:latin typeface="Arial" panose="020B0604020202020204" pitchFamily="34" charset="0"/>
              </a:rPr>
              <a:t>Dle </a:t>
            </a:r>
            <a:r>
              <a:rPr lang="cs-CZ" altLang="cs-CZ" sz="1800" dirty="0">
                <a:latin typeface="Arial" panose="020B0604020202020204" pitchFamily="34" charset="0"/>
              </a:rPr>
              <a:t>http://cz.saxobank.com/support/slovnik-pojmu/forward</a:t>
            </a:r>
          </a:p>
          <a:p>
            <a:endParaRPr lang="cs-CZ" altLang="cs-CZ" sz="1800" dirty="0"/>
          </a:p>
          <a:p>
            <a:endParaRPr lang="cs-CZ" altLang="cs-CZ" sz="1800" dirty="0"/>
          </a:p>
        </p:txBody>
      </p:sp>
    </p:spTree>
    <p:extLst>
      <p:ext uri="{BB962C8B-B14F-4D97-AF65-F5344CB8AC3E}">
        <p14:creationId xmlns:p14="http://schemas.microsoft.com/office/powerpoint/2010/main" val="343156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152400"/>
            <a:ext cx="8229600" cy="431800"/>
          </a:xfrm>
        </p:spPr>
        <p:txBody>
          <a:bodyPr/>
          <a:lstStyle/>
          <a:p>
            <a:pPr eaLnBrk="1" hangingPunct="1"/>
            <a:r>
              <a:rPr lang="cs-CZ" altLang="cs-CZ" smtClean="0"/>
              <a:t>Futures</a:t>
            </a:r>
            <a:endParaRPr lang="en-US" altLang="cs-CZ" smtClean="0"/>
          </a:p>
        </p:txBody>
      </p:sp>
      <p:sp>
        <p:nvSpPr>
          <p:cNvPr id="31747" name="Rectangle 3"/>
          <p:cNvSpPr>
            <a:spLocks noGrp="1" noChangeArrowheads="1"/>
          </p:cNvSpPr>
          <p:nvPr>
            <p:ph sz="quarter" idx="1"/>
          </p:nvPr>
        </p:nvSpPr>
        <p:spPr>
          <a:xfrm>
            <a:off x="508000" y="932872"/>
            <a:ext cx="11083635" cy="5925127"/>
          </a:xfrm>
        </p:spPr>
        <p:txBody>
          <a:bodyPr/>
          <a:lstStyle/>
          <a:p>
            <a:r>
              <a:rPr lang="cs-CZ" altLang="cs-CZ" sz="2400" dirty="0"/>
              <a:t>Forwardové kontrakty jsou velmi podobné </a:t>
            </a:r>
            <a:r>
              <a:rPr lang="cs-CZ" altLang="cs-CZ" sz="2400" dirty="0" err="1"/>
              <a:t>futures</a:t>
            </a:r>
            <a:endParaRPr lang="cs-CZ" altLang="cs-CZ" sz="2400" dirty="0"/>
          </a:p>
          <a:p>
            <a:r>
              <a:rPr lang="cs-CZ" altLang="cs-CZ" sz="2400" dirty="0" err="1"/>
              <a:t>Futures</a:t>
            </a:r>
            <a:r>
              <a:rPr lang="cs-CZ" altLang="cs-CZ" sz="2400" dirty="0"/>
              <a:t> jsou ale standardizované - každý kontrakt má přesně stanovené množství podkladového aktiva (například </a:t>
            </a:r>
            <a:r>
              <a:rPr lang="cs-CZ" altLang="cs-CZ" sz="2400" dirty="0" err="1"/>
              <a:t>futures</a:t>
            </a:r>
            <a:r>
              <a:rPr lang="cs-CZ" altLang="cs-CZ" sz="2400" dirty="0"/>
              <a:t> na ropu Brent obsahuje 1 000 barelů)</a:t>
            </a:r>
          </a:p>
          <a:p>
            <a:r>
              <a:rPr lang="cs-CZ" altLang="cs-CZ" sz="2400" dirty="0" err="1"/>
              <a:t>Futures</a:t>
            </a:r>
            <a:r>
              <a:rPr lang="cs-CZ" altLang="cs-CZ" sz="2400" dirty="0"/>
              <a:t> jsou obchodované na burze</a:t>
            </a:r>
          </a:p>
          <a:p>
            <a:r>
              <a:rPr lang="cs-CZ" altLang="cs-CZ" sz="2400" dirty="0" err="1"/>
              <a:t>Futures</a:t>
            </a:r>
            <a:r>
              <a:rPr lang="cs-CZ" altLang="cs-CZ" sz="2400" dirty="0"/>
              <a:t> mohou mít dílčí vypořádání</a:t>
            </a:r>
          </a:p>
          <a:p>
            <a:r>
              <a:rPr lang="cs-CZ" altLang="cs-CZ" sz="2400" dirty="0"/>
              <a:t>Vzhledem ke své </a:t>
            </a:r>
            <a:r>
              <a:rPr lang="cs-CZ" altLang="cs-CZ" sz="2400" dirty="0" err="1"/>
              <a:t>obchodovanosti</a:t>
            </a:r>
            <a:r>
              <a:rPr lang="cs-CZ" altLang="cs-CZ" sz="2400" dirty="0"/>
              <a:t> na veřejném trhu vykazují </a:t>
            </a:r>
            <a:r>
              <a:rPr lang="cs-CZ" altLang="cs-CZ" sz="2400" dirty="0" err="1"/>
              <a:t>futures</a:t>
            </a:r>
            <a:r>
              <a:rPr lang="cs-CZ" altLang="cs-CZ" sz="2400" dirty="0"/>
              <a:t> vyšší likviditu</a:t>
            </a:r>
          </a:p>
          <a:p>
            <a:r>
              <a:rPr lang="cs-CZ" altLang="cs-CZ" sz="2400" dirty="0"/>
              <a:t>Funkce: zajištění proti kurzovému riziku podkladového aktiva + spekulace</a:t>
            </a:r>
          </a:p>
        </p:txBody>
      </p:sp>
    </p:spTree>
    <p:extLst>
      <p:ext uri="{BB962C8B-B14F-4D97-AF65-F5344CB8AC3E}">
        <p14:creationId xmlns:p14="http://schemas.microsoft.com/office/powerpoint/2010/main" val="950436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981200" y="152400"/>
            <a:ext cx="8229600" cy="431800"/>
          </a:xfrm>
        </p:spPr>
        <p:txBody>
          <a:bodyPr/>
          <a:lstStyle/>
          <a:p>
            <a:pPr eaLnBrk="1" hangingPunct="1"/>
            <a:r>
              <a:rPr lang="cs-CZ" altLang="cs-CZ" smtClean="0"/>
              <a:t>Opce</a:t>
            </a:r>
            <a:endParaRPr lang="en-US" altLang="cs-CZ" smtClean="0"/>
          </a:p>
        </p:txBody>
      </p:sp>
      <p:sp>
        <p:nvSpPr>
          <p:cNvPr id="33795" name="Rectangle 3"/>
          <p:cNvSpPr>
            <a:spLocks noGrp="1" noChangeArrowheads="1"/>
          </p:cNvSpPr>
          <p:nvPr>
            <p:ph sz="quarter" idx="1"/>
          </p:nvPr>
        </p:nvSpPr>
        <p:spPr>
          <a:xfrm>
            <a:off x="729673" y="932872"/>
            <a:ext cx="10501745" cy="5925127"/>
          </a:xfrm>
        </p:spPr>
        <p:txBody>
          <a:bodyPr/>
          <a:lstStyle/>
          <a:p>
            <a:r>
              <a:rPr lang="cs-CZ" altLang="cs-CZ" sz="2400" dirty="0"/>
              <a:t>Opce je právo koupit nebo prodat za (po) určitý čas určité zboží za určitou cenu. </a:t>
            </a:r>
          </a:p>
          <a:p>
            <a:r>
              <a:rPr lang="cs-CZ" altLang="cs-CZ" sz="2400" b="1" dirty="0"/>
              <a:t>Nákupní opce</a:t>
            </a:r>
            <a:r>
              <a:rPr lang="cs-CZ" altLang="cs-CZ" sz="2400" dirty="0"/>
              <a:t> (call </a:t>
            </a:r>
            <a:r>
              <a:rPr lang="cs-CZ" altLang="cs-CZ" sz="2400" dirty="0" err="1"/>
              <a:t>options</a:t>
            </a:r>
            <a:r>
              <a:rPr lang="cs-CZ" altLang="cs-CZ" sz="2400" dirty="0"/>
              <a:t>) a </a:t>
            </a:r>
            <a:r>
              <a:rPr lang="cs-CZ" altLang="cs-CZ" sz="2400" b="1" dirty="0"/>
              <a:t>prodejní opce</a:t>
            </a:r>
            <a:r>
              <a:rPr lang="cs-CZ" altLang="cs-CZ" sz="2400" dirty="0"/>
              <a:t> (</a:t>
            </a:r>
            <a:r>
              <a:rPr lang="cs-CZ" altLang="cs-CZ" sz="2400" dirty="0" err="1"/>
              <a:t>put</a:t>
            </a:r>
            <a:r>
              <a:rPr lang="cs-CZ" altLang="cs-CZ" sz="2400" dirty="0"/>
              <a:t> </a:t>
            </a:r>
            <a:r>
              <a:rPr lang="cs-CZ" altLang="cs-CZ" sz="2400" dirty="0" err="1"/>
              <a:t>options</a:t>
            </a:r>
            <a:r>
              <a:rPr lang="cs-CZ" altLang="cs-CZ" sz="2400" dirty="0"/>
              <a:t>). Nákupní opce dává svému vlastníkovi právo k nákupu podkladového aktiva za určitou cenu a k určitému datu. Prodejní opce dává stejné právo k prodeji.</a:t>
            </a:r>
          </a:p>
          <a:p>
            <a:r>
              <a:rPr lang="cs-CZ" altLang="cs-CZ" sz="2400" dirty="0"/>
              <a:t>Cena, za kterou je koupeno/prodáno podkladové aktivum v případě uplatnění opce, se nazývá </a:t>
            </a:r>
            <a:r>
              <a:rPr lang="cs-CZ" altLang="cs-CZ" sz="2400" b="1" dirty="0" err="1"/>
              <a:t>uplatňovací</a:t>
            </a:r>
            <a:r>
              <a:rPr lang="cs-CZ" altLang="cs-CZ" sz="2400" b="1" dirty="0"/>
              <a:t> cena</a:t>
            </a:r>
            <a:r>
              <a:rPr lang="cs-CZ" altLang="cs-CZ" sz="2400" dirty="0"/>
              <a:t> (strike </a:t>
            </a:r>
            <a:r>
              <a:rPr lang="cs-CZ" altLang="cs-CZ" sz="2400" dirty="0" err="1"/>
              <a:t>price</a:t>
            </a:r>
            <a:r>
              <a:rPr lang="cs-CZ" altLang="cs-CZ" sz="2400" dirty="0"/>
              <a:t>). Cena opce se nazývá </a:t>
            </a:r>
            <a:r>
              <a:rPr lang="cs-CZ" altLang="cs-CZ" sz="2400" b="1" dirty="0"/>
              <a:t>opční prémie</a:t>
            </a:r>
            <a:r>
              <a:rPr lang="cs-CZ" altLang="cs-CZ" sz="2400" dirty="0"/>
              <a:t>. </a:t>
            </a:r>
          </a:p>
          <a:p>
            <a:endParaRPr lang="cs-CZ" altLang="cs-CZ" sz="2400" dirty="0"/>
          </a:p>
          <a:p>
            <a:endParaRPr lang="cs-CZ" altLang="cs-CZ" sz="2400" dirty="0"/>
          </a:p>
          <a:p>
            <a:pPr>
              <a:buFontTx/>
              <a:buChar char="-"/>
            </a:pPr>
            <a:r>
              <a:rPr lang="cs-CZ" altLang="cs-CZ" sz="1800" dirty="0"/>
              <a:t>http://trhy.mesec.cz/pruvodci/ceske-akciove-trhy/co-jsou-to-financni-derivaty-2/</a:t>
            </a:r>
          </a:p>
        </p:txBody>
      </p:sp>
    </p:spTree>
    <p:extLst>
      <p:ext uri="{BB962C8B-B14F-4D97-AF65-F5344CB8AC3E}">
        <p14:creationId xmlns:p14="http://schemas.microsoft.com/office/powerpoint/2010/main" val="311073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81200" y="0"/>
            <a:ext cx="8229600" cy="449179"/>
          </a:xfrm>
        </p:spPr>
        <p:txBody>
          <a:bodyPr/>
          <a:lstStyle/>
          <a:p>
            <a:pPr eaLnBrk="1" hangingPunct="1"/>
            <a:r>
              <a:rPr lang="cs-CZ" altLang="cs-CZ" dirty="0" smtClean="0"/>
              <a:t>Swapy</a:t>
            </a:r>
            <a:endParaRPr lang="en-US" altLang="cs-CZ" dirty="0" smtClean="0"/>
          </a:p>
        </p:txBody>
      </p:sp>
      <p:sp>
        <p:nvSpPr>
          <p:cNvPr id="35843" name="Rectangle 3"/>
          <p:cNvSpPr>
            <a:spLocks noGrp="1" noChangeArrowheads="1"/>
          </p:cNvSpPr>
          <p:nvPr>
            <p:ph sz="quarter" idx="1"/>
          </p:nvPr>
        </p:nvSpPr>
        <p:spPr>
          <a:xfrm>
            <a:off x="184484" y="513347"/>
            <a:ext cx="11919284" cy="6344653"/>
          </a:xfrm>
        </p:spPr>
        <p:txBody>
          <a:bodyPr/>
          <a:lstStyle/>
          <a:p>
            <a:pPr>
              <a:buFontTx/>
              <a:buChar char="-"/>
            </a:pPr>
            <a:r>
              <a:rPr lang="cs-CZ" altLang="cs-CZ" sz="2400" dirty="0" smtClean="0"/>
              <a:t>Swap </a:t>
            </a:r>
            <a:r>
              <a:rPr lang="cs-CZ" altLang="cs-CZ" sz="2400" dirty="0"/>
              <a:t>je dohoda mezi dvěma nebo více stranami o realizaci určitých finančních toků v budoucnosti. </a:t>
            </a:r>
          </a:p>
          <a:p>
            <a:pPr>
              <a:buFontTx/>
              <a:buChar char="-"/>
            </a:pPr>
            <a:r>
              <a:rPr lang="cs-CZ" altLang="cs-CZ" sz="2400" dirty="0"/>
              <a:t>Př.: strana A se zaváže platit fixní úrok 6 % z jednoho milionu korun každý rok po dobu pěti let straně B. Strana B se na oplátku zaváže platit pohyblivý úrok (např. PRIBOR + 3 %) ze stejné částky po stejnou dobu. Dejme tomu, že v době první splátky je PRIBOR 4 %. Strana A by měla zaplatit 60 000 Kč, strana B 70 000 Kč. Normálně ale proběhne pouze čistá platba, tedy 10 000 Kč od strany B straně A. K toku jistin samozřejmě nedochází, ta pouze určuje výši úroku. V tomto případě se jedná o tzv. </a:t>
            </a:r>
            <a:r>
              <a:rPr lang="cs-CZ" altLang="cs-CZ" sz="2400" b="1" dirty="0"/>
              <a:t>úrokový swap</a:t>
            </a:r>
            <a:r>
              <a:rPr lang="cs-CZ" altLang="cs-CZ" sz="2400" dirty="0"/>
              <a:t>. </a:t>
            </a:r>
          </a:p>
          <a:p>
            <a:pPr>
              <a:buFontTx/>
              <a:buChar char="-"/>
            </a:pPr>
            <a:r>
              <a:rPr lang="cs-CZ" altLang="cs-CZ" sz="2400" dirty="0"/>
              <a:t>Druhým základním typem swapu je </a:t>
            </a:r>
            <a:r>
              <a:rPr lang="cs-CZ" altLang="cs-CZ" sz="2400" b="1" dirty="0"/>
              <a:t>měnový swap</a:t>
            </a:r>
            <a:r>
              <a:rPr lang="cs-CZ" altLang="cs-CZ" sz="2400" dirty="0"/>
              <a:t>, při kterém jsou peněžní toky vázány na hodnotu cizích měn. </a:t>
            </a:r>
            <a:r>
              <a:rPr lang="cs-CZ" altLang="cs-CZ" sz="1800" dirty="0" smtClean="0"/>
              <a:t>http</a:t>
            </a:r>
            <a:r>
              <a:rPr lang="cs-CZ" altLang="cs-CZ" sz="1800" dirty="0"/>
              <a:t>://trhy.mesec.cz/pruvodci/ceske-akciove-trhy/co-jsou-to-financni-derivaty-2/</a:t>
            </a:r>
          </a:p>
        </p:txBody>
      </p:sp>
    </p:spTree>
    <p:extLst>
      <p:ext uri="{BB962C8B-B14F-4D97-AF65-F5344CB8AC3E}">
        <p14:creationId xmlns:p14="http://schemas.microsoft.com/office/powerpoint/2010/main" val="38972440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76989" y="152400"/>
            <a:ext cx="11253537" cy="431800"/>
          </a:xfrm>
        </p:spPr>
        <p:txBody>
          <a:bodyPr/>
          <a:lstStyle/>
          <a:p>
            <a:pPr eaLnBrk="1" hangingPunct="1"/>
            <a:r>
              <a:rPr lang="cs-CZ" altLang="cs-CZ" dirty="0" smtClean="0"/>
              <a:t>Investiční </a:t>
            </a:r>
            <a:r>
              <a:rPr lang="cs-CZ" altLang="cs-CZ" dirty="0" err="1" smtClean="0"/>
              <a:t>CPa</a:t>
            </a:r>
            <a:r>
              <a:rPr lang="cs-CZ" altLang="cs-CZ" dirty="0" smtClean="0"/>
              <a:t> CP kolekt. investování</a:t>
            </a:r>
            <a:endParaRPr lang="en-US" altLang="cs-CZ" dirty="0" smtClean="0"/>
          </a:p>
        </p:txBody>
      </p:sp>
      <p:sp>
        <p:nvSpPr>
          <p:cNvPr id="15363" name="Rectangle 3"/>
          <p:cNvSpPr>
            <a:spLocks noGrp="1" noChangeArrowheads="1"/>
          </p:cNvSpPr>
          <p:nvPr>
            <p:ph sz="quarter" idx="1"/>
          </p:nvPr>
        </p:nvSpPr>
        <p:spPr>
          <a:xfrm>
            <a:off x="96253" y="890337"/>
            <a:ext cx="12015536" cy="5967662"/>
          </a:xfrm>
        </p:spPr>
        <p:txBody>
          <a:bodyPr/>
          <a:lstStyle/>
          <a:p>
            <a:pPr marL="0" indent="0">
              <a:buNone/>
              <a:defRPr/>
            </a:pPr>
            <a:r>
              <a:rPr lang="cs-CZ" sz="2100" b="1" dirty="0"/>
              <a:t>Investičními cennými papíry </a:t>
            </a:r>
            <a:r>
              <a:rPr lang="cs-CZ" sz="2100" dirty="0"/>
              <a:t>jsou cenné papíry, které jsou obchodovatelné na kapitálovém trhu. Investičními cennými papíry jsou </a:t>
            </a:r>
            <a:r>
              <a:rPr lang="cs-CZ" sz="2100" b="1" dirty="0"/>
              <a:t>zejména</a:t>
            </a:r>
          </a:p>
          <a:p>
            <a:pPr marL="0" indent="0">
              <a:buNone/>
              <a:defRPr/>
            </a:pPr>
            <a:r>
              <a:rPr lang="cs-CZ" sz="2100" i="1" dirty="0"/>
              <a:t>a)</a:t>
            </a:r>
            <a:r>
              <a:rPr lang="cs-CZ" sz="2100" dirty="0"/>
              <a:t> akcie nebo obdobné cenné papíry představující podíl na společnosti nebo jiné právnické osobě,</a:t>
            </a:r>
          </a:p>
          <a:p>
            <a:pPr marL="0" indent="0">
              <a:buNone/>
              <a:defRPr/>
            </a:pPr>
            <a:r>
              <a:rPr lang="cs-CZ" sz="2100" i="1" dirty="0"/>
              <a:t>b)</a:t>
            </a:r>
            <a:r>
              <a:rPr lang="cs-CZ" sz="2100" dirty="0"/>
              <a:t> dluhopisy nebo obdobné cenné papíry představující právo na splacení dlužné částky,</a:t>
            </a:r>
          </a:p>
          <a:p>
            <a:pPr marL="0" indent="0">
              <a:buNone/>
              <a:defRPr/>
            </a:pPr>
            <a:r>
              <a:rPr lang="cs-CZ" sz="2100" i="1" dirty="0"/>
              <a:t>c)</a:t>
            </a:r>
            <a:r>
              <a:rPr lang="cs-CZ" sz="2100" dirty="0"/>
              <a:t> cenné papíry nahrazující cenné papíry uvedené v písmenech a) a b),</a:t>
            </a:r>
          </a:p>
          <a:p>
            <a:pPr marL="0" indent="0">
              <a:buNone/>
              <a:defRPr/>
            </a:pPr>
            <a:r>
              <a:rPr lang="cs-CZ" sz="2100" i="1" dirty="0"/>
              <a:t>d)</a:t>
            </a:r>
            <a:r>
              <a:rPr lang="cs-CZ" sz="2100" dirty="0"/>
              <a:t> cenné papíry opravňující k nabytí nebo zcizení investičních cenných papírů uvedených v písmenech a) a b),</a:t>
            </a:r>
          </a:p>
          <a:p>
            <a:pPr marL="0" indent="0">
              <a:buNone/>
              <a:defRPr/>
            </a:pPr>
            <a:r>
              <a:rPr lang="cs-CZ" sz="2100" i="1" dirty="0"/>
              <a:t>e)</a:t>
            </a:r>
            <a:r>
              <a:rPr lang="cs-CZ" sz="2100" dirty="0"/>
              <a:t> cenné papíry, ze kterých vyplývá právo na vypořádání v penězích a jejichž hodnota je určena hodnotou investičních cenných papírů, měnových kurzů, úrokových sazeb, úrokových výnosů, komodit nebo finančních indexů či jiných kvantitativně vyjádřených ukazatelů.</a:t>
            </a:r>
          </a:p>
          <a:p>
            <a:pPr marL="0" indent="0">
              <a:buNone/>
              <a:defRPr/>
            </a:pPr>
            <a:r>
              <a:rPr lang="cs-CZ" sz="2100" dirty="0"/>
              <a:t>Cennými papíry </a:t>
            </a:r>
            <a:r>
              <a:rPr lang="cs-CZ" sz="2100" b="1" dirty="0"/>
              <a:t>kolektivního investování</a:t>
            </a:r>
            <a:r>
              <a:rPr lang="cs-CZ" sz="2100" dirty="0"/>
              <a:t> jsou zejména akcie investičního fondu a podílové listy.</a:t>
            </a:r>
          </a:p>
          <a:p>
            <a:pPr>
              <a:defRPr/>
            </a:pPr>
            <a:endParaRPr lang="cs-CZ" sz="1800" dirty="0"/>
          </a:p>
        </p:txBody>
      </p:sp>
    </p:spTree>
    <p:extLst>
      <p:ext uri="{BB962C8B-B14F-4D97-AF65-F5344CB8AC3E}">
        <p14:creationId xmlns:p14="http://schemas.microsoft.com/office/powerpoint/2010/main" val="4192465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152400"/>
            <a:ext cx="8229600" cy="431800"/>
          </a:xfrm>
        </p:spPr>
        <p:txBody>
          <a:bodyPr/>
          <a:lstStyle/>
          <a:p>
            <a:pPr eaLnBrk="1" hangingPunct="1"/>
            <a:r>
              <a:rPr lang="cs-CZ" altLang="cs-CZ" smtClean="0"/>
              <a:t>Význam definice investičního CP</a:t>
            </a:r>
            <a:endParaRPr lang="en-US" altLang="cs-CZ" smtClean="0"/>
          </a:p>
        </p:txBody>
      </p:sp>
      <p:sp>
        <p:nvSpPr>
          <p:cNvPr id="15363" name="Rectangle 3"/>
          <p:cNvSpPr>
            <a:spLocks noGrp="1" noChangeArrowheads="1"/>
          </p:cNvSpPr>
          <p:nvPr>
            <p:ph sz="quarter" idx="1"/>
          </p:nvPr>
        </p:nvSpPr>
        <p:spPr>
          <a:xfrm>
            <a:off x="280737" y="753978"/>
            <a:ext cx="11646568" cy="6104021"/>
          </a:xfrm>
        </p:spPr>
        <p:txBody>
          <a:bodyPr/>
          <a:lstStyle/>
          <a:p>
            <a:pPr>
              <a:defRPr/>
            </a:pPr>
            <a:r>
              <a:rPr lang="cs-CZ" sz="2400" i="1" dirty="0"/>
              <a:t>§ 34 (1)</a:t>
            </a:r>
            <a:r>
              <a:rPr lang="cs-CZ" sz="2400" dirty="0"/>
              <a:t> Veřejnou nabídkou investičních cenných papírů (dále jen "veřejná nabídka") je jakékoli sdělení širšímu okruhu osob obsahující informace o nabízených investičních cenných papírech a podmínkách pro jejich nabytí, které jsou dostatečné k tomu, aby investor učinil rozhodnutí koupit nebo upsat tyto investiční cenné papíry. </a:t>
            </a:r>
          </a:p>
          <a:p>
            <a:pPr>
              <a:defRPr/>
            </a:pPr>
            <a:r>
              <a:rPr lang="cs-CZ" sz="2400" dirty="0"/>
              <a:t>Subkategorie investičních cenných papírů</a:t>
            </a:r>
          </a:p>
          <a:p>
            <a:pPr lvl="1">
              <a:defRPr/>
            </a:pPr>
            <a:r>
              <a:rPr lang="cs-CZ" sz="2100" i="1" dirty="0"/>
              <a:t>a)</a:t>
            </a:r>
            <a:r>
              <a:rPr lang="cs-CZ" sz="2100" dirty="0"/>
              <a:t> </a:t>
            </a:r>
            <a:r>
              <a:rPr lang="cs-CZ" sz="2100" b="1" dirty="0"/>
              <a:t>kapitálovými cennými papíry </a:t>
            </a:r>
            <a:r>
              <a:rPr lang="cs-CZ" sz="2100" dirty="0"/>
              <a:t>investiční cenné papíry podle § 3 odst. 2 písm. a) a převoditelné cenné papíry opravňující k nabytí těchto investičních cenných papírů, jsou-li tyto cenné papíry vydány stejným emitentem nebo emitentem náležejícím do skupiny ovládané stejnou ovládající osobou (dále jen "stejná skupina") jako emitent investičních cenných papírů, které mají být převodem získány,</a:t>
            </a:r>
          </a:p>
          <a:p>
            <a:pPr lvl="1">
              <a:defRPr/>
            </a:pPr>
            <a:r>
              <a:rPr lang="cs-CZ" sz="2100" i="1" dirty="0"/>
              <a:t>b)</a:t>
            </a:r>
            <a:r>
              <a:rPr lang="cs-CZ" sz="2100" dirty="0"/>
              <a:t> </a:t>
            </a:r>
            <a:r>
              <a:rPr lang="cs-CZ" sz="2100" b="1" dirty="0"/>
              <a:t>dluhovými cennými papíry </a:t>
            </a:r>
            <a:r>
              <a:rPr lang="cs-CZ" sz="2100" dirty="0"/>
              <a:t>investiční cenné papíry, které nejsou kapitálovými cennými papíry,</a:t>
            </a:r>
          </a:p>
          <a:p>
            <a:pPr lvl="1">
              <a:defRPr/>
            </a:pPr>
            <a:r>
              <a:rPr lang="cs-CZ" sz="2100" i="1" dirty="0"/>
              <a:t>d)</a:t>
            </a:r>
            <a:r>
              <a:rPr lang="cs-CZ" sz="2100" dirty="0"/>
              <a:t> cennými papíry vydávanými </a:t>
            </a:r>
            <a:r>
              <a:rPr lang="cs-CZ" sz="2100" b="1" dirty="0"/>
              <a:t>průběžně či opakovaně cenné papíry </a:t>
            </a:r>
            <a:r>
              <a:rPr lang="cs-CZ" sz="2100" dirty="0"/>
              <a:t>stejného druhu vydávané postupně nebo nejméně ve 2 emisích v průběhu 12 měsíců</a:t>
            </a:r>
            <a:r>
              <a:rPr lang="cs-CZ" sz="2100" dirty="0" smtClean="0"/>
              <a:t>.</a:t>
            </a:r>
          </a:p>
          <a:p>
            <a:pPr>
              <a:defRPr/>
            </a:pPr>
            <a:r>
              <a:rPr lang="cs-CZ" sz="2900" dirty="0" smtClean="0"/>
              <a:t>Informační povinnosti emitenta - § 118 </a:t>
            </a:r>
            <a:r>
              <a:rPr lang="cs-CZ" sz="2900" dirty="0" err="1" smtClean="0"/>
              <a:t>an</a:t>
            </a:r>
            <a:r>
              <a:rPr lang="cs-CZ" sz="2900" dirty="0" smtClean="0"/>
              <a:t>. ZPKT</a:t>
            </a:r>
            <a:endParaRPr lang="cs-CZ" sz="2900" dirty="0"/>
          </a:p>
          <a:p>
            <a:pPr marL="0" indent="0">
              <a:buNone/>
              <a:defRPr/>
            </a:pPr>
            <a:endParaRPr lang="cs-CZ" sz="2400" dirty="0"/>
          </a:p>
          <a:p>
            <a:pPr>
              <a:defRPr/>
            </a:pPr>
            <a:endParaRPr lang="cs-CZ" sz="1800" dirty="0"/>
          </a:p>
        </p:txBody>
      </p:sp>
    </p:spTree>
    <p:extLst>
      <p:ext uri="{BB962C8B-B14F-4D97-AF65-F5344CB8AC3E}">
        <p14:creationId xmlns:p14="http://schemas.microsoft.com/office/powerpoint/2010/main" val="2756579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fontAlgn="auto">
              <a:spcAft>
                <a:spcPts val="0"/>
              </a:spcAft>
              <a:defRPr/>
            </a:pPr>
            <a:r>
              <a:rPr lang="cs-CZ" dirty="0" smtClean="0"/>
              <a:t>Zaknihované cenné papíry nejsou cenné papíry!</a:t>
            </a:r>
            <a:endParaRPr lang="en-US" dirty="0" smtClean="0"/>
          </a:p>
        </p:txBody>
      </p:sp>
      <p:sp>
        <p:nvSpPr>
          <p:cNvPr id="41987" name="Rectangle 3"/>
          <p:cNvSpPr>
            <a:spLocks noGrp="1" noChangeArrowheads="1"/>
          </p:cNvSpPr>
          <p:nvPr>
            <p:ph sz="quarter" idx="1"/>
          </p:nvPr>
        </p:nvSpPr>
        <p:spPr>
          <a:xfrm>
            <a:off x="969819" y="1600200"/>
            <a:ext cx="10123054" cy="5114635"/>
          </a:xfrm>
        </p:spPr>
        <p:txBody>
          <a:bodyPr/>
          <a:lstStyle/>
          <a:p>
            <a:pPr eaLnBrk="1" hangingPunct="1">
              <a:lnSpc>
                <a:spcPct val="80000"/>
              </a:lnSpc>
            </a:pPr>
            <a:r>
              <a:rPr lang="cs-CZ" altLang="cs-CZ" dirty="0" smtClean="0"/>
              <a:t>OZ </a:t>
            </a:r>
            <a:r>
              <a:rPr lang="cs-CZ" altLang="cs-CZ" dirty="0"/>
              <a:t>- § 525an.</a:t>
            </a:r>
          </a:p>
          <a:p>
            <a:pPr eaLnBrk="1" hangingPunct="1">
              <a:lnSpc>
                <a:spcPct val="80000"/>
              </a:lnSpc>
            </a:pPr>
            <a:r>
              <a:rPr lang="cs-CZ" altLang="cs-CZ" dirty="0"/>
              <a:t>Nová koncepce zaknihovaných cenných </a:t>
            </a:r>
            <a:r>
              <a:rPr lang="cs-CZ" altLang="cs-CZ" dirty="0" smtClean="0"/>
              <a:t>papírů.</a:t>
            </a:r>
            <a:endParaRPr lang="cs-CZ" altLang="cs-CZ" dirty="0"/>
          </a:p>
          <a:p>
            <a:pPr eaLnBrk="1" hangingPunct="1">
              <a:lnSpc>
                <a:spcPct val="80000"/>
              </a:lnSpc>
            </a:pPr>
            <a:r>
              <a:rPr lang="cs-CZ" altLang="cs-CZ" dirty="0"/>
              <a:t>Zaknihované cenné papíry už nejsou CP se zvláštní podobou, ale zvláštní věci nehmotné podstaty, na něž se zásadně použije ustanovení o cenných papírech, pokud to nevylučuje jejich povaha. </a:t>
            </a:r>
          </a:p>
          <a:p>
            <a:pPr eaLnBrk="1" hangingPunct="1">
              <a:lnSpc>
                <a:spcPct val="80000"/>
              </a:lnSpc>
            </a:pPr>
            <a:r>
              <a:rPr lang="cs-CZ" altLang="cs-CZ" dirty="0"/>
              <a:t>Cennými papíry </a:t>
            </a:r>
            <a:r>
              <a:rPr lang="cs-CZ" altLang="cs-CZ" dirty="0" smtClean="0"/>
              <a:t>nově </a:t>
            </a:r>
            <a:r>
              <a:rPr lang="cs-CZ" altLang="cs-CZ" dirty="0"/>
              <a:t>toliko listinné CP. </a:t>
            </a:r>
          </a:p>
          <a:p>
            <a:pPr eaLnBrk="1" hangingPunct="1">
              <a:lnSpc>
                <a:spcPct val="80000"/>
              </a:lnSpc>
            </a:pPr>
            <a:r>
              <a:rPr lang="cs-CZ" altLang="cs-CZ" dirty="0"/>
              <a:t>Za</a:t>
            </a:r>
            <a:r>
              <a:rPr lang="en-US" altLang="cs-CZ" dirty="0" err="1"/>
              <a:t>knihovaný</a:t>
            </a:r>
            <a:r>
              <a:rPr lang="en-US" altLang="cs-CZ" dirty="0"/>
              <a:t> </a:t>
            </a:r>
            <a:r>
              <a:rPr lang="en-US" altLang="cs-CZ" dirty="0" err="1"/>
              <a:t>cenný</a:t>
            </a:r>
            <a:r>
              <a:rPr lang="en-US" altLang="cs-CZ" dirty="0"/>
              <a:t> </a:t>
            </a:r>
            <a:r>
              <a:rPr lang="en-US" altLang="cs-CZ" dirty="0" err="1"/>
              <a:t>papír</a:t>
            </a:r>
            <a:r>
              <a:rPr lang="en-US" altLang="cs-CZ" dirty="0"/>
              <a:t> je </a:t>
            </a:r>
            <a:r>
              <a:rPr lang="en-US" altLang="cs-CZ" dirty="0" err="1"/>
              <a:t>veden</a:t>
            </a:r>
            <a:r>
              <a:rPr lang="en-US" altLang="cs-CZ" dirty="0"/>
              <a:t> v </a:t>
            </a:r>
            <a:r>
              <a:rPr lang="en-US" altLang="cs-CZ" dirty="0" err="1"/>
              <a:t>centrální</a:t>
            </a:r>
            <a:r>
              <a:rPr lang="en-US" altLang="cs-CZ" dirty="0"/>
              <a:t> </a:t>
            </a:r>
            <a:r>
              <a:rPr lang="en-US" altLang="cs-CZ" dirty="0" err="1"/>
              <a:t>evidenci</a:t>
            </a:r>
            <a:r>
              <a:rPr lang="en-US" altLang="cs-CZ" dirty="0"/>
              <a:t> </a:t>
            </a:r>
            <a:r>
              <a:rPr lang="en-US" altLang="cs-CZ" dirty="0" err="1"/>
              <a:t>zaknihovaných</a:t>
            </a:r>
            <a:r>
              <a:rPr lang="en-US" altLang="cs-CZ" dirty="0"/>
              <a:t> </a:t>
            </a:r>
            <a:r>
              <a:rPr lang="en-US" altLang="cs-CZ" dirty="0" err="1"/>
              <a:t>cenných</a:t>
            </a:r>
            <a:r>
              <a:rPr lang="en-US" altLang="cs-CZ" dirty="0"/>
              <a:t> </a:t>
            </a:r>
            <a:r>
              <a:rPr lang="en-US" altLang="cs-CZ" dirty="0" err="1"/>
              <a:t>papírů</a:t>
            </a:r>
            <a:r>
              <a:rPr lang="en-US" altLang="cs-CZ" dirty="0"/>
              <a:t>, </a:t>
            </a:r>
            <a:r>
              <a:rPr lang="en-US" altLang="cs-CZ" dirty="0" err="1"/>
              <a:t>nestanoví</a:t>
            </a:r>
            <a:r>
              <a:rPr lang="en-US" altLang="cs-CZ" dirty="0"/>
              <a:t>-li </a:t>
            </a:r>
            <a:r>
              <a:rPr lang="en-US" altLang="cs-CZ" dirty="0" err="1"/>
              <a:t>právní</a:t>
            </a:r>
            <a:r>
              <a:rPr lang="en-US" altLang="cs-CZ" dirty="0"/>
              <a:t> </a:t>
            </a:r>
            <a:r>
              <a:rPr lang="en-US" altLang="cs-CZ" dirty="0" err="1"/>
              <a:t>předpis</a:t>
            </a:r>
            <a:r>
              <a:rPr lang="en-US" altLang="cs-CZ" dirty="0"/>
              <a:t> </a:t>
            </a:r>
            <a:r>
              <a:rPr lang="en-US" altLang="cs-CZ" dirty="0" err="1"/>
              <a:t>jinak</a:t>
            </a:r>
            <a:r>
              <a:rPr lang="en-US" altLang="cs-CZ" dirty="0"/>
              <a:t>.</a:t>
            </a:r>
            <a:endParaRPr lang="cs-CZ" altLang="cs-CZ" dirty="0"/>
          </a:p>
        </p:txBody>
      </p:sp>
    </p:spTree>
    <p:extLst>
      <p:ext uri="{BB962C8B-B14F-4D97-AF65-F5344CB8AC3E}">
        <p14:creationId xmlns:p14="http://schemas.microsoft.com/office/powerpoint/2010/main" val="4152551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altLang="cs-CZ" dirty="0" smtClean="0"/>
              <a:t>Akcie jako zaknihovaný cenný papír</a:t>
            </a:r>
            <a:endParaRPr lang="en-US" altLang="cs-CZ" dirty="0" smtClean="0"/>
          </a:p>
        </p:txBody>
      </p:sp>
      <p:sp>
        <p:nvSpPr>
          <p:cNvPr id="37891" name="Rectangle 3"/>
          <p:cNvSpPr>
            <a:spLocks noGrp="1" noChangeArrowheads="1"/>
          </p:cNvSpPr>
          <p:nvPr>
            <p:ph sz="quarter" idx="1"/>
          </p:nvPr>
        </p:nvSpPr>
        <p:spPr>
          <a:xfrm>
            <a:off x="1098884" y="1595439"/>
            <a:ext cx="9107155" cy="4492625"/>
          </a:xfrm>
        </p:spPr>
        <p:txBody>
          <a:bodyPr/>
          <a:lstStyle/>
          <a:p>
            <a:pPr lvl="1" eaLnBrk="1" hangingPunct="1">
              <a:lnSpc>
                <a:spcPct val="80000"/>
              </a:lnSpc>
            </a:pPr>
            <a:r>
              <a:rPr lang="cs-CZ" altLang="cs-CZ" sz="2400" dirty="0"/>
              <a:t>Zaknihovaný cenný papír se považuje za věc v právním smyslu (§ 489</a:t>
            </a:r>
            <a:r>
              <a:rPr lang="cs-CZ" altLang="cs-CZ" sz="2400" dirty="0" smtClean="0"/>
              <a:t>)</a:t>
            </a:r>
          </a:p>
          <a:p>
            <a:pPr lvl="1" eaLnBrk="1" hangingPunct="1">
              <a:lnSpc>
                <a:spcPct val="80000"/>
              </a:lnSpc>
            </a:pPr>
            <a:endParaRPr lang="cs-CZ" altLang="cs-CZ" sz="2400" dirty="0"/>
          </a:p>
          <a:p>
            <a:pPr lvl="1" eaLnBrk="1" hangingPunct="1">
              <a:lnSpc>
                <a:spcPct val="80000"/>
              </a:lnSpc>
            </a:pPr>
            <a:r>
              <a:rPr lang="cs-CZ" altLang="cs-CZ" sz="2400" dirty="0"/>
              <a:t>Věcí je vše, co je rozdílné od osoby a slouží potřebě lidí</a:t>
            </a:r>
            <a:r>
              <a:rPr lang="cs-CZ" altLang="cs-CZ" sz="2400" dirty="0" smtClean="0"/>
              <a:t>.</a:t>
            </a:r>
          </a:p>
          <a:p>
            <a:pPr lvl="1" eaLnBrk="1" hangingPunct="1">
              <a:lnSpc>
                <a:spcPct val="80000"/>
              </a:lnSpc>
            </a:pPr>
            <a:endParaRPr lang="cs-CZ" altLang="cs-CZ" sz="2400" dirty="0"/>
          </a:p>
          <a:p>
            <a:pPr lvl="1" eaLnBrk="1" hangingPunct="1">
              <a:lnSpc>
                <a:spcPct val="80000"/>
              </a:lnSpc>
            </a:pPr>
            <a:r>
              <a:rPr lang="cs-CZ" altLang="cs-CZ" sz="2400" dirty="0" smtClean="0"/>
              <a:t>Rozšířená </a:t>
            </a:r>
            <a:r>
              <a:rPr lang="cs-CZ" altLang="cs-CZ" sz="2400" dirty="0"/>
              <a:t>deﬁnice věci v právním smyslu. </a:t>
            </a:r>
            <a:endParaRPr lang="cs-CZ" altLang="cs-CZ" sz="2400" dirty="0" smtClean="0"/>
          </a:p>
          <a:p>
            <a:pPr lvl="1" eaLnBrk="1" hangingPunct="1">
              <a:lnSpc>
                <a:spcPct val="80000"/>
              </a:lnSpc>
            </a:pPr>
            <a:endParaRPr lang="cs-CZ" altLang="cs-CZ" sz="2400" dirty="0"/>
          </a:p>
          <a:p>
            <a:pPr lvl="1" eaLnBrk="1" hangingPunct="1">
              <a:lnSpc>
                <a:spcPct val="80000"/>
              </a:lnSpc>
            </a:pPr>
            <a:r>
              <a:rPr lang="cs-CZ" altLang="cs-CZ" sz="2400" dirty="0"/>
              <a:t>Zatímco předchozí úprava (§ 1 odst. 2 </a:t>
            </a:r>
            <a:r>
              <a:rPr lang="cs-CZ" altLang="cs-CZ" sz="2400" dirty="0" err="1"/>
              <a:t>CenP</a:t>
            </a:r>
            <a:r>
              <a:rPr lang="cs-CZ" altLang="cs-CZ" sz="2400" dirty="0"/>
              <a:t>) pro úpravu zaknihovaných cenných papírů používala ustanovení o věcech movitých, za věci v právním smyslu je nepovažovala (sporné i v minulosti</a:t>
            </a:r>
            <a:r>
              <a:rPr lang="cs-CZ" altLang="cs-CZ" sz="2400" dirty="0" smtClean="0"/>
              <a:t>).</a:t>
            </a:r>
          </a:p>
          <a:p>
            <a:pPr lvl="1" eaLnBrk="1" hangingPunct="1">
              <a:lnSpc>
                <a:spcPct val="80000"/>
              </a:lnSpc>
            </a:pPr>
            <a:endParaRPr lang="cs-CZ" altLang="cs-CZ" sz="2400" dirty="0"/>
          </a:p>
          <a:p>
            <a:pPr lvl="1" eaLnBrk="1" hangingPunct="1">
              <a:lnSpc>
                <a:spcPct val="80000"/>
              </a:lnSpc>
            </a:pPr>
            <a:r>
              <a:rPr lang="cs-CZ" altLang="cs-CZ" sz="2400" dirty="0" smtClean="0"/>
              <a:t>Nekorektní </a:t>
            </a:r>
            <a:r>
              <a:rPr lang="cs-CZ" altLang="cs-CZ" sz="2400" dirty="0"/>
              <a:t>§ 525 OZ: najde o nahrazení cenného papíru!!!</a:t>
            </a:r>
          </a:p>
        </p:txBody>
      </p:sp>
    </p:spTree>
    <p:extLst>
      <p:ext uri="{BB962C8B-B14F-4D97-AF65-F5344CB8AC3E}">
        <p14:creationId xmlns:p14="http://schemas.microsoft.com/office/powerpoint/2010/main" val="16127370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smtClean="0"/>
              <a:t>Zaknihování akcie a veřejné zakázky</a:t>
            </a:r>
            <a:r>
              <a:rPr lang="cs-CZ" altLang="cs-CZ" dirty="0" smtClean="0">
                <a:solidFill>
                  <a:srgbClr val="7B9899"/>
                </a:solidFill>
              </a:rPr>
              <a:t>	</a:t>
            </a:r>
            <a:endParaRPr lang="en-US" altLang="cs-CZ" dirty="0" smtClean="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331495" y="1548063"/>
            <a:ext cx="9368589" cy="4608263"/>
          </a:xfrm>
        </p:spPr>
        <p:txBody>
          <a:bodyPr/>
          <a:lstStyle/>
          <a:p>
            <a:pPr algn="just" eaLnBrk="1" hangingPunct="1"/>
            <a:r>
              <a:rPr lang="cs-CZ" altLang="cs-CZ" dirty="0" smtClean="0"/>
              <a:t>§ 48 odst.  7 </a:t>
            </a:r>
            <a:r>
              <a:rPr lang="cs-CZ" altLang="cs-CZ" dirty="0" err="1" smtClean="0"/>
              <a:t>ZVeřZ</a:t>
            </a:r>
            <a:endParaRPr lang="cs-CZ" altLang="cs-CZ" dirty="0" smtClean="0"/>
          </a:p>
          <a:p>
            <a:pPr algn="just" eaLnBrk="1" hangingPunct="1"/>
            <a:r>
              <a:rPr lang="cs-CZ" dirty="0" smtClean="0"/>
              <a:t>Zadavatel může vyloučit účastníka zadávacího řízení, který je akciovou společností nebo má právní formu obdobnou akciové společnosti a nemá vydány výlučně zaknihované akcie.</a:t>
            </a:r>
            <a:endParaRPr lang="cs-CZ" altLang="cs-CZ" dirty="0" smtClean="0"/>
          </a:p>
          <a:p>
            <a:pPr lvl="1" algn="just" eaLnBrk="1" hangingPunct="1"/>
            <a:r>
              <a:rPr lang="cs-CZ" altLang="cs-CZ" sz="2500" dirty="0" smtClean="0"/>
              <a:t>Odst. 9 – může nebo musí?</a:t>
            </a:r>
            <a:endParaRPr lang="cs-CZ" altLang="cs-CZ" sz="25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3451049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altLang="cs-CZ" smtClean="0"/>
              <a:t>Aplikace ustanovení o CP</a:t>
            </a:r>
            <a:endParaRPr lang="en-US" altLang="cs-CZ" smtClean="0"/>
          </a:p>
        </p:txBody>
      </p:sp>
      <p:sp>
        <p:nvSpPr>
          <p:cNvPr id="44035" name="Rectangle 3"/>
          <p:cNvSpPr>
            <a:spLocks noGrp="1" noChangeArrowheads="1"/>
          </p:cNvSpPr>
          <p:nvPr>
            <p:ph sz="quarter" idx="1"/>
          </p:nvPr>
        </p:nvSpPr>
        <p:spPr>
          <a:xfrm>
            <a:off x="1106905" y="1600201"/>
            <a:ext cx="9202321" cy="4492625"/>
          </a:xfrm>
        </p:spPr>
        <p:txBody>
          <a:bodyPr/>
          <a:lstStyle/>
          <a:p>
            <a:pPr eaLnBrk="1" hangingPunct="1">
              <a:lnSpc>
                <a:spcPct val="80000"/>
              </a:lnSpc>
            </a:pPr>
            <a:r>
              <a:rPr lang="cs-CZ" altLang="cs-CZ" sz="2400"/>
              <a:t>§ 525 odst. </a:t>
            </a:r>
            <a:r>
              <a:rPr lang="cs-CZ" altLang="cs-CZ" sz="2400" dirty="0"/>
              <a:t>2 – falešná dichotomie?</a:t>
            </a:r>
          </a:p>
          <a:p>
            <a:pPr eaLnBrk="1" hangingPunct="1">
              <a:lnSpc>
                <a:spcPct val="80000"/>
              </a:lnSpc>
            </a:pPr>
            <a:r>
              <a:rPr lang="cs-CZ" altLang="cs-CZ" sz="2400" dirty="0"/>
              <a:t>Ustanovení o cenných papírech se použijí i na zaknihované cenné papíry, ledaže to vylučuje jejich povaha, tento zákon nebo jiný právní předpis.</a:t>
            </a:r>
          </a:p>
          <a:p>
            <a:pPr eaLnBrk="1" hangingPunct="1">
              <a:lnSpc>
                <a:spcPct val="80000"/>
              </a:lnSpc>
            </a:pPr>
            <a:r>
              <a:rPr lang="cs-CZ" altLang="cs-CZ" sz="2400" dirty="0"/>
              <a:t>o „ustanoveních o cenných papírech“, nikoli o „ustanoveních OZ o cenných papírech“</a:t>
            </a:r>
          </a:p>
          <a:p>
            <a:pPr eaLnBrk="1" hangingPunct="1">
              <a:lnSpc>
                <a:spcPct val="80000"/>
              </a:lnSpc>
            </a:pPr>
            <a:r>
              <a:rPr lang="cs-CZ" altLang="cs-CZ" sz="2400" dirty="0"/>
              <a:t>Literatura: i ustanovení zvláštních právních předpisů upravujících pojmenované cenné papíry je třeba použít na pojmenované zaknihované cenné papíry, pokud to povaha (pojmenovaných) zaknihovaných cenných papírů, OZ nebo tento zvláštní předpis nevylučuje.</a:t>
            </a:r>
          </a:p>
        </p:txBody>
      </p:sp>
    </p:spTree>
    <p:extLst>
      <p:ext uri="{BB962C8B-B14F-4D97-AF65-F5344CB8AC3E}">
        <p14:creationId xmlns:p14="http://schemas.microsoft.com/office/powerpoint/2010/main" val="2759512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smtClean="0"/>
              <a:t>Akcie - podstata</a:t>
            </a:r>
            <a:endParaRPr lang="en-US" altLang="cs-CZ" dirty="0" smtClean="0"/>
          </a:p>
        </p:txBody>
      </p:sp>
      <p:sp>
        <p:nvSpPr>
          <p:cNvPr id="13315" name="Rectangle 6"/>
          <p:cNvSpPr>
            <a:spLocks noChangeArrowheads="1"/>
          </p:cNvSpPr>
          <p:nvPr/>
        </p:nvSpPr>
        <p:spPr bwMode="auto">
          <a:xfrm>
            <a:off x="3157288" y="1243081"/>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3316" name="Zástupný symbol pro obsah 2"/>
          <p:cNvSpPr>
            <a:spLocks noGrp="1"/>
          </p:cNvSpPr>
          <p:nvPr>
            <p:ph sz="quarter" idx="1"/>
          </p:nvPr>
        </p:nvSpPr>
        <p:spPr>
          <a:xfrm>
            <a:off x="449179" y="1427747"/>
            <a:ext cx="10908631" cy="4981074"/>
          </a:xfrm>
        </p:spPr>
        <p:txBody>
          <a:bodyPr/>
          <a:lstStyle/>
          <a:p>
            <a:pPr algn="just" eaLnBrk="1" hangingPunct="1"/>
            <a:r>
              <a:rPr lang="cs-CZ" altLang="cs-CZ" dirty="0" smtClean="0"/>
              <a:t>Akciovou společností je společnost, jejíž základní kapitál je rozvržen na určitý počet akcií</a:t>
            </a:r>
          </a:p>
          <a:p>
            <a:pPr algn="just" eaLnBrk="1" hangingPunct="1"/>
            <a:r>
              <a:rPr lang="cs-CZ" altLang="cs-CZ" dirty="0" smtClean="0"/>
              <a:t>Akcie je cenný papír nebo zaknihovaný cenný papír, s nímž jsou spojena práva akcionáře jako společníka podílet se podle tohoto zákona a stanov společnosti na jejím </a:t>
            </a:r>
            <a:r>
              <a:rPr lang="cs-CZ" altLang="cs-CZ" b="1" dirty="0" smtClean="0"/>
              <a:t>řízení</a:t>
            </a:r>
            <a:r>
              <a:rPr lang="cs-CZ" altLang="cs-CZ" dirty="0" smtClean="0"/>
              <a:t>, jejím </a:t>
            </a:r>
            <a:r>
              <a:rPr lang="cs-CZ" altLang="cs-CZ" b="1" dirty="0" smtClean="0"/>
              <a:t>zisku</a:t>
            </a:r>
            <a:r>
              <a:rPr lang="cs-CZ" altLang="cs-CZ" dirty="0" smtClean="0"/>
              <a:t> a na </a:t>
            </a:r>
            <a:r>
              <a:rPr lang="cs-CZ" altLang="cs-CZ" b="1" dirty="0" smtClean="0"/>
              <a:t>likvidačním zůstatku</a:t>
            </a:r>
            <a:r>
              <a:rPr lang="cs-CZ" altLang="cs-CZ" dirty="0" smtClean="0"/>
              <a:t> při jejím zrušení s likvidací (§ 256 odst. 1 ZOK)</a:t>
            </a:r>
          </a:p>
          <a:p>
            <a:pPr algn="just" eaLnBrk="1" hangingPunct="1"/>
            <a:r>
              <a:rPr lang="cs-CZ" altLang="cs-CZ" dirty="0" smtClean="0"/>
              <a:t>Typ účastnického cenného papíru (§ 245 ZOK)</a:t>
            </a:r>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379305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altLang="cs-CZ" smtClean="0"/>
              <a:t>Zaknihované cenné papíry a forma</a:t>
            </a:r>
            <a:endParaRPr lang="en-US" altLang="cs-CZ" smtClean="0"/>
          </a:p>
        </p:txBody>
      </p:sp>
      <p:sp>
        <p:nvSpPr>
          <p:cNvPr id="48131" name="Rectangle 3"/>
          <p:cNvSpPr>
            <a:spLocks noGrp="1" noChangeArrowheads="1"/>
          </p:cNvSpPr>
          <p:nvPr>
            <p:ph sz="quarter" idx="1"/>
          </p:nvPr>
        </p:nvSpPr>
        <p:spPr>
          <a:xfrm>
            <a:off x="890337" y="1341439"/>
            <a:ext cx="9953154" cy="4751387"/>
          </a:xfrm>
        </p:spPr>
        <p:txBody>
          <a:bodyPr/>
          <a:lstStyle/>
          <a:p>
            <a:pPr eaLnBrk="1" hangingPunct="1">
              <a:lnSpc>
                <a:spcPct val="80000"/>
              </a:lnSpc>
            </a:pPr>
            <a:r>
              <a:rPr lang="cs-CZ" altLang="cs-CZ" sz="2400" dirty="0" smtClean="0"/>
              <a:t>OZ </a:t>
            </a:r>
            <a:r>
              <a:rPr lang="cs-CZ" altLang="cs-CZ" sz="2400" dirty="0"/>
              <a:t>nevyjasnil spory, zda je stanovení formy u zaknihovaných CP nutné, </a:t>
            </a:r>
          </a:p>
          <a:p>
            <a:pPr eaLnBrk="1" hangingPunct="1">
              <a:lnSpc>
                <a:spcPct val="80000"/>
              </a:lnSpc>
            </a:pPr>
            <a:r>
              <a:rPr lang="cs-CZ" altLang="cs-CZ" sz="2400" dirty="0"/>
              <a:t>a zda se v případě jejího nestanovení uplatní domněnky o formách či zda povaha zaknihovaných cenných papírů použití formy zcela vylučuje.</a:t>
            </a:r>
          </a:p>
          <a:p>
            <a:pPr eaLnBrk="1" hangingPunct="1">
              <a:lnSpc>
                <a:spcPct val="80000"/>
              </a:lnSpc>
            </a:pPr>
            <a:r>
              <a:rPr lang="cs-CZ" altLang="cs-CZ" sz="2400" dirty="0" smtClean="0"/>
              <a:t>Určování </a:t>
            </a:r>
            <a:r>
              <a:rPr lang="cs-CZ" altLang="cs-CZ" sz="2400" dirty="0"/>
              <a:t>formy zaknihovaných cenných papírů </a:t>
            </a:r>
            <a:r>
              <a:rPr lang="cs-CZ" altLang="cs-CZ" sz="2400" dirty="0" smtClean="0"/>
              <a:t>- </a:t>
            </a:r>
            <a:r>
              <a:rPr lang="cs-CZ" altLang="cs-CZ" sz="2400" dirty="0"/>
              <a:t>zdánlivě nadbytečné, domněnky o formě se </a:t>
            </a:r>
            <a:r>
              <a:rPr lang="cs-CZ" altLang="cs-CZ" sz="2400" dirty="0" smtClean="0"/>
              <a:t>neaplikují.</a:t>
            </a:r>
            <a:endParaRPr lang="cs-CZ" altLang="cs-CZ" sz="2400" dirty="0"/>
          </a:p>
          <a:p>
            <a:pPr eaLnBrk="1" hangingPunct="1">
              <a:lnSpc>
                <a:spcPct val="80000"/>
              </a:lnSpc>
            </a:pPr>
            <a:r>
              <a:rPr lang="cs-CZ" altLang="cs-CZ" sz="2400" dirty="0"/>
              <a:t>Pokud emitent formu neurčí, jde o zaknihované cenné papíry bez formy.</a:t>
            </a:r>
          </a:p>
          <a:p>
            <a:pPr eaLnBrk="1" hangingPunct="1">
              <a:lnSpc>
                <a:spcPct val="80000"/>
              </a:lnSpc>
            </a:pPr>
            <a:r>
              <a:rPr lang="cs-CZ" altLang="cs-CZ" sz="2400" dirty="0"/>
              <a:t>U akcií: zaknihované akcie formu mít mohou, ale nemusí.</a:t>
            </a:r>
          </a:p>
          <a:p>
            <a:pPr eaLnBrk="1" hangingPunct="1">
              <a:lnSpc>
                <a:spcPct val="80000"/>
              </a:lnSpc>
            </a:pPr>
            <a:r>
              <a:rPr lang="cs-CZ" altLang="cs-CZ" sz="2400" dirty="0"/>
              <a:t>§ 263 odst. 1 ZOK stanoví, že zaknihovaná akcie může mít obdobně jako (listinná) akcie formu na řad nebo na doručitele. </a:t>
            </a:r>
            <a:endParaRPr lang="cs-CZ" altLang="cs-CZ" sz="2400" dirty="0" smtClean="0"/>
          </a:p>
          <a:p>
            <a:pPr eaLnBrk="1" hangingPunct="1">
              <a:lnSpc>
                <a:spcPct val="80000"/>
              </a:lnSpc>
            </a:pPr>
            <a:r>
              <a:rPr lang="cs-CZ" altLang="cs-CZ" sz="2400" dirty="0" smtClean="0"/>
              <a:t>Praktické </a:t>
            </a:r>
            <a:r>
              <a:rPr lang="cs-CZ" altLang="cs-CZ" sz="2400" dirty="0"/>
              <a:t>v minulosti u vinkulace: </a:t>
            </a:r>
            <a:r>
              <a:rPr lang="cs-CZ" altLang="cs-CZ" sz="2400" b="1" dirty="0"/>
              <a:t>Nyní</a:t>
            </a:r>
            <a:r>
              <a:rPr lang="cs-CZ" altLang="cs-CZ" sz="2400" dirty="0"/>
              <a:t> je možné veškeré zaknihované akcie omezit v převoditelnosti, přičemž se přiměřeně použijí ustanovení o omezení převoditelnosti akcií na jméno (§ 275 odst. 1 ZOK).</a:t>
            </a:r>
          </a:p>
          <a:p>
            <a:pPr eaLnBrk="1" hangingPunct="1">
              <a:lnSpc>
                <a:spcPct val="80000"/>
              </a:lnSpc>
            </a:pPr>
            <a:endParaRPr lang="cs-CZ" altLang="cs-CZ" sz="2400" dirty="0"/>
          </a:p>
          <a:p>
            <a:pPr eaLnBrk="1" hangingPunct="1">
              <a:lnSpc>
                <a:spcPct val="80000"/>
              </a:lnSpc>
            </a:pPr>
            <a:endParaRPr lang="en-US" altLang="cs-CZ" sz="2400" dirty="0"/>
          </a:p>
        </p:txBody>
      </p:sp>
    </p:spTree>
    <p:extLst>
      <p:ext uri="{BB962C8B-B14F-4D97-AF65-F5344CB8AC3E}">
        <p14:creationId xmlns:p14="http://schemas.microsoft.com/office/powerpoint/2010/main" val="20444454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fontAlgn="auto">
              <a:spcAft>
                <a:spcPts val="0"/>
              </a:spcAft>
              <a:defRPr/>
            </a:pPr>
            <a:r>
              <a:rPr lang="cs-CZ" dirty="0" smtClean="0"/>
              <a:t>Zaknihované cenné papíry – starší pojetí</a:t>
            </a:r>
            <a:endParaRPr lang="en-US" dirty="0" smtClean="0"/>
          </a:p>
        </p:txBody>
      </p:sp>
      <p:sp>
        <p:nvSpPr>
          <p:cNvPr id="50179" name="Rectangle 3"/>
          <p:cNvSpPr>
            <a:spLocks noGrp="1" noChangeArrowheads="1"/>
          </p:cNvSpPr>
          <p:nvPr>
            <p:ph sz="quarter" idx="1"/>
          </p:nvPr>
        </p:nvSpPr>
        <p:spPr>
          <a:xfrm>
            <a:off x="810127" y="1600201"/>
            <a:ext cx="9450486" cy="4492625"/>
          </a:xfrm>
        </p:spPr>
        <p:txBody>
          <a:bodyPr/>
          <a:lstStyle/>
          <a:p>
            <a:pPr eaLnBrk="1" hangingPunct="1">
              <a:lnSpc>
                <a:spcPct val="80000"/>
              </a:lnSpc>
            </a:pPr>
            <a:r>
              <a:rPr lang="en-US" altLang="cs-CZ" sz="2400" dirty="0" err="1"/>
              <a:t>účet</a:t>
            </a:r>
            <a:r>
              <a:rPr lang="en-US" altLang="cs-CZ" sz="2400" dirty="0"/>
              <a:t> </a:t>
            </a:r>
            <a:r>
              <a:rPr lang="en-US" altLang="cs-CZ" sz="2400" dirty="0" err="1"/>
              <a:t>ZakCP</a:t>
            </a:r>
            <a:r>
              <a:rPr lang="en-US" altLang="cs-CZ" sz="2400" dirty="0"/>
              <a:t> </a:t>
            </a:r>
            <a:r>
              <a:rPr lang="en-US" altLang="cs-CZ" sz="2400" dirty="0" err="1"/>
              <a:t>mohl</a:t>
            </a:r>
            <a:r>
              <a:rPr lang="en-US" altLang="cs-CZ" sz="2400" dirty="0"/>
              <a:t> </a:t>
            </a:r>
            <a:r>
              <a:rPr lang="en-US" altLang="cs-CZ" sz="2400" dirty="0" err="1"/>
              <a:t>být</a:t>
            </a:r>
            <a:r>
              <a:rPr lang="en-US" altLang="cs-CZ" sz="2400" dirty="0"/>
              <a:t> </a:t>
            </a:r>
            <a:r>
              <a:rPr lang="en-US" altLang="cs-CZ" sz="2400" dirty="0" err="1"/>
              <a:t>ve</a:t>
            </a:r>
            <a:r>
              <a:rPr lang="en-US" altLang="cs-CZ" sz="2400" dirty="0"/>
              <a:t> SCP </a:t>
            </a:r>
            <a:r>
              <a:rPr lang="en-US" altLang="cs-CZ" sz="2400" dirty="0" err="1"/>
              <a:t>zřízen</a:t>
            </a:r>
            <a:r>
              <a:rPr lang="en-US" altLang="cs-CZ" sz="2400" dirty="0"/>
              <a:t> </a:t>
            </a:r>
            <a:r>
              <a:rPr lang="en-US" altLang="cs-CZ" sz="2400" dirty="0" err="1"/>
              <a:t>pouze</a:t>
            </a:r>
            <a:r>
              <a:rPr lang="en-US" altLang="cs-CZ" sz="2400" dirty="0"/>
              <a:t> pro </a:t>
            </a:r>
            <a:r>
              <a:rPr lang="en-US" altLang="cs-CZ" sz="2400" dirty="0" err="1"/>
              <a:t>jejich</a:t>
            </a:r>
            <a:r>
              <a:rPr lang="en-US" altLang="cs-CZ" sz="2400" dirty="0"/>
              <a:t> </a:t>
            </a:r>
            <a:r>
              <a:rPr lang="en-US" altLang="cs-CZ" sz="2400" dirty="0" err="1"/>
              <a:t>konečného</a:t>
            </a:r>
            <a:r>
              <a:rPr lang="en-US" altLang="cs-CZ" sz="2400" dirty="0"/>
              <a:t> </a:t>
            </a:r>
            <a:r>
              <a:rPr lang="en-US" altLang="cs-CZ" sz="2400" dirty="0" err="1"/>
              <a:t>vlastníka</a:t>
            </a:r>
            <a:endParaRPr lang="cs-CZ" altLang="cs-CZ" sz="2400" dirty="0"/>
          </a:p>
          <a:p>
            <a:pPr eaLnBrk="1" hangingPunct="1">
              <a:lnSpc>
                <a:spcPct val="80000"/>
              </a:lnSpc>
            </a:pPr>
            <a:r>
              <a:rPr lang="en-US" altLang="cs-CZ" sz="2400" dirty="0" err="1"/>
              <a:t>založit</a:t>
            </a:r>
            <a:r>
              <a:rPr lang="en-US" altLang="cs-CZ" sz="2400" dirty="0"/>
              <a:t> </a:t>
            </a:r>
            <a:r>
              <a:rPr lang="en-US" altLang="cs-CZ" sz="2400" dirty="0" err="1"/>
              <a:t>účet</a:t>
            </a:r>
            <a:r>
              <a:rPr lang="en-US" altLang="cs-CZ" sz="2400" dirty="0"/>
              <a:t> pro </a:t>
            </a:r>
            <a:r>
              <a:rPr lang="en-US" altLang="cs-CZ" sz="2400" dirty="0" err="1"/>
              <a:t>někoho</a:t>
            </a:r>
            <a:r>
              <a:rPr lang="en-US" altLang="cs-CZ" sz="2400" dirty="0"/>
              <a:t>, </a:t>
            </a:r>
            <a:r>
              <a:rPr lang="en-US" altLang="cs-CZ" sz="2400" dirty="0" err="1"/>
              <a:t>kdo</a:t>
            </a:r>
            <a:r>
              <a:rPr lang="en-US" altLang="cs-CZ" sz="2400" dirty="0"/>
              <a:t> by </a:t>
            </a:r>
            <a:r>
              <a:rPr lang="en-US" altLang="cs-CZ" sz="2400" dirty="0" err="1"/>
              <a:t>nebyl</a:t>
            </a:r>
            <a:r>
              <a:rPr lang="en-US" altLang="cs-CZ" sz="2400" dirty="0"/>
              <a:t> </a:t>
            </a:r>
            <a:r>
              <a:rPr lang="en-US" altLang="cs-CZ" sz="2400" dirty="0" err="1"/>
              <a:t>vlastníkem</a:t>
            </a:r>
            <a:r>
              <a:rPr lang="en-US" altLang="cs-CZ" sz="2400" dirty="0"/>
              <a:t> </a:t>
            </a:r>
            <a:r>
              <a:rPr lang="en-US" altLang="cs-CZ" sz="2400" dirty="0" err="1"/>
              <a:t>ZakCP</a:t>
            </a:r>
            <a:r>
              <a:rPr lang="en-US" altLang="cs-CZ" sz="2400" dirty="0"/>
              <a:t> </a:t>
            </a:r>
            <a:r>
              <a:rPr lang="en-US" altLang="cs-CZ" sz="2400" dirty="0" err="1"/>
              <a:t>na</a:t>
            </a:r>
            <a:r>
              <a:rPr lang="en-US" altLang="cs-CZ" sz="2400" dirty="0"/>
              <a:t> </a:t>
            </a:r>
            <a:r>
              <a:rPr lang="en-US" altLang="cs-CZ" sz="2400" dirty="0" err="1"/>
              <a:t>tomto</a:t>
            </a:r>
            <a:r>
              <a:rPr lang="en-US" altLang="cs-CZ" sz="2400" dirty="0"/>
              <a:t> </a:t>
            </a:r>
            <a:r>
              <a:rPr lang="en-US" altLang="cs-CZ" sz="2400" dirty="0" err="1"/>
              <a:t>účtu</a:t>
            </a:r>
            <a:r>
              <a:rPr lang="en-US" altLang="cs-CZ" sz="2400" dirty="0"/>
              <a:t> </a:t>
            </a:r>
            <a:r>
              <a:rPr lang="en-US" altLang="cs-CZ" sz="2400" dirty="0" err="1"/>
              <a:t>evidovaných</a:t>
            </a:r>
            <a:r>
              <a:rPr lang="en-US" altLang="cs-CZ" sz="2400" dirty="0"/>
              <a:t> (</a:t>
            </a:r>
            <a:r>
              <a:rPr lang="en-US" altLang="cs-CZ" sz="2400" dirty="0" err="1"/>
              <a:t>prostředníci</a:t>
            </a:r>
            <a:r>
              <a:rPr lang="en-US" altLang="cs-CZ" sz="2400" dirty="0"/>
              <a:t>, </a:t>
            </a:r>
            <a:r>
              <a:rPr lang="en-US" altLang="cs-CZ" sz="2400" dirty="0" err="1"/>
              <a:t>správci</a:t>
            </a:r>
            <a:r>
              <a:rPr lang="en-US" altLang="cs-CZ" sz="2400" dirty="0"/>
              <a:t>, </a:t>
            </a:r>
            <a:r>
              <a:rPr lang="en-US" altLang="cs-CZ" sz="2400" dirty="0" err="1"/>
              <a:t>custodiani</a:t>
            </a:r>
            <a:r>
              <a:rPr lang="en-US" altLang="cs-CZ" sz="2400" dirty="0"/>
              <a:t>) </a:t>
            </a:r>
            <a:r>
              <a:rPr lang="en-US" altLang="cs-CZ" sz="2400" dirty="0" err="1"/>
              <a:t>právní</a:t>
            </a:r>
            <a:r>
              <a:rPr lang="en-US" altLang="cs-CZ" sz="2400" dirty="0"/>
              <a:t> </a:t>
            </a:r>
            <a:r>
              <a:rPr lang="en-US" altLang="cs-CZ" sz="2400" dirty="0" err="1"/>
              <a:t>řád</a:t>
            </a:r>
            <a:r>
              <a:rPr lang="en-US" altLang="cs-CZ" sz="2400" dirty="0"/>
              <a:t> </a:t>
            </a:r>
            <a:r>
              <a:rPr lang="en-US" altLang="cs-CZ" sz="2400" dirty="0" err="1"/>
              <a:t>neumožňoval</a:t>
            </a:r>
            <a:r>
              <a:rPr lang="en-US" altLang="cs-CZ" sz="2400" dirty="0"/>
              <a:t>. </a:t>
            </a:r>
            <a:endParaRPr lang="cs-CZ" altLang="cs-CZ" sz="2400" dirty="0"/>
          </a:p>
          <a:p>
            <a:pPr eaLnBrk="1" hangingPunct="1">
              <a:lnSpc>
                <a:spcPct val="80000"/>
              </a:lnSpc>
            </a:pPr>
            <a:r>
              <a:rPr lang="en-US" altLang="cs-CZ" sz="2400" dirty="0" err="1"/>
              <a:t>ZakCP</a:t>
            </a:r>
            <a:r>
              <a:rPr lang="en-US" altLang="cs-CZ" sz="2400" dirty="0"/>
              <a:t> </a:t>
            </a:r>
            <a:r>
              <a:rPr lang="en-US" altLang="cs-CZ" sz="2400" dirty="0" err="1"/>
              <a:t>byly</a:t>
            </a:r>
            <a:r>
              <a:rPr lang="en-US" altLang="cs-CZ" sz="2400" dirty="0"/>
              <a:t> </a:t>
            </a:r>
            <a:r>
              <a:rPr lang="en-US" altLang="cs-CZ" sz="2400" dirty="0" err="1"/>
              <a:t>registrovány</a:t>
            </a:r>
            <a:r>
              <a:rPr lang="en-US" altLang="cs-CZ" sz="2400" dirty="0"/>
              <a:t> </a:t>
            </a:r>
            <a:r>
              <a:rPr lang="en-US" altLang="cs-CZ" sz="2400" dirty="0" err="1"/>
              <a:t>jak</a:t>
            </a:r>
            <a:r>
              <a:rPr lang="en-US" altLang="cs-CZ" sz="2400" dirty="0"/>
              <a:t> v </a:t>
            </a:r>
            <a:r>
              <a:rPr lang="en-US" altLang="cs-CZ" sz="2400" dirty="0" err="1"/>
              <a:t>registru</a:t>
            </a:r>
            <a:r>
              <a:rPr lang="en-US" altLang="cs-CZ" sz="2400" dirty="0"/>
              <a:t> </a:t>
            </a:r>
            <a:r>
              <a:rPr lang="en-US" altLang="cs-CZ" sz="2400" dirty="0" err="1"/>
              <a:t>emitenta</a:t>
            </a:r>
            <a:r>
              <a:rPr lang="en-US" altLang="cs-CZ" sz="2400" dirty="0"/>
              <a:t>, </a:t>
            </a:r>
            <a:r>
              <a:rPr lang="en-US" altLang="cs-CZ" sz="2400" dirty="0" err="1"/>
              <a:t>tak</a:t>
            </a:r>
            <a:r>
              <a:rPr lang="en-US" altLang="cs-CZ" sz="2400" dirty="0"/>
              <a:t> </a:t>
            </a:r>
            <a:r>
              <a:rPr lang="en-US" altLang="cs-CZ" sz="2400" dirty="0" err="1"/>
              <a:t>na</a:t>
            </a:r>
            <a:r>
              <a:rPr lang="en-US" altLang="cs-CZ" sz="2400" dirty="0"/>
              <a:t> </a:t>
            </a:r>
            <a:r>
              <a:rPr lang="en-US" altLang="cs-CZ" sz="2400" dirty="0" err="1"/>
              <a:t>účtu</a:t>
            </a:r>
            <a:r>
              <a:rPr lang="en-US" altLang="cs-CZ" sz="2400" dirty="0"/>
              <a:t> </a:t>
            </a:r>
            <a:r>
              <a:rPr lang="en-US" altLang="cs-CZ" sz="2400" dirty="0" err="1"/>
              <a:t>majitelů</a:t>
            </a:r>
            <a:r>
              <a:rPr lang="en-US" altLang="cs-CZ" sz="2400" dirty="0"/>
              <a:t>, </a:t>
            </a:r>
            <a:endParaRPr lang="cs-CZ" altLang="cs-CZ" sz="2400" dirty="0"/>
          </a:p>
          <a:p>
            <a:pPr eaLnBrk="1" hangingPunct="1">
              <a:lnSpc>
                <a:spcPct val="80000"/>
              </a:lnSpc>
            </a:pPr>
            <a:r>
              <a:rPr lang="en-US" altLang="cs-CZ" sz="2400" dirty="0" err="1"/>
              <a:t>veřejnoprávní</a:t>
            </a:r>
            <a:r>
              <a:rPr lang="en-US" altLang="cs-CZ" sz="2400" dirty="0"/>
              <a:t> </a:t>
            </a:r>
            <a:r>
              <a:rPr lang="en-US" altLang="cs-CZ" sz="2400" dirty="0" err="1"/>
              <a:t>systém</a:t>
            </a:r>
            <a:r>
              <a:rPr lang="cs-CZ" altLang="cs-CZ" sz="2400" dirty="0"/>
              <a:t> evidenci byl</a:t>
            </a:r>
            <a:r>
              <a:rPr lang="en-US" altLang="cs-CZ" sz="2400" dirty="0"/>
              <a:t> </a:t>
            </a:r>
            <a:r>
              <a:rPr lang="en-US" altLang="cs-CZ" sz="2400" dirty="0" err="1"/>
              <a:t>jednostupňový</a:t>
            </a:r>
            <a:r>
              <a:rPr lang="cs-CZ" altLang="cs-CZ" sz="2400" dirty="0"/>
              <a:t> a</a:t>
            </a:r>
            <a:r>
              <a:rPr lang="en-US" altLang="cs-CZ" sz="2400" dirty="0"/>
              <a:t> </a:t>
            </a:r>
            <a:r>
              <a:rPr lang="en-US" altLang="cs-CZ" sz="2400" dirty="0" err="1"/>
              <a:t>centralizovaný</a:t>
            </a:r>
            <a:r>
              <a:rPr lang="en-US" altLang="cs-CZ" sz="2400" dirty="0"/>
              <a:t>.</a:t>
            </a:r>
          </a:p>
        </p:txBody>
      </p:sp>
    </p:spTree>
    <p:extLst>
      <p:ext uri="{BB962C8B-B14F-4D97-AF65-F5344CB8AC3E}">
        <p14:creationId xmlns:p14="http://schemas.microsoft.com/office/powerpoint/2010/main" val="1421096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altLang="cs-CZ" dirty="0" smtClean="0"/>
              <a:t>Evidence </a:t>
            </a:r>
            <a:r>
              <a:rPr lang="cs-CZ" altLang="cs-CZ" dirty="0" err="1" smtClean="0"/>
              <a:t>ZakCP</a:t>
            </a:r>
            <a:r>
              <a:rPr lang="cs-CZ" altLang="cs-CZ" dirty="0" smtClean="0"/>
              <a:t> v českém právu</a:t>
            </a:r>
            <a:endParaRPr lang="en-US" altLang="cs-CZ" dirty="0" smtClean="0"/>
          </a:p>
        </p:txBody>
      </p:sp>
      <p:sp>
        <p:nvSpPr>
          <p:cNvPr id="52227" name="Rectangle 3"/>
          <p:cNvSpPr>
            <a:spLocks noGrp="1" noChangeArrowheads="1"/>
          </p:cNvSpPr>
          <p:nvPr>
            <p:ph sz="quarter" idx="1"/>
          </p:nvPr>
        </p:nvSpPr>
        <p:spPr>
          <a:xfrm>
            <a:off x="831273" y="1600201"/>
            <a:ext cx="9477953" cy="4492625"/>
          </a:xfrm>
        </p:spPr>
        <p:txBody>
          <a:bodyPr/>
          <a:lstStyle/>
          <a:p>
            <a:pPr eaLnBrk="1" hangingPunct="1">
              <a:lnSpc>
                <a:spcPct val="80000"/>
              </a:lnSpc>
            </a:pPr>
            <a:r>
              <a:rPr lang="cs-CZ" altLang="cs-CZ" sz="3200" dirty="0" smtClean="0"/>
              <a:t>Zaknihované cenné papíry v </a:t>
            </a:r>
            <a:r>
              <a:rPr lang="cs-CZ" altLang="cs-CZ" sz="3200" b="1" dirty="0" smtClean="0"/>
              <a:t>centrální evidenci</a:t>
            </a:r>
          </a:p>
          <a:p>
            <a:pPr marL="72000" indent="0" eaLnBrk="1" hangingPunct="1">
              <a:lnSpc>
                <a:spcPct val="80000"/>
              </a:lnSpc>
              <a:buNone/>
            </a:pPr>
            <a:endParaRPr lang="cs-CZ" altLang="cs-CZ" sz="3200" dirty="0" smtClean="0"/>
          </a:p>
          <a:p>
            <a:pPr>
              <a:lnSpc>
                <a:spcPct val="80000"/>
              </a:lnSpc>
            </a:pPr>
            <a:r>
              <a:rPr lang="cs-CZ" sz="3200" dirty="0" smtClean="0"/>
              <a:t>Zaknihované cenné papíry </a:t>
            </a:r>
            <a:r>
              <a:rPr lang="cs-CZ" sz="3200" b="1" dirty="0" smtClean="0"/>
              <a:t>mimo</a:t>
            </a:r>
            <a:r>
              <a:rPr lang="cs-CZ" sz="3200" dirty="0" smtClean="0"/>
              <a:t> centrální evidenci:</a:t>
            </a:r>
          </a:p>
          <a:p>
            <a:pPr lvl="1">
              <a:lnSpc>
                <a:spcPct val="80000"/>
              </a:lnSpc>
            </a:pPr>
            <a:r>
              <a:rPr lang="cs-CZ" sz="3200" dirty="0" smtClean="0"/>
              <a:t>zaknihované </a:t>
            </a:r>
            <a:r>
              <a:rPr lang="cs-CZ" sz="3200" dirty="0"/>
              <a:t>cenné papíry kolektivního investování, </a:t>
            </a:r>
            <a:endParaRPr lang="cs-CZ" sz="3200" dirty="0" smtClean="0"/>
          </a:p>
          <a:p>
            <a:pPr lvl="1">
              <a:lnSpc>
                <a:spcPct val="80000"/>
              </a:lnSpc>
            </a:pPr>
            <a:r>
              <a:rPr lang="cs-CZ" sz="3200" dirty="0" smtClean="0"/>
              <a:t>zaknihované </a:t>
            </a:r>
            <a:r>
              <a:rPr lang="cs-CZ" sz="3200" dirty="0"/>
              <a:t>cenné papíry vedené v evidenci České národní banky </a:t>
            </a:r>
            <a:r>
              <a:rPr lang="cs-CZ" sz="3200" dirty="0" smtClean="0"/>
              <a:t>(krátkodobé dluhopisy)</a:t>
            </a:r>
          </a:p>
          <a:p>
            <a:pPr lvl="1">
              <a:lnSpc>
                <a:spcPct val="80000"/>
              </a:lnSpc>
            </a:pPr>
            <a:r>
              <a:rPr lang="cs-CZ" sz="3200" dirty="0" smtClean="0"/>
              <a:t>zaknihované </a:t>
            </a:r>
            <a:r>
              <a:rPr lang="cs-CZ" sz="3200" dirty="0"/>
              <a:t>státní dluhopisy vedené v evidenci Ministerstva financí České </a:t>
            </a:r>
            <a:r>
              <a:rPr lang="cs-CZ" sz="3200" dirty="0" smtClean="0"/>
              <a:t>republiky</a:t>
            </a:r>
            <a:endParaRPr lang="cs-CZ" altLang="cs-CZ" sz="3200" dirty="0"/>
          </a:p>
        </p:txBody>
      </p:sp>
    </p:spTree>
    <p:extLst>
      <p:ext uri="{BB962C8B-B14F-4D97-AF65-F5344CB8AC3E}">
        <p14:creationId xmlns:p14="http://schemas.microsoft.com/office/powerpoint/2010/main" val="36408638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825625" y="228601"/>
            <a:ext cx="8534400" cy="608013"/>
          </a:xfrm>
        </p:spPr>
        <p:txBody>
          <a:bodyPr/>
          <a:lstStyle/>
          <a:p>
            <a:pPr eaLnBrk="1" hangingPunct="1"/>
            <a:r>
              <a:rPr lang="cs-CZ" altLang="cs-CZ" smtClean="0"/>
              <a:t>          Centrální evidence</a:t>
            </a:r>
            <a:endParaRPr lang="en-US" altLang="cs-CZ" smtClean="0"/>
          </a:p>
        </p:txBody>
      </p:sp>
      <p:sp>
        <p:nvSpPr>
          <p:cNvPr id="43011" name="Rectangle 3"/>
          <p:cNvSpPr>
            <a:spLocks noGrp="1" noChangeArrowheads="1"/>
          </p:cNvSpPr>
          <p:nvPr>
            <p:ph sz="quarter" idx="1"/>
          </p:nvPr>
        </p:nvSpPr>
        <p:spPr>
          <a:xfrm>
            <a:off x="914401" y="1268413"/>
            <a:ext cx="9394826" cy="5184923"/>
          </a:xfrm>
        </p:spPr>
        <p:txBody>
          <a:bodyPr/>
          <a:lstStyle/>
          <a:p>
            <a:pPr eaLnBrk="1" hangingPunct="1">
              <a:lnSpc>
                <a:spcPct val="80000"/>
              </a:lnSpc>
              <a:defRPr/>
            </a:pPr>
            <a:r>
              <a:rPr lang="en-US" altLang="cs-CZ" sz="2400" dirty="0" err="1"/>
              <a:t>Centrální</a:t>
            </a:r>
            <a:r>
              <a:rPr lang="en-US" altLang="cs-CZ" sz="2400" dirty="0"/>
              <a:t> </a:t>
            </a:r>
            <a:r>
              <a:rPr lang="en-US" altLang="cs-CZ" sz="2400" dirty="0" err="1"/>
              <a:t>evidencí</a:t>
            </a:r>
            <a:r>
              <a:rPr lang="en-US" altLang="cs-CZ" sz="2400" dirty="0"/>
              <a:t> </a:t>
            </a:r>
            <a:r>
              <a:rPr lang="en-US" altLang="cs-CZ" sz="2400" dirty="0" err="1"/>
              <a:t>zaknihovaných</a:t>
            </a:r>
            <a:r>
              <a:rPr lang="en-US" altLang="cs-CZ" sz="2400" dirty="0"/>
              <a:t> </a:t>
            </a:r>
            <a:r>
              <a:rPr lang="en-US" altLang="cs-CZ" sz="2400" dirty="0" err="1"/>
              <a:t>cenných</a:t>
            </a:r>
            <a:r>
              <a:rPr lang="en-US" altLang="cs-CZ" sz="2400" dirty="0"/>
              <a:t> </a:t>
            </a:r>
            <a:r>
              <a:rPr lang="en-US" altLang="cs-CZ" sz="2400" dirty="0" err="1"/>
              <a:t>papírů</a:t>
            </a:r>
            <a:r>
              <a:rPr lang="en-US" altLang="cs-CZ" sz="2400" dirty="0"/>
              <a:t> je evidence </a:t>
            </a:r>
            <a:r>
              <a:rPr lang="en-US" altLang="cs-CZ" sz="2400" dirty="0" err="1"/>
              <a:t>všech</a:t>
            </a:r>
            <a:r>
              <a:rPr lang="en-US" altLang="cs-CZ" sz="2400" dirty="0"/>
              <a:t> </a:t>
            </a:r>
            <a:r>
              <a:rPr lang="en-US" altLang="cs-CZ" sz="2400" dirty="0" err="1"/>
              <a:t>zaknihovaných</a:t>
            </a:r>
            <a:r>
              <a:rPr lang="en-US" altLang="cs-CZ" sz="2400" dirty="0"/>
              <a:t> </a:t>
            </a:r>
            <a:r>
              <a:rPr lang="en-US" altLang="cs-CZ" sz="2400" dirty="0" err="1"/>
              <a:t>cenných</a:t>
            </a:r>
            <a:r>
              <a:rPr lang="en-US" altLang="cs-CZ" sz="2400" dirty="0"/>
              <a:t> </a:t>
            </a:r>
            <a:r>
              <a:rPr lang="en-US" altLang="cs-CZ" sz="2400" dirty="0" err="1"/>
              <a:t>papírů</a:t>
            </a:r>
            <a:r>
              <a:rPr lang="en-US" altLang="cs-CZ" sz="2400" dirty="0"/>
              <a:t> </a:t>
            </a:r>
            <a:r>
              <a:rPr lang="en-US" altLang="cs-CZ" sz="2400" dirty="0" err="1"/>
              <a:t>vydaných</a:t>
            </a:r>
            <a:r>
              <a:rPr lang="en-US" altLang="cs-CZ" sz="2400" dirty="0"/>
              <a:t> </a:t>
            </a:r>
            <a:r>
              <a:rPr lang="en-US" altLang="cs-CZ" sz="2400" dirty="0" err="1"/>
              <a:t>podle</a:t>
            </a:r>
            <a:r>
              <a:rPr lang="en-US" altLang="cs-CZ" sz="2400" dirty="0"/>
              <a:t> </a:t>
            </a:r>
            <a:r>
              <a:rPr lang="en-US" altLang="cs-CZ" sz="2400" dirty="0" err="1"/>
              <a:t>českého</a:t>
            </a:r>
            <a:r>
              <a:rPr lang="en-US" altLang="cs-CZ" sz="2400" dirty="0"/>
              <a:t> </a:t>
            </a:r>
            <a:r>
              <a:rPr lang="en-US" altLang="cs-CZ" sz="2400" dirty="0" err="1"/>
              <a:t>práva</a:t>
            </a:r>
            <a:r>
              <a:rPr lang="en-US" altLang="cs-CZ" sz="2400" dirty="0"/>
              <a:t>, s </a:t>
            </a:r>
            <a:r>
              <a:rPr lang="en-US" altLang="cs-CZ" sz="2400" dirty="0" err="1"/>
              <a:t>výjimkou</a:t>
            </a:r>
            <a:endParaRPr lang="en-US" altLang="cs-CZ" sz="2400" dirty="0"/>
          </a:p>
          <a:p>
            <a:pPr eaLnBrk="1" hangingPunct="1">
              <a:lnSpc>
                <a:spcPct val="80000"/>
              </a:lnSpc>
              <a:defRPr/>
            </a:pPr>
            <a:endParaRPr lang="en-US" altLang="cs-CZ" sz="2400" dirty="0"/>
          </a:p>
          <a:p>
            <a:pPr eaLnBrk="1" hangingPunct="1">
              <a:lnSpc>
                <a:spcPct val="80000"/>
              </a:lnSpc>
              <a:defRPr/>
            </a:pPr>
            <a:r>
              <a:rPr lang="en-US" altLang="cs-CZ" sz="2400" dirty="0"/>
              <a:t>a) </a:t>
            </a:r>
            <a:r>
              <a:rPr lang="en-US" altLang="cs-CZ" sz="2400" dirty="0" err="1"/>
              <a:t>zaknihovaných</a:t>
            </a:r>
            <a:r>
              <a:rPr lang="en-US" altLang="cs-CZ" sz="2400" dirty="0"/>
              <a:t> </a:t>
            </a:r>
            <a:r>
              <a:rPr lang="en-US" altLang="cs-CZ" sz="2400" dirty="0" err="1"/>
              <a:t>cenných</a:t>
            </a:r>
            <a:r>
              <a:rPr lang="en-US" altLang="cs-CZ" sz="2400" dirty="0"/>
              <a:t> </a:t>
            </a:r>
            <a:r>
              <a:rPr lang="en-US" altLang="cs-CZ" sz="2400" dirty="0" err="1"/>
              <a:t>papírů</a:t>
            </a:r>
            <a:r>
              <a:rPr lang="en-US" altLang="cs-CZ" sz="2400" dirty="0"/>
              <a:t> </a:t>
            </a:r>
            <a:r>
              <a:rPr lang="en-US" altLang="cs-CZ" sz="2400" dirty="0" err="1"/>
              <a:t>kolektivního</a:t>
            </a:r>
            <a:r>
              <a:rPr lang="en-US" altLang="cs-CZ" sz="2400" dirty="0"/>
              <a:t> </a:t>
            </a:r>
            <a:r>
              <a:rPr lang="en-US" altLang="cs-CZ" sz="2400" dirty="0" err="1"/>
              <a:t>investování</a:t>
            </a:r>
            <a:r>
              <a:rPr lang="en-US" altLang="cs-CZ" sz="2400" dirty="0"/>
              <a:t>, </a:t>
            </a:r>
            <a:r>
              <a:rPr lang="en-US" altLang="cs-CZ" sz="2400" dirty="0" err="1"/>
              <a:t>pokud</a:t>
            </a:r>
            <a:r>
              <a:rPr lang="en-US" altLang="cs-CZ" sz="2400" dirty="0"/>
              <a:t> </a:t>
            </a:r>
            <a:r>
              <a:rPr lang="en-US" altLang="cs-CZ" sz="2400" dirty="0" err="1"/>
              <a:t>jsou</a:t>
            </a:r>
            <a:r>
              <a:rPr lang="en-US" altLang="cs-CZ" sz="2400" dirty="0"/>
              <a:t> </a:t>
            </a:r>
            <a:r>
              <a:rPr lang="en-US" altLang="cs-CZ" sz="2400" dirty="0" err="1"/>
              <a:t>vedeny</a:t>
            </a:r>
            <a:r>
              <a:rPr lang="en-US" altLang="cs-CZ" sz="2400" dirty="0"/>
              <a:t> v </a:t>
            </a:r>
            <a:r>
              <a:rPr lang="en-US" altLang="cs-CZ" sz="2400" dirty="0" err="1"/>
              <a:t>samostatné</a:t>
            </a:r>
            <a:r>
              <a:rPr lang="en-US" altLang="cs-CZ" sz="2400" dirty="0"/>
              <a:t> </a:t>
            </a:r>
            <a:r>
              <a:rPr lang="en-US" altLang="cs-CZ" sz="2400" dirty="0" err="1"/>
              <a:t>evidenci</a:t>
            </a:r>
            <a:r>
              <a:rPr lang="cs-CZ" altLang="cs-CZ" sz="2400" dirty="0"/>
              <a:t>,</a:t>
            </a:r>
            <a:endParaRPr lang="en-US" altLang="cs-CZ" sz="2400" dirty="0"/>
          </a:p>
          <a:p>
            <a:pPr marL="0" indent="0">
              <a:lnSpc>
                <a:spcPct val="80000"/>
              </a:lnSpc>
              <a:buNone/>
              <a:defRPr/>
            </a:pPr>
            <a:r>
              <a:rPr lang="en-US" altLang="cs-CZ" sz="2400" dirty="0"/>
              <a:t> </a:t>
            </a:r>
          </a:p>
          <a:p>
            <a:pPr eaLnBrk="1" hangingPunct="1">
              <a:lnSpc>
                <a:spcPct val="80000"/>
              </a:lnSpc>
              <a:defRPr/>
            </a:pPr>
            <a:r>
              <a:rPr lang="en-US" altLang="cs-CZ" sz="2400" dirty="0"/>
              <a:t>b) </a:t>
            </a:r>
            <a:r>
              <a:rPr lang="en-US" altLang="cs-CZ" sz="2400" dirty="0" err="1"/>
              <a:t>zaknihovaných</a:t>
            </a:r>
            <a:r>
              <a:rPr lang="en-US" altLang="cs-CZ" sz="2400" dirty="0"/>
              <a:t> </a:t>
            </a:r>
            <a:r>
              <a:rPr lang="en-US" altLang="cs-CZ" sz="2400" dirty="0" err="1"/>
              <a:t>cenných</a:t>
            </a:r>
            <a:r>
              <a:rPr lang="en-US" altLang="cs-CZ" sz="2400" dirty="0"/>
              <a:t> </a:t>
            </a:r>
            <a:r>
              <a:rPr lang="en-US" altLang="cs-CZ" sz="2400" dirty="0" err="1"/>
              <a:t>papírů</a:t>
            </a:r>
            <a:r>
              <a:rPr lang="en-US" altLang="cs-CZ" sz="2400" dirty="0"/>
              <a:t> </a:t>
            </a:r>
            <a:r>
              <a:rPr lang="en-US" altLang="cs-CZ" sz="2400" dirty="0" err="1"/>
              <a:t>vedených</a:t>
            </a:r>
            <a:r>
              <a:rPr lang="en-US" altLang="cs-CZ" sz="2400" dirty="0"/>
              <a:t> v </a:t>
            </a:r>
            <a:r>
              <a:rPr lang="en-US" altLang="cs-CZ" sz="2400" dirty="0" err="1"/>
              <a:t>evidenci</a:t>
            </a:r>
            <a:r>
              <a:rPr lang="en-US" altLang="cs-CZ" sz="2400" dirty="0"/>
              <a:t> </a:t>
            </a:r>
            <a:r>
              <a:rPr lang="en-US" altLang="cs-CZ" sz="2400" dirty="0" err="1"/>
              <a:t>České</a:t>
            </a:r>
            <a:r>
              <a:rPr lang="en-US" altLang="cs-CZ" sz="2400" dirty="0"/>
              <a:t> </a:t>
            </a:r>
            <a:r>
              <a:rPr lang="en-US" altLang="cs-CZ" sz="2400" dirty="0" err="1"/>
              <a:t>národní</a:t>
            </a:r>
            <a:r>
              <a:rPr lang="en-US" altLang="cs-CZ" sz="2400" dirty="0"/>
              <a:t> </a:t>
            </a:r>
            <a:r>
              <a:rPr lang="en-US" altLang="cs-CZ" sz="2400" dirty="0" err="1"/>
              <a:t>banky</a:t>
            </a:r>
            <a:r>
              <a:rPr lang="en-US" altLang="cs-CZ" sz="2400" dirty="0"/>
              <a:t>, a</a:t>
            </a:r>
          </a:p>
          <a:p>
            <a:pPr marL="0" indent="0">
              <a:lnSpc>
                <a:spcPct val="80000"/>
              </a:lnSpc>
              <a:buNone/>
              <a:defRPr/>
            </a:pPr>
            <a:r>
              <a:rPr lang="en-US" altLang="cs-CZ" sz="2400" dirty="0"/>
              <a:t> </a:t>
            </a:r>
          </a:p>
          <a:p>
            <a:pPr eaLnBrk="1" hangingPunct="1">
              <a:lnSpc>
                <a:spcPct val="80000"/>
              </a:lnSpc>
              <a:defRPr/>
            </a:pPr>
            <a:r>
              <a:rPr lang="en-US" altLang="cs-CZ" sz="2400" dirty="0"/>
              <a:t>c) </a:t>
            </a:r>
            <a:r>
              <a:rPr lang="en-US" altLang="cs-CZ" sz="2400" dirty="0" err="1"/>
              <a:t>zaknihovaných</a:t>
            </a:r>
            <a:r>
              <a:rPr lang="en-US" altLang="cs-CZ" sz="2400" dirty="0"/>
              <a:t> </a:t>
            </a:r>
            <a:r>
              <a:rPr lang="en-US" altLang="cs-CZ" sz="2400" dirty="0" err="1"/>
              <a:t>cenných</a:t>
            </a:r>
            <a:r>
              <a:rPr lang="en-US" altLang="cs-CZ" sz="2400" dirty="0"/>
              <a:t> </a:t>
            </a:r>
            <a:r>
              <a:rPr lang="en-US" altLang="cs-CZ" sz="2400" dirty="0" err="1"/>
              <a:t>papírů</a:t>
            </a:r>
            <a:r>
              <a:rPr lang="en-US" altLang="cs-CZ" sz="2400" dirty="0"/>
              <a:t> </a:t>
            </a:r>
            <a:r>
              <a:rPr lang="en-US" altLang="cs-CZ" sz="2400" dirty="0" err="1"/>
              <a:t>vedených</a:t>
            </a:r>
            <a:r>
              <a:rPr lang="en-US" altLang="cs-CZ" sz="2400" dirty="0"/>
              <a:t> v </a:t>
            </a:r>
            <a:r>
              <a:rPr lang="en-US" altLang="cs-CZ" sz="2400" dirty="0" err="1"/>
              <a:t>evidenci</a:t>
            </a:r>
            <a:r>
              <a:rPr lang="en-US" altLang="cs-CZ" sz="2400" dirty="0"/>
              <a:t> </a:t>
            </a:r>
            <a:r>
              <a:rPr lang="en-US" altLang="cs-CZ" sz="2400" dirty="0" err="1"/>
              <a:t>ministerstva</a:t>
            </a:r>
            <a:r>
              <a:rPr lang="en-US" altLang="cs-CZ" sz="2400" dirty="0"/>
              <a:t> </a:t>
            </a:r>
            <a:r>
              <a:rPr lang="en-US" altLang="cs-CZ" sz="2400" dirty="0" err="1"/>
              <a:t>podle</a:t>
            </a:r>
            <a:r>
              <a:rPr lang="en-US" altLang="cs-CZ" sz="2400" dirty="0"/>
              <a:t> </a:t>
            </a:r>
            <a:r>
              <a:rPr lang="en-US" altLang="cs-CZ" sz="2400" dirty="0" err="1"/>
              <a:t>zákona</a:t>
            </a:r>
            <a:r>
              <a:rPr lang="en-US" altLang="cs-CZ" sz="2400" dirty="0"/>
              <a:t> </a:t>
            </a:r>
            <a:r>
              <a:rPr lang="en-US" altLang="cs-CZ" sz="2400" dirty="0" err="1"/>
              <a:t>upravujícího</a:t>
            </a:r>
            <a:r>
              <a:rPr lang="en-US" altLang="cs-CZ" sz="2400" dirty="0"/>
              <a:t> </a:t>
            </a:r>
            <a:r>
              <a:rPr lang="en-US" altLang="cs-CZ" sz="2400" dirty="0" err="1"/>
              <a:t>rozpočtová</a:t>
            </a:r>
            <a:r>
              <a:rPr lang="en-US" altLang="cs-CZ" sz="2400" dirty="0"/>
              <a:t> </a:t>
            </a:r>
            <a:r>
              <a:rPr lang="en-US" altLang="cs-CZ" sz="2400" dirty="0" err="1"/>
              <a:t>pravidla</a:t>
            </a:r>
            <a:r>
              <a:rPr lang="en-US" altLang="cs-CZ" sz="2400" dirty="0"/>
              <a:t>.</a:t>
            </a:r>
            <a:endParaRPr lang="cs-CZ" altLang="cs-CZ" sz="2400" dirty="0"/>
          </a:p>
          <a:p>
            <a:pPr marL="0" indent="0">
              <a:lnSpc>
                <a:spcPct val="80000"/>
              </a:lnSpc>
              <a:buNone/>
              <a:defRPr/>
            </a:pPr>
            <a:r>
              <a:rPr lang="cs-CZ" altLang="cs-CZ" sz="2400" dirty="0"/>
              <a:t>---</a:t>
            </a:r>
          </a:p>
          <a:p>
            <a:pPr eaLnBrk="1" hangingPunct="1">
              <a:lnSpc>
                <a:spcPct val="80000"/>
              </a:lnSpc>
              <a:defRPr/>
            </a:pPr>
            <a:r>
              <a:rPr lang="cs-CZ" altLang="cs-CZ" sz="2400" dirty="0"/>
              <a:t>Vydán dle českého práva: srov. </a:t>
            </a:r>
            <a:r>
              <a:rPr lang="cs-CZ" sz="2400" dirty="0"/>
              <a:t>§ 82 NMPS a příslušné hraniční určovatele.</a:t>
            </a:r>
            <a:endParaRPr lang="en-US" altLang="cs-CZ" sz="2400" dirty="0"/>
          </a:p>
        </p:txBody>
      </p:sp>
    </p:spTree>
    <p:extLst>
      <p:ext uri="{BB962C8B-B14F-4D97-AF65-F5344CB8AC3E}">
        <p14:creationId xmlns:p14="http://schemas.microsoft.com/office/powerpoint/2010/main" val="1292432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825625" y="228601"/>
            <a:ext cx="8534400" cy="608013"/>
          </a:xfrm>
        </p:spPr>
        <p:txBody>
          <a:bodyPr/>
          <a:lstStyle/>
          <a:p>
            <a:pPr eaLnBrk="1" hangingPunct="1"/>
            <a:r>
              <a:rPr lang="cs-CZ" altLang="cs-CZ" smtClean="0"/>
              <a:t>        Centrální evidence</a:t>
            </a:r>
            <a:endParaRPr lang="en-US" altLang="cs-CZ" smtClean="0"/>
          </a:p>
        </p:txBody>
      </p:sp>
      <p:sp>
        <p:nvSpPr>
          <p:cNvPr id="43011" name="Rectangle 3"/>
          <p:cNvSpPr>
            <a:spLocks noGrp="1" noChangeArrowheads="1"/>
          </p:cNvSpPr>
          <p:nvPr>
            <p:ph sz="quarter" idx="1"/>
          </p:nvPr>
        </p:nvSpPr>
        <p:spPr>
          <a:xfrm>
            <a:off x="221673" y="1268412"/>
            <a:ext cx="11406909" cy="5344823"/>
          </a:xfrm>
        </p:spPr>
        <p:txBody>
          <a:bodyPr/>
          <a:lstStyle/>
          <a:p>
            <a:pPr eaLnBrk="1" hangingPunct="1">
              <a:lnSpc>
                <a:spcPct val="80000"/>
              </a:lnSpc>
              <a:defRPr/>
            </a:pPr>
            <a:r>
              <a:rPr lang="en-US" altLang="cs-CZ" sz="2600" dirty="0" err="1"/>
              <a:t>Centrální</a:t>
            </a:r>
            <a:r>
              <a:rPr lang="en-US" altLang="cs-CZ" sz="2600" dirty="0"/>
              <a:t> </a:t>
            </a:r>
            <a:r>
              <a:rPr lang="en-US" altLang="cs-CZ" sz="2600" dirty="0" err="1"/>
              <a:t>evidenci</a:t>
            </a:r>
            <a:r>
              <a:rPr lang="en-US" altLang="cs-CZ" sz="2600" dirty="0"/>
              <a:t> </a:t>
            </a:r>
            <a:r>
              <a:rPr lang="en-US" altLang="cs-CZ" sz="2600" dirty="0" err="1"/>
              <a:t>zaknihovaných</a:t>
            </a:r>
            <a:r>
              <a:rPr lang="en-US" altLang="cs-CZ" sz="2600" dirty="0"/>
              <a:t> </a:t>
            </a:r>
            <a:r>
              <a:rPr lang="en-US" altLang="cs-CZ" sz="2600" dirty="0" err="1"/>
              <a:t>cenných</a:t>
            </a:r>
            <a:r>
              <a:rPr lang="en-US" altLang="cs-CZ" sz="2600" dirty="0"/>
              <a:t> </a:t>
            </a:r>
            <a:r>
              <a:rPr lang="en-US" altLang="cs-CZ" sz="2600" dirty="0" err="1"/>
              <a:t>papírů</a:t>
            </a:r>
            <a:r>
              <a:rPr lang="en-US" altLang="cs-CZ" sz="2600" dirty="0"/>
              <a:t> </a:t>
            </a:r>
            <a:r>
              <a:rPr lang="en-US" altLang="cs-CZ" sz="2600" dirty="0" err="1"/>
              <a:t>vede</a:t>
            </a:r>
            <a:r>
              <a:rPr lang="en-US" altLang="cs-CZ" sz="2600" dirty="0"/>
              <a:t> </a:t>
            </a:r>
            <a:r>
              <a:rPr lang="en-US" altLang="cs-CZ" sz="2600" b="1" dirty="0" err="1"/>
              <a:t>centrální</a:t>
            </a:r>
            <a:r>
              <a:rPr lang="en-US" altLang="cs-CZ" sz="2600" b="1" dirty="0"/>
              <a:t> </a:t>
            </a:r>
            <a:r>
              <a:rPr lang="en-US" altLang="cs-CZ" sz="2600" b="1" dirty="0" err="1"/>
              <a:t>depozitář</a:t>
            </a:r>
            <a:r>
              <a:rPr lang="en-US" altLang="cs-CZ" sz="2600" dirty="0"/>
              <a:t> a </a:t>
            </a:r>
            <a:r>
              <a:rPr lang="en-US" altLang="cs-CZ" sz="2600" dirty="0" err="1"/>
              <a:t>osoby</a:t>
            </a:r>
            <a:r>
              <a:rPr lang="en-US" altLang="cs-CZ" sz="2600" dirty="0"/>
              <a:t> </a:t>
            </a:r>
            <a:r>
              <a:rPr lang="en-US" altLang="cs-CZ" sz="2600" dirty="0" err="1"/>
              <a:t>oprávněné</a:t>
            </a:r>
            <a:r>
              <a:rPr lang="en-US" altLang="cs-CZ" sz="2600" dirty="0"/>
              <a:t> </a:t>
            </a:r>
            <a:r>
              <a:rPr lang="en-US" altLang="cs-CZ" sz="2600" dirty="0" err="1"/>
              <a:t>vést</a:t>
            </a:r>
            <a:r>
              <a:rPr lang="en-US" altLang="cs-CZ" sz="2600" dirty="0"/>
              <a:t> </a:t>
            </a:r>
            <a:r>
              <a:rPr lang="en-US" altLang="cs-CZ" sz="2600" b="1" dirty="0" err="1"/>
              <a:t>evidenci</a:t>
            </a:r>
            <a:r>
              <a:rPr lang="en-US" altLang="cs-CZ" sz="2600" b="1" dirty="0"/>
              <a:t> </a:t>
            </a:r>
            <a:r>
              <a:rPr lang="en-US" altLang="cs-CZ" sz="2600" b="1" dirty="0" err="1"/>
              <a:t>navazující</a:t>
            </a:r>
            <a:r>
              <a:rPr lang="en-US" altLang="cs-CZ" sz="2600" b="1" dirty="0"/>
              <a:t> </a:t>
            </a:r>
            <a:r>
              <a:rPr lang="en-US" altLang="cs-CZ" sz="2600" dirty="0" err="1"/>
              <a:t>na</a:t>
            </a:r>
            <a:r>
              <a:rPr lang="en-US" altLang="cs-CZ" sz="2600" dirty="0"/>
              <a:t> </a:t>
            </a:r>
            <a:r>
              <a:rPr lang="en-US" altLang="cs-CZ" sz="2600" dirty="0" err="1"/>
              <a:t>centrální</a:t>
            </a:r>
            <a:r>
              <a:rPr lang="en-US" altLang="cs-CZ" sz="2600" dirty="0"/>
              <a:t> </a:t>
            </a:r>
            <a:r>
              <a:rPr lang="en-US" altLang="cs-CZ" sz="2600" dirty="0" err="1"/>
              <a:t>evidenci</a:t>
            </a:r>
            <a:r>
              <a:rPr lang="en-US" altLang="cs-CZ" sz="2600" dirty="0"/>
              <a:t> </a:t>
            </a:r>
            <a:r>
              <a:rPr lang="en-US" altLang="cs-CZ" sz="2600" dirty="0" err="1"/>
              <a:t>zaknihovaných</a:t>
            </a:r>
            <a:r>
              <a:rPr lang="en-US" altLang="cs-CZ" sz="2600" dirty="0"/>
              <a:t> </a:t>
            </a:r>
            <a:r>
              <a:rPr lang="en-US" altLang="cs-CZ" sz="2600" dirty="0" err="1"/>
              <a:t>cenných</a:t>
            </a:r>
            <a:r>
              <a:rPr lang="en-US" altLang="cs-CZ" sz="2600" dirty="0"/>
              <a:t> </a:t>
            </a:r>
            <a:r>
              <a:rPr lang="en-US" altLang="cs-CZ" sz="2600" dirty="0" err="1"/>
              <a:t>papírů</a:t>
            </a:r>
            <a:r>
              <a:rPr lang="en-US" altLang="cs-CZ" sz="2600" dirty="0"/>
              <a:t> </a:t>
            </a:r>
            <a:r>
              <a:rPr lang="en-US" altLang="cs-CZ" sz="2600" dirty="0" err="1"/>
              <a:t>vedenou</a:t>
            </a:r>
            <a:r>
              <a:rPr lang="en-US" altLang="cs-CZ" sz="2600" dirty="0"/>
              <a:t> </a:t>
            </a:r>
            <a:r>
              <a:rPr lang="en-US" altLang="cs-CZ" sz="2600" dirty="0" err="1"/>
              <a:t>centrálním</a:t>
            </a:r>
            <a:r>
              <a:rPr lang="en-US" altLang="cs-CZ" sz="2600" dirty="0"/>
              <a:t> </a:t>
            </a:r>
            <a:r>
              <a:rPr lang="en-US" altLang="cs-CZ" sz="2600" dirty="0" err="1"/>
              <a:t>depozitářem</a:t>
            </a:r>
            <a:r>
              <a:rPr lang="en-US" altLang="cs-CZ" sz="2600" dirty="0" smtClean="0"/>
              <a:t>.</a:t>
            </a:r>
            <a:endParaRPr lang="cs-CZ" altLang="cs-CZ" sz="2600" dirty="0" smtClean="0"/>
          </a:p>
          <a:p>
            <a:pPr eaLnBrk="1" hangingPunct="1">
              <a:lnSpc>
                <a:spcPct val="80000"/>
              </a:lnSpc>
              <a:defRPr/>
            </a:pPr>
            <a:endParaRPr lang="cs-CZ" altLang="cs-CZ" sz="2600" dirty="0"/>
          </a:p>
          <a:p>
            <a:pPr eaLnBrk="1" hangingPunct="1">
              <a:lnSpc>
                <a:spcPct val="80000"/>
              </a:lnSpc>
              <a:defRPr/>
            </a:pPr>
            <a:r>
              <a:rPr lang="cs-CZ" altLang="cs-CZ" sz="2600" dirty="0"/>
              <a:t>Navazující e</a:t>
            </a:r>
            <a:r>
              <a:rPr lang="en-US" altLang="cs-CZ" sz="2600" dirty="0" err="1"/>
              <a:t>videnci</a:t>
            </a:r>
            <a:r>
              <a:rPr lang="en-US" altLang="cs-CZ" sz="2600" dirty="0"/>
              <a:t> </a:t>
            </a:r>
            <a:r>
              <a:rPr lang="en-US" altLang="cs-CZ" sz="2600" dirty="0" err="1"/>
              <a:t>může</a:t>
            </a:r>
            <a:r>
              <a:rPr lang="en-US" altLang="cs-CZ" sz="2600" dirty="0"/>
              <a:t> </a:t>
            </a:r>
            <a:r>
              <a:rPr lang="en-US" altLang="cs-CZ" sz="2600" dirty="0" err="1" smtClean="0"/>
              <a:t>vést</a:t>
            </a:r>
            <a:r>
              <a:rPr lang="cs-CZ" altLang="cs-CZ" sz="2600" dirty="0" smtClean="0"/>
              <a:t>:</a:t>
            </a:r>
            <a:endParaRPr lang="en-US" altLang="cs-CZ" sz="2600" dirty="0"/>
          </a:p>
          <a:p>
            <a:pPr marL="662400" lvl="2">
              <a:lnSpc>
                <a:spcPct val="80000"/>
              </a:lnSpc>
              <a:defRPr/>
            </a:pPr>
            <a:r>
              <a:rPr lang="en-US" altLang="cs-CZ" sz="2600" dirty="0" smtClean="0"/>
              <a:t>a</a:t>
            </a:r>
            <a:r>
              <a:rPr lang="en-US" altLang="cs-CZ" sz="2600" dirty="0"/>
              <a:t>) </a:t>
            </a:r>
            <a:r>
              <a:rPr lang="cs-CZ" altLang="cs-CZ" sz="2600" dirty="0"/>
              <a:t>OCP s příslušnou licencí</a:t>
            </a:r>
          </a:p>
          <a:p>
            <a:pPr marL="662400" lvl="2">
              <a:lnSpc>
                <a:spcPct val="80000"/>
              </a:lnSpc>
              <a:defRPr/>
            </a:pPr>
            <a:r>
              <a:rPr lang="en-US" altLang="cs-CZ" sz="2600" dirty="0"/>
              <a:t>b) </a:t>
            </a:r>
            <a:r>
              <a:rPr lang="en-US" altLang="cs-CZ" sz="2600" dirty="0" err="1"/>
              <a:t>administrátor</a:t>
            </a:r>
            <a:r>
              <a:rPr lang="en-US" altLang="cs-CZ" sz="2600" dirty="0"/>
              <a:t> </a:t>
            </a:r>
            <a:r>
              <a:rPr lang="en-US" altLang="cs-CZ" sz="2600" dirty="0" err="1"/>
              <a:t>investičního</a:t>
            </a:r>
            <a:r>
              <a:rPr lang="en-US" altLang="cs-CZ" sz="2600" dirty="0"/>
              <a:t> </a:t>
            </a:r>
            <a:r>
              <a:rPr lang="en-US" altLang="cs-CZ" sz="2600" dirty="0" err="1"/>
              <a:t>fondu</a:t>
            </a:r>
            <a:r>
              <a:rPr lang="en-US" altLang="cs-CZ" sz="2600" dirty="0"/>
              <a:t>, </a:t>
            </a:r>
            <a:r>
              <a:rPr lang="en-US" altLang="cs-CZ" sz="2600" dirty="0" err="1"/>
              <a:t>jde</a:t>
            </a:r>
            <a:r>
              <a:rPr lang="en-US" altLang="cs-CZ" sz="2600" dirty="0"/>
              <a:t>-li o </a:t>
            </a:r>
            <a:r>
              <a:rPr lang="en-US" altLang="cs-CZ" sz="2600" dirty="0" err="1"/>
              <a:t>evidenci</a:t>
            </a:r>
            <a:r>
              <a:rPr lang="en-US" altLang="cs-CZ" sz="2600" dirty="0"/>
              <a:t> </a:t>
            </a:r>
            <a:r>
              <a:rPr lang="en-US" altLang="cs-CZ" sz="2600" dirty="0" err="1"/>
              <a:t>podílových</a:t>
            </a:r>
            <a:r>
              <a:rPr lang="en-US" altLang="cs-CZ" sz="2600" dirty="0"/>
              <a:t> </a:t>
            </a:r>
            <a:r>
              <a:rPr lang="en-US" altLang="cs-CZ" sz="2600" dirty="0" err="1"/>
              <a:t>listů</a:t>
            </a:r>
            <a:r>
              <a:rPr lang="en-US" altLang="cs-CZ" sz="2600" dirty="0"/>
              <a:t> </a:t>
            </a:r>
            <a:r>
              <a:rPr lang="en-US" altLang="cs-CZ" sz="2600" dirty="0" err="1"/>
              <a:t>nebo</a:t>
            </a:r>
            <a:r>
              <a:rPr lang="en-US" altLang="cs-CZ" sz="2600" dirty="0"/>
              <a:t> </a:t>
            </a:r>
            <a:r>
              <a:rPr lang="en-US" altLang="cs-CZ" sz="2600" dirty="0" err="1"/>
              <a:t>zakladatelských</a:t>
            </a:r>
            <a:r>
              <a:rPr lang="en-US" altLang="cs-CZ" sz="2600" dirty="0"/>
              <a:t> </a:t>
            </a:r>
            <a:r>
              <a:rPr lang="en-US" altLang="cs-CZ" sz="2600" dirty="0" err="1"/>
              <a:t>nebo</a:t>
            </a:r>
            <a:r>
              <a:rPr lang="en-US" altLang="cs-CZ" sz="2600" dirty="0"/>
              <a:t> </a:t>
            </a:r>
            <a:r>
              <a:rPr lang="en-US" altLang="cs-CZ" sz="2600" dirty="0" err="1"/>
              <a:t>investičních</a:t>
            </a:r>
            <a:r>
              <a:rPr lang="en-US" altLang="cs-CZ" sz="2600" dirty="0"/>
              <a:t> </a:t>
            </a:r>
            <a:r>
              <a:rPr lang="en-US" altLang="cs-CZ" sz="2600" dirty="0" err="1"/>
              <a:t>akcií</a:t>
            </a:r>
            <a:r>
              <a:rPr lang="en-US" altLang="cs-CZ" sz="2600" dirty="0"/>
              <a:t> </a:t>
            </a:r>
            <a:r>
              <a:rPr lang="en-US" altLang="cs-CZ" sz="2600" dirty="0" err="1"/>
              <a:t>vydávaných</a:t>
            </a:r>
            <a:r>
              <a:rPr lang="en-US" altLang="cs-CZ" sz="2600" dirty="0"/>
              <a:t> </a:t>
            </a:r>
            <a:r>
              <a:rPr lang="en-US" altLang="cs-CZ" sz="2600" dirty="0" err="1"/>
              <a:t>investičním</a:t>
            </a:r>
            <a:r>
              <a:rPr lang="en-US" altLang="cs-CZ" sz="2600" dirty="0"/>
              <a:t> </a:t>
            </a:r>
            <a:r>
              <a:rPr lang="en-US" altLang="cs-CZ" sz="2600" dirty="0" err="1"/>
              <a:t>fondem</a:t>
            </a:r>
            <a:r>
              <a:rPr lang="en-US" altLang="cs-CZ" sz="2600" dirty="0"/>
              <a:t>, </a:t>
            </a:r>
            <a:r>
              <a:rPr lang="en-US" altLang="cs-CZ" sz="2600" dirty="0" err="1"/>
              <a:t>jehož</a:t>
            </a:r>
            <a:r>
              <a:rPr lang="en-US" altLang="cs-CZ" sz="2600" dirty="0"/>
              <a:t> </a:t>
            </a:r>
            <a:r>
              <a:rPr lang="en-US" altLang="cs-CZ" sz="2600" dirty="0" err="1"/>
              <a:t>administraci</a:t>
            </a:r>
            <a:r>
              <a:rPr lang="en-US" altLang="cs-CZ" sz="2600" dirty="0"/>
              <a:t> </a:t>
            </a:r>
            <a:r>
              <a:rPr lang="en-US" altLang="cs-CZ" sz="2600" dirty="0" err="1"/>
              <a:t>provádí</a:t>
            </a:r>
            <a:r>
              <a:rPr lang="en-US" altLang="cs-CZ" sz="2600" dirty="0"/>
              <a:t>, a </a:t>
            </a:r>
            <a:r>
              <a:rPr lang="en-US" altLang="cs-CZ" sz="2600" dirty="0" err="1"/>
              <a:t>který</a:t>
            </a:r>
            <a:r>
              <a:rPr lang="en-US" altLang="cs-CZ" sz="2600" dirty="0"/>
              <a:t> </a:t>
            </a:r>
            <a:r>
              <a:rPr lang="cs-CZ" altLang="cs-CZ" sz="2600" dirty="0"/>
              <a:t>má příslušnou licenci,</a:t>
            </a:r>
            <a:r>
              <a:rPr lang="en-US" altLang="cs-CZ" sz="2600" dirty="0"/>
              <a:t> </a:t>
            </a:r>
            <a:endParaRPr lang="cs-CZ" altLang="cs-CZ" sz="2600" dirty="0"/>
          </a:p>
          <a:p>
            <a:pPr marL="662400" lvl="2">
              <a:lnSpc>
                <a:spcPct val="80000"/>
              </a:lnSpc>
              <a:defRPr/>
            </a:pPr>
            <a:r>
              <a:rPr lang="en-US" altLang="cs-CZ" sz="2600" dirty="0"/>
              <a:t>c) </a:t>
            </a:r>
            <a:r>
              <a:rPr lang="en-US" altLang="cs-CZ" sz="2600" dirty="0" err="1"/>
              <a:t>Česká</a:t>
            </a:r>
            <a:r>
              <a:rPr lang="en-US" altLang="cs-CZ" sz="2600" dirty="0"/>
              <a:t> </a:t>
            </a:r>
            <a:r>
              <a:rPr lang="en-US" altLang="cs-CZ" sz="2600" dirty="0" err="1"/>
              <a:t>národní</a:t>
            </a:r>
            <a:r>
              <a:rPr lang="en-US" altLang="cs-CZ" sz="2600" dirty="0"/>
              <a:t> </a:t>
            </a:r>
            <a:r>
              <a:rPr lang="en-US" altLang="cs-CZ" sz="2600" dirty="0" err="1"/>
              <a:t>banka</a:t>
            </a:r>
            <a:r>
              <a:rPr lang="en-US" altLang="cs-CZ" sz="2600" dirty="0"/>
              <a:t>,</a:t>
            </a:r>
          </a:p>
          <a:p>
            <a:pPr marL="662400" lvl="2">
              <a:lnSpc>
                <a:spcPct val="80000"/>
              </a:lnSpc>
              <a:defRPr/>
            </a:pPr>
            <a:r>
              <a:rPr lang="en-US" altLang="cs-CZ" sz="2600" dirty="0"/>
              <a:t>d) </a:t>
            </a:r>
            <a:r>
              <a:rPr lang="en-US" altLang="cs-CZ" sz="2600" dirty="0" err="1"/>
              <a:t>zahraniční</a:t>
            </a:r>
            <a:r>
              <a:rPr lang="en-US" altLang="cs-CZ" sz="2600" dirty="0"/>
              <a:t> </a:t>
            </a:r>
            <a:r>
              <a:rPr lang="en-US" altLang="cs-CZ" sz="2600" dirty="0" err="1"/>
              <a:t>osoba</a:t>
            </a:r>
            <a:r>
              <a:rPr lang="en-US" altLang="cs-CZ" sz="2600" dirty="0"/>
              <a:t>, </a:t>
            </a:r>
            <a:r>
              <a:rPr lang="en-US" altLang="cs-CZ" sz="2600" dirty="0" err="1"/>
              <a:t>jejíž</a:t>
            </a:r>
            <a:r>
              <a:rPr lang="en-US" altLang="cs-CZ" sz="2600" dirty="0"/>
              <a:t> </a:t>
            </a:r>
            <a:r>
              <a:rPr lang="en-US" altLang="cs-CZ" sz="2600" dirty="0" err="1"/>
              <a:t>činnost</a:t>
            </a:r>
            <a:r>
              <a:rPr lang="en-US" altLang="cs-CZ" sz="2600" dirty="0"/>
              <a:t> </a:t>
            </a:r>
            <a:r>
              <a:rPr lang="en-US" altLang="cs-CZ" sz="2600" dirty="0" err="1"/>
              <a:t>odpovídá</a:t>
            </a:r>
            <a:r>
              <a:rPr lang="en-US" altLang="cs-CZ" sz="2600" dirty="0"/>
              <a:t> </a:t>
            </a:r>
            <a:r>
              <a:rPr lang="en-US" altLang="cs-CZ" sz="2600" dirty="0" err="1"/>
              <a:t>činnosti</a:t>
            </a:r>
            <a:r>
              <a:rPr lang="en-US" altLang="cs-CZ" sz="2600" dirty="0"/>
              <a:t> </a:t>
            </a:r>
            <a:r>
              <a:rPr lang="en-US" altLang="cs-CZ" sz="2600" dirty="0" err="1"/>
              <a:t>osob</a:t>
            </a:r>
            <a:r>
              <a:rPr lang="en-US" altLang="cs-CZ" sz="2600" dirty="0"/>
              <a:t> </a:t>
            </a:r>
            <a:r>
              <a:rPr lang="en-US" altLang="cs-CZ" sz="2600" dirty="0" err="1"/>
              <a:t>uvedených</a:t>
            </a:r>
            <a:r>
              <a:rPr lang="en-US" altLang="cs-CZ" sz="2600" dirty="0"/>
              <a:t> v </a:t>
            </a:r>
            <a:r>
              <a:rPr lang="en-US" altLang="cs-CZ" sz="2600" dirty="0" err="1"/>
              <a:t>písmenech</a:t>
            </a:r>
            <a:r>
              <a:rPr lang="en-US" altLang="cs-CZ" sz="2600" dirty="0"/>
              <a:t> a) a b) a </a:t>
            </a:r>
            <a:r>
              <a:rPr lang="en-US" altLang="cs-CZ" sz="2600" dirty="0" err="1"/>
              <a:t>která</a:t>
            </a:r>
            <a:r>
              <a:rPr lang="en-US" altLang="cs-CZ" sz="2600" dirty="0"/>
              <a:t> je </a:t>
            </a:r>
            <a:r>
              <a:rPr lang="en-US" altLang="cs-CZ" sz="2600" dirty="0" err="1"/>
              <a:t>oprávněna</a:t>
            </a:r>
            <a:r>
              <a:rPr lang="en-US" altLang="cs-CZ" sz="2600" dirty="0"/>
              <a:t> </a:t>
            </a:r>
            <a:r>
              <a:rPr lang="en-US" altLang="cs-CZ" sz="2600" dirty="0" err="1"/>
              <a:t>poskytovat</a:t>
            </a:r>
            <a:r>
              <a:rPr lang="en-US" altLang="cs-CZ" sz="2600" dirty="0"/>
              <a:t> </a:t>
            </a:r>
            <a:r>
              <a:rPr lang="en-US" altLang="cs-CZ" sz="2600" dirty="0" err="1"/>
              <a:t>investiční</a:t>
            </a:r>
            <a:r>
              <a:rPr lang="en-US" altLang="cs-CZ" sz="2600" dirty="0"/>
              <a:t> </a:t>
            </a:r>
            <a:r>
              <a:rPr lang="en-US" altLang="cs-CZ" sz="2600" dirty="0" err="1"/>
              <a:t>služby</a:t>
            </a:r>
            <a:r>
              <a:rPr lang="en-US" altLang="cs-CZ" sz="2600" dirty="0"/>
              <a:t> v </a:t>
            </a:r>
            <a:r>
              <a:rPr lang="en-US" altLang="cs-CZ" sz="2600" dirty="0" err="1"/>
              <a:t>České</a:t>
            </a:r>
            <a:r>
              <a:rPr lang="en-US" altLang="cs-CZ" sz="2600" dirty="0"/>
              <a:t> </a:t>
            </a:r>
            <a:r>
              <a:rPr lang="en-US" altLang="cs-CZ" sz="2600" dirty="0" err="1"/>
              <a:t>republice</a:t>
            </a:r>
            <a:r>
              <a:rPr lang="en-US" altLang="cs-CZ" sz="2600" dirty="0"/>
              <a:t>,</a:t>
            </a:r>
          </a:p>
          <a:p>
            <a:pPr marL="662400" lvl="2">
              <a:lnSpc>
                <a:spcPct val="80000"/>
              </a:lnSpc>
              <a:defRPr/>
            </a:pPr>
            <a:r>
              <a:rPr lang="en-US" altLang="cs-CZ" sz="2600" dirty="0"/>
              <a:t>e) </a:t>
            </a:r>
            <a:r>
              <a:rPr lang="en-US" altLang="cs-CZ" sz="2600" dirty="0" err="1"/>
              <a:t>zahraniční</a:t>
            </a:r>
            <a:r>
              <a:rPr lang="en-US" altLang="cs-CZ" sz="2600" dirty="0"/>
              <a:t> </a:t>
            </a:r>
            <a:r>
              <a:rPr lang="en-US" altLang="cs-CZ" sz="2600" dirty="0" err="1"/>
              <a:t>centrální</a:t>
            </a:r>
            <a:r>
              <a:rPr lang="en-US" altLang="cs-CZ" sz="2600" dirty="0"/>
              <a:t> </a:t>
            </a:r>
            <a:r>
              <a:rPr lang="en-US" altLang="cs-CZ" sz="2600" dirty="0" err="1"/>
              <a:t>depozitář</a:t>
            </a:r>
            <a:r>
              <a:rPr lang="en-US" altLang="cs-CZ" sz="2600" dirty="0"/>
              <a:t> </a:t>
            </a:r>
            <a:r>
              <a:rPr lang="en-US" altLang="cs-CZ" sz="2600" dirty="0" err="1"/>
              <a:t>nebo</a:t>
            </a:r>
            <a:r>
              <a:rPr lang="en-US" altLang="cs-CZ" sz="2600" dirty="0"/>
              <a:t> </a:t>
            </a:r>
            <a:r>
              <a:rPr lang="en-US" altLang="cs-CZ" sz="2600" dirty="0" err="1"/>
              <a:t>zahraniční</a:t>
            </a:r>
            <a:r>
              <a:rPr lang="en-US" altLang="cs-CZ" sz="2600" dirty="0"/>
              <a:t> </a:t>
            </a:r>
            <a:r>
              <a:rPr lang="en-US" altLang="cs-CZ" sz="2600" dirty="0" err="1"/>
              <a:t>osoba</a:t>
            </a:r>
            <a:r>
              <a:rPr lang="en-US" altLang="cs-CZ" sz="2600" dirty="0"/>
              <a:t> </a:t>
            </a:r>
            <a:r>
              <a:rPr lang="en-US" altLang="cs-CZ" sz="2600" dirty="0" err="1"/>
              <a:t>oprávněná</a:t>
            </a:r>
            <a:r>
              <a:rPr lang="en-US" altLang="cs-CZ" sz="2600" dirty="0"/>
              <a:t> </a:t>
            </a:r>
            <a:r>
              <a:rPr lang="en-US" altLang="cs-CZ" sz="2600" dirty="0" err="1"/>
              <a:t>vést</a:t>
            </a:r>
            <a:r>
              <a:rPr lang="en-US" altLang="cs-CZ" sz="2600" dirty="0"/>
              <a:t> </a:t>
            </a:r>
            <a:r>
              <a:rPr lang="en-US" altLang="cs-CZ" sz="2600" dirty="0" err="1"/>
              <a:t>evidenci</a:t>
            </a:r>
            <a:r>
              <a:rPr lang="en-US" altLang="cs-CZ" sz="2600" dirty="0"/>
              <a:t> </a:t>
            </a:r>
            <a:r>
              <a:rPr lang="en-US" altLang="cs-CZ" sz="2600" dirty="0" err="1"/>
              <a:t>investičních</a:t>
            </a:r>
            <a:r>
              <a:rPr lang="en-US" altLang="cs-CZ" sz="2600" dirty="0"/>
              <a:t> </a:t>
            </a:r>
            <a:r>
              <a:rPr lang="en-US" altLang="cs-CZ" sz="2600" dirty="0" err="1"/>
              <a:t>nástrojů</a:t>
            </a:r>
            <a:r>
              <a:rPr lang="en-US" altLang="cs-CZ" sz="2600" dirty="0"/>
              <a:t>.</a:t>
            </a:r>
          </a:p>
        </p:txBody>
      </p:sp>
    </p:spTree>
    <p:extLst>
      <p:ext uri="{BB962C8B-B14F-4D97-AF65-F5344CB8AC3E}">
        <p14:creationId xmlns:p14="http://schemas.microsoft.com/office/powerpoint/2010/main" val="4122766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825625" y="228601"/>
            <a:ext cx="8534400" cy="608013"/>
          </a:xfrm>
        </p:spPr>
        <p:txBody>
          <a:bodyPr/>
          <a:lstStyle/>
          <a:p>
            <a:pPr eaLnBrk="1" hangingPunct="1"/>
            <a:r>
              <a:rPr lang="cs-CZ" altLang="cs-CZ" smtClean="0"/>
              <a:t>        Centrální depozitář </a:t>
            </a:r>
            <a:endParaRPr lang="en-US" altLang="cs-CZ" smtClean="0"/>
          </a:p>
        </p:txBody>
      </p:sp>
      <p:sp>
        <p:nvSpPr>
          <p:cNvPr id="60419" name="Rectangle 3"/>
          <p:cNvSpPr>
            <a:spLocks noGrp="1" noChangeArrowheads="1"/>
          </p:cNvSpPr>
          <p:nvPr>
            <p:ph sz="quarter" idx="1"/>
          </p:nvPr>
        </p:nvSpPr>
        <p:spPr>
          <a:xfrm>
            <a:off x="657727" y="1268414"/>
            <a:ext cx="10592164" cy="5076825"/>
          </a:xfrm>
        </p:spPr>
        <p:txBody>
          <a:bodyPr/>
          <a:lstStyle/>
          <a:p>
            <a:pPr eaLnBrk="1" hangingPunct="1">
              <a:lnSpc>
                <a:spcPct val="80000"/>
              </a:lnSpc>
            </a:pPr>
            <a:r>
              <a:rPr lang="cs-CZ" altLang="cs-CZ" dirty="0"/>
              <a:t>V ČR v současné době působí jeden centrální depozitář</a:t>
            </a:r>
          </a:p>
          <a:p>
            <a:pPr eaLnBrk="1" hangingPunct="1">
              <a:lnSpc>
                <a:spcPct val="80000"/>
              </a:lnSpc>
            </a:pPr>
            <a:r>
              <a:rPr lang="cs-CZ" altLang="cs-CZ" dirty="0"/>
              <a:t>Dostal povolení České národní banky v roce 2009 a postupem předvídaným v § 202 ZPKT převzal centrální evidenci zaknihovaných cenných papírů</a:t>
            </a:r>
          </a:p>
          <a:p>
            <a:pPr eaLnBrk="1" hangingPunct="1">
              <a:lnSpc>
                <a:spcPct val="80000"/>
              </a:lnSpc>
            </a:pPr>
            <a:r>
              <a:rPr lang="cs-CZ" altLang="cs-CZ" dirty="0"/>
              <a:t>Do té doby evidenci vedlo Středisko cenných papírů (jako příspěvková organizace Ministerstva financí).</a:t>
            </a:r>
          </a:p>
          <a:p>
            <a:pPr eaLnBrk="1" hangingPunct="1">
              <a:lnSpc>
                <a:spcPct val="80000"/>
              </a:lnSpc>
            </a:pPr>
            <a:r>
              <a:rPr lang="cs-CZ" altLang="cs-CZ" dirty="0"/>
              <a:t>Legální monopol či prostor i pro další centrální depozitáře</a:t>
            </a:r>
            <a:r>
              <a:rPr lang="cs-CZ" altLang="cs-CZ" dirty="0" smtClean="0"/>
              <a:t>?</a:t>
            </a:r>
          </a:p>
          <a:p>
            <a:pPr eaLnBrk="1" hangingPunct="1">
              <a:lnSpc>
                <a:spcPct val="80000"/>
              </a:lnSpc>
            </a:pPr>
            <a:endParaRPr lang="cs-CZ" altLang="cs-CZ" dirty="0"/>
          </a:p>
          <a:p>
            <a:pPr eaLnBrk="1" hangingPunct="1">
              <a:lnSpc>
                <a:spcPct val="80000"/>
              </a:lnSpc>
            </a:pPr>
            <a:r>
              <a:rPr lang="cs-CZ" altLang="cs-CZ" dirty="0"/>
              <a:t>Dvoustupňová evidence, fakticky i vícestupňová</a:t>
            </a:r>
          </a:p>
          <a:p>
            <a:pPr eaLnBrk="1" hangingPunct="1">
              <a:lnSpc>
                <a:spcPct val="80000"/>
              </a:lnSpc>
            </a:pPr>
            <a:r>
              <a:rPr lang="cs-CZ" altLang="cs-CZ" dirty="0"/>
              <a:t>Na účtu </a:t>
            </a:r>
            <a:r>
              <a:rPr lang="cs-CZ" altLang="cs-CZ" b="1" dirty="0"/>
              <a:t>zákazníka nejsou vedeni koneční vlastníci</a:t>
            </a:r>
          </a:p>
          <a:p>
            <a:pPr eaLnBrk="1" hangingPunct="1">
              <a:lnSpc>
                <a:spcPct val="80000"/>
              </a:lnSpc>
            </a:pPr>
            <a:r>
              <a:rPr lang="cs-CZ" altLang="cs-CZ" dirty="0"/>
              <a:t>Skutečný vlastník nezjistitelný ani z druhého „dolního“ stupně – iluze</a:t>
            </a:r>
          </a:p>
          <a:p>
            <a:pPr eaLnBrk="1" hangingPunct="1">
              <a:lnSpc>
                <a:spcPct val="80000"/>
              </a:lnSpc>
            </a:pPr>
            <a:r>
              <a:rPr lang="cs-CZ" altLang="cs-CZ" dirty="0"/>
              <a:t>Zahraniční subjekty, </a:t>
            </a:r>
            <a:r>
              <a:rPr lang="cs-CZ" altLang="cs-CZ" dirty="0" err="1"/>
              <a:t>custodieni</a:t>
            </a:r>
            <a:r>
              <a:rPr lang="cs-CZ" altLang="cs-CZ" dirty="0"/>
              <a:t>, často mimo jurisdikci ČR</a:t>
            </a:r>
            <a:endParaRPr lang="en-US" altLang="cs-CZ" dirty="0"/>
          </a:p>
        </p:txBody>
      </p:sp>
    </p:spTree>
    <p:extLst>
      <p:ext uri="{BB962C8B-B14F-4D97-AF65-F5344CB8AC3E}">
        <p14:creationId xmlns:p14="http://schemas.microsoft.com/office/powerpoint/2010/main" val="7768592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825625" y="228601"/>
            <a:ext cx="8534400" cy="608013"/>
          </a:xfrm>
        </p:spPr>
        <p:txBody>
          <a:bodyPr/>
          <a:lstStyle/>
          <a:p>
            <a:pPr eaLnBrk="1" hangingPunct="1"/>
            <a:r>
              <a:rPr lang="cs-CZ" altLang="cs-CZ" smtClean="0"/>
              <a:t>        Poplatky</a:t>
            </a:r>
            <a:endParaRPr lang="en-US" altLang="cs-CZ" smtClean="0"/>
          </a:p>
        </p:txBody>
      </p:sp>
      <p:sp>
        <p:nvSpPr>
          <p:cNvPr id="62467" name="Rectangle 3"/>
          <p:cNvSpPr>
            <a:spLocks noGrp="1" noChangeArrowheads="1"/>
          </p:cNvSpPr>
          <p:nvPr>
            <p:ph sz="quarter" idx="1"/>
          </p:nvPr>
        </p:nvSpPr>
        <p:spPr>
          <a:xfrm>
            <a:off x="489285" y="1268414"/>
            <a:ext cx="10917624" cy="5076825"/>
          </a:xfrm>
        </p:spPr>
        <p:txBody>
          <a:bodyPr/>
          <a:lstStyle/>
          <a:p>
            <a:pPr eaLnBrk="1" hangingPunct="1">
              <a:lnSpc>
                <a:spcPct val="80000"/>
              </a:lnSpc>
            </a:pPr>
            <a:r>
              <a:rPr lang="cs-CZ" altLang="cs-CZ" sz="2400" dirty="0"/>
              <a:t>Transakce s cennými papíry jsou možné jen přes účastníka centrálního depozitáře (banky a obchodníky s cennými papíry). Kdo má u některého z nich účet, je zařazen pod tohoto účastníka depozitáře a za správu cenných papírů mu platí. </a:t>
            </a:r>
          </a:p>
          <a:p>
            <a:pPr eaLnBrk="1" hangingPunct="1">
              <a:lnSpc>
                <a:spcPct val="80000"/>
              </a:lnSpc>
            </a:pPr>
            <a:r>
              <a:rPr lang="cs-CZ" altLang="cs-CZ" sz="2400" dirty="0"/>
              <a:t>Ostatní: tzv. nezařazený účet, za jehož správu nic dosud neplatili, ale nemohli ani obchodovat. </a:t>
            </a:r>
            <a:endParaRPr lang="cs-CZ" altLang="cs-CZ" sz="2400" dirty="0" smtClean="0"/>
          </a:p>
          <a:p>
            <a:r>
              <a:rPr lang="cs-CZ" sz="2400" b="1" dirty="0"/>
              <a:t> </a:t>
            </a:r>
            <a:r>
              <a:rPr lang="cs-CZ" sz="2400" b="1" dirty="0" smtClean="0"/>
              <a:t>Příklady poplatků pro </a:t>
            </a:r>
            <a:r>
              <a:rPr lang="cs-CZ" sz="2400" b="1" dirty="0"/>
              <a:t>emitenta:</a:t>
            </a:r>
          </a:p>
          <a:p>
            <a:r>
              <a:rPr lang="cs-CZ" sz="2400" dirty="0"/>
              <a:t>Jednorázový poplatek za přidělení ISIN: 1 500 Kč</a:t>
            </a:r>
          </a:p>
          <a:p>
            <a:r>
              <a:rPr lang="cs-CZ" sz="2400" dirty="0"/>
              <a:t>Jednorázový poplatek za zápis emise: 5 800 Kč</a:t>
            </a:r>
          </a:p>
          <a:p>
            <a:r>
              <a:rPr lang="cs-CZ" sz="2400" dirty="0"/>
              <a:t>Poplatek za vedení evidence emise je možné vypočítat prostřednictvím </a:t>
            </a:r>
            <a:r>
              <a:rPr lang="cs-CZ" sz="2400" dirty="0">
                <a:hlinkClick r:id="rId3"/>
              </a:rPr>
              <a:t>Kalkulačky poplatků</a:t>
            </a:r>
            <a:r>
              <a:rPr lang="cs-CZ" sz="2400" dirty="0"/>
              <a:t> (pro výpočet poplatků je nutné uvést celkový objem emise v nominální hodnotě a počet účtů, na kterých bude emise vedena)</a:t>
            </a:r>
          </a:p>
          <a:p>
            <a:pPr eaLnBrk="1" hangingPunct="1">
              <a:lnSpc>
                <a:spcPct val="80000"/>
              </a:lnSpc>
            </a:pPr>
            <a:endParaRPr lang="cs-CZ" altLang="cs-CZ" sz="2400" dirty="0"/>
          </a:p>
        </p:txBody>
      </p:sp>
    </p:spTree>
    <p:extLst>
      <p:ext uri="{BB962C8B-B14F-4D97-AF65-F5344CB8AC3E}">
        <p14:creationId xmlns:p14="http://schemas.microsoft.com/office/powerpoint/2010/main" val="8777079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825625" y="228601"/>
            <a:ext cx="8534400" cy="608013"/>
          </a:xfrm>
        </p:spPr>
        <p:txBody>
          <a:bodyPr/>
          <a:lstStyle/>
          <a:p>
            <a:pPr eaLnBrk="1" hangingPunct="1"/>
            <a:r>
              <a:rPr lang="cs-CZ" altLang="cs-CZ" smtClean="0"/>
              <a:t>        Nezařazené účty</a:t>
            </a:r>
            <a:endParaRPr lang="en-US" altLang="cs-CZ" smtClean="0"/>
          </a:p>
        </p:txBody>
      </p:sp>
      <p:sp>
        <p:nvSpPr>
          <p:cNvPr id="64515" name="Rectangle 3"/>
          <p:cNvSpPr>
            <a:spLocks noGrp="1" noChangeArrowheads="1"/>
          </p:cNvSpPr>
          <p:nvPr>
            <p:ph sz="quarter" idx="1"/>
          </p:nvPr>
        </p:nvSpPr>
        <p:spPr>
          <a:xfrm>
            <a:off x="786063" y="1268414"/>
            <a:ext cx="9938084" cy="5076825"/>
          </a:xfrm>
        </p:spPr>
        <p:txBody>
          <a:bodyPr/>
          <a:lstStyle/>
          <a:p>
            <a:pPr eaLnBrk="1" hangingPunct="1">
              <a:lnSpc>
                <a:spcPct val="80000"/>
              </a:lnSpc>
            </a:pPr>
            <a:r>
              <a:rPr lang="en-US" altLang="cs-CZ" sz="2400" dirty="0" err="1"/>
              <a:t>účty</a:t>
            </a:r>
            <a:r>
              <a:rPr lang="en-US" altLang="cs-CZ" sz="2400" dirty="0"/>
              <a:t> </a:t>
            </a:r>
            <a:r>
              <a:rPr lang="en-US" altLang="cs-CZ" sz="2400" dirty="0" err="1"/>
              <a:t>majitelů</a:t>
            </a:r>
            <a:r>
              <a:rPr lang="en-US" altLang="cs-CZ" sz="2400" dirty="0"/>
              <a:t>, </a:t>
            </a:r>
            <a:r>
              <a:rPr lang="en-US" altLang="cs-CZ" sz="2400" dirty="0" err="1"/>
              <a:t>kteří</a:t>
            </a:r>
            <a:r>
              <a:rPr lang="en-US" altLang="cs-CZ" sz="2400" dirty="0"/>
              <a:t> </a:t>
            </a:r>
            <a:r>
              <a:rPr lang="en-US" altLang="cs-CZ" sz="2400" dirty="0" err="1"/>
              <a:t>měli</a:t>
            </a:r>
            <a:r>
              <a:rPr lang="en-US" altLang="cs-CZ" sz="2400" dirty="0"/>
              <a:t> </a:t>
            </a:r>
            <a:r>
              <a:rPr lang="en-US" altLang="cs-CZ" sz="2400" dirty="0" err="1"/>
              <a:t>účet</a:t>
            </a:r>
            <a:r>
              <a:rPr lang="en-US" altLang="cs-CZ" sz="2400" dirty="0"/>
              <a:t> </a:t>
            </a:r>
            <a:r>
              <a:rPr lang="en-US" altLang="cs-CZ" sz="2400" dirty="0" err="1"/>
              <a:t>vedený</a:t>
            </a:r>
            <a:r>
              <a:rPr lang="en-US" altLang="cs-CZ" sz="2400" dirty="0"/>
              <a:t> u SCP a </a:t>
            </a:r>
            <a:r>
              <a:rPr lang="en-US" altLang="cs-CZ" sz="2400" dirty="0" err="1"/>
              <a:t>kteří</a:t>
            </a:r>
            <a:r>
              <a:rPr lang="en-US" altLang="cs-CZ" sz="2400" dirty="0"/>
              <a:t> </a:t>
            </a:r>
            <a:r>
              <a:rPr lang="en-US" altLang="cs-CZ" sz="2400" dirty="0" err="1"/>
              <a:t>neuzavřeli</a:t>
            </a:r>
            <a:r>
              <a:rPr lang="en-US" altLang="cs-CZ" sz="2400" dirty="0"/>
              <a:t> </a:t>
            </a:r>
            <a:r>
              <a:rPr lang="en-US" altLang="cs-CZ" sz="2400" dirty="0" err="1"/>
              <a:t>po</a:t>
            </a:r>
            <a:r>
              <a:rPr lang="en-US" altLang="cs-CZ" sz="2400" dirty="0"/>
              <a:t> </a:t>
            </a:r>
            <a:r>
              <a:rPr lang="en-US" altLang="cs-CZ" sz="2400" dirty="0" err="1"/>
              <a:t>převzetí</a:t>
            </a:r>
            <a:r>
              <a:rPr lang="en-US" altLang="cs-CZ" sz="2400" dirty="0"/>
              <a:t> evidence </a:t>
            </a:r>
            <a:r>
              <a:rPr lang="en-US" altLang="cs-CZ" sz="2400" dirty="0" err="1"/>
              <a:t>centrálním</a:t>
            </a:r>
            <a:r>
              <a:rPr lang="en-US" altLang="cs-CZ" sz="2400" dirty="0"/>
              <a:t> </a:t>
            </a:r>
            <a:r>
              <a:rPr lang="en-US" altLang="cs-CZ" sz="2400" dirty="0" err="1"/>
              <a:t>depozitářem</a:t>
            </a:r>
            <a:r>
              <a:rPr lang="en-US" altLang="cs-CZ" sz="2400" dirty="0"/>
              <a:t> </a:t>
            </a:r>
            <a:r>
              <a:rPr lang="en-US" altLang="cs-CZ" sz="2400" dirty="0" err="1"/>
              <a:t>smlouvu</a:t>
            </a:r>
            <a:r>
              <a:rPr lang="en-US" altLang="cs-CZ" sz="2400" dirty="0"/>
              <a:t> o </a:t>
            </a:r>
            <a:r>
              <a:rPr lang="en-US" altLang="cs-CZ" sz="2400" dirty="0" err="1"/>
              <a:t>zřízení</a:t>
            </a:r>
            <a:r>
              <a:rPr lang="en-US" altLang="cs-CZ" sz="2400" dirty="0"/>
              <a:t> </a:t>
            </a:r>
            <a:r>
              <a:rPr lang="en-US" altLang="cs-CZ" sz="2400" dirty="0" err="1"/>
              <a:t>účtu</a:t>
            </a:r>
            <a:r>
              <a:rPr lang="en-US" altLang="cs-CZ" sz="2400" dirty="0"/>
              <a:t> v </a:t>
            </a:r>
            <a:r>
              <a:rPr lang="en-US" altLang="cs-CZ" sz="2400" dirty="0" err="1"/>
              <a:t>centrální</a:t>
            </a:r>
            <a:r>
              <a:rPr lang="en-US" altLang="cs-CZ" sz="2400" dirty="0"/>
              <a:t> </a:t>
            </a:r>
            <a:r>
              <a:rPr lang="en-US" altLang="cs-CZ" sz="2400" dirty="0" err="1"/>
              <a:t>evidenci</a:t>
            </a:r>
            <a:r>
              <a:rPr lang="en-US" altLang="cs-CZ" sz="2400" dirty="0"/>
              <a:t> s </a:t>
            </a:r>
            <a:r>
              <a:rPr lang="en-US" altLang="cs-CZ" sz="2400" dirty="0" err="1"/>
              <a:t>účastníkem</a:t>
            </a:r>
            <a:r>
              <a:rPr lang="en-US" altLang="cs-CZ" sz="2400" dirty="0"/>
              <a:t> </a:t>
            </a:r>
            <a:r>
              <a:rPr lang="en-US" altLang="cs-CZ" sz="2400" dirty="0" smtClean="0"/>
              <a:t>CDCP</a:t>
            </a:r>
            <a:endParaRPr lang="cs-CZ" altLang="cs-CZ" sz="2400" dirty="0" smtClean="0"/>
          </a:p>
          <a:p>
            <a:pPr eaLnBrk="1" hangingPunct="1">
              <a:lnSpc>
                <a:spcPct val="80000"/>
              </a:lnSpc>
            </a:pPr>
            <a:endParaRPr lang="cs-CZ" altLang="cs-CZ" sz="2400" dirty="0"/>
          </a:p>
          <a:p>
            <a:pPr eaLnBrk="1" hangingPunct="1">
              <a:lnSpc>
                <a:spcPct val="80000"/>
              </a:lnSpc>
            </a:pPr>
            <a:r>
              <a:rPr lang="en-US" altLang="cs-CZ" sz="2400" dirty="0" err="1"/>
              <a:t>omezený</a:t>
            </a:r>
            <a:r>
              <a:rPr lang="en-US" altLang="cs-CZ" sz="2400" dirty="0"/>
              <a:t> </a:t>
            </a:r>
            <a:r>
              <a:rPr lang="en-US" altLang="cs-CZ" sz="2400" dirty="0" err="1"/>
              <a:t>rozsah</a:t>
            </a:r>
            <a:r>
              <a:rPr lang="en-US" altLang="cs-CZ" sz="2400" dirty="0"/>
              <a:t> </a:t>
            </a:r>
            <a:r>
              <a:rPr lang="en-US" altLang="cs-CZ" sz="2400" dirty="0" err="1"/>
              <a:t>služeb</a:t>
            </a:r>
            <a:r>
              <a:rPr lang="en-US" altLang="cs-CZ" sz="2400" dirty="0"/>
              <a:t>, </a:t>
            </a:r>
            <a:r>
              <a:rPr lang="en-US" altLang="cs-CZ" sz="2400" dirty="0" err="1"/>
              <a:t>které</a:t>
            </a:r>
            <a:r>
              <a:rPr lang="en-US" altLang="cs-CZ" sz="2400" dirty="0"/>
              <a:t> </a:t>
            </a:r>
            <a:r>
              <a:rPr lang="en-US" altLang="cs-CZ" sz="2400" dirty="0" err="1"/>
              <a:t>jim</a:t>
            </a:r>
            <a:r>
              <a:rPr lang="en-US" altLang="cs-CZ" sz="2400" dirty="0"/>
              <a:t> </a:t>
            </a:r>
            <a:r>
              <a:rPr lang="en-US" altLang="cs-CZ" sz="2400" dirty="0" err="1"/>
              <a:t>může</a:t>
            </a:r>
            <a:r>
              <a:rPr lang="en-US" altLang="cs-CZ" sz="2400" dirty="0"/>
              <a:t> </a:t>
            </a:r>
            <a:r>
              <a:rPr lang="en-US" altLang="cs-CZ" sz="2400" dirty="0" err="1"/>
              <a:t>centrální</a:t>
            </a:r>
            <a:r>
              <a:rPr lang="en-US" altLang="cs-CZ" sz="2400" dirty="0"/>
              <a:t> </a:t>
            </a:r>
            <a:r>
              <a:rPr lang="en-US" altLang="cs-CZ" sz="2400" dirty="0" err="1"/>
              <a:t>depozitář</a:t>
            </a:r>
            <a:r>
              <a:rPr lang="en-US" altLang="cs-CZ" sz="2400" dirty="0"/>
              <a:t> </a:t>
            </a:r>
            <a:r>
              <a:rPr lang="en-US" altLang="cs-CZ" sz="2400" dirty="0" err="1"/>
              <a:t>poskytovat</a:t>
            </a:r>
            <a:endParaRPr lang="cs-CZ" altLang="cs-CZ" sz="2400" dirty="0"/>
          </a:p>
          <a:p>
            <a:pPr eaLnBrk="1" hangingPunct="1">
              <a:lnSpc>
                <a:spcPct val="80000"/>
              </a:lnSpc>
            </a:pPr>
            <a:endParaRPr lang="cs-CZ" altLang="cs-CZ" sz="2400" dirty="0" smtClean="0"/>
          </a:p>
          <a:p>
            <a:pPr eaLnBrk="1" hangingPunct="1">
              <a:lnSpc>
                <a:spcPct val="80000"/>
              </a:lnSpc>
            </a:pPr>
            <a:r>
              <a:rPr lang="en-US" altLang="cs-CZ" sz="2400" dirty="0" smtClean="0"/>
              <a:t>CDCP</a:t>
            </a:r>
            <a:r>
              <a:rPr lang="cs-CZ" altLang="cs-CZ" sz="2400" dirty="0" smtClean="0"/>
              <a:t> </a:t>
            </a:r>
            <a:r>
              <a:rPr lang="cs-CZ" altLang="cs-CZ" sz="2400" dirty="0"/>
              <a:t>vede</a:t>
            </a:r>
            <a:r>
              <a:rPr lang="en-US" altLang="cs-CZ" sz="2400" dirty="0"/>
              <a:t> </a:t>
            </a:r>
            <a:r>
              <a:rPr lang="en-US" altLang="cs-CZ" sz="2400" dirty="0" err="1"/>
              <a:t>přibližně</a:t>
            </a:r>
            <a:r>
              <a:rPr lang="en-US" altLang="cs-CZ" sz="2400" dirty="0"/>
              <a:t> 1</a:t>
            </a:r>
            <a:r>
              <a:rPr lang="cs-CZ" altLang="cs-CZ" sz="2400" dirty="0"/>
              <a:t>,5 mil</a:t>
            </a:r>
            <a:r>
              <a:rPr lang="en-US" altLang="cs-CZ" sz="2400" dirty="0"/>
              <a:t>. </a:t>
            </a:r>
            <a:r>
              <a:rPr lang="en-US" altLang="cs-CZ" sz="2400" dirty="0" err="1"/>
              <a:t>nezařazených</a:t>
            </a:r>
            <a:r>
              <a:rPr lang="en-US" altLang="cs-CZ" sz="2400" dirty="0"/>
              <a:t> </a:t>
            </a:r>
            <a:r>
              <a:rPr lang="en-US" altLang="cs-CZ" sz="2400" dirty="0" err="1"/>
              <a:t>majetkových</a:t>
            </a:r>
            <a:r>
              <a:rPr lang="en-US" altLang="cs-CZ" sz="2400" dirty="0"/>
              <a:t> </a:t>
            </a:r>
            <a:r>
              <a:rPr lang="en-US" altLang="cs-CZ" sz="2400" dirty="0" err="1"/>
              <a:t>účtů</a:t>
            </a:r>
            <a:r>
              <a:rPr lang="en-US" altLang="cs-CZ" sz="2400" dirty="0"/>
              <a:t> a </a:t>
            </a:r>
            <a:r>
              <a:rPr lang="en-US" altLang="cs-CZ" sz="2400" dirty="0" err="1"/>
              <a:t>pouze</a:t>
            </a:r>
            <a:r>
              <a:rPr lang="en-US" altLang="cs-CZ" sz="2400" dirty="0"/>
              <a:t> 228 tis. </a:t>
            </a:r>
            <a:r>
              <a:rPr lang="en-US" altLang="cs-CZ" sz="2400" dirty="0" err="1"/>
              <a:t>účtů</a:t>
            </a:r>
            <a:r>
              <a:rPr lang="en-US" altLang="cs-CZ" sz="2400" dirty="0"/>
              <a:t> </a:t>
            </a:r>
            <a:r>
              <a:rPr lang="en-US" altLang="cs-CZ" sz="2400" dirty="0" err="1"/>
              <a:t>zařazených</a:t>
            </a:r>
            <a:r>
              <a:rPr lang="en-US" altLang="cs-CZ" sz="2400" dirty="0"/>
              <a:t> pod </a:t>
            </a:r>
            <a:r>
              <a:rPr lang="en-US" altLang="cs-CZ" sz="2400" dirty="0" err="1"/>
              <a:t>účastníky</a:t>
            </a:r>
            <a:r>
              <a:rPr lang="en-US" altLang="cs-CZ" sz="2400" dirty="0"/>
              <a:t>. </a:t>
            </a:r>
            <a:endParaRPr lang="cs-CZ" altLang="cs-CZ" sz="2400" dirty="0"/>
          </a:p>
          <a:p>
            <a:pPr eaLnBrk="1" hangingPunct="1">
              <a:lnSpc>
                <a:spcPct val="80000"/>
              </a:lnSpc>
            </a:pPr>
            <a:endParaRPr lang="cs-CZ" altLang="cs-CZ" sz="2400" dirty="0" smtClean="0"/>
          </a:p>
          <a:p>
            <a:pPr eaLnBrk="1" hangingPunct="1">
              <a:lnSpc>
                <a:spcPct val="80000"/>
              </a:lnSpc>
            </a:pPr>
            <a:r>
              <a:rPr lang="cs-CZ" altLang="cs-CZ" sz="2400" dirty="0" smtClean="0"/>
              <a:t>j</a:t>
            </a:r>
            <a:r>
              <a:rPr lang="en-US" altLang="cs-CZ" sz="2400" dirty="0" err="1" smtClean="0"/>
              <a:t>en</a:t>
            </a:r>
            <a:r>
              <a:rPr lang="en-US" altLang="cs-CZ" sz="2400" dirty="0" smtClean="0"/>
              <a:t> </a:t>
            </a:r>
            <a:r>
              <a:rPr lang="en-US" altLang="cs-CZ" sz="2400" dirty="0"/>
              <a:t>pro </a:t>
            </a:r>
            <a:r>
              <a:rPr lang="en-US" altLang="cs-CZ" sz="2400" dirty="0" err="1"/>
              <a:t>akcie</a:t>
            </a:r>
            <a:r>
              <a:rPr lang="en-US" altLang="cs-CZ" sz="2400" dirty="0"/>
              <a:t> </a:t>
            </a:r>
            <a:r>
              <a:rPr lang="en-US" altLang="cs-CZ" sz="2400" dirty="0" err="1"/>
              <a:t>společnosti</a:t>
            </a:r>
            <a:r>
              <a:rPr lang="en-US" altLang="cs-CZ" sz="2400" dirty="0"/>
              <a:t> </a:t>
            </a:r>
            <a:r>
              <a:rPr lang="en-US" altLang="cs-CZ" sz="2400" dirty="0" err="1"/>
              <a:t>Harvardský</a:t>
            </a:r>
            <a:r>
              <a:rPr lang="en-US" altLang="cs-CZ" sz="2400" dirty="0"/>
              <a:t> </a:t>
            </a:r>
            <a:r>
              <a:rPr lang="en-US" altLang="cs-CZ" sz="2400" dirty="0" err="1"/>
              <a:t>průmyslový</a:t>
            </a:r>
            <a:r>
              <a:rPr lang="en-US" altLang="cs-CZ" sz="2400" dirty="0"/>
              <a:t> holding, </a:t>
            </a:r>
            <a:r>
              <a:rPr lang="en-US" altLang="cs-CZ" sz="2400" dirty="0" err="1"/>
              <a:t>a.s</a:t>
            </a:r>
            <a:r>
              <a:rPr lang="en-US" altLang="cs-CZ" sz="2400" dirty="0"/>
              <a:t>., je </a:t>
            </a:r>
            <a:r>
              <a:rPr lang="en-US" altLang="cs-CZ" sz="2400" dirty="0" err="1"/>
              <a:t>využíváno</a:t>
            </a:r>
            <a:r>
              <a:rPr lang="en-US" altLang="cs-CZ" sz="2400" dirty="0"/>
              <a:t> 400 tis. </a:t>
            </a:r>
            <a:r>
              <a:rPr lang="en-US" altLang="cs-CZ" sz="2400" dirty="0" err="1" smtClean="0"/>
              <a:t>účtů</a:t>
            </a:r>
            <a:endParaRPr lang="en-US" altLang="cs-CZ" sz="2400" dirty="0"/>
          </a:p>
        </p:txBody>
      </p:sp>
    </p:spTree>
    <p:extLst>
      <p:ext uri="{BB962C8B-B14F-4D97-AF65-F5344CB8AC3E}">
        <p14:creationId xmlns:p14="http://schemas.microsoft.com/office/powerpoint/2010/main" val="1070351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825625" y="228601"/>
            <a:ext cx="8534400" cy="608013"/>
          </a:xfrm>
        </p:spPr>
        <p:txBody>
          <a:bodyPr/>
          <a:lstStyle/>
          <a:p>
            <a:pPr eaLnBrk="1" hangingPunct="1"/>
            <a:r>
              <a:rPr lang="cs-CZ" altLang="cs-CZ" smtClean="0"/>
              <a:t>        CDCP</a:t>
            </a:r>
            <a:endParaRPr lang="en-US" altLang="cs-CZ" smtClean="0"/>
          </a:p>
        </p:txBody>
      </p:sp>
      <p:sp>
        <p:nvSpPr>
          <p:cNvPr id="68611" name="Rectangle 3"/>
          <p:cNvSpPr>
            <a:spLocks noGrp="1" noChangeArrowheads="1"/>
          </p:cNvSpPr>
          <p:nvPr>
            <p:ph sz="quarter" idx="1"/>
          </p:nvPr>
        </p:nvSpPr>
        <p:spPr>
          <a:xfrm>
            <a:off x="529389" y="1268414"/>
            <a:ext cx="11061032" cy="5076825"/>
          </a:xfrm>
        </p:spPr>
        <p:txBody>
          <a:bodyPr/>
          <a:lstStyle/>
          <a:p>
            <a:r>
              <a:rPr lang="cs-CZ" altLang="cs-CZ" sz="2400" dirty="0"/>
              <a:t>CDCP je stoprocentní dceřinou společností Burzy cenných papírů Praha.</a:t>
            </a:r>
          </a:p>
          <a:p>
            <a:r>
              <a:rPr lang="cs-CZ" altLang="cs-CZ" sz="2400" dirty="0"/>
              <a:t>CDCP je součástí skupiny PX, jejímiž nejvýznamnějšími členy jsou kromě CDCP také Burza cenných papírů Praha a POWER EXCHANGE CENTRAL EUROPE. Burza cenných papírů Praha je největším a nejstarším organizátorem trhu s cennými papíry v České republice a obchodování na ní probíhá prostřednictvím licencovaných obchodníků, kteří jsou zároveň členy burzy. POWER EXCHANGE CENTRAL EUROPE představuje obchodní platformu pro obchodování s elektřinou v České republice, na Slovensku a v Maďarsku.</a:t>
            </a:r>
          </a:p>
          <a:p>
            <a:r>
              <a:rPr lang="cs-CZ" altLang="cs-CZ" sz="2400" dirty="0"/>
              <a:t>§ 100-111 ZPKT</a:t>
            </a:r>
          </a:p>
          <a:p>
            <a:pPr eaLnBrk="1" hangingPunct="1">
              <a:lnSpc>
                <a:spcPct val="80000"/>
              </a:lnSpc>
            </a:pPr>
            <a:endParaRPr lang="en-US" altLang="cs-CZ" sz="2400" dirty="0"/>
          </a:p>
        </p:txBody>
      </p:sp>
    </p:spTree>
    <p:extLst>
      <p:ext uri="{BB962C8B-B14F-4D97-AF65-F5344CB8AC3E}">
        <p14:creationId xmlns:p14="http://schemas.microsoft.com/office/powerpoint/2010/main" val="40929954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825625" y="228601"/>
            <a:ext cx="8534400" cy="320675"/>
          </a:xfrm>
        </p:spPr>
        <p:txBody>
          <a:bodyPr/>
          <a:lstStyle/>
          <a:p>
            <a:pPr eaLnBrk="1" hangingPunct="1"/>
            <a:r>
              <a:rPr lang="cs-CZ" altLang="cs-CZ" smtClean="0"/>
              <a:t>        Evidence</a:t>
            </a:r>
            <a:endParaRPr lang="en-US" altLang="cs-CZ" smtClean="0"/>
          </a:p>
        </p:txBody>
      </p:sp>
      <p:sp>
        <p:nvSpPr>
          <p:cNvPr id="70659" name="Rectangle 3"/>
          <p:cNvSpPr>
            <a:spLocks noGrp="1" noChangeArrowheads="1"/>
          </p:cNvSpPr>
          <p:nvPr>
            <p:ph sz="quarter" idx="1"/>
          </p:nvPr>
        </p:nvSpPr>
        <p:spPr>
          <a:xfrm>
            <a:off x="368967" y="745958"/>
            <a:ext cx="11004885" cy="6112043"/>
          </a:xfrm>
        </p:spPr>
        <p:txBody>
          <a:bodyPr/>
          <a:lstStyle/>
          <a:p>
            <a:pPr eaLnBrk="1" hangingPunct="1">
              <a:lnSpc>
                <a:spcPct val="80000"/>
              </a:lnSpc>
            </a:pPr>
            <a:r>
              <a:rPr lang="cs-CZ" altLang="cs-CZ" sz="2400" dirty="0"/>
              <a:t>Nástroje evidovány na různých místech a různými způsoby -podle toho, jestli se jedná o zaknihované nebo listinné cenné papíry, tuzemské nebo zahraniční investiční nástroje, akcie nebo cenné papíry kolektivního investování.</a:t>
            </a:r>
          </a:p>
          <a:p>
            <a:pPr eaLnBrk="1" hangingPunct="1">
              <a:lnSpc>
                <a:spcPct val="80000"/>
              </a:lnSpc>
            </a:pPr>
            <a:r>
              <a:rPr lang="cs-CZ" altLang="cs-CZ" sz="2400" b="1" dirty="0"/>
              <a:t>Účet vlastníka</a:t>
            </a:r>
            <a:r>
              <a:rPr lang="cs-CZ" altLang="cs-CZ" sz="2400" dirty="0"/>
              <a:t> je majetkový účet vedený pro osobu, který je vlastníkem investičních nástrojů evidovaných na tomto účtu. Příkladem je majetkový účet vlastníka v CDCP (dříve Středisko cenných papírů) na kterém má vlastník přímo na sebe evidovány veškeré tuzemské cenné papíry s výjimkou CP kolektivního investování.</a:t>
            </a:r>
          </a:p>
          <a:p>
            <a:pPr eaLnBrk="1" hangingPunct="1">
              <a:lnSpc>
                <a:spcPct val="80000"/>
              </a:lnSpc>
            </a:pPr>
            <a:r>
              <a:rPr lang="cs-CZ" altLang="cs-CZ" sz="2400" b="1" dirty="0"/>
              <a:t>Účet zákazníků </a:t>
            </a:r>
            <a:r>
              <a:rPr lang="cs-CZ" altLang="cs-CZ" sz="2400" dirty="0"/>
              <a:t>je veden pro osobu, která není vlastníkem investičních nástrojů evidovaných na tomto účtu a která vede evidenci </a:t>
            </a:r>
            <a:r>
              <a:rPr lang="cs-CZ" altLang="cs-CZ" sz="2400" b="1" dirty="0"/>
              <a:t>navazující</a:t>
            </a:r>
            <a:r>
              <a:rPr lang="cs-CZ" altLang="cs-CZ" sz="2400" dirty="0"/>
              <a:t> na evidenci CDCP nebo samostatnou evidenci. Typicky je tato osoba </a:t>
            </a:r>
            <a:r>
              <a:rPr lang="cs-CZ" altLang="cs-CZ" sz="2400" u="sng" dirty="0"/>
              <a:t>OCP,</a:t>
            </a:r>
            <a:r>
              <a:rPr lang="cs-CZ" altLang="cs-CZ" sz="2400" dirty="0"/>
              <a:t> který pro své zákazníky uschovává na tomto účtu investiční nástroje nebo </a:t>
            </a:r>
            <a:r>
              <a:rPr lang="cs-CZ" altLang="cs-CZ" sz="2400" u="sng" dirty="0"/>
              <a:t>investiční společnost</a:t>
            </a:r>
            <a:r>
              <a:rPr lang="cs-CZ" altLang="cs-CZ" sz="2400" dirty="0"/>
              <a:t>, která na tomto účtu má jí emitované podílové listy. Účet zákazníků je důležitým prvkem ve vícestupňové evidenci investičních nástrojů. </a:t>
            </a:r>
            <a:r>
              <a:rPr lang="cs-CZ" altLang="cs-CZ" sz="2400" b="1" dirty="0"/>
              <a:t>Vlastník investičních nástrojů má veden účet vlastníka u obchodníka, který má veden účet zákazníků např. v CD.</a:t>
            </a:r>
            <a:r>
              <a:rPr lang="cs-CZ" altLang="cs-CZ" sz="2400" dirty="0"/>
              <a:t> </a:t>
            </a:r>
            <a:endParaRPr lang="cs-CZ" altLang="cs-CZ" sz="2400" dirty="0" smtClean="0"/>
          </a:p>
          <a:p>
            <a:pPr eaLnBrk="1" hangingPunct="1">
              <a:lnSpc>
                <a:spcPct val="80000"/>
              </a:lnSpc>
            </a:pPr>
            <a:r>
              <a:rPr lang="cs-CZ" altLang="cs-CZ" sz="2400" dirty="0" smtClean="0"/>
              <a:t>Z </a:t>
            </a:r>
            <a:r>
              <a:rPr lang="cs-CZ" altLang="cs-CZ" sz="2400" dirty="0"/>
              <a:t>pohledu CD má obchodník na zákaznickém účtu například akcie, o kterých ví, že jsou jeho zákazníků není mu však známu konkrétně kterých. Obchodník pak akcie eviduje ve své </a:t>
            </a:r>
            <a:r>
              <a:rPr lang="cs-CZ" altLang="cs-CZ" sz="2400" b="1" dirty="0"/>
              <a:t>navazující evidenci</a:t>
            </a:r>
            <a:r>
              <a:rPr lang="cs-CZ" altLang="cs-CZ" sz="2400" dirty="0"/>
              <a:t> na jednotlivých účtech vlastníků.</a:t>
            </a:r>
          </a:p>
          <a:p>
            <a:pPr eaLnBrk="1" hangingPunct="1">
              <a:lnSpc>
                <a:spcPct val="80000"/>
              </a:lnSpc>
            </a:pPr>
            <a:endParaRPr lang="en-US" altLang="cs-CZ" sz="2400" dirty="0"/>
          </a:p>
        </p:txBody>
      </p:sp>
    </p:spTree>
    <p:extLst>
      <p:ext uri="{BB962C8B-B14F-4D97-AF65-F5344CB8AC3E}">
        <p14:creationId xmlns:p14="http://schemas.microsoft.com/office/powerpoint/2010/main" val="3010213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799" y="295564"/>
            <a:ext cx="11887201" cy="646545"/>
          </a:xfrm>
        </p:spPr>
        <p:txBody>
          <a:bodyPr/>
          <a:lstStyle/>
          <a:p>
            <a:r>
              <a:rPr lang="cs-CZ" dirty="0" smtClean="0"/>
              <a:t>Akcie „bez“ aneb samostatně </a:t>
            </a:r>
            <a:r>
              <a:rPr lang="cs-CZ" dirty="0"/>
              <a:t>převoditelná práva</a:t>
            </a:r>
          </a:p>
        </p:txBody>
      </p:sp>
      <p:sp>
        <p:nvSpPr>
          <p:cNvPr id="3" name="Zástupný symbol pro obsah 2"/>
          <p:cNvSpPr>
            <a:spLocks noGrp="1"/>
          </p:cNvSpPr>
          <p:nvPr>
            <p:ph idx="1"/>
          </p:nvPr>
        </p:nvSpPr>
        <p:spPr>
          <a:xfrm>
            <a:off x="554182" y="1025237"/>
            <a:ext cx="11333017" cy="5667112"/>
          </a:xfrm>
        </p:spPr>
        <p:txBody>
          <a:bodyPr>
            <a:normAutofit/>
          </a:bodyPr>
          <a:lstStyle/>
          <a:p>
            <a:r>
              <a:rPr lang="cs-CZ" dirty="0" smtClean="0"/>
              <a:t>akcionářská </a:t>
            </a:r>
            <a:r>
              <a:rPr lang="cs-CZ" dirty="0"/>
              <a:t>práva jsou </a:t>
            </a:r>
            <a:r>
              <a:rPr lang="cs-CZ" dirty="0" smtClean="0"/>
              <a:t>inkorporovaná </a:t>
            </a:r>
            <a:r>
              <a:rPr lang="cs-CZ" dirty="0"/>
              <a:t>do CP – </a:t>
            </a:r>
            <a:r>
              <a:rPr lang="cs-CZ" dirty="0" smtClean="0"/>
              <a:t>akcie</a:t>
            </a:r>
            <a:r>
              <a:rPr lang="cs-CZ" b="1" dirty="0" smtClean="0"/>
              <a:t> </a:t>
            </a:r>
            <a:r>
              <a:rPr lang="cs-CZ" dirty="0" smtClean="0"/>
              <a:t>§ </a:t>
            </a:r>
            <a:r>
              <a:rPr lang="cs-CZ" dirty="0"/>
              <a:t>281 odst. </a:t>
            </a:r>
            <a:r>
              <a:rPr lang="cs-CZ" dirty="0" smtClean="0"/>
              <a:t>1: „Převodem </a:t>
            </a:r>
            <a:r>
              <a:rPr lang="cs-CZ" dirty="0"/>
              <a:t>akcie se převádějí všechna práva s ní spojená, ledaže zákon určí </a:t>
            </a:r>
            <a:r>
              <a:rPr lang="cs-CZ" b="1" dirty="0"/>
              <a:t>jinak</a:t>
            </a:r>
            <a:r>
              <a:rPr lang="cs-CZ" dirty="0" smtClean="0"/>
              <a:t>.</a:t>
            </a:r>
            <a:r>
              <a:rPr lang="cs-CZ" b="1" dirty="0" smtClean="0"/>
              <a:t>“</a:t>
            </a:r>
          </a:p>
          <a:p>
            <a:r>
              <a:rPr lang="cs-CZ" b="1" dirty="0" smtClean="0"/>
              <a:t>Nelze samostatně převést hlasovací právo!</a:t>
            </a:r>
            <a:endParaRPr lang="cs-CZ" b="1" dirty="0"/>
          </a:p>
          <a:p>
            <a:r>
              <a:rPr lang="cs-CZ" dirty="0" smtClean="0"/>
              <a:t>§ </a:t>
            </a:r>
            <a:r>
              <a:rPr lang="cs-CZ" dirty="0"/>
              <a:t>281 odst. 2 ZOK: </a:t>
            </a:r>
            <a:r>
              <a:rPr lang="cs-CZ" dirty="0" smtClean="0"/>
              <a:t>oddělení</a:t>
            </a:r>
            <a:endParaRPr lang="cs-CZ" dirty="0"/>
          </a:p>
          <a:p>
            <a:pPr marL="470916" lvl="1" indent="-342900">
              <a:buFont typeface="+mj-lt"/>
              <a:buAutoNum type="arabicPeriod"/>
            </a:pPr>
            <a:r>
              <a:rPr lang="cs-CZ" u="sng" dirty="0"/>
              <a:t>Právo na vyplacení podílu na zisku </a:t>
            </a:r>
            <a:r>
              <a:rPr lang="cs-CZ" dirty="0"/>
              <a:t>– pouze pokud VH rozhodla o vyplacení a určila jeho výši, konkrétní právo,</a:t>
            </a:r>
          </a:p>
          <a:p>
            <a:pPr marL="128016" lvl="1" indent="0">
              <a:buNone/>
            </a:pPr>
            <a:r>
              <a:rPr lang="cs-CZ" b="1" dirty="0"/>
              <a:t>	   Dividendový kupon – </a:t>
            </a:r>
            <a:r>
              <a:rPr lang="cs-CZ" dirty="0"/>
              <a:t>právo na podíl na zisku jako takové, CP, s nímž se pojí právo na podíl na zisku, </a:t>
            </a:r>
            <a:endParaRPr lang="cs-CZ" b="1" dirty="0"/>
          </a:p>
          <a:p>
            <a:pPr marL="470916" lvl="1" indent="-342900">
              <a:buFont typeface="+mj-lt"/>
              <a:buAutoNum type="arabicPeriod"/>
            </a:pPr>
            <a:r>
              <a:rPr lang="cs-CZ" u="sng" dirty="0"/>
              <a:t>Právo na přednostní upisování akcií a vyměnitelných a prioritních dluhopisů </a:t>
            </a:r>
            <a:r>
              <a:rPr lang="cs-CZ" dirty="0"/>
              <a:t>– samostatně převoditelné ode dne, kdy VH rozhodla o zvýšení ZK upsáním nových akcií, resp. podmíněným zvýšením ZK. </a:t>
            </a:r>
          </a:p>
          <a:p>
            <a:pPr marL="128016" lvl="1" indent="0">
              <a:buNone/>
            </a:pPr>
            <a:r>
              <a:rPr lang="cs-CZ" b="1" dirty="0"/>
              <a:t>	   Opční listy - </a:t>
            </a:r>
            <a:r>
              <a:rPr lang="cs-CZ" dirty="0"/>
              <a:t>§ 295 a násl.</a:t>
            </a:r>
          </a:p>
          <a:p>
            <a:pPr marL="470916" lvl="1" indent="-342900">
              <a:buFont typeface="+mj-lt"/>
              <a:buAutoNum type="arabicPeriod"/>
            </a:pPr>
            <a:r>
              <a:rPr lang="cs-CZ" u="sng" dirty="0"/>
              <a:t>Právo na vyplacení podílu na likvidačním zůstatku</a:t>
            </a:r>
            <a:r>
              <a:rPr lang="cs-CZ" dirty="0"/>
              <a:t> – samostatně převoditelné ode dne, kdy společnost vstoupila do likvidace (nebo stanovy </a:t>
            </a:r>
            <a:r>
              <a:rPr lang="cs-CZ" dirty="0" smtClean="0"/>
              <a:t>jinak)</a:t>
            </a:r>
            <a:endParaRPr lang="cs-CZ" u="sng" dirty="0" smtClean="0"/>
          </a:p>
          <a:p>
            <a:r>
              <a:rPr lang="cs-CZ" dirty="0"/>
              <a:t>O</a:t>
            </a:r>
            <a:r>
              <a:rPr lang="cs-CZ" dirty="0" smtClean="0"/>
              <a:t>ddělení nutno vyznačit na akcii § 282 odst. 3 ZOK)</a:t>
            </a:r>
          </a:p>
          <a:p>
            <a:r>
              <a:rPr lang="cs-CZ" dirty="0" smtClean="0"/>
              <a:t>Převod:</a:t>
            </a:r>
            <a:endParaRPr lang="cs-CZ" dirty="0"/>
          </a:p>
          <a:p>
            <a:pPr marL="470916" lvl="1" indent="-342900">
              <a:buFont typeface="+mj-lt"/>
              <a:buAutoNum type="alphaLcParenR"/>
            </a:pPr>
            <a:r>
              <a:rPr lang="cs-CZ" dirty="0"/>
              <a:t>Smlouvou o postoupení pohledávky (§ 283 ZOK)</a:t>
            </a:r>
          </a:p>
          <a:p>
            <a:pPr marL="470916" lvl="1" indent="-342900">
              <a:buFont typeface="+mj-lt"/>
              <a:buAutoNum type="alphaLcParenR"/>
            </a:pPr>
            <a:r>
              <a:rPr lang="cs-CZ" dirty="0"/>
              <a:t>Registrací převodu v evidenci zaknihovaných cenných papírů (§ 282 ZOK)</a:t>
            </a:r>
          </a:p>
          <a:p>
            <a:pPr marL="470916" lvl="1" indent="-342900">
              <a:buFont typeface="+mj-lt"/>
              <a:buAutoNum type="alphaLcParenR"/>
            </a:pPr>
            <a:r>
              <a:rPr lang="cs-CZ" dirty="0"/>
              <a:t>Převodem sekundárního CP, do kterého byla samostatně převoditelné právo vtěleno</a:t>
            </a:r>
          </a:p>
        </p:txBody>
      </p:sp>
    </p:spTree>
    <p:extLst>
      <p:ext uri="{BB962C8B-B14F-4D97-AF65-F5344CB8AC3E}">
        <p14:creationId xmlns:p14="http://schemas.microsoft.com/office/powerpoint/2010/main" val="28621041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25625" y="228601"/>
            <a:ext cx="8534400" cy="608013"/>
          </a:xfrm>
        </p:spPr>
        <p:txBody>
          <a:bodyPr/>
          <a:lstStyle/>
          <a:p>
            <a:pPr eaLnBrk="1" hangingPunct="1"/>
            <a:r>
              <a:rPr lang="cs-CZ" altLang="cs-CZ" smtClean="0"/>
              <a:t>        Samostatná evidence</a:t>
            </a:r>
            <a:endParaRPr lang="en-US" altLang="cs-CZ" smtClean="0"/>
          </a:p>
        </p:txBody>
      </p:sp>
      <p:sp>
        <p:nvSpPr>
          <p:cNvPr id="43011" name="Rectangle 3"/>
          <p:cNvSpPr>
            <a:spLocks noGrp="1" noChangeArrowheads="1"/>
          </p:cNvSpPr>
          <p:nvPr>
            <p:ph sz="quarter" idx="1"/>
          </p:nvPr>
        </p:nvSpPr>
        <p:spPr>
          <a:xfrm>
            <a:off x="850233" y="1268413"/>
            <a:ext cx="9458994" cy="4824412"/>
          </a:xfrm>
        </p:spPr>
        <p:txBody>
          <a:bodyPr/>
          <a:lstStyle/>
          <a:p>
            <a:pPr marL="72000" indent="0" eaLnBrk="1" hangingPunct="1">
              <a:lnSpc>
                <a:spcPct val="80000"/>
              </a:lnSpc>
              <a:buNone/>
              <a:defRPr/>
            </a:pPr>
            <a:r>
              <a:rPr lang="en-US" altLang="cs-CZ" sz="2400" dirty="0"/>
              <a:t>V </a:t>
            </a:r>
            <a:r>
              <a:rPr lang="en-US" altLang="cs-CZ" sz="2400" dirty="0" err="1"/>
              <a:t>samostatné</a:t>
            </a:r>
            <a:r>
              <a:rPr lang="en-US" altLang="cs-CZ" sz="2400" dirty="0"/>
              <a:t> </a:t>
            </a:r>
            <a:r>
              <a:rPr lang="en-US" altLang="cs-CZ" sz="2400" dirty="0" err="1"/>
              <a:t>evidenci</a:t>
            </a:r>
            <a:r>
              <a:rPr lang="en-US" altLang="cs-CZ" sz="2400" dirty="0"/>
              <a:t> </a:t>
            </a:r>
            <a:r>
              <a:rPr lang="en-US" altLang="cs-CZ" sz="2400" dirty="0" err="1"/>
              <a:t>investičních</a:t>
            </a:r>
            <a:r>
              <a:rPr lang="en-US" altLang="cs-CZ" sz="2400" dirty="0"/>
              <a:t> </a:t>
            </a:r>
            <a:r>
              <a:rPr lang="en-US" altLang="cs-CZ" sz="2400" dirty="0" err="1"/>
              <a:t>nástrojů</a:t>
            </a:r>
            <a:r>
              <a:rPr lang="en-US" altLang="cs-CZ" sz="2400" dirty="0"/>
              <a:t> </a:t>
            </a:r>
            <a:r>
              <a:rPr lang="en-US" altLang="cs-CZ" sz="2400" dirty="0" err="1"/>
              <a:t>mohou</a:t>
            </a:r>
            <a:r>
              <a:rPr lang="en-US" altLang="cs-CZ" sz="2400" dirty="0"/>
              <a:t> </a:t>
            </a:r>
            <a:r>
              <a:rPr lang="en-US" altLang="cs-CZ" sz="2400" dirty="0" err="1"/>
              <a:t>být</a:t>
            </a:r>
            <a:r>
              <a:rPr lang="en-US" altLang="cs-CZ" sz="2400" dirty="0"/>
              <a:t> </a:t>
            </a:r>
            <a:r>
              <a:rPr lang="en-US" altLang="cs-CZ" sz="2400" dirty="0" err="1"/>
              <a:t>evidovány</a:t>
            </a:r>
            <a:endParaRPr lang="en-US" altLang="cs-CZ" sz="2400" dirty="0"/>
          </a:p>
          <a:p>
            <a:pPr eaLnBrk="1" hangingPunct="1">
              <a:lnSpc>
                <a:spcPct val="80000"/>
              </a:lnSpc>
              <a:defRPr/>
            </a:pPr>
            <a:endParaRPr lang="en-US" altLang="cs-CZ" sz="2400" dirty="0"/>
          </a:p>
          <a:p>
            <a:pPr marL="72000" indent="0" eaLnBrk="1" hangingPunct="1">
              <a:lnSpc>
                <a:spcPct val="80000"/>
              </a:lnSpc>
              <a:buNone/>
              <a:defRPr/>
            </a:pPr>
            <a:r>
              <a:rPr lang="en-US" altLang="cs-CZ" sz="2400" dirty="0"/>
              <a:t>a) </a:t>
            </a:r>
            <a:r>
              <a:rPr lang="en-US" altLang="cs-CZ" sz="2400" dirty="0" err="1"/>
              <a:t>zaknihované</a:t>
            </a:r>
            <a:r>
              <a:rPr lang="en-US" altLang="cs-CZ" sz="2400" dirty="0"/>
              <a:t> </a:t>
            </a:r>
            <a:r>
              <a:rPr lang="en-US" altLang="cs-CZ" sz="2400" dirty="0" err="1"/>
              <a:t>cenné</a:t>
            </a:r>
            <a:r>
              <a:rPr lang="en-US" altLang="cs-CZ" sz="2400" dirty="0"/>
              <a:t> </a:t>
            </a:r>
            <a:r>
              <a:rPr lang="en-US" altLang="cs-CZ" sz="2400" dirty="0" err="1"/>
              <a:t>papíry</a:t>
            </a:r>
            <a:r>
              <a:rPr lang="en-US" altLang="cs-CZ" sz="2400" dirty="0"/>
              <a:t> </a:t>
            </a:r>
            <a:r>
              <a:rPr lang="en-US" altLang="cs-CZ" sz="2400" dirty="0" err="1"/>
              <a:t>kolektivního</a:t>
            </a:r>
            <a:r>
              <a:rPr lang="en-US" altLang="cs-CZ" sz="2400" dirty="0"/>
              <a:t> </a:t>
            </a:r>
            <a:r>
              <a:rPr lang="en-US" altLang="cs-CZ" sz="2400" dirty="0" err="1"/>
              <a:t>investování</a:t>
            </a:r>
            <a:r>
              <a:rPr lang="en-US" altLang="cs-CZ" sz="2400" dirty="0"/>
              <a:t>,</a:t>
            </a:r>
          </a:p>
          <a:p>
            <a:pPr marL="0" indent="0">
              <a:lnSpc>
                <a:spcPct val="80000"/>
              </a:lnSpc>
              <a:buNone/>
              <a:defRPr/>
            </a:pPr>
            <a:r>
              <a:rPr lang="en-US" altLang="cs-CZ" sz="2400" dirty="0"/>
              <a:t> </a:t>
            </a:r>
          </a:p>
          <a:p>
            <a:pPr marL="72000" indent="0" eaLnBrk="1" hangingPunct="1">
              <a:lnSpc>
                <a:spcPct val="80000"/>
              </a:lnSpc>
              <a:buNone/>
              <a:defRPr/>
            </a:pPr>
            <a:r>
              <a:rPr lang="en-US" altLang="cs-CZ" sz="2400" dirty="0"/>
              <a:t>b) </a:t>
            </a:r>
            <a:r>
              <a:rPr lang="en-US" altLang="cs-CZ" sz="2400" dirty="0" err="1"/>
              <a:t>listinné</a:t>
            </a:r>
            <a:r>
              <a:rPr lang="en-US" altLang="cs-CZ" sz="2400" dirty="0"/>
              <a:t> </a:t>
            </a:r>
            <a:r>
              <a:rPr lang="en-US" altLang="cs-CZ" sz="2400" dirty="0" err="1"/>
              <a:t>investiční</a:t>
            </a:r>
            <a:r>
              <a:rPr lang="en-US" altLang="cs-CZ" sz="2400" dirty="0"/>
              <a:t> </a:t>
            </a:r>
            <a:r>
              <a:rPr lang="en-US" altLang="cs-CZ" sz="2400" dirty="0" err="1"/>
              <a:t>nástroje</a:t>
            </a:r>
            <a:r>
              <a:rPr lang="en-US" altLang="cs-CZ" sz="2400" dirty="0"/>
              <a:t> v </a:t>
            </a:r>
            <a:r>
              <a:rPr lang="en-US" altLang="cs-CZ" sz="2400" dirty="0" err="1"/>
              <a:t>úschově</a:t>
            </a:r>
            <a:r>
              <a:rPr lang="en-US" altLang="cs-CZ" sz="2400" dirty="0"/>
              <a:t>,</a:t>
            </a:r>
          </a:p>
          <a:p>
            <a:pPr marL="0" indent="0">
              <a:lnSpc>
                <a:spcPct val="80000"/>
              </a:lnSpc>
              <a:buNone/>
              <a:defRPr/>
            </a:pPr>
            <a:r>
              <a:rPr lang="en-US" altLang="cs-CZ" sz="2400" dirty="0"/>
              <a:t> </a:t>
            </a:r>
          </a:p>
          <a:p>
            <a:pPr marL="72000" indent="0" eaLnBrk="1" hangingPunct="1">
              <a:lnSpc>
                <a:spcPct val="80000"/>
              </a:lnSpc>
              <a:buNone/>
              <a:defRPr/>
            </a:pPr>
            <a:r>
              <a:rPr lang="en-US" altLang="cs-CZ" sz="2400" dirty="0"/>
              <a:t>c) </a:t>
            </a:r>
            <a:r>
              <a:rPr lang="en-US" altLang="cs-CZ" sz="2400" dirty="0" err="1"/>
              <a:t>zahraniční</a:t>
            </a:r>
            <a:r>
              <a:rPr lang="en-US" altLang="cs-CZ" sz="2400" dirty="0"/>
              <a:t> </a:t>
            </a:r>
            <a:r>
              <a:rPr lang="en-US" altLang="cs-CZ" sz="2400" dirty="0" err="1"/>
              <a:t>investiční</a:t>
            </a:r>
            <a:r>
              <a:rPr lang="en-US" altLang="cs-CZ" sz="2400" dirty="0"/>
              <a:t> </a:t>
            </a:r>
            <a:r>
              <a:rPr lang="en-US" altLang="cs-CZ" sz="2400" dirty="0" err="1"/>
              <a:t>nástroje</a:t>
            </a:r>
            <a:r>
              <a:rPr lang="en-US" altLang="cs-CZ" sz="2400" dirty="0"/>
              <a:t>, </a:t>
            </a:r>
            <a:r>
              <a:rPr lang="en-US" altLang="cs-CZ" sz="2400" dirty="0" err="1"/>
              <a:t>které</a:t>
            </a:r>
            <a:r>
              <a:rPr lang="en-US" altLang="cs-CZ" sz="2400" dirty="0"/>
              <a:t> </a:t>
            </a:r>
            <a:r>
              <a:rPr lang="en-US" altLang="cs-CZ" sz="2400" dirty="0" err="1"/>
              <a:t>má</a:t>
            </a:r>
            <a:r>
              <a:rPr lang="en-US" altLang="cs-CZ" sz="2400" dirty="0"/>
              <a:t> </a:t>
            </a:r>
            <a:r>
              <a:rPr lang="en-US" altLang="cs-CZ" sz="2400" dirty="0" err="1"/>
              <a:t>ve</a:t>
            </a:r>
            <a:r>
              <a:rPr lang="en-US" altLang="cs-CZ" sz="2400" dirty="0"/>
              <a:t> </a:t>
            </a:r>
            <a:r>
              <a:rPr lang="en-US" altLang="cs-CZ" sz="2400" dirty="0" err="1"/>
              <a:t>své</a:t>
            </a:r>
            <a:r>
              <a:rPr lang="en-US" altLang="cs-CZ" sz="2400" dirty="0"/>
              <a:t> </a:t>
            </a:r>
            <a:r>
              <a:rPr lang="en-US" altLang="cs-CZ" sz="2400" dirty="0" err="1"/>
              <a:t>moci</a:t>
            </a:r>
            <a:r>
              <a:rPr lang="en-US" altLang="cs-CZ" sz="2400" dirty="0"/>
              <a:t> </a:t>
            </a:r>
            <a:r>
              <a:rPr lang="en-US" altLang="cs-CZ" sz="2400" dirty="0" err="1"/>
              <a:t>obchodník</a:t>
            </a:r>
            <a:r>
              <a:rPr lang="en-US" altLang="cs-CZ" sz="2400" dirty="0"/>
              <a:t> s </a:t>
            </a:r>
            <a:r>
              <a:rPr lang="en-US" altLang="cs-CZ" sz="2400" dirty="0" err="1"/>
              <a:t>cennými</a:t>
            </a:r>
            <a:r>
              <a:rPr lang="en-US" altLang="cs-CZ" sz="2400" dirty="0"/>
              <a:t> </a:t>
            </a:r>
            <a:r>
              <a:rPr lang="en-US" altLang="cs-CZ" sz="2400" dirty="0" err="1"/>
              <a:t>papíry</a:t>
            </a:r>
            <a:r>
              <a:rPr lang="en-US" altLang="cs-CZ" sz="2400" dirty="0"/>
              <a:t> </a:t>
            </a:r>
            <a:r>
              <a:rPr lang="en-US" altLang="cs-CZ" sz="2400" dirty="0" err="1"/>
              <a:t>za</a:t>
            </a:r>
            <a:r>
              <a:rPr lang="en-US" altLang="cs-CZ" sz="2400" dirty="0"/>
              <a:t> </a:t>
            </a:r>
            <a:r>
              <a:rPr lang="en-US" altLang="cs-CZ" sz="2400" dirty="0" err="1"/>
              <a:t>účelem</a:t>
            </a:r>
            <a:r>
              <a:rPr lang="en-US" altLang="cs-CZ" sz="2400" dirty="0"/>
              <a:t> </a:t>
            </a:r>
            <a:r>
              <a:rPr lang="en-US" altLang="cs-CZ" sz="2400" dirty="0" err="1"/>
              <a:t>poskytnutí</a:t>
            </a:r>
            <a:r>
              <a:rPr lang="en-US" altLang="cs-CZ" sz="2400" dirty="0"/>
              <a:t> </a:t>
            </a:r>
            <a:r>
              <a:rPr lang="en-US" altLang="cs-CZ" sz="2400" dirty="0" err="1"/>
              <a:t>investiční</a:t>
            </a:r>
            <a:r>
              <a:rPr lang="en-US" altLang="cs-CZ" sz="2400" dirty="0"/>
              <a:t> </a:t>
            </a:r>
            <a:r>
              <a:rPr lang="en-US" altLang="cs-CZ" sz="2400" dirty="0" err="1"/>
              <a:t>služby</a:t>
            </a:r>
            <a:r>
              <a:rPr lang="en-US" altLang="cs-CZ" sz="2400" dirty="0"/>
              <a:t>,</a:t>
            </a:r>
          </a:p>
          <a:p>
            <a:pPr marL="0" indent="0">
              <a:lnSpc>
                <a:spcPct val="80000"/>
              </a:lnSpc>
              <a:buNone/>
              <a:defRPr/>
            </a:pPr>
            <a:r>
              <a:rPr lang="en-US" altLang="cs-CZ" sz="2400" dirty="0"/>
              <a:t> </a:t>
            </a:r>
          </a:p>
          <a:p>
            <a:pPr marL="72000" indent="0" eaLnBrk="1" hangingPunct="1">
              <a:lnSpc>
                <a:spcPct val="80000"/>
              </a:lnSpc>
              <a:buNone/>
              <a:defRPr/>
            </a:pPr>
            <a:r>
              <a:rPr lang="en-US" altLang="cs-CZ" sz="2400" dirty="0"/>
              <a:t>d) </a:t>
            </a:r>
            <a:r>
              <a:rPr lang="en-US" altLang="cs-CZ" sz="2400" dirty="0" err="1"/>
              <a:t>investiční</a:t>
            </a:r>
            <a:r>
              <a:rPr lang="en-US" altLang="cs-CZ" sz="2400" dirty="0"/>
              <a:t> </a:t>
            </a:r>
            <a:r>
              <a:rPr lang="en-US" altLang="cs-CZ" sz="2400" dirty="0" err="1"/>
              <a:t>nástroje</a:t>
            </a:r>
            <a:r>
              <a:rPr lang="en-US" altLang="cs-CZ" sz="2400" dirty="0"/>
              <a:t>, </a:t>
            </a:r>
            <a:r>
              <a:rPr lang="en-US" altLang="cs-CZ" sz="2400" dirty="0" err="1"/>
              <a:t>které</a:t>
            </a:r>
            <a:r>
              <a:rPr lang="en-US" altLang="cs-CZ" sz="2400" dirty="0"/>
              <a:t> </a:t>
            </a:r>
            <a:r>
              <a:rPr lang="en-US" altLang="cs-CZ" sz="2400" dirty="0" err="1"/>
              <a:t>nejsou</a:t>
            </a:r>
            <a:r>
              <a:rPr lang="en-US" altLang="cs-CZ" sz="2400" dirty="0"/>
              <a:t> </a:t>
            </a:r>
            <a:r>
              <a:rPr lang="en-US" altLang="cs-CZ" sz="2400" dirty="0" err="1"/>
              <a:t>uvedeny</a:t>
            </a:r>
            <a:r>
              <a:rPr lang="en-US" altLang="cs-CZ" sz="2400" dirty="0"/>
              <a:t> v </a:t>
            </a:r>
            <a:r>
              <a:rPr lang="en-US" altLang="cs-CZ" sz="2400" dirty="0" err="1"/>
              <a:t>písmenech</a:t>
            </a:r>
            <a:r>
              <a:rPr lang="en-US" altLang="cs-CZ" sz="2400" dirty="0"/>
              <a:t> a) </a:t>
            </a:r>
            <a:r>
              <a:rPr lang="en-US" altLang="cs-CZ" sz="2400" dirty="0" err="1"/>
              <a:t>až</a:t>
            </a:r>
            <a:r>
              <a:rPr lang="en-US" altLang="cs-CZ" sz="2400" dirty="0"/>
              <a:t> c) a </a:t>
            </a:r>
            <a:r>
              <a:rPr lang="en-US" altLang="cs-CZ" sz="2400" dirty="0" err="1"/>
              <a:t>jejichž</a:t>
            </a:r>
            <a:r>
              <a:rPr lang="en-US" altLang="cs-CZ" sz="2400" dirty="0"/>
              <a:t> </a:t>
            </a:r>
            <a:r>
              <a:rPr lang="en-US" altLang="cs-CZ" sz="2400" dirty="0" err="1"/>
              <a:t>povaha</a:t>
            </a:r>
            <a:r>
              <a:rPr lang="en-US" altLang="cs-CZ" sz="2400" dirty="0"/>
              <a:t> to </a:t>
            </a:r>
            <a:r>
              <a:rPr lang="en-US" altLang="cs-CZ" sz="2400" dirty="0" err="1"/>
              <a:t>umožňuje</a:t>
            </a:r>
            <a:r>
              <a:rPr lang="en-US" altLang="cs-CZ" sz="2400" dirty="0"/>
              <a:t>.</a:t>
            </a:r>
          </a:p>
        </p:txBody>
      </p:sp>
    </p:spTree>
    <p:extLst>
      <p:ext uri="{BB962C8B-B14F-4D97-AF65-F5344CB8AC3E}">
        <p14:creationId xmlns:p14="http://schemas.microsoft.com/office/powerpoint/2010/main" val="17645945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cs-CZ" altLang="cs-CZ" dirty="0" smtClean="0"/>
              <a:t>Účet vlastníka</a:t>
            </a:r>
            <a:endParaRPr lang="en-US" altLang="cs-CZ" dirty="0" smtClean="0"/>
          </a:p>
        </p:txBody>
      </p:sp>
      <p:sp>
        <p:nvSpPr>
          <p:cNvPr id="24579" name="Rectangle 3"/>
          <p:cNvSpPr>
            <a:spLocks noGrp="1" noChangeArrowheads="1"/>
          </p:cNvSpPr>
          <p:nvPr>
            <p:ph sz="quarter" idx="1"/>
          </p:nvPr>
        </p:nvSpPr>
        <p:spPr>
          <a:xfrm>
            <a:off x="387926" y="1311565"/>
            <a:ext cx="11085273" cy="5430550"/>
          </a:xfrm>
        </p:spPr>
        <p:txBody>
          <a:bodyPr>
            <a:normAutofit fontScale="85000" lnSpcReduction="10000"/>
          </a:bodyPr>
          <a:lstStyle/>
          <a:p>
            <a:pPr marL="274320" indent="-274320" fontAlgn="auto">
              <a:spcAft>
                <a:spcPts val="0"/>
              </a:spcAft>
              <a:buNone/>
              <a:defRPr/>
            </a:pPr>
            <a:r>
              <a:rPr lang="en-US" sz="2400" dirty="0"/>
              <a:t> </a:t>
            </a:r>
            <a:r>
              <a:rPr lang="cs-CZ" sz="2400" dirty="0"/>
              <a:t>	</a:t>
            </a:r>
            <a:r>
              <a:rPr lang="en-US" sz="2400" i="1" dirty="0"/>
              <a:t>U </a:t>
            </a:r>
            <a:r>
              <a:rPr lang="en-US" sz="2400" i="1" dirty="0" err="1"/>
              <a:t>účtu</a:t>
            </a:r>
            <a:r>
              <a:rPr lang="en-US" sz="2400" i="1" dirty="0"/>
              <a:t> </a:t>
            </a:r>
            <a:r>
              <a:rPr lang="en-US" sz="2400" i="1" dirty="0" err="1"/>
              <a:t>vlastníka</a:t>
            </a:r>
            <a:r>
              <a:rPr lang="en-US" sz="2400" i="1" dirty="0"/>
              <a:t> je </a:t>
            </a:r>
            <a:r>
              <a:rPr lang="en-US" sz="2400" i="1" dirty="0" err="1"/>
              <a:t>konstruována</a:t>
            </a:r>
            <a:r>
              <a:rPr lang="en-US" sz="2400" i="1" dirty="0"/>
              <a:t> </a:t>
            </a:r>
            <a:r>
              <a:rPr lang="en-US" sz="2400" i="1" dirty="0" err="1"/>
              <a:t>právní</a:t>
            </a:r>
            <a:r>
              <a:rPr lang="en-US" sz="2400" i="1" dirty="0"/>
              <a:t> </a:t>
            </a:r>
            <a:r>
              <a:rPr lang="en-US" sz="2400" i="1" dirty="0" err="1"/>
              <a:t>domněnka</a:t>
            </a:r>
            <a:r>
              <a:rPr lang="en-US" sz="2400" i="1" dirty="0"/>
              <a:t> (</a:t>
            </a:r>
            <a:r>
              <a:rPr lang="en-US" sz="2400" i="1" dirty="0" err="1"/>
              <a:t>vyvratitelná</a:t>
            </a:r>
            <a:r>
              <a:rPr lang="en-US" sz="2400" i="1" dirty="0"/>
              <a:t> </a:t>
            </a:r>
            <a:r>
              <a:rPr lang="en-US" sz="2400" i="1" dirty="0" err="1"/>
              <a:t>domněnka</a:t>
            </a:r>
            <a:r>
              <a:rPr lang="en-US" sz="2400" i="1" dirty="0"/>
              <a:t> </a:t>
            </a:r>
            <a:r>
              <a:rPr lang="en-US" sz="2400" i="1" dirty="0" err="1"/>
              <a:t>vlastnictví</a:t>
            </a:r>
            <a:r>
              <a:rPr lang="en-US" sz="2400" i="1" dirty="0"/>
              <a:t>), </a:t>
            </a:r>
            <a:r>
              <a:rPr lang="en-US" sz="2400" i="1" dirty="0" err="1"/>
              <a:t>že</a:t>
            </a:r>
            <a:r>
              <a:rPr lang="en-US" sz="2400" i="1" dirty="0"/>
              <a:t> </a:t>
            </a:r>
            <a:r>
              <a:rPr lang="en-US" sz="2400" i="1" dirty="0" err="1"/>
              <a:t>na</a:t>
            </a:r>
            <a:r>
              <a:rPr lang="en-US" sz="2400" i="1" dirty="0"/>
              <a:t> </a:t>
            </a:r>
            <a:r>
              <a:rPr lang="en-US" sz="2400" i="1" dirty="0" err="1"/>
              <a:t>tomto</a:t>
            </a:r>
            <a:r>
              <a:rPr lang="en-US" sz="2400" i="1" dirty="0"/>
              <a:t> </a:t>
            </a:r>
            <a:r>
              <a:rPr lang="en-US" sz="2400" i="1" dirty="0" err="1"/>
              <a:t>účtu</a:t>
            </a:r>
            <a:r>
              <a:rPr lang="en-US" sz="2400" i="1" dirty="0"/>
              <a:t> </a:t>
            </a:r>
            <a:r>
              <a:rPr lang="en-US" sz="2400" i="1" dirty="0" err="1"/>
              <a:t>jsou</a:t>
            </a:r>
            <a:r>
              <a:rPr lang="en-US" sz="2400" i="1" dirty="0"/>
              <a:t> </a:t>
            </a:r>
            <a:r>
              <a:rPr lang="en-US" sz="2400" i="1" dirty="0" err="1"/>
              <a:t>evidovány</a:t>
            </a:r>
            <a:r>
              <a:rPr lang="en-US" sz="2400" i="1" dirty="0"/>
              <a:t> </a:t>
            </a:r>
            <a:r>
              <a:rPr lang="en-US" sz="2400" i="1" dirty="0" err="1"/>
              <a:t>ZakCP</a:t>
            </a:r>
            <a:r>
              <a:rPr lang="en-US" sz="2400" i="1" dirty="0"/>
              <a:t> pro </a:t>
            </a:r>
            <a:r>
              <a:rPr lang="en-US" sz="2400" i="1" dirty="0" err="1"/>
              <a:t>osobu</a:t>
            </a:r>
            <a:r>
              <a:rPr lang="en-US" sz="2400" i="1" dirty="0"/>
              <a:t>, </a:t>
            </a:r>
            <a:r>
              <a:rPr lang="en-US" sz="2400" i="1" dirty="0" err="1"/>
              <a:t>která</a:t>
            </a:r>
            <a:r>
              <a:rPr lang="en-US" sz="2400" i="1" dirty="0"/>
              <a:t> je </a:t>
            </a:r>
            <a:r>
              <a:rPr lang="en-US" sz="2400" i="1" dirty="0" err="1"/>
              <a:t>jejich</a:t>
            </a:r>
            <a:r>
              <a:rPr lang="en-US" sz="2400" i="1" dirty="0"/>
              <a:t> </a:t>
            </a:r>
            <a:r>
              <a:rPr lang="en-US" sz="2400" i="1" dirty="0" err="1"/>
              <a:t>vlastníkem</a:t>
            </a:r>
            <a:r>
              <a:rPr lang="en-US" sz="2400" i="1" dirty="0"/>
              <a:t> a </a:t>
            </a:r>
            <a:r>
              <a:rPr lang="en-US" sz="2400" i="1" dirty="0" err="1"/>
              <a:t>majitel</a:t>
            </a:r>
            <a:r>
              <a:rPr lang="en-US" sz="2400" i="1" dirty="0"/>
              <a:t> </a:t>
            </a:r>
            <a:r>
              <a:rPr lang="en-US" sz="2400" i="1" dirty="0" err="1"/>
              <a:t>tohoto</a:t>
            </a:r>
            <a:r>
              <a:rPr lang="en-US" sz="2400" i="1" dirty="0"/>
              <a:t> </a:t>
            </a:r>
            <a:r>
              <a:rPr lang="en-US" sz="2400" i="1" dirty="0" err="1"/>
              <a:t>účtu</a:t>
            </a:r>
            <a:r>
              <a:rPr lang="en-US" sz="2400" i="1" dirty="0"/>
              <a:t> se </a:t>
            </a:r>
            <a:r>
              <a:rPr lang="en-US" sz="2400" i="1" dirty="0" err="1"/>
              <a:t>tak</a:t>
            </a:r>
            <a:r>
              <a:rPr lang="en-US" sz="2400" i="1" dirty="0"/>
              <a:t> </a:t>
            </a:r>
            <a:r>
              <a:rPr lang="en-US" sz="2400" i="1" dirty="0" err="1"/>
              <a:t>zásadně</a:t>
            </a:r>
            <a:r>
              <a:rPr lang="en-US" sz="2400" i="1" dirty="0"/>
              <a:t> </a:t>
            </a:r>
            <a:r>
              <a:rPr lang="en-US" sz="2400" i="1" dirty="0" err="1"/>
              <a:t>za</a:t>
            </a:r>
            <a:r>
              <a:rPr lang="en-US" sz="2400" i="1" dirty="0"/>
              <a:t> </a:t>
            </a:r>
            <a:r>
              <a:rPr lang="en-US" sz="2400" i="1" dirty="0" err="1"/>
              <a:t>jejich</a:t>
            </a:r>
            <a:r>
              <a:rPr lang="en-US" sz="2400" i="1" dirty="0"/>
              <a:t> </a:t>
            </a:r>
            <a:r>
              <a:rPr lang="en-US" sz="2400" i="1" dirty="0" err="1"/>
              <a:t>vlastníka</a:t>
            </a:r>
            <a:r>
              <a:rPr lang="en-US" sz="2400" i="1" dirty="0"/>
              <a:t> </a:t>
            </a:r>
            <a:r>
              <a:rPr lang="en-US" sz="2400" i="1" dirty="0" err="1"/>
              <a:t>považuje</a:t>
            </a:r>
            <a:r>
              <a:rPr lang="en-US" sz="2400" i="1" dirty="0"/>
              <a:t>. </a:t>
            </a:r>
            <a:endParaRPr lang="cs-CZ" sz="2400" i="1" dirty="0"/>
          </a:p>
          <a:p>
            <a:pPr marL="274320" indent="-274320" fontAlgn="auto">
              <a:spcAft>
                <a:spcPts val="0"/>
              </a:spcAft>
              <a:buNone/>
              <a:defRPr/>
            </a:pPr>
            <a:r>
              <a:rPr lang="cs-CZ" sz="2400" i="1" dirty="0"/>
              <a:t>	</a:t>
            </a:r>
          </a:p>
          <a:p>
            <a:pPr marL="274320" indent="-274320" fontAlgn="auto">
              <a:spcAft>
                <a:spcPts val="0"/>
              </a:spcAft>
              <a:buNone/>
              <a:defRPr/>
            </a:pPr>
            <a:r>
              <a:rPr lang="cs-CZ" sz="2400" i="1" dirty="0"/>
              <a:t>	</a:t>
            </a:r>
            <a:r>
              <a:rPr lang="en-US" sz="2400" dirty="0"/>
              <a:t>Na </a:t>
            </a:r>
            <a:r>
              <a:rPr lang="en-US" sz="2400" b="1" dirty="0" err="1"/>
              <a:t>účtu</a:t>
            </a:r>
            <a:r>
              <a:rPr lang="en-US" sz="2400" b="1" dirty="0"/>
              <a:t> </a:t>
            </a:r>
            <a:r>
              <a:rPr lang="en-US" sz="2400" b="1" dirty="0" err="1"/>
              <a:t>vlastníka</a:t>
            </a:r>
            <a:r>
              <a:rPr lang="en-US" sz="2400" dirty="0"/>
              <a:t> </a:t>
            </a:r>
            <a:r>
              <a:rPr lang="en-US" sz="2400" dirty="0" err="1"/>
              <a:t>jsou</a:t>
            </a:r>
            <a:r>
              <a:rPr lang="en-US" sz="2400" dirty="0"/>
              <a:t> </a:t>
            </a:r>
            <a:r>
              <a:rPr lang="en-US" sz="2400" dirty="0" err="1"/>
              <a:t>evidovány</a:t>
            </a:r>
            <a:r>
              <a:rPr lang="en-US" sz="2400" dirty="0"/>
              <a:t> </a:t>
            </a:r>
            <a:r>
              <a:rPr lang="en-US" sz="2400" dirty="0" err="1"/>
              <a:t>zaknihované</a:t>
            </a:r>
            <a:r>
              <a:rPr lang="en-US" sz="2400" dirty="0"/>
              <a:t> </a:t>
            </a:r>
            <a:r>
              <a:rPr lang="en-US" sz="2400" dirty="0" err="1"/>
              <a:t>cenné</a:t>
            </a:r>
            <a:r>
              <a:rPr lang="en-US" sz="2400" dirty="0"/>
              <a:t> </a:t>
            </a:r>
            <a:r>
              <a:rPr lang="en-US" sz="2400" dirty="0" err="1"/>
              <a:t>papíry</a:t>
            </a:r>
            <a:r>
              <a:rPr lang="en-US" sz="2400" dirty="0"/>
              <a:t> </a:t>
            </a:r>
            <a:r>
              <a:rPr lang="en-US" sz="2400" dirty="0" err="1"/>
              <a:t>toho</a:t>
            </a:r>
            <a:r>
              <a:rPr lang="en-US" sz="2400" dirty="0"/>
              <a:t>, pro </a:t>
            </a:r>
            <a:r>
              <a:rPr lang="en-US" sz="2400" dirty="0" err="1"/>
              <a:t>něhož</a:t>
            </a:r>
            <a:r>
              <a:rPr lang="en-US" sz="2400" dirty="0"/>
              <a:t> </a:t>
            </a:r>
            <a:r>
              <a:rPr lang="en-US" sz="2400" dirty="0" err="1"/>
              <a:t>byl</a:t>
            </a:r>
            <a:r>
              <a:rPr lang="en-US" sz="2400" dirty="0"/>
              <a:t> </a:t>
            </a:r>
            <a:r>
              <a:rPr lang="en-US" sz="2400" dirty="0" err="1"/>
              <a:t>účet</a:t>
            </a:r>
            <a:r>
              <a:rPr lang="en-US" sz="2400" dirty="0"/>
              <a:t> </a:t>
            </a:r>
            <a:r>
              <a:rPr lang="en-US" sz="2400" dirty="0" err="1"/>
              <a:t>zřízen</a:t>
            </a:r>
            <a:r>
              <a:rPr lang="en-US" sz="2400" dirty="0"/>
              <a:t>.</a:t>
            </a:r>
          </a:p>
          <a:p>
            <a:pPr marL="274320" indent="-274320" fontAlgn="auto">
              <a:spcAft>
                <a:spcPts val="0"/>
              </a:spcAft>
              <a:buNone/>
              <a:defRPr/>
            </a:pPr>
            <a:r>
              <a:rPr lang="en-US" sz="2400" dirty="0"/>
              <a:t> </a:t>
            </a:r>
          </a:p>
          <a:p>
            <a:pPr marL="274320" indent="-274320" fontAlgn="auto">
              <a:spcAft>
                <a:spcPts val="0"/>
              </a:spcAft>
              <a:buNone/>
              <a:defRPr/>
            </a:pPr>
            <a:r>
              <a:rPr lang="en-US" sz="2400" dirty="0"/>
              <a:t>	</a:t>
            </a:r>
            <a:r>
              <a:rPr lang="en-US" sz="2400" dirty="0" err="1"/>
              <a:t>Má</a:t>
            </a:r>
            <a:r>
              <a:rPr lang="en-US" sz="2400" dirty="0"/>
              <a:t> se </a:t>
            </a:r>
            <a:r>
              <a:rPr lang="en-US" sz="2400" dirty="0" err="1"/>
              <a:t>za</a:t>
            </a:r>
            <a:r>
              <a:rPr lang="en-US" sz="2400" dirty="0"/>
              <a:t> to, </a:t>
            </a:r>
            <a:r>
              <a:rPr lang="en-US" sz="2400" dirty="0" err="1"/>
              <a:t>že</a:t>
            </a:r>
            <a:r>
              <a:rPr lang="en-US" sz="2400" dirty="0"/>
              <a:t> </a:t>
            </a:r>
            <a:r>
              <a:rPr lang="en-US" sz="2400" dirty="0" err="1"/>
              <a:t>vlastníkem</a:t>
            </a:r>
            <a:r>
              <a:rPr lang="en-US" sz="2400" dirty="0"/>
              <a:t> </a:t>
            </a:r>
            <a:r>
              <a:rPr lang="en-US" sz="2400" dirty="0" err="1"/>
              <a:t>zaknihovaného</a:t>
            </a:r>
            <a:r>
              <a:rPr lang="en-US" sz="2400" dirty="0"/>
              <a:t> </a:t>
            </a:r>
            <a:r>
              <a:rPr lang="en-US" sz="2400" dirty="0" err="1"/>
              <a:t>cenného</a:t>
            </a:r>
            <a:r>
              <a:rPr lang="en-US" sz="2400" dirty="0"/>
              <a:t> </a:t>
            </a:r>
            <a:r>
              <a:rPr lang="en-US" sz="2400" dirty="0" err="1"/>
              <a:t>papíru</a:t>
            </a:r>
            <a:r>
              <a:rPr lang="en-US" sz="2400" dirty="0"/>
              <a:t> je </a:t>
            </a:r>
            <a:r>
              <a:rPr lang="en-US" sz="2400" dirty="0" err="1"/>
              <a:t>osoba</a:t>
            </a:r>
            <a:r>
              <a:rPr lang="en-US" sz="2400" dirty="0"/>
              <a:t>, </a:t>
            </a:r>
            <a:r>
              <a:rPr lang="en-US" sz="2400" dirty="0" err="1"/>
              <a:t>na</a:t>
            </a:r>
            <a:r>
              <a:rPr lang="en-US" sz="2400" dirty="0"/>
              <a:t> </a:t>
            </a:r>
            <a:r>
              <a:rPr lang="en-US" sz="2400" dirty="0" err="1"/>
              <a:t>jejímž</a:t>
            </a:r>
            <a:r>
              <a:rPr lang="en-US" sz="2400" dirty="0"/>
              <a:t> </a:t>
            </a:r>
            <a:r>
              <a:rPr lang="en-US" sz="2400" dirty="0" err="1"/>
              <a:t>účtu</a:t>
            </a:r>
            <a:r>
              <a:rPr lang="en-US" sz="2400" dirty="0"/>
              <a:t> </a:t>
            </a:r>
            <a:r>
              <a:rPr lang="en-US" sz="2400" dirty="0" err="1"/>
              <a:t>vlastníka</a:t>
            </a:r>
            <a:r>
              <a:rPr lang="en-US" sz="2400" dirty="0"/>
              <a:t> je </a:t>
            </a:r>
            <a:r>
              <a:rPr lang="en-US" sz="2400" dirty="0" err="1"/>
              <a:t>zaknihovaný</a:t>
            </a:r>
            <a:r>
              <a:rPr lang="en-US" sz="2400" dirty="0"/>
              <a:t> </a:t>
            </a:r>
            <a:r>
              <a:rPr lang="en-US" sz="2400" dirty="0" err="1"/>
              <a:t>cenný</a:t>
            </a:r>
            <a:r>
              <a:rPr lang="en-US" sz="2400" dirty="0"/>
              <a:t> </a:t>
            </a:r>
            <a:r>
              <a:rPr lang="en-US" sz="2400" dirty="0" err="1"/>
              <a:t>papír</a:t>
            </a:r>
            <a:r>
              <a:rPr lang="en-US" sz="2400" dirty="0"/>
              <a:t> </a:t>
            </a:r>
            <a:r>
              <a:rPr lang="en-US" sz="2400" dirty="0" err="1"/>
              <a:t>evidován</a:t>
            </a:r>
            <a:r>
              <a:rPr lang="en-US" sz="2400" dirty="0"/>
              <a:t>.</a:t>
            </a:r>
            <a:endParaRPr lang="cs-CZ" sz="2400" dirty="0"/>
          </a:p>
          <a:p>
            <a:pPr marL="274320" indent="-274320" fontAlgn="auto">
              <a:spcAft>
                <a:spcPts val="0"/>
              </a:spcAft>
              <a:buNone/>
              <a:defRPr/>
            </a:pPr>
            <a:endParaRPr lang="cs-CZ" sz="2400" dirty="0"/>
          </a:p>
          <a:p>
            <a:pPr marL="274320" indent="-274320" fontAlgn="auto">
              <a:spcAft>
                <a:spcPts val="0"/>
              </a:spcAft>
              <a:buNone/>
              <a:defRPr/>
            </a:pPr>
            <a:r>
              <a:rPr lang="cs-CZ" sz="2400" dirty="0"/>
              <a:t>	</a:t>
            </a:r>
            <a:r>
              <a:rPr lang="en-US" sz="2400" dirty="0" err="1"/>
              <a:t>Převádí</a:t>
            </a:r>
            <a:r>
              <a:rPr lang="en-US" sz="2400" dirty="0"/>
              <a:t>-li se </a:t>
            </a:r>
            <a:r>
              <a:rPr lang="en-US" sz="2400" dirty="0" err="1"/>
              <a:t>zaknihovaný</a:t>
            </a:r>
            <a:r>
              <a:rPr lang="en-US" sz="2400" dirty="0"/>
              <a:t> </a:t>
            </a:r>
            <a:r>
              <a:rPr lang="en-US" sz="2400" dirty="0" err="1"/>
              <a:t>investiční</a:t>
            </a:r>
            <a:r>
              <a:rPr lang="en-US" sz="2400" dirty="0"/>
              <a:t> </a:t>
            </a:r>
            <a:r>
              <a:rPr lang="en-US" sz="2400" dirty="0" err="1"/>
              <a:t>nástroj</a:t>
            </a:r>
            <a:r>
              <a:rPr lang="en-US" sz="2400" dirty="0"/>
              <a:t> a </a:t>
            </a:r>
            <a:r>
              <a:rPr lang="en-US" sz="2400" dirty="0" err="1"/>
              <a:t>změna</a:t>
            </a:r>
            <a:r>
              <a:rPr lang="en-US" sz="2400" dirty="0"/>
              <a:t> se </a:t>
            </a:r>
            <a:r>
              <a:rPr lang="en-US" sz="2400" dirty="0" err="1"/>
              <a:t>nezapisuje</a:t>
            </a:r>
            <a:r>
              <a:rPr lang="en-US" sz="2400" dirty="0"/>
              <a:t> </a:t>
            </a:r>
            <a:r>
              <a:rPr lang="en-US" sz="2400" dirty="0" err="1"/>
              <a:t>na</a:t>
            </a:r>
            <a:r>
              <a:rPr lang="en-US" sz="2400" dirty="0"/>
              <a:t> </a:t>
            </a:r>
            <a:r>
              <a:rPr lang="en-US" sz="2400" dirty="0" err="1"/>
              <a:t>účtu</a:t>
            </a:r>
            <a:r>
              <a:rPr lang="en-US" sz="2400" dirty="0"/>
              <a:t> </a:t>
            </a:r>
            <a:r>
              <a:rPr lang="en-US" sz="2400" dirty="0" err="1"/>
              <a:t>zákazníků</a:t>
            </a:r>
            <a:r>
              <a:rPr lang="en-US" sz="2400" dirty="0"/>
              <a:t>, </a:t>
            </a:r>
            <a:r>
              <a:rPr lang="en-US" sz="2400" dirty="0" err="1"/>
              <a:t>dochází</a:t>
            </a:r>
            <a:r>
              <a:rPr lang="en-US" sz="2400" dirty="0"/>
              <a:t> k </a:t>
            </a:r>
            <a:r>
              <a:rPr lang="en-US" sz="2400" dirty="0" err="1"/>
              <a:t>převodu</a:t>
            </a:r>
            <a:r>
              <a:rPr lang="en-US" sz="2400" dirty="0"/>
              <a:t> </a:t>
            </a:r>
            <a:r>
              <a:rPr lang="en-US" sz="2400" dirty="0" err="1"/>
              <a:t>vlastnictví</a:t>
            </a:r>
            <a:r>
              <a:rPr lang="en-US" sz="2400" dirty="0"/>
              <a:t> k </a:t>
            </a:r>
            <a:r>
              <a:rPr lang="en-US" sz="2400" dirty="0" err="1"/>
              <a:t>okamžiku</a:t>
            </a:r>
            <a:r>
              <a:rPr lang="en-US" sz="2400" dirty="0"/>
              <a:t> </a:t>
            </a:r>
            <a:r>
              <a:rPr lang="en-US" sz="2400" dirty="0" err="1"/>
              <a:t>zápisu</a:t>
            </a:r>
            <a:r>
              <a:rPr lang="en-US" sz="2400" dirty="0"/>
              <a:t> </a:t>
            </a:r>
            <a:r>
              <a:rPr lang="en-US" sz="2400" dirty="0" err="1"/>
              <a:t>na</a:t>
            </a:r>
            <a:r>
              <a:rPr lang="en-US" sz="2400" dirty="0"/>
              <a:t> </a:t>
            </a:r>
            <a:r>
              <a:rPr lang="en-US" sz="2400" dirty="0" err="1"/>
              <a:t>účet</a:t>
            </a:r>
            <a:r>
              <a:rPr lang="en-US" sz="2400" dirty="0"/>
              <a:t> </a:t>
            </a:r>
            <a:r>
              <a:rPr lang="en-US" sz="2400" dirty="0" err="1"/>
              <a:t>vlastníka</a:t>
            </a:r>
            <a:r>
              <a:rPr lang="en-US" sz="2400" dirty="0"/>
              <a:t>; </a:t>
            </a:r>
            <a:r>
              <a:rPr lang="en-US" sz="2400" dirty="0" err="1"/>
              <a:t>změna</a:t>
            </a:r>
            <a:r>
              <a:rPr lang="en-US" sz="2400" dirty="0"/>
              <a:t> se </a:t>
            </a:r>
            <a:r>
              <a:rPr lang="en-US" sz="2400" dirty="0" err="1"/>
              <a:t>zapíše</a:t>
            </a:r>
            <a:r>
              <a:rPr lang="en-US" sz="2400" dirty="0"/>
              <a:t> </a:t>
            </a:r>
            <a:r>
              <a:rPr lang="en-US" sz="2400" dirty="0" err="1"/>
              <a:t>neprodleně</a:t>
            </a:r>
            <a:r>
              <a:rPr lang="en-US" sz="2400" dirty="0"/>
              <a:t>, </a:t>
            </a:r>
            <a:r>
              <a:rPr lang="en-US" sz="2400" dirty="0" err="1"/>
              <a:t>nejpozději</a:t>
            </a:r>
            <a:r>
              <a:rPr lang="en-US" sz="2400" dirty="0"/>
              <a:t> </a:t>
            </a:r>
            <a:r>
              <a:rPr lang="en-US" sz="2400" dirty="0" err="1"/>
              <a:t>však</a:t>
            </a:r>
            <a:r>
              <a:rPr lang="en-US" sz="2400" dirty="0"/>
              <a:t> do </a:t>
            </a:r>
            <a:r>
              <a:rPr lang="en-US" sz="2400" dirty="0" err="1"/>
              <a:t>závěrky</a:t>
            </a:r>
            <a:r>
              <a:rPr lang="en-US" sz="2400" dirty="0"/>
              <a:t> </a:t>
            </a:r>
            <a:r>
              <a:rPr lang="en-US" sz="2400" dirty="0" err="1"/>
              <a:t>dne</a:t>
            </a:r>
            <a:r>
              <a:rPr lang="cs-CZ" sz="2400" dirty="0"/>
              <a:t> (§ 96 odst. 2 ZPKT).</a:t>
            </a:r>
            <a:endParaRPr lang="en-US" sz="2400" dirty="0"/>
          </a:p>
        </p:txBody>
      </p:sp>
    </p:spTree>
    <p:extLst>
      <p:ext uri="{BB962C8B-B14F-4D97-AF65-F5344CB8AC3E}">
        <p14:creationId xmlns:p14="http://schemas.microsoft.com/office/powerpoint/2010/main" val="2431412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cs-CZ" altLang="cs-CZ" dirty="0" smtClean="0"/>
              <a:t>Účet zákazníka</a:t>
            </a:r>
            <a:endParaRPr lang="en-US" altLang="cs-CZ" dirty="0" smtClean="0"/>
          </a:p>
        </p:txBody>
      </p:sp>
      <p:sp>
        <p:nvSpPr>
          <p:cNvPr id="24579" name="Rectangle 3"/>
          <p:cNvSpPr>
            <a:spLocks noGrp="1" noChangeArrowheads="1"/>
          </p:cNvSpPr>
          <p:nvPr>
            <p:ph sz="quarter" idx="1"/>
          </p:nvPr>
        </p:nvSpPr>
        <p:spPr>
          <a:xfrm>
            <a:off x="378691" y="1459832"/>
            <a:ext cx="11094509" cy="5398168"/>
          </a:xfrm>
        </p:spPr>
        <p:txBody>
          <a:bodyPr>
            <a:normAutofit fontScale="85000" lnSpcReduction="20000"/>
          </a:bodyPr>
          <a:lstStyle/>
          <a:p>
            <a:pPr marL="274320" indent="-274320" fontAlgn="auto">
              <a:spcAft>
                <a:spcPts val="0"/>
              </a:spcAft>
              <a:buNone/>
              <a:defRPr/>
            </a:pPr>
            <a:r>
              <a:rPr lang="cs-CZ" sz="2400" dirty="0"/>
              <a:t>	Na účtu zákazníků jsou evidovány zaknihované cenné papíry osob, které zaknihovaný cenný papír svěřily tomu, pro něhož byl účet zákazníků zřízen.</a:t>
            </a:r>
          </a:p>
          <a:p>
            <a:pPr marL="274320" indent="-274320" fontAlgn="auto">
              <a:spcAft>
                <a:spcPts val="0"/>
              </a:spcAft>
              <a:buNone/>
              <a:defRPr/>
            </a:pPr>
            <a:r>
              <a:rPr lang="cs-CZ" sz="2400" dirty="0"/>
              <a:t> </a:t>
            </a:r>
          </a:p>
          <a:p>
            <a:pPr marL="274320" indent="-274320" fontAlgn="auto">
              <a:spcAft>
                <a:spcPts val="0"/>
              </a:spcAft>
              <a:buNone/>
              <a:defRPr/>
            </a:pPr>
            <a:r>
              <a:rPr lang="cs-CZ" sz="2400" dirty="0"/>
              <a:t>	Ten, pro koho byl účet zákazníků </a:t>
            </a:r>
            <a:r>
              <a:rPr lang="cs-CZ" sz="2400" dirty="0" smtClean="0"/>
              <a:t>zřízen (OCP), </a:t>
            </a:r>
            <a:r>
              <a:rPr lang="cs-CZ" sz="2400" dirty="0"/>
              <a:t>není vlastníkem zaknihovaných cenných papírů evidovaných na tomto účtu.</a:t>
            </a:r>
          </a:p>
          <a:p>
            <a:pPr marL="274320" indent="-274320" fontAlgn="auto">
              <a:spcAft>
                <a:spcPts val="0"/>
              </a:spcAft>
              <a:buNone/>
              <a:defRPr/>
            </a:pPr>
            <a:endParaRPr lang="cs-CZ" sz="2400" dirty="0"/>
          </a:p>
          <a:p>
            <a:pPr marL="274320" indent="-274320" fontAlgn="auto">
              <a:spcAft>
                <a:spcPts val="0"/>
              </a:spcAft>
              <a:buNone/>
              <a:defRPr/>
            </a:pPr>
            <a:r>
              <a:rPr lang="cs-CZ" sz="2000" dirty="0"/>
              <a:t>	</a:t>
            </a:r>
            <a:r>
              <a:rPr lang="cs-CZ" sz="2000" dirty="0" smtClean="0"/>
              <a:t>R</a:t>
            </a:r>
            <a:r>
              <a:rPr lang="en-US" sz="2000" dirty="0" err="1" smtClean="0"/>
              <a:t>ozdělení</a:t>
            </a:r>
            <a:r>
              <a:rPr lang="en-US" sz="2000" dirty="0" smtClean="0"/>
              <a:t> </a:t>
            </a:r>
            <a:r>
              <a:rPr lang="en-US" sz="2000" dirty="0" err="1" smtClean="0"/>
              <a:t>slouž</a:t>
            </a:r>
            <a:r>
              <a:rPr lang="cs-CZ" sz="2000" dirty="0" smtClean="0"/>
              <a:t>í </a:t>
            </a:r>
            <a:r>
              <a:rPr lang="en-US" sz="2000" dirty="0" smtClean="0"/>
              <a:t>k </a:t>
            </a:r>
            <a:r>
              <a:rPr lang="en-US" sz="2000" dirty="0" err="1"/>
              <a:t>bezpochybnému</a:t>
            </a:r>
            <a:r>
              <a:rPr lang="en-US" sz="2000" dirty="0"/>
              <a:t> </a:t>
            </a:r>
            <a:r>
              <a:rPr lang="en-US" sz="2000" dirty="0" err="1"/>
              <a:t>oddělení</a:t>
            </a:r>
            <a:r>
              <a:rPr lang="en-US" sz="2000" dirty="0"/>
              <a:t> </a:t>
            </a:r>
            <a:r>
              <a:rPr lang="en-US" sz="2000" dirty="0" err="1"/>
              <a:t>vlastnictví</a:t>
            </a:r>
            <a:r>
              <a:rPr lang="en-US" sz="2000" dirty="0"/>
              <a:t> </a:t>
            </a:r>
            <a:r>
              <a:rPr lang="en-US" sz="2000" dirty="0" err="1"/>
              <a:t>obchodníků</a:t>
            </a:r>
            <a:r>
              <a:rPr lang="en-US" sz="2000" dirty="0"/>
              <a:t> s </a:t>
            </a:r>
            <a:r>
              <a:rPr lang="en-US" sz="2000" dirty="0" err="1"/>
              <a:t>cennými</a:t>
            </a:r>
            <a:r>
              <a:rPr lang="en-US" sz="2000" dirty="0"/>
              <a:t> </a:t>
            </a:r>
            <a:r>
              <a:rPr lang="en-US" sz="2000" dirty="0" err="1"/>
              <a:t>papíry</a:t>
            </a:r>
            <a:r>
              <a:rPr lang="en-US" sz="2000" dirty="0"/>
              <a:t> od </a:t>
            </a:r>
            <a:r>
              <a:rPr lang="en-US" sz="2000" dirty="0" err="1"/>
              <a:t>vlastnictví</a:t>
            </a:r>
            <a:r>
              <a:rPr lang="en-US" sz="2000" dirty="0"/>
              <a:t> </a:t>
            </a:r>
            <a:r>
              <a:rPr lang="en-US" sz="2000" dirty="0" err="1"/>
              <a:t>jejich</a:t>
            </a:r>
            <a:r>
              <a:rPr lang="en-US" sz="2000" dirty="0"/>
              <a:t> </a:t>
            </a:r>
            <a:r>
              <a:rPr lang="en-US" sz="2000" dirty="0" err="1"/>
              <a:t>klientů</a:t>
            </a:r>
            <a:endParaRPr lang="cs-CZ" sz="2400" dirty="0"/>
          </a:p>
          <a:p>
            <a:pPr marL="274320" indent="-274320" fontAlgn="auto">
              <a:spcAft>
                <a:spcPts val="0"/>
              </a:spcAft>
              <a:buNone/>
              <a:defRPr/>
            </a:pPr>
            <a:endParaRPr lang="cs-CZ" sz="2400" dirty="0"/>
          </a:p>
          <a:p>
            <a:pPr marL="274320" indent="-274320" fontAlgn="auto">
              <a:spcAft>
                <a:spcPts val="0"/>
              </a:spcAft>
              <a:buNone/>
              <a:defRPr/>
            </a:pPr>
            <a:r>
              <a:rPr lang="cs-CZ" sz="2400" dirty="0"/>
              <a:t>	</a:t>
            </a:r>
            <a:r>
              <a:rPr lang="en-US" sz="2400" dirty="0" err="1"/>
              <a:t>Převádí</a:t>
            </a:r>
            <a:r>
              <a:rPr lang="en-US" sz="2400" dirty="0"/>
              <a:t>-li se </a:t>
            </a:r>
            <a:r>
              <a:rPr lang="en-US" sz="2400" dirty="0" err="1"/>
              <a:t>zaknihovaný</a:t>
            </a:r>
            <a:r>
              <a:rPr lang="en-US" sz="2400" dirty="0"/>
              <a:t> </a:t>
            </a:r>
            <a:r>
              <a:rPr lang="en-US" sz="2400" dirty="0" err="1"/>
              <a:t>investiční</a:t>
            </a:r>
            <a:r>
              <a:rPr lang="en-US" sz="2400" dirty="0"/>
              <a:t> </a:t>
            </a:r>
            <a:r>
              <a:rPr lang="en-US" sz="2400" dirty="0" err="1"/>
              <a:t>nástroj</a:t>
            </a:r>
            <a:r>
              <a:rPr lang="en-US" sz="2400" dirty="0"/>
              <a:t> </a:t>
            </a:r>
            <a:r>
              <a:rPr lang="en-US" sz="2400" dirty="0" err="1"/>
              <a:t>na</a:t>
            </a:r>
            <a:r>
              <a:rPr lang="en-US" sz="2400" dirty="0"/>
              <a:t> </a:t>
            </a:r>
            <a:r>
              <a:rPr lang="en-US" sz="2400" dirty="0" err="1"/>
              <a:t>nového</a:t>
            </a:r>
            <a:r>
              <a:rPr lang="en-US" sz="2400" dirty="0"/>
              <a:t> </a:t>
            </a:r>
            <a:r>
              <a:rPr lang="en-US" sz="2400" dirty="0" err="1"/>
              <a:t>vlastníka</a:t>
            </a:r>
            <a:r>
              <a:rPr lang="en-US" sz="2400" dirty="0"/>
              <a:t>, </a:t>
            </a:r>
            <a:r>
              <a:rPr lang="en-US" sz="2400" dirty="0" err="1"/>
              <a:t>dochází</a:t>
            </a:r>
            <a:r>
              <a:rPr lang="en-US" sz="2400" dirty="0"/>
              <a:t> k </a:t>
            </a:r>
            <a:r>
              <a:rPr lang="en-US" sz="2400" dirty="0" err="1"/>
              <a:t>převodu</a:t>
            </a:r>
            <a:r>
              <a:rPr lang="en-US" sz="2400" dirty="0"/>
              <a:t> </a:t>
            </a:r>
            <a:r>
              <a:rPr lang="en-US" sz="2400" dirty="0" err="1"/>
              <a:t>vlastnictví</a:t>
            </a:r>
            <a:r>
              <a:rPr lang="en-US" sz="2400" dirty="0"/>
              <a:t> </a:t>
            </a:r>
            <a:r>
              <a:rPr lang="en-US" sz="2400" b="1" dirty="0"/>
              <a:t>v </a:t>
            </a:r>
            <a:r>
              <a:rPr lang="en-US" sz="2400" b="1" dirty="0" err="1"/>
              <a:t>okamžiku</a:t>
            </a:r>
            <a:r>
              <a:rPr lang="en-US" sz="2400" b="1" dirty="0"/>
              <a:t> </a:t>
            </a:r>
            <a:r>
              <a:rPr lang="en-US" sz="2400" b="1" dirty="0" err="1"/>
              <a:t>zápisu</a:t>
            </a:r>
            <a:r>
              <a:rPr lang="en-US" sz="2400" b="1" dirty="0"/>
              <a:t> </a:t>
            </a:r>
            <a:r>
              <a:rPr lang="en-US" sz="2400" b="1" dirty="0" err="1"/>
              <a:t>na</a:t>
            </a:r>
            <a:r>
              <a:rPr lang="en-US" sz="2400" b="1" dirty="0"/>
              <a:t> </a:t>
            </a:r>
            <a:r>
              <a:rPr lang="en-US" sz="2400" b="1" dirty="0" err="1"/>
              <a:t>účet</a:t>
            </a:r>
            <a:r>
              <a:rPr lang="en-US" sz="2400" b="1" dirty="0"/>
              <a:t> </a:t>
            </a:r>
            <a:r>
              <a:rPr lang="en-US" sz="2400" b="1" dirty="0" err="1"/>
              <a:t>zákazníků</a:t>
            </a:r>
            <a:r>
              <a:rPr lang="en-US" sz="2400" dirty="0"/>
              <a:t>. </a:t>
            </a:r>
            <a:r>
              <a:rPr lang="en-US" sz="2400" dirty="0" err="1"/>
              <a:t>Majitel</a:t>
            </a:r>
            <a:r>
              <a:rPr lang="en-US" sz="2400" dirty="0"/>
              <a:t> </a:t>
            </a:r>
            <a:r>
              <a:rPr lang="en-US" sz="2400" dirty="0" err="1"/>
              <a:t>účtu</a:t>
            </a:r>
            <a:r>
              <a:rPr lang="en-US" sz="2400" dirty="0"/>
              <a:t> </a:t>
            </a:r>
            <a:r>
              <a:rPr lang="en-US" sz="2400" dirty="0" err="1"/>
              <a:t>zákazníků</a:t>
            </a:r>
            <a:r>
              <a:rPr lang="en-US" sz="2400" dirty="0"/>
              <a:t> je </a:t>
            </a:r>
            <a:r>
              <a:rPr lang="en-US" sz="2400" dirty="0" err="1"/>
              <a:t>povinen</a:t>
            </a:r>
            <a:r>
              <a:rPr lang="en-US" sz="2400" dirty="0"/>
              <a:t> </a:t>
            </a:r>
            <a:r>
              <a:rPr lang="en-US" sz="2400" dirty="0" err="1"/>
              <a:t>neprodleně</a:t>
            </a:r>
            <a:r>
              <a:rPr lang="en-US" sz="2400" dirty="0"/>
              <a:t> </a:t>
            </a:r>
            <a:r>
              <a:rPr lang="en-US" sz="2400" dirty="0" err="1"/>
              <a:t>zapsat</a:t>
            </a:r>
            <a:r>
              <a:rPr lang="en-US" sz="2400" dirty="0"/>
              <a:t> </a:t>
            </a:r>
            <a:r>
              <a:rPr lang="en-US" sz="2400" dirty="0" err="1"/>
              <a:t>tuto</a:t>
            </a:r>
            <a:r>
              <a:rPr lang="en-US" sz="2400" dirty="0"/>
              <a:t> </a:t>
            </a:r>
            <a:r>
              <a:rPr lang="en-US" sz="2400" dirty="0" err="1"/>
              <a:t>změnu</a:t>
            </a:r>
            <a:r>
              <a:rPr lang="en-US" sz="2400" dirty="0"/>
              <a:t> </a:t>
            </a:r>
            <a:r>
              <a:rPr lang="en-US" sz="2400" dirty="0" err="1"/>
              <a:t>na</a:t>
            </a:r>
            <a:r>
              <a:rPr lang="en-US" sz="2400" dirty="0"/>
              <a:t> </a:t>
            </a:r>
            <a:r>
              <a:rPr lang="en-US" sz="2400" dirty="0" err="1"/>
              <a:t>účtu</a:t>
            </a:r>
            <a:r>
              <a:rPr lang="en-US" sz="2400" dirty="0"/>
              <a:t> </a:t>
            </a:r>
            <a:r>
              <a:rPr lang="en-US" sz="2400" dirty="0" err="1"/>
              <a:t>vlastníka</a:t>
            </a:r>
            <a:r>
              <a:rPr lang="en-US" sz="2400" dirty="0"/>
              <a:t>, </a:t>
            </a:r>
            <a:r>
              <a:rPr lang="en-US" sz="2400" dirty="0" err="1"/>
              <a:t>nejpozději</a:t>
            </a:r>
            <a:r>
              <a:rPr lang="en-US" sz="2400" dirty="0"/>
              <a:t> </a:t>
            </a:r>
            <a:r>
              <a:rPr lang="en-US" sz="2400" dirty="0" err="1"/>
              <a:t>však</a:t>
            </a:r>
            <a:r>
              <a:rPr lang="en-US" sz="2400" dirty="0"/>
              <a:t> do </a:t>
            </a:r>
            <a:r>
              <a:rPr lang="en-US" sz="2400" dirty="0" err="1"/>
              <a:t>závěrky</a:t>
            </a:r>
            <a:r>
              <a:rPr lang="en-US" sz="2400" dirty="0"/>
              <a:t> </a:t>
            </a:r>
            <a:r>
              <a:rPr lang="en-US" sz="2400" dirty="0" err="1"/>
              <a:t>dne</a:t>
            </a:r>
            <a:r>
              <a:rPr lang="en-US" sz="2400" dirty="0"/>
              <a:t>; </a:t>
            </a:r>
            <a:r>
              <a:rPr lang="en-US" sz="2400" dirty="0" err="1"/>
              <a:t>změna</a:t>
            </a:r>
            <a:r>
              <a:rPr lang="en-US" sz="2400" dirty="0"/>
              <a:t> se </a:t>
            </a:r>
            <a:r>
              <a:rPr lang="en-US" sz="2400" dirty="0" err="1"/>
              <a:t>zapíše</a:t>
            </a:r>
            <a:r>
              <a:rPr lang="en-US" sz="2400" dirty="0"/>
              <a:t> k </a:t>
            </a:r>
            <a:r>
              <a:rPr lang="en-US" sz="2400" dirty="0" err="1"/>
              <a:t>okamžiku</a:t>
            </a:r>
            <a:r>
              <a:rPr lang="en-US" sz="2400" dirty="0"/>
              <a:t> </a:t>
            </a:r>
            <a:r>
              <a:rPr lang="en-US" sz="2400" dirty="0" err="1"/>
              <a:t>zápisu</a:t>
            </a:r>
            <a:r>
              <a:rPr lang="en-US" sz="2400" dirty="0"/>
              <a:t> </a:t>
            </a:r>
            <a:r>
              <a:rPr lang="en-US" sz="2400" dirty="0" err="1"/>
              <a:t>na</a:t>
            </a:r>
            <a:r>
              <a:rPr lang="en-US" sz="2400" dirty="0"/>
              <a:t> </a:t>
            </a:r>
            <a:r>
              <a:rPr lang="en-US" sz="2400" dirty="0" err="1"/>
              <a:t>účet</a:t>
            </a:r>
            <a:r>
              <a:rPr lang="en-US" sz="2400" dirty="0"/>
              <a:t> </a:t>
            </a:r>
            <a:r>
              <a:rPr lang="en-US" sz="2400" dirty="0" err="1"/>
              <a:t>zákazníků</a:t>
            </a:r>
            <a:r>
              <a:rPr lang="cs-CZ" sz="2400" dirty="0"/>
              <a:t> (§ 96 odst. 1 ZPKT)</a:t>
            </a:r>
            <a:endParaRPr lang="en-US" sz="2400" dirty="0"/>
          </a:p>
          <a:p>
            <a:pPr marL="274320" indent="-274320" fontAlgn="auto">
              <a:spcAft>
                <a:spcPts val="0"/>
              </a:spcAft>
              <a:buNone/>
              <a:defRPr/>
            </a:pPr>
            <a:r>
              <a:rPr lang="en-US" sz="2400" dirty="0"/>
              <a:t> </a:t>
            </a:r>
          </a:p>
          <a:p>
            <a:pPr marL="274320" indent="-274320" fontAlgn="auto">
              <a:spcAft>
                <a:spcPts val="0"/>
              </a:spcAft>
              <a:buNone/>
              <a:defRPr/>
            </a:pPr>
            <a:endParaRPr lang="en-US" sz="2400" dirty="0"/>
          </a:p>
        </p:txBody>
      </p:sp>
    </p:spTree>
    <p:extLst>
      <p:ext uri="{BB962C8B-B14F-4D97-AF65-F5344CB8AC3E}">
        <p14:creationId xmlns:p14="http://schemas.microsoft.com/office/powerpoint/2010/main" val="20464045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cs-CZ" altLang="cs-CZ" dirty="0" smtClean="0"/>
              <a:t>Evidence emisí</a:t>
            </a:r>
            <a:endParaRPr lang="en-US" altLang="cs-CZ" dirty="0" smtClean="0"/>
          </a:p>
        </p:txBody>
      </p:sp>
      <p:sp>
        <p:nvSpPr>
          <p:cNvPr id="24579" name="Rectangle 3"/>
          <p:cNvSpPr>
            <a:spLocks noGrp="1" noChangeArrowheads="1"/>
          </p:cNvSpPr>
          <p:nvPr>
            <p:ph sz="quarter" idx="1"/>
          </p:nvPr>
        </p:nvSpPr>
        <p:spPr>
          <a:xfrm>
            <a:off x="240145" y="1320800"/>
            <a:ext cx="11665527" cy="5537199"/>
          </a:xfrm>
        </p:spPr>
        <p:txBody>
          <a:bodyPr>
            <a:normAutofit fontScale="92500"/>
          </a:bodyPr>
          <a:lstStyle/>
          <a:p>
            <a:pPr marL="274320" indent="-274320" fontAlgn="auto">
              <a:spcAft>
                <a:spcPts val="0"/>
              </a:spcAft>
              <a:buNone/>
              <a:defRPr/>
            </a:pPr>
            <a:r>
              <a:rPr lang="cs-CZ" sz="2400" dirty="0"/>
              <a:t>	</a:t>
            </a:r>
            <a:r>
              <a:rPr lang="en-US" sz="2400" dirty="0" err="1"/>
              <a:t>Centrální</a:t>
            </a:r>
            <a:r>
              <a:rPr lang="en-US" sz="2400" dirty="0"/>
              <a:t> </a:t>
            </a:r>
            <a:r>
              <a:rPr lang="en-US" sz="2400" dirty="0" err="1"/>
              <a:t>depozitář</a:t>
            </a:r>
            <a:r>
              <a:rPr lang="en-US" sz="2400" dirty="0"/>
              <a:t> </a:t>
            </a:r>
            <a:r>
              <a:rPr lang="en-US" sz="2400" dirty="0" err="1"/>
              <a:t>vede</a:t>
            </a:r>
            <a:r>
              <a:rPr lang="en-US" sz="2400" dirty="0"/>
              <a:t> </a:t>
            </a:r>
            <a:r>
              <a:rPr lang="en-US" sz="2400" dirty="0" err="1"/>
              <a:t>evidenci</a:t>
            </a:r>
            <a:r>
              <a:rPr lang="en-US" sz="2400" dirty="0"/>
              <a:t> </a:t>
            </a:r>
            <a:r>
              <a:rPr lang="en-US" sz="2400" dirty="0" err="1"/>
              <a:t>emisí</a:t>
            </a:r>
            <a:r>
              <a:rPr lang="en-US" sz="2400" dirty="0"/>
              <a:t> </a:t>
            </a:r>
            <a:r>
              <a:rPr lang="en-US" sz="2400" dirty="0" err="1"/>
              <a:t>zaknihovaných</a:t>
            </a:r>
            <a:r>
              <a:rPr lang="en-US" sz="2400" dirty="0"/>
              <a:t> </a:t>
            </a:r>
            <a:r>
              <a:rPr lang="en-US" sz="2400" dirty="0" err="1"/>
              <a:t>cenných</a:t>
            </a:r>
            <a:r>
              <a:rPr lang="en-US" sz="2400" dirty="0"/>
              <a:t> </a:t>
            </a:r>
            <a:r>
              <a:rPr lang="en-US" sz="2400" dirty="0" err="1"/>
              <a:t>papírů</a:t>
            </a:r>
            <a:r>
              <a:rPr lang="en-US" sz="2400" dirty="0"/>
              <a:t> </a:t>
            </a:r>
            <a:r>
              <a:rPr lang="en-US" sz="2400" dirty="0" err="1"/>
              <a:t>na</a:t>
            </a:r>
            <a:r>
              <a:rPr lang="en-US" sz="2400" dirty="0"/>
              <a:t> </a:t>
            </a:r>
            <a:r>
              <a:rPr lang="en-US" sz="2400" dirty="0" err="1"/>
              <a:t>základě</a:t>
            </a:r>
            <a:r>
              <a:rPr lang="en-US" sz="2400" dirty="0"/>
              <a:t> </a:t>
            </a:r>
            <a:r>
              <a:rPr lang="en-US" sz="2400" dirty="0" err="1"/>
              <a:t>smlouvy</a:t>
            </a:r>
            <a:r>
              <a:rPr lang="en-US" sz="2400" dirty="0"/>
              <a:t> s </a:t>
            </a:r>
            <a:r>
              <a:rPr lang="en-US" sz="2400" dirty="0" err="1"/>
              <a:t>emitentem</a:t>
            </a:r>
            <a:r>
              <a:rPr lang="en-US" sz="2400" dirty="0"/>
              <a:t>.</a:t>
            </a:r>
          </a:p>
          <a:p>
            <a:pPr marL="274320" indent="-274320" fontAlgn="auto">
              <a:spcAft>
                <a:spcPts val="0"/>
              </a:spcAft>
              <a:buNone/>
              <a:defRPr/>
            </a:pPr>
            <a:r>
              <a:rPr lang="en-US" sz="2400" dirty="0"/>
              <a:t> </a:t>
            </a:r>
          </a:p>
          <a:p>
            <a:pPr marL="274320" indent="-274320" fontAlgn="auto">
              <a:spcAft>
                <a:spcPts val="0"/>
              </a:spcAft>
              <a:buNone/>
              <a:defRPr/>
            </a:pPr>
            <a:r>
              <a:rPr lang="en-US" sz="2400" dirty="0"/>
              <a:t>	</a:t>
            </a:r>
            <a:r>
              <a:rPr lang="en-US" sz="2400" dirty="0" err="1"/>
              <a:t>Centrální</a:t>
            </a:r>
            <a:r>
              <a:rPr lang="en-US" sz="2400" dirty="0"/>
              <a:t> </a:t>
            </a:r>
            <a:r>
              <a:rPr lang="en-US" sz="2400" dirty="0" err="1"/>
              <a:t>depozitář</a:t>
            </a:r>
            <a:r>
              <a:rPr lang="en-US" sz="2400" dirty="0"/>
              <a:t> </a:t>
            </a:r>
            <a:r>
              <a:rPr lang="en-US" sz="2400" dirty="0" err="1"/>
              <a:t>předá</a:t>
            </a:r>
            <a:r>
              <a:rPr lang="en-US" sz="2400" dirty="0"/>
              <a:t> </a:t>
            </a:r>
            <a:r>
              <a:rPr lang="en-US" sz="2400" dirty="0" err="1"/>
              <a:t>emitentovi</a:t>
            </a:r>
            <a:r>
              <a:rPr lang="en-US" sz="2400" dirty="0"/>
              <a:t> </a:t>
            </a:r>
            <a:r>
              <a:rPr lang="en-US" sz="2400" dirty="0" err="1"/>
              <a:t>výpis</a:t>
            </a:r>
            <a:r>
              <a:rPr lang="en-US" sz="2400" dirty="0"/>
              <a:t> z evidence </a:t>
            </a:r>
            <a:r>
              <a:rPr lang="en-US" sz="2400" dirty="0" err="1"/>
              <a:t>emise</a:t>
            </a:r>
            <a:r>
              <a:rPr lang="en-US" sz="2400" dirty="0"/>
              <a:t> </a:t>
            </a:r>
            <a:r>
              <a:rPr lang="en-US" sz="2400" dirty="0" err="1"/>
              <a:t>při</a:t>
            </a:r>
            <a:r>
              <a:rPr lang="en-US" sz="2400" dirty="0"/>
              <a:t> </a:t>
            </a:r>
            <a:r>
              <a:rPr lang="en-US" sz="2400" dirty="0" err="1"/>
              <a:t>vydání</a:t>
            </a:r>
            <a:r>
              <a:rPr lang="en-US" sz="2400" dirty="0"/>
              <a:t> </a:t>
            </a:r>
            <a:r>
              <a:rPr lang="en-US" sz="2400" dirty="0" err="1"/>
              <a:t>nebo</a:t>
            </a:r>
            <a:r>
              <a:rPr lang="en-US" sz="2400" dirty="0"/>
              <a:t> </a:t>
            </a:r>
            <a:r>
              <a:rPr lang="en-US" sz="2400" dirty="0" err="1"/>
              <a:t>zrušení</a:t>
            </a:r>
            <a:r>
              <a:rPr lang="en-US" sz="2400" dirty="0"/>
              <a:t> </a:t>
            </a:r>
            <a:r>
              <a:rPr lang="en-US" sz="2400" dirty="0" err="1"/>
              <a:t>emise</a:t>
            </a:r>
            <a:r>
              <a:rPr lang="en-US" sz="2400" dirty="0"/>
              <a:t> </a:t>
            </a:r>
            <a:r>
              <a:rPr lang="en-US" sz="2400" dirty="0" err="1"/>
              <a:t>cenného</a:t>
            </a:r>
            <a:r>
              <a:rPr lang="en-US" sz="2400" dirty="0"/>
              <a:t> </a:t>
            </a:r>
            <a:r>
              <a:rPr lang="en-US" sz="2400" dirty="0" err="1"/>
              <a:t>papíru</a:t>
            </a:r>
            <a:r>
              <a:rPr lang="en-US" sz="2400" dirty="0"/>
              <a:t> </a:t>
            </a:r>
            <a:r>
              <a:rPr lang="en-US" sz="2400" dirty="0" err="1"/>
              <a:t>nebo</a:t>
            </a:r>
            <a:r>
              <a:rPr lang="en-US" sz="2400" dirty="0"/>
              <a:t> </a:t>
            </a:r>
            <a:r>
              <a:rPr lang="en-US" sz="2400" dirty="0" err="1"/>
              <a:t>na</a:t>
            </a:r>
            <a:r>
              <a:rPr lang="en-US" sz="2400" dirty="0"/>
              <a:t> </a:t>
            </a:r>
            <a:r>
              <a:rPr lang="en-US" sz="2400" dirty="0" err="1"/>
              <a:t>žádost</a:t>
            </a:r>
            <a:r>
              <a:rPr lang="en-US" sz="2400" dirty="0"/>
              <a:t> </a:t>
            </a:r>
            <a:r>
              <a:rPr lang="en-US" sz="2400" dirty="0" err="1"/>
              <a:t>emitenta</a:t>
            </a:r>
            <a:endParaRPr lang="cs-CZ" sz="2400" dirty="0"/>
          </a:p>
          <a:p>
            <a:pPr marL="274320" indent="-274320" fontAlgn="auto">
              <a:spcAft>
                <a:spcPts val="0"/>
              </a:spcAft>
              <a:buNone/>
              <a:defRPr/>
            </a:pPr>
            <a:r>
              <a:rPr lang="cs-CZ" sz="2400" dirty="0"/>
              <a:t>	</a:t>
            </a:r>
          </a:p>
          <a:p>
            <a:pPr marL="274320" indent="-274320" fontAlgn="auto">
              <a:spcAft>
                <a:spcPts val="0"/>
              </a:spcAft>
              <a:buNone/>
              <a:defRPr/>
            </a:pPr>
            <a:r>
              <a:rPr lang="cs-CZ" sz="2400" dirty="0"/>
              <a:t>	V</a:t>
            </a:r>
            <a:r>
              <a:rPr lang="en-US" sz="2400" dirty="0" err="1"/>
              <a:t>ýpis</a:t>
            </a:r>
            <a:r>
              <a:rPr lang="en-US" sz="2400" dirty="0"/>
              <a:t> z evidence </a:t>
            </a:r>
            <a:r>
              <a:rPr lang="en-US" sz="2400" dirty="0" err="1"/>
              <a:t>emise</a:t>
            </a:r>
            <a:r>
              <a:rPr lang="en-US" sz="2400" dirty="0"/>
              <a:t> </a:t>
            </a:r>
            <a:r>
              <a:rPr lang="en-US" sz="2400" dirty="0" err="1"/>
              <a:t>obsahuje</a:t>
            </a:r>
            <a:r>
              <a:rPr lang="en-US" sz="2400" dirty="0"/>
              <a:t> </a:t>
            </a:r>
            <a:r>
              <a:rPr lang="en-US" sz="2400" dirty="0" err="1"/>
              <a:t>údaje</a:t>
            </a:r>
            <a:r>
              <a:rPr lang="en-US" sz="2400" dirty="0"/>
              <a:t> o </a:t>
            </a:r>
            <a:r>
              <a:rPr lang="en-US" sz="2400" dirty="0" err="1"/>
              <a:t>majiteli</a:t>
            </a:r>
            <a:r>
              <a:rPr lang="en-US" sz="2400" dirty="0"/>
              <a:t> </a:t>
            </a:r>
            <a:r>
              <a:rPr lang="en-US" sz="2400" dirty="0" err="1"/>
              <a:t>účtu</a:t>
            </a:r>
            <a:r>
              <a:rPr lang="en-US" sz="2400" dirty="0"/>
              <a:t>, </a:t>
            </a:r>
            <a:r>
              <a:rPr lang="en-US" sz="2400" dirty="0" err="1"/>
              <a:t>na</a:t>
            </a:r>
            <a:r>
              <a:rPr lang="en-US" sz="2400" dirty="0"/>
              <a:t> </a:t>
            </a:r>
            <a:r>
              <a:rPr lang="en-US" sz="2400" dirty="0" err="1"/>
              <a:t>kterém</a:t>
            </a:r>
            <a:r>
              <a:rPr lang="en-US" sz="2400" dirty="0"/>
              <a:t> je </a:t>
            </a:r>
            <a:r>
              <a:rPr lang="en-US" sz="2400" dirty="0" err="1"/>
              <a:t>cenný</a:t>
            </a:r>
            <a:r>
              <a:rPr lang="en-US" sz="2400" dirty="0"/>
              <a:t> </a:t>
            </a:r>
            <a:r>
              <a:rPr lang="en-US" sz="2400" dirty="0" err="1"/>
              <a:t>papír</a:t>
            </a:r>
            <a:r>
              <a:rPr lang="en-US" sz="2400" dirty="0"/>
              <a:t> </a:t>
            </a:r>
            <a:r>
              <a:rPr lang="en-US" sz="2400" dirty="0" err="1"/>
              <a:t>evidován</a:t>
            </a:r>
            <a:r>
              <a:rPr lang="en-US" sz="2400" dirty="0"/>
              <a:t>, </a:t>
            </a:r>
            <a:r>
              <a:rPr lang="en-US" sz="2400" dirty="0" err="1"/>
              <a:t>počet</a:t>
            </a:r>
            <a:r>
              <a:rPr lang="en-US" sz="2400" dirty="0"/>
              <a:t> </a:t>
            </a:r>
            <a:r>
              <a:rPr lang="en-US" sz="2400" dirty="0" err="1"/>
              <a:t>kusů</a:t>
            </a:r>
            <a:r>
              <a:rPr lang="en-US" sz="2400" dirty="0"/>
              <a:t> </a:t>
            </a:r>
            <a:r>
              <a:rPr lang="en-US" sz="2400" dirty="0" err="1"/>
              <a:t>cenného</a:t>
            </a:r>
            <a:r>
              <a:rPr lang="en-US" sz="2400" dirty="0"/>
              <a:t> </a:t>
            </a:r>
            <a:r>
              <a:rPr lang="en-US" sz="2400" dirty="0" err="1"/>
              <a:t>papíru</a:t>
            </a:r>
            <a:r>
              <a:rPr lang="en-US" sz="2400" dirty="0"/>
              <a:t>, </a:t>
            </a:r>
            <a:r>
              <a:rPr lang="en-US" sz="2400" dirty="0" err="1"/>
              <a:t>údaje</a:t>
            </a:r>
            <a:r>
              <a:rPr lang="en-US" sz="2400" dirty="0"/>
              <a:t> o </a:t>
            </a:r>
            <a:r>
              <a:rPr lang="en-US" sz="2400" dirty="0" err="1"/>
              <a:t>správci</a:t>
            </a:r>
            <a:r>
              <a:rPr lang="en-US" sz="2400" dirty="0"/>
              <a:t> </a:t>
            </a:r>
            <a:r>
              <a:rPr lang="en-US" sz="2400" dirty="0" err="1"/>
              <a:t>nebo</a:t>
            </a:r>
            <a:r>
              <a:rPr lang="en-US" sz="2400" dirty="0"/>
              <a:t> </a:t>
            </a:r>
            <a:r>
              <a:rPr lang="en-US" sz="2400" dirty="0" err="1"/>
              <a:t>jiné</a:t>
            </a:r>
            <a:r>
              <a:rPr lang="en-US" sz="2400" dirty="0"/>
              <a:t> </a:t>
            </a:r>
            <a:r>
              <a:rPr lang="en-US" sz="2400" dirty="0" err="1"/>
              <a:t>osobě</a:t>
            </a:r>
            <a:r>
              <a:rPr lang="en-US" sz="2400" dirty="0"/>
              <a:t> </a:t>
            </a:r>
            <a:r>
              <a:rPr lang="en-US" sz="2400" dirty="0" err="1"/>
              <a:t>oprávněné</a:t>
            </a:r>
            <a:r>
              <a:rPr lang="en-US" sz="2400" dirty="0"/>
              <a:t> </a:t>
            </a:r>
            <a:r>
              <a:rPr lang="en-US" sz="2400" dirty="0" err="1"/>
              <a:t>vykonávat</a:t>
            </a:r>
            <a:r>
              <a:rPr lang="en-US" sz="2400" dirty="0"/>
              <a:t> </a:t>
            </a:r>
            <a:r>
              <a:rPr lang="en-US" sz="2400" dirty="0" err="1"/>
              <a:t>práva</a:t>
            </a:r>
            <a:r>
              <a:rPr lang="en-US" sz="2400" dirty="0"/>
              <a:t> </a:t>
            </a:r>
            <a:r>
              <a:rPr lang="en-US" sz="2400" dirty="0" err="1"/>
              <a:t>spojená</a:t>
            </a:r>
            <a:r>
              <a:rPr lang="en-US" sz="2400" dirty="0"/>
              <a:t> s </a:t>
            </a:r>
            <a:r>
              <a:rPr lang="en-US" sz="2400" dirty="0" err="1"/>
              <a:t>těmito</a:t>
            </a:r>
            <a:r>
              <a:rPr lang="en-US" sz="2400" dirty="0"/>
              <a:t> </a:t>
            </a:r>
            <a:r>
              <a:rPr lang="en-US" sz="2400" dirty="0" err="1"/>
              <a:t>cennými</a:t>
            </a:r>
            <a:r>
              <a:rPr lang="en-US" sz="2400" dirty="0"/>
              <a:t> </a:t>
            </a:r>
            <a:r>
              <a:rPr lang="en-US" sz="2400" dirty="0" err="1"/>
              <a:t>papíry</a:t>
            </a:r>
            <a:r>
              <a:rPr lang="en-US" sz="2400" dirty="0"/>
              <a:t> a </a:t>
            </a:r>
            <a:r>
              <a:rPr lang="en-US" sz="2400" dirty="0" err="1"/>
              <a:t>další</a:t>
            </a:r>
            <a:r>
              <a:rPr lang="en-US" sz="2400" dirty="0"/>
              <a:t> </a:t>
            </a:r>
            <a:r>
              <a:rPr lang="en-US" sz="2400" dirty="0" err="1"/>
              <a:t>údaje</a:t>
            </a:r>
            <a:r>
              <a:rPr lang="en-US" sz="2400" dirty="0"/>
              <a:t> </a:t>
            </a:r>
            <a:r>
              <a:rPr lang="en-US" sz="2400" dirty="0" err="1"/>
              <a:t>stanovené</a:t>
            </a:r>
            <a:r>
              <a:rPr lang="en-US" sz="2400" dirty="0"/>
              <a:t> </a:t>
            </a:r>
            <a:r>
              <a:rPr lang="en-US" sz="2400" dirty="0" err="1"/>
              <a:t>provozním</a:t>
            </a:r>
            <a:r>
              <a:rPr lang="en-US" sz="2400" dirty="0"/>
              <a:t> </a:t>
            </a:r>
            <a:r>
              <a:rPr lang="en-US" sz="2400" dirty="0" err="1"/>
              <a:t>řádem</a:t>
            </a:r>
            <a:r>
              <a:rPr lang="en-US" sz="2400" dirty="0"/>
              <a:t>. </a:t>
            </a:r>
            <a:endParaRPr lang="cs-CZ" sz="2400" dirty="0"/>
          </a:p>
          <a:p>
            <a:pPr marL="274320" indent="-274320" fontAlgn="auto">
              <a:spcAft>
                <a:spcPts val="0"/>
              </a:spcAft>
              <a:buNone/>
              <a:defRPr/>
            </a:pPr>
            <a:endParaRPr lang="cs-CZ" sz="2400" dirty="0"/>
          </a:p>
          <a:p>
            <a:pPr marL="274320" indent="-274320" fontAlgn="auto">
              <a:spcAft>
                <a:spcPts val="0"/>
              </a:spcAft>
              <a:buNone/>
              <a:defRPr/>
            </a:pPr>
            <a:r>
              <a:rPr lang="cs-CZ" sz="2400" dirty="0"/>
              <a:t>Srov. blíže § 111 ZPKT</a:t>
            </a:r>
            <a:endParaRPr lang="en-US" sz="2400" dirty="0"/>
          </a:p>
          <a:p>
            <a:pPr marL="274320" indent="-274320" fontAlgn="auto">
              <a:spcAft>
                <a:spcPts val="0"/>
              </a:spcAft>
              <a:buNone/>
              <a:defRPr/>
            </a:pPr>
            <a:endParaRPr lang="en-US" sz="2400" dirty="0"/>
          </a:p>
        </p:txBody>
      </p:sp>
    </p:spTree>
    <p:extLst>
      <p:ext uri="{BB962C8B-B14F-4D97-AF65-F5344CB8AC3E}">
        <p14:creationId xmlns:p14="http://schemas.microsoft.com/office/powerpoint/2010/main" val="1846477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cs-CZ" altLang="cs-CZ" dirty="0" smtClean="0"/>
              <a:t>Převody zaknihovaných akcií</a:t>
            </a:r>
            <a:endParaRPr lang="en-US" altLang="cs-CZ" dirty="0" smtClean="0"/>
          </a:p>
        </p:txBody>
      </p:sp>
      <p:sp>
        <p:nvSpPr>
          <p:cNvPr id="82947" name="Rectangle 3"/>
          <p:cNvSpPr>
            <a:spLocks noGrp="1" noChangeArrowheads="1"/>
          </p:cNvSpPr>
          <p:nvPr>
            <p:ph sz="quarter" idx="1"/>
          </p:nvPr>
        </p:nvSpPr>
        <p:spPr>
          <a:xfrm>
            <a:off x="720000" y="1600201"/>
            <a:ext cx="10668435" cy="4492625"/>
          </a:xfrm>
        </p:spPr>
        <p:txBody>
          <a:bodyPr/>
          <a:lstStyle/>
          <a:p>
            <a:pPr eaLnBrk="1" hangingPunct="1">
              <a:buFont typeface="Wingdings 2" panose="05020102010507070707" pitchFamily="18" charset="2"/>
              <a:buNone/>
            </a:pPr>
            <a:r>
              <a:rPr lang="cs-CZ" altLang="cs-CZ" sz="2400" dirty="0"/>
              <a:t>	E</a:t>
            </a:r>
            <a:r>
              <a:rPr lang="en-US" altLang="cs-CZ" sz="2400" dirty="0" err="1"/>
              <a:t>xistence</a:t>
            </a:r>
            <a:r>
              <a:rPr lang="en-US" altLang="cs-CZ" sz="2400" dirty="0"/>
              <a:t> </a:t>
            </a:r>
            <a:r>
              <a:rPr lang="en-US" altLang="cs-CZ" sz="2400" dirty="0" err="1"/>
              <a:t>právního</a:t>
            </a:r>
            <a:r>
              <a:rPr lang="en-US" altLang="cs-CZ" sz="2400" dirty="0"/>
              <a:t> </a:t>
            </a:r>
            <a:r>
              <a:rPr lang="en-US" altLang="cs-CZ" sz="2400" dirty="0" err="1"/>
              <a:t>jednání</a:t>
            </a:r>
            <a:r>
              <a:rPr lang="en-US" altLang="cs-CZ" sz="2400" dirty="0"/>
              <a:t>, v </a:t>
            </a:r>
            <a:r>
              <a:rPr lang="en-US" altLang="cs-CZ" sz="2400" dirty="0" err="1"/>
              <a:t>tomto</a:t>
            </a:r>
            <a:r>
              <a:rPr lang="en-US" altLang="cs-CZ" sz="2400" dirty="0"/>
              <a:t> </a:t>
            </a:r>
            <a:r>
              <a:rPr lang="en-US" altLang="cs-CZ" sz="2400" dirty="0" err="1"/>
              <a:t>případě</a:t>
            </a:r>
            <a:r>
              <a:rPr lang="en-US" altLang="cs-CZ" sz="2400" dirty="0"/>
              <a:t> </a:t>
            </a:r>
            <a:r>
              <a:rPr lang="en-US" altLang="cs-CZ" sz="2400" dirty="0" err="1"/>
              <a:t>nejčastěji</a:t>
            </a:r>
            <a:r>
              <a:rPr lang="en-US" altLang="cs-CZ" sz="2400" dirty="0"/>
              <a:t> </a:t>
            </a:r>
            <a:r>
              <a:rPr lang="en-US" altLang="cs-CZ" sz="2400" dirty="0" err="1"/>
              <a:t>zastupovaného</a:t>
            </a:r>
            <a:r>
              <a:rPr lang="en-US" altLang="cs-CZ" sz="2400" dirty="0"/>
              <a:t> </a:t>
            </a:r>
            <a:r>
              <a:rPr lang="en-US" altLang="cs-CZ" sz="2400" dirty="0" err="1"/>
              <a:t>kupní</a:t>
            </a:r>
            <a:r>
              <a:rPr lang="en-US" altLang="cs-CZ" sz="2400" dirty="0"/>
              <a:t> </a:t>
            </a:r>
            <a:r>
              <a:rPr lang="en-US" altLang="cs-CZ" sz="2400" dirty="0" err="1"/>
              <a:t>smlouvou</a:t>
            </a:r>
            <a:r>
              <a:rPr lang="en-US" altLang="cs-CZ" sz="2400" dirty="0"/>
              <a:t> (</a:t>
            </a:r>
            <a:r>
              <a:rPr lang="en-US" altLang="cs-CZ" sz="2400" dirty="0" err="1"/>
              <a:t>dvoustranné</a:t>
            </a:r>
            <a:r>
              <a:rPr lang="en-US" altLang="cs-CZ" sz="2400" dirty="0"/>
              <a:t> </a:t>
            </a:r>
            <a:r>
              <a:rPr lang="en-US" altLang="cs-CZ" sz="2400" dirty="0" err="1"/>
              <a:t>právní</a:t>
            </a:r>
            <a:r>
              <a:rPr lang="en-US" altLang="cs-CZ" sz="2400" dirty="0"/>
              <a:t> </a:t>
            </a:r>
            <a:r>
              <a:rPr lang="en-US" altLang="cs-CZ" sz="2400" dirty="0" err="1"/>
              <a:t>jednání</a:t>
            </a:r>
            <a:r>
              <a:rPr lang="en-US" altLang="cs-CZ" sz="2400" dirty="0"/>
              <a:t>).</a:t>
            </a:r>
            <a:endParaRPr lang="cs-CZ" altLang="cs-CZ" sz="2400" dirty="0"/>
          </a:p>
          <a:p>
            <a:pPr eaLnBrk="1" hangingPunct="1">
              <a:buFont typeface="Wingdings 2" panose="05020102010507070707" pitchFamily="18" charset="2"/>
              <a:buNone/>
            </a:pPr>
            <a:r>
              <a:rPr lang="cs-CZ" altLang="cs-CZ" sz="2400" dirty="0"/>
              <a:t>	</a:t>
            </a:r>
          </a:p>
          <a:p>
            <a:pPr eaLnBrk="1" hangingPunct="1">
              <a:buFont typeface="Wingdings 2" panose="05020102010507070707" pitchFamily="18" charset="2"/>
              <a:buNone/>
            </a:pPr>
            <a:r>
              <a:rPr lang="cs-CZ" altLang="cs-CZ" sz="2400" dirty="0"/>
              <a:t>	</a:t>
            </a:r>
            <a:r>
              <a:rPr lang="en-US" altLang="cs-CZ" sz="2400" dirty="0" err="1"/>
              <a:t>Smlouva</a:t>
            </a:r>
            <a:r>
              <a:rPr lang="en-US" altLang="cs-CZ" sz="2400" dirty="0"/>
              <a:t> </a:t>
            </a:r>
            <a:r>
              <a:rPr lang="en-US" altLang="cs-CZ" sz="2400" dirty="0" err="1"/>
              <a:t>samotná</a:t>
            </a:r>
            <a:r>
              <a:rPr lang="en-US" altLang="cs-CZ" sz="2400" dirty="0"/>
              <a:t> </a:t>
            </a:r>
            <a:r>
              <a:rPr lang="en-US" altLang="cs-CZ" sz="2400" dirty="0" err="1"/>
              <a:t>však</a:t>
            </a:r>
            <a:r>
              <a:rPr lang="en-US" altLang="cs-CZ" sz="2400" dirty="0"/>
              <a:t> k </a:t>
            </a:r>
            <a:r>
              <a:rPr lang="en-US" altLang="cs-CZ" sz="2400" dirty="0" err="1"/>
              <a:t>převodu</a:t>
            </a:r>
            <a:r>
              <a:rPr lang="en-US" altLang="cs-CZ" sz="2400" dirty="0"/>
              <a:t> </a:t>
            </a:r>
            <a:r>
              <a:rPr lang="en-US" altLang="cs-CZ" sz="2400" dirty="0" err="1"/>
              <a:t>vlastnictví</a:t>
            </a:r>
            <a:r>
              <a:rPr lang="en-US" altLang="cs-CZ" sz="2400" dirty="0"/>
              <a:t> </a:t>
            </a:r>
            <a:r>
              <a:rPr lang="en-US" altLang="cs-CZ" sz="2400" dirty="0" err="1"/>
              <a:t>nepostačuje</a:t>
            </a:r>
            <a:r>
              <a:rPr lang="en-US" altLang="cs-CZ" sz="2400" dirty="0"/>
              <a:t> a </a:t>
            </a:r>
            <a:r>
              <a:rPr lang="en-US" altLang="cs-CZ" sz="2400" dirty="0" err="1"/>
              <a:t>tak</a:t>
            </a:r>
            <a:r>
              <a:rPr lang="en-US" altLang="cs-CZ" sz="2400" dirty="0"/>
              <a:t> </a:t>
            </a:r>
            <a:r>
              <a:rPr lang="en-US" altLang="cs-CZ" sz="2400" dirty="0" err="1"/>
              <a:t>další</a:t>
            </a:r>
            <a:r>
              <a:rPr lang="en-US" altLang="cs-CZ" sz="2400" dirty="0"/>
              <a:t> </a:t>
            </a:r>
            <a:r>
              <a:rPr lang="en-US" altLang="cs-CZ" sz="2400" dirty="0" err="1"/>
              <a:t>podmínkou</a:t>
            </a:r>
            <a:r>
              <a:rPr lang="en-US" altLang="cs-CZ" sz="2400" dirty="0"/>
              <a:t> </a:t>
            </a:r>
            <a:r>
              <a:rPr lang="en-US" altLang="cs-CZ" sz="2400" dirty="0" err="1"/>
              <a:t>převodu</a:t>
            </a:r>
            <a:r>
              <a:rPr lang="en-US" altLang="cs-CZ" sz="2400" dirty="0"/>
              <a:t> </a:t>
            </a:r>
            <a:r>
              <a:rPr lang="en-US" altLang="cs-CZ" sz="2400" dirty="0" err="1"/>
              <a:t>bude</a:t>
            </a:r>
            <a:r>
              <a:rPr lang="en-US" altLang="cs-CZ" sz="2400" dirty="0"/>
              <a:t> </a:t>
            </a:r>
            <a:r>
              <a:rPr lang="en-US" altLang="cs-CZ" sz="2400" dirty="0" err="1"/>
              <a:t>i</a:t>
            </a:r>
            <a:r>
              <a:rPr lang="en-US" altLang="cs-CZ" sz="2400" dirty="0"/>
              <a:t> </a:t>
            </a:r>
            <a:r>
              <a:rPr lang="en-US" altLang="cs-CZ" sz="2400" dirty="0" err="1"/>
              <a:t>následný</a:t>
            </a:r>
            <a:r>
              <a:rPr lang="en-US" altLang="cs-CZ" sz="2400" dirty="0"/>
              <a:t> </a:t>
            </a:r>
            <a:r>
              <a:rPr lang="en-US" altLang="cs-CZ" sz="2400" dirty="0" err="1"/>
              <a:t>příkaz</a:t>
            </a:r>
            <a:r>
              <a:rPr lang="en-US" altLang="cs-CZ" sz="2400" dirty="0"/>
              <a:t> (</a:t>
            </a:r>
            <a:r>
              <a:rPr lang="en-US" altLang="cs-CZ" sz="2400" dirty="0" err="1"/>
              <a:t>jednostranné</a:t>
            </a:r>
            <a:r>
              <a:rPr lang="en-US" altLang="cs-CZ" sz="2400" dirty="0"/>
              <a:t> </a:t>
            </a:r>
            <a:r>
              <a:rPr lang="en-US" altLang="cs-CZ" sz="2400" dirty="0" err="1"/>
              <a:t>právní</a:t>
            </a:r>
            <a:r>
              <a:rPr lang="en-US" altLang="cs-CZ" sz="2400" dirty="0"/>
              <a:t> </a:t>
            </a:r>
            <a:r>
              <a:rPr lang="en-US" altLang="cs-CZ" sz="2400" dirty="0" err="1"/>
              <a:t>jednání</a:t>
            </a:r>
            <a:r>
              <a:rPr lang="en-US" altLang="cs-CZ" sz="2400" dirty="0"/>
              <a:t> </a:t>
            </a:r>
            <a:r>
              <a:rPr lang="en-US" altLang="cs-CZ" sz="2400" dirty="0" err="1"/>
              <a:t>vůči</a:t>
            </a:r>
            <a:r>
              <a:rPr lang="en-US" altLang="cs-CZ" sz="2400" dirty="0"/>
              <a:t> </a:t>
            </a:r>
            <a:r>
              <a:rPr lang="en-US" altLang="cs-CZ" sz="2400" dirty="0" err="1"/>
              <a:t>depozitáři</a:t>
            </a:r>
            <a:r>
              <a:rPr lang="en-US" altLang="cs-CZ" sz="2400" dirty="0"/>
              <a:t>) k </a:t>
            </a:r>
            <a:r>
              <a:rPr lang="en-US" altLang="cs-CZ" sz="2400" dirty="0" err="1"/>
              <a:t>zápisu</a:t>
            </a:r>
            <a:r>
              <a:rPr lang="en-US" altLang="cs-CZ" sz="2400" dirty="0"/>
              <a:t> </a:t>
            </a:r>
            <a:r>
              <a:rPr lang="en-US" altLang="cs-CZ" sz="2400" dirty="0" err="1"/>
              <a:t>převodu</a:t>
            </a:r>
            <a:r>
              <a:rPr lang="en-US" altLang="cs-CZ" sz="2400" dirty="0"/>
              <a:t> do evidence, </a:t>
            </a:r>
            <a:r>
              <a:rPr lang="en-US" altLang="cs-CZ" sz="2400" dirty="0" err="1"/>
              <a:t>podaný</a:t>
            </a:r>
            <a:r>
              <a:rPr lang="en-US" altLang="cs-CZ" sz="2400" dirty="0"/>
              <a:t> </a:t>
            </a:r>
            <a:r>
              <a:rPr lang="en-US" altLang="cs-CZ" sz="2400" dirty="0" err="1"/>
              <a:t>oprávněnou</a:t>
            </a:r>
            <a:r>
              <a:rPr lang="en-US" altLang="cs-CZ" sz="2400" dirty="0"/>
              <a:t> </a:t>
            </a:r>
            <a:r>
              <a:rPr lang="en-US" altLang="cs-CZ" sz="2400" dirty="0" err="1"/>
              <a:t>osobou</a:t>
            </a:r>
            <a:r>
              <a:rPr lang="en-US" altLang="cs-CZ" sz="2400" dirty="0"/>
              <a:t>.</a:t>
            </a:r>
          </a:p>
        </p:txBody>
      </p:sp>
    </p:spTree>
    <p:extLst>
      <p:ext uri="{BB962C8B-B14F-4D97-AF65-F5344CB8AC3E}">
        <p14:creationId xmlns:p14="http://schemas.microsoft.com/office/powerpoint/2010/main" val="13947731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cs-CZ" altLang="cs-CZ" dirty="0" smtClean="0"/>
              <a:t>Transformace CP na </a:t>
            </a:r>
            <a:r>
              <a:rPr lang="cs-CZ" altLang="cs-CZ" dirty="0" err="1" smtClean="0"/>
              <a:t>ZaknCP</a:t>
            </a:r>
            <a:r>
              <a:rPr lang="cs-CZ" altLang="cs-CZ" dirty="0" smtClean="0"/>
              <a:t> a naopak</a:t>
            </a:r>
            <a:endParaRPr lang="en-US" altLang="cs-CZ" dirty="0" smtClean="0"/>
          </a:p>
        </p:txBody>
      </p:sp>
      <p:sp>
        <p:nvSpPr>
          <p:cNvPr id="87043" name="Rectangle 3"/>
          <p:cNvSpPr>
            <a:spLocks noGrp="1" noChangeArrowheads="1"/>
          </p:cNvSpPr>
          <p:nvPr>
            <p:ph sz="quarter" idx="1"/>
          </p:nvPr>
        </p:nvSpPr>
        <p:spPr>
          <a:xfrm>
            <a:off x="1981201" y="1600201"/>
            <a:ext cx="8328025" cy="4492625"/>
          </a:xfrm>
        </p:spPr>
        <p:txBody>
          <a:bodyPr/>
          <a:lstStyle/>
          <a:p>
            <a:pPr eaLnBrk="1" hangingPunct="1">
              <a:buFont typeface="Wingdings 2" panose="05020102010507070707" pitchFamily="18" charset="2"/>
              <a:buNone/>
            </a:pPr>
            <a:r>
              <a:rPr lang="cs-CZ" altLang="cs-CZ" sz="2400" dirty="0"/>
              <a:t>	CP na </a:t>
            </a:r>
            <a:r>
              <a:rPr lang="cs-CZ" altLang="cs-CZ" sz="2400" dirty="0" err="1"/>
              <a:t>ZaknCP</a:t>
            </a:r>
            <a:r>
              <a:rPr lang="cs-CZ" altLang="cs-CZ" sz="2400" dirty="0"/>
              <a:t> - § 529-534</a:t>
            </a:r>
          </a:p>
          <a:p>
            <a:pPr eaLnBrk="1" hangingPunct="1">
              <a:buFont typeface="Wingdings 2" panose="05020102010507070707" pitchFamily="18" charset="2"/>
              <a:buNone/>
            </a:pPr>
            <a:endParaRPr lang="cs-CZ" altLang="cs-CZ" sz="2400" dirty="0"/>
          </a:p>
          <a:p>
            <a:pPr eaLnBrk="1" hangingPunct="1">
              <a:buFont typeface="Wingdings 2" panose="05020102010507070707" pitchFamily="18" charset="2"/>
              <a:buNone/>
            </a:pPr>
            <a:r>
              <a:rPr lang="cs-CZ" altLang="cs-CZ" sz="2400" dirty="0"/>
              <a:t>	</a:t>
            </a:r>
            <a:r>
              <a:rPr lang="cs-CZ" altLang="cs-CZ" sz="2400" dirty="0" err="1"/>
              <a:t>ZaknCP</a:t>
            </a:r>
            <a:r>
              <a:rPr lang="cs-CZ" altLang="cs-CZ" sz="2400" dirty="0"/>
              <a:t> na CP - § 536-543</a:t>
            </a:r>
          </a:p>
          <a:p>
            <a:pPr eaLnBrk="1" hangingPunct="1">
              <a:buFont typeface="Wingdings 2" panose="05020102010507070707" pitchFamily="18" charset="2"/>
              <a:buNone/>
            </a:pPr>
            <a:endParaRPr lang="cs-CZ" altLang="cs-CZ" sz="2400" dirty="0"/>
          </a:p>
        </p:txBody>
      </p:sp>
    </p:spTree>
    <p:extLst>
      <p:ext uri="{BB962C8B-B14F-4D97-AF65-F5344CB8AC3E}">
        <p14:creationId xmlns:p14="http://schemas.microsoft.com/office/powerpoint/2010/main" val="39231479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just" eaLnBrk="1" hangingPunct="1"/>
            <a:r>
              <a:rPr lang="cs-CZ" altLang="cs-CZ" dirty="0" smtClean="0"/>
              <a:t>Akcie jako podíl</a:t>
            </a:r>
            <a:endParaRPr lang="en-US" altLang="cs-CZ" dirty="0" smtClean="0"/>
          </a:p>
        </p:txBody>
      </p:sp>
      <p:sp>
        <p:nvSpPr>
          <p:cNvPr id="15363"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0244" name="Zástupný symbol pro obsah 2"/>
          <p:cNvSpPr>
            <a:spLocks noGrp="1"/>
          </p:cNvSpPr>
          <p:nvPr>
            <p:ph sz="quarter" idx="1"/>
          </p:nvPr>
        </p:nvSpPr>
        <p:spPr>
          <a:xfrm>
            <a:off x="401053" y="1219201"/>
            <a:ext cx="11261558" cy="5398167"/>
          </a:xfrm>
        </p:spPr>
        <p:txBody>
          <a:bodyPr/>
          <a:lstStyle/>
          <a:p>
            <a:pPr>
              <a:buFont typeface="Wingdings" panose="05000000000000000000" pitchFamily="2" charset="2"/>
              <a:buChar char="v"/>
              <a:defRPr/>
            </a:pPr>
            <a:r>
              <a:rPr lang="cs-CZ" dirty="0" smtClean="0"/>
              <a:t>§ 31 až 34 ZOK – „podíl představuje účast akcionáře na společnosti a práva z účasti plynoucí“</a:t>
            </a:r>
            <a:endParaRPr lang="cs-CZ" b="1" dirty="0" smtClean="0"/>
          </a:p>
          <a:p>
            <a:pPr marL="0" indent="0">
              <a:buNone/>
              <a:defRPr/>
            </a:pPr>
            <a:r>
              <a:rPr lang="cs-CZ" b="1" dirty="0" smtClean="0"/>
              <a:t>ZÁKLADNÍ AKCIONÁŘSKÁ PRÁVA </a:t>
            </a:r>
            <a:r>
              <a:rPr lang="cs-CZ" dirty="0" smtClean="0"/>
              <a:t>–</a:t>
            </a:r>
            <a:r>
              <a:rPr lang="cs-CZ" sz="2200" dirty="0"/>
              <a:t> „kmenová akcie“</a:t>
            </a:r>
          </a:p>
          <a:p>
            <a:pPr marL="630936" lvl="1" indent="-457200">
              <a:buFont typeface="+mj-lt"/>
              <a:buAutoNum type="alphaLcParenR"/>
              <a:defRPr/>
            </a:pPr>
            <a:r>
              <a:rPr lang="cs-CZ" sz="2200" dirty="0"/>
              <a:t>P</a:t>
            </a:r>
            <a:r>
              <a:rPr lang="cs-CZ" sz="2200" dirty="0" smtClean="0"/>
              <a:t>rávo </a:t>
            </a:r>
            <a:r>
              <a:rPr lang="cs-CZ" sz="2200" dirty="0"/>
              <a:t>na </a:t>
            </a:r>
            <a:r>
              <a:rPr lang="cs-CZ" sz="2200" dirty="0" err="1"/>
              <a:t>divi</a:t>
            </a:r>
            <a:r>
              <a:rPr lang="cs-CZ" sz="2200" dirty="0"/>
              <a:t> + likvidačním zůstatku + řízení § 256 odst. 1</a:t>
            </a:r>
          </a:p>
          <a:p>
            <a:pPr marL="630936" lvl="1" indent="-457200">
              <a:buFont typeface="+mj-lt"/>
              <a:buAutoNum type="alphaLcParenR"/>
              <a:defRPr/>
            </a:pPr>
            <a:r>
              <a:rPr lang="cs-CZ" sz="2200" dirty="0"/>
              <a:t>Práva kvalifikovaných akcionářů (§ 365 a násl. )</a:t>
            </a:r>
          </a:p>
          <a:p>
            <a:pPr marL="630936" lvl="1" indent="-457200">
              <a:buFont typeface="+mj-lt"/>
              <a:buAutoNum type="alphaLcParenR"/>
              <a:defRPr/>
            </a:pPr>
            <a:r>
              <a:rPr lang="cs-CZ" sz="2200" dirty="0"/>
              <a:t>Práva stabilizující postavení akcionáře – přednostní upsání nových akcií (§ 484 a násl.) a podílet se na zvýšení ZK ze zdrojů společnosti (§ 496 a násl.)</a:t>
            </a:r>
          </a:p>
          <a:p>
            <a:pPr marL="630936" lvl="1" indent="-457200">
              <a:buFont typeface="+mj-lt"/>
              <a:buAutoNum type="alphaLcParenR"/>
              <a:defRPr/>
            </a:pPr>
            <a:r>
              <a:rPr lang="cs-CZ" sz="2200" dirty="0"/>
              <a:t>Práva chránící hodnotu akcionářovy investice před zásahy rozhodnutím VH, např. Veřejný návrh smlouvy na odkup akcií , osobám, které v některých případech nehlasovaly /např. zpřísnění převoditelnosti/ (§ 327),  Vytěsnění, </a:t>
            </a:r>
            <a:r>
              <a:rPr lang="cs-CZ" sz="2200" dirty="0" err="1"/>
              <a:t>Squeeze-out</a:t>
            </a:r>
            <a:r>
              <a:rPr lang="cs-CZ" sz="2200" dirty="0"/>
              <a:t> /§ 375/ Povinnost společnosti odkoupit akcie na jméno, pokud je jeho převoditelnost podmíněna souhlasem orgánu společnosti, a tento ho odmítl udělit, ačkoliv podle stanov nebyl povinen (§ 372 odst. 3 ZOK)</a:t>
            </a:r>
            <a:endParaRPr lang="cs-CZ" altLang="cs-CZ" sz="2200" dirty="0"/>
          </a:p>
          <a:p>
            <a:pPr lvl="1" algn="just" eaLnBrk="1" hangingPunct="1">
              <a:defRPr/>
            </a:pPr>
            <a:endParaRPr lang="cs-CZ" altLang="cs-CZ" dirty="0" smtClean="0"/>
          </a:p>
          <a:p>
            <a:pPr lvl="1" algn="just" eaLnBrk="1" hangingPunct="1">
              <a:defRPr/>
            </a:pPr>
            <a:endParaRPr lang="cs-CZ" altLang="cs-CZ" dirty="0" smtClean="0"/>
          </a:p>
          <a:p>
            <a:pPr lvl="1" algn="just" eaLnBrk="1" hangingPunct="1">
              <a:defRPr/>
            </a:pPr>
            <a:endParaRPr lang="cs-CZ" altLang="cs-CZ" dirty="0" smtClean="0"/>
          </a:p>
          <a:p>
            <a:pPr lvl="1" algn="just" eaLnBrk="1" hangingPunct="1">
              <a:defRPr/>
            </a:pPr>
            <a:endParaRPr lang="cs-CZ" altLang="cs-CZ" dirty="0" smtClean="0"/>
          </a:p>
        </p:txBody>
      </p:sp>
    </p:spTree>
    <p:extLst>
      <p:ext uri="{BB962C8B-B14F-4D97-AF65-F5344CB8AC3E}">
        <p14:creationId xmlns:p14="http://schemas.microsoft.com/office/powerpoint/2010/main" val="19875106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just" eaLnBrk="1" hangingPunct="1"/>
            <a:r>
              <a:rPr lang="cs-CZ" altLang="cs-CZ" dirty="0" smtClean="0"/>
              <a:t>Akcie - náležitosti</a:t>
            </a:r>
            <a:endParaRPr lang="en-US" altLang="cs-CZ" dirty="0" smtClean="0"/>
          </a:p>
        </p:txBody>
      </p:sp>
      <p:sp>
        <p:nvSpPr>
          <p:cNvPr id="15363" name="Rectangle 3"/>
          <p:cNvSpPr>
            <a:spLocks noGrp="1" noChangeArrowheads="1"/>
          </p:cNvSpPr>
          <p:nvPr>
            <p:ph sz="quarter" idx="1"/>
          </p:nvPr>
        </p:nvSpPr>
        <p:spPr>
          <a:xfrm>
            <a:off x="649705" y="1219201"/>
            <a:ext cx="10916653" cy="4937125"/>
          </a:xfrm>
        </p:spPr>
        <p:txBody>
          <a:bodyPr/>
          <a:lstStyle/>
          <a:p>
            <a:pPr marL="72000" indent="0" algn="just" eaLnBrk="1" hangingPunct="1">
              <a:buNone/>
              <a:defRPr/>
            </a:pPr>
            <a:r>
              <a:rPr lang="cs-CZ" altLang="cs-CZ" dirty="0" smtClean="0"/>
              <a:t>Akcie </a:t>
            </a:r>
            <a:r>
              <a:rPr lang="cs-CZ" altLang="cs-CZ" dirty="0" smtClean="0"/>
              <a:t>obsahuje:</a:t>
            </a:r>
            <a:endParaRPr lang="cs-CZ" altLang="cs-CZ" dirty="0" smtClean="0"/>
          </a:p>
          <a:p>
            <a:pPr marL="514350" indent="-514350" algn="just">
              <a:buFont typeface="+mj-lt"/>
              <a:buAutoNum type="alphaLcParenR"/>
              <a:defRPr/>
            </a:pPr>
            <a:r>
              <a:rPr lang="cs-CZ" altLang="cs-CZ" dirty="0" smtClean="0"/>
              <a:t>označení, že jde o akcii,</a:t>
            </a:r>
          </a:p>
          <a:p>
            <a:pPr marL="514350" indent="-514350" algn="just">
              <a:buFont typeface="+mj-lt"/>
              <a:buAutoNum type="alphaLcParenR"/>
              <a:defRPr/>
            </a:pPr>
            <a:r>
              <a:rPr lang="cs-CZ" altLang="cs-CZ" dirty="0" smtClean="0"/>
              <a:t>jednoznačnou identifikaci společnosti,</a:t>
            </a:r>
          </a:p>
          <a:p>
            <a:pPr marL="514350" indent="-514350" algn="just">
              <a:buFont typeface="+mj-lt"/>
              <a:buAutoNum type="alphaLcParenR"/>
              <a:defRPr/>
            </a:pPr>
            <a:r>
              <a:rPr lang="cs-CZ" altLang="cs-CZ" dirty="0" smtClean="0"/>
              <a:t>jmenovitou hodnotu,</a:t>
            </a:r>
          </a:p>
          <a:p>
            <a:pPr marL="514350" indent="-514350" algn="just">
              <a:buFont typeface="+mj-lt"/>
              <a:buAutoNum type="alphaLcParenR"/>
              <a:defRPr/>
            </a:pPr>
            <a:r>
              <a:rPr lang="cs-CZ" altLang="cs-CZ" dirty="0" smtClean="0"/>
              <a:t>označení formy akcie, ledaže akcie byla vydána jako zaknihovaný cenný papír, a</a:t>
            </a:r>
          </a:p>
          <a:p>
            <a:pPr marL="514350" indent="-514350" algn="just">
              <a:buFont typeface="+mj-lt"/>
              <a:buAutoNum type="alphaLcParenR"/>
              <a:defRPr/>
            </a:pPr>
            <a:r>
              <a:rPr lang="cs-CZ" altLang="cs-CZ" dirty="0" smtClean="0"/>
              <a:t>u akcie na jméno jednoznačnou identifikaci akcionáře a</a:t>
            </a:r>
          </a:p>
          <a:p>
            <a:pPr marL="514350" indent="-514350" algn="just">
              <a:buFont typeface="+mj-lt"/>
              <a:buAutoNum type="alphaLcParenR"/>
              <a:defRPr/>
            </a:pPr>
            <a:r>
              <a:rPr lang="cs-CZ" altLang="cs-CZ" dirty="0" smtClean="0"/>
              <a:t>údaje o druhu akcie, popřípadě i s odkazem na stanovy</a:t>
            </a:r>
          </a:p>
          <a:p>
            <a:pPr algn="just" eaLnBrk="1" hangingPunct="1">
              <a:lnSpc>
                <a:spcPct val="90000"/>
              </a:lnSpc>
              <a:defRPr/>
            </a:pPr>
            <a:endParaRPr lang="en-US" altLang="cs-CZ" dirty="0"/>
          </a:p>
        </p:txBody>
      </p:sp>
    </p:spTree>
    <p:extLst>
      <p:ext uri="{BB962C8B-B14F-4D97-AF65-F5344CB8AC3E}">
        <p14:creationId xmlns:p14="http://schemas.microsoft.com/office/powerpoint/2010/main" val="41236134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just" eaLnBrk="1" hangingPunct="1"/>
            <a:r>
              <a:rPr lang="cs-CZ" altLang="cs-CZ" dirty="0" smtClean="0"/>
              <a:t>Nesplacená, nevtělená a nevydaná akcie</a:t>
            </a:r>
            <a:endParaRPr lang="en-US" altLang="cs-CZ" dirty="0" smtClean="0"/>
          </a:p>
        </p:txBody>
      </p:sp>
      <p:sp>
        <p:nvSpPr>
          <p:cNvPr id="15363" name="Rectangle 3"/>
          <p:cNvSpPr>
            <a:spLocks noGrp="1" noChangeArrowheads="1"/>
          </p:cNvSpPr>
          <p:nvPr>
            <p:ph sz="quarter" idx="1"/>
          </p:nvPr>
        </p:nvSpPr>
        <p:spPr>
          <a:xfrm>
            <a:off x="649705" y="1219201"/>
            <a:ext cx="10916653" cy="4937125"/>
          </a:xfrm>
        </p:spPr>
        <p:txBody>
          <a:bodyPr/>
          <a:lstStyle/>
          <a:p>
            <a:r>
              <a:rPr lang="cs-CZ" dirty="0" smtClean="0"/>
              <a:t>NOVELA: Do </a:t>
            </a:r>
            <a:r>
              <a:rPr lang="cs-CZ" dirty="0"/>
              <a:t>splacení emisního kursu akcie představují akcionářská práva a povinnosti nesplacenou akcii, nebyl-li vydán zatímní list. Nesplacenou akcii lze převádět </a:t>
            </a:r>
            <a:r>
              <a:rPr lang="cs-CZ" strike="sngStrike" dirty="0"/>
              <a:t>podle ustanovení o postoupení smlouvy; souhlas společnosti se nevyžaduje</a:t>
            </a:r>
            <a:r>
              <a:rPr lang="cs-CZ" b="1" dirty="0"/>
              <a:t> písemnou</a:t>
            </a:r>
            <a:r>
              <a:rPr lang="cs-CZ" dirty="0"/>
              <a:t> </a:t>
            </a:r>
            <a:r>
              <a:rPr lang="cs-CZ" b="1" dirty="0"/>
              <a:t>smlouvou o převodu nesplacené akcie s úředně ověřenými podpisy</a:t>
            </a:r>
            <a:r>
              <a:rPr lang="cs-CZ" dirty="0"/>
              <a:t>. Ustanovení § 285 odst. 3 se na ručení převodce použije obdobně</a:t>
            </a:r>
            <a:r>
              <a:rPr lang="cs-CZ" dirty="0" smtClean="0"/>
              <a:t>. (</a:t>
            </a:r>
            <a:r>
              <a:rPr lang="cs-CZ" dirty="0"/>
              <a:t>3) Není-li akcie vydána, přestože byl splacen emisní kurs, použije se odstavec 2 a § 321 odst. 1 a § 523 odst. 1 obdobně.</a:t>
            </a:r>
          </a:p>
          <a:p>
            <a:pPr algn="just" eaLnBrk="1" hangingPunct="1">
              <a:lnSpc>
                <a:spcPct val="90000"/>
              </a:lnSpc>
              <a:defRPr/>
            </a:pPr>
            <a:endParaRPr lang="en-US" altLang="cs-CZ" dirty="0"/>
          </a:p>
        </p:txBody>
      </p:sp>
    </p:spTree>
    <p:extLst>
      <p:ext uri="{BB962C8B-B14F-4D97-AF65-F5344CB8AC3E}">
        <p14:creationId xmlns:p14="http://schemas.microsoft.com/office/powerpoint/2010/main" val="22248744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just" eaLnBrk="1" hangingPunct="1"/>
            <a:r>
              <a:rPr lang="cs-CZ" altLang="cs-CZ" dirty="0" smtClean="0"/>
              <a:t>Akcie – mechanická náhrada podpisu</a:t>
            </a:r>
            <a:endParaRPr lang="en-US" altLang="cs-CZ" dirty="0" smtClean="0"/>
          </a:p>
        </p:txBody>
      </p:sp>
      <p:sp>
        <p:nvSpPr>
          <p:cNvPr id="12291" name="Rectangle 3"/>
          <p:cNvSpPr>
            <a:spLocks noGrp="1" noChangeArrowheads="1"/>
          </p:cNvSpPr>
          <p:nvPr>
            <p:ph sz="quarter" idx="1"/>
          </p:nvPr>
        </p:nvSpPr>
        <p:spPr>
          <a:xfrm>
            <a:off x="1098884" y="1564105"/>
            <a:ext cx="10090484" cy="4592221"/>
          </a:xfrm>
        </p:spPr>
        <p:txBody>
          <a:bodyPr/>
          <a:lstStyle/>
          <a:p>
            <a:pPr marL="0" indent="0" algn="just">
              <a:buNone/>
              <a:defRPr/>
            </a:pPr>
            <a:r>
              <a:rPr lang="cs-CZ" altLang="cs-CZ" dirty="0" smtClean="0"/>
              <a:t>Listinné akcie a zaknihované</a:t>
            </a:r>
            <a:endParaRPr lang="cs-CZ" altLang="cs-CZ" dirty="0"/>
          </a:p>
          <a:p>
            <a:pPr marL="0" indent="0" algn="just">
              <a:buNone/>
              <a:defRPr/>
            </a:pPr>
            <a:r>
              <a:rPr lang="cs-CZ" altLang="cs-CZ" dirty="0" smtClean="0"/>
              <a:t>Listinné: § </a:t>
            </a:r>
            <a:r>
              <a:rPr lang="cs-CZ" altLang="cs-CZ" dirty="0" smtClean="0"/>
              <a:t>260 ZOK </a:t>
            </a:r>
          </a:p>
          <a:p>
            <a:pPr algn="just" eaLnBrk="1" hangingPunct="1">
              <a:buFont typeface="Wingdings" pitchFamily="2" charset="2"/>
              <a:buNone/>
              <a:defRPr/>
            </a:pPr>
            <a:r>
              <a:rPr lang="cs-CZ" altLang="cs-CZ" dirty="0" smtClean="0"/>
              <a:t>+ </a:t>
            </a:r>
            <a:r>
              <a:rPr lang="cs-CZ" altLang="cs-CZ" dirty="0" smtClean="0"/>
              <a:t>Možnost vydání hromadné listiny (duplicitně ZOK)</a:t>
            </a:r>
          </a:p>
          <a:p>
            <a:pPr algn="just" eaLnBrk="1" hangingPunct="1">
              <a:lnSpc>
                <a:spcPct val="90000"/>
              </a:lnSpc>
              <a:defRPr/>
            </a:pPr>
            <a:endParaRPr lang="en-US" altLang="cs-CZ" dirty="0"/>
          </a:p>
        </p:txBody>
      </p:sp>
    </p:spTree>
    <p:extLst>
      <p:ext uri="{BB962C8B-B14F-4D97-AF65-F5344CB8AC3E}">
        <p14:creationId xmlns:p14="http://schemas.microsoft.com/office/powerpoint/2010/main" val="2979031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76989" y="720000"/>
            <a:ext cx="11317705" cy="451576"/>
          </a:xfrm>
        </p:spPr>
        <p:txBody>
          <a:bodyPr/>
          <a:lstStyle/>
          <a:p>
            <a:pPr algn="just" eaLnBrk="1" hangingPunct="1"/>
            <a:r>
              <a:rPr lang="cs-CZ" altLang="cs-CZ" dirty="0" smtClean="0"/>
              <a:t>Akcie jako účastnický cenný papír (§245 ZOK)</a:t>
            </a:r>
            <a:endParaRPr lang="en-US" altLang="cs-CZ" dirty="0" smtClean="0"/>
          </a:p>
        </p:txBody>
      </p:sp>
      <p:sp>
        <p:nvSpPr>
          <p:cNvPr id="13315"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3316" name="Zástupný symbol pro obsah 2"/>
          <p:cNvSpPr>
            <a:spLocks noGrp="1"/>
          </p:cNvSpPr>
          <p:nvPr>
            <p:ph sz="quarter" idx="1"/>
          </p:nvPr>
        </p:nvSpPr>
        <p:spPr>
          <a:xfrm>
            <a:off x="508000" y="1540041"/>
            <a:ext cx="10769600" cy="5248686"/>
          </a:xfrm>
        </p:spPr>
        <p:txBody>
          <a:bodyPr/>
          <a:lstStyle/>
          <a:p>
            <a:pPr lvl="1" algn="just"/>
            <a:r>
              <a:rPr lang="cs-CZ" sz="2800" dirty="0" smtClean="0"/>
              <a:t>ÚCP </a:t>
            </a:r>
            <a:r>
              <a:rPr lang="cs-CZ" sz="2800" dirty="0"/>
              <a:t>jsou cenné papíry vydané společností, se kterými je spojen </a:t>
            </a:r>
            <a:r>
              <a:rPr lang="cs-CZ" sz="2800" b="1" dirty="0"/>
              <a:t>podíl na základním kapitálu nebo hlasovacích právech</a:t>
            </a:r>
            <a:r>
              <a:rPr lang="cs-CZ" sz="2800" dirty="0"/>
              <a:t> v této společnosti, a dále </a:t>
            </a:r>
            <a:r>
              <a:rPr lang="cs-CZ" sz="2800" dirty="0" smtClean="0"/>
              <a:t>CP vydané </a:t>
            </a:r>
            <a:r>
              <a:rPr lang="cs-CZ" sz="2800" dirty="0"/>
              <a:t>společností, se kterými je </a:t>
            </a:r>
            <a:r>
              <a:rPr lang="cs-CZ" sz="2800" b="1" dirty="0"/>
              <a:t>spojeno právo takové </a:t>
            </a:r>
            <a:r>
              <a:rPr lang="cs-CZ" sz="2800" b="1" dirty="0" smtClean="0"/>
              <a:t>CP</a:t>
            </a:r>
            <a:r>
              <a:rPr lang="cs-CZ" sz="2800" dirty="0" smtClean="0"/>
              <a:t> získat.</a:t>
            </a:r>
          </a:p>
          <a:p>
            <a:pPr lvl="1" algn="just"/>
            <a:r>
              <a:rPr lang="cs-CZ" altLang="cs-CZ" sz="2800" dirty="0" smtClean="0"/>
              <a:t>Akcie, zatímní listy (§ 285), prioritní a vyměnitelné dluhopisy (§ 286), opční listy (§ 295 </a:t>
            </a:r>
            <a:r>
              <a:rPr lang="cs-CZ" altLang="cs-CZ" sz="2800" dirty="0" err="1" smtClean="0"/>
              <a:t>an</a:t>
            </a:r>
            <a:r>
              <a:rPr lang="cs-CZ" altLang="cs-CZ" sz="2800" dirty="0" smtClean="0"/>
              <a:t>.)</a:t>
            </a:r>
          </a:p>
          <a:p>
            <a:pPr lvl="1" algn="just"/>
            <a:r>
              <a:rPr lang="cs-CZ" altLang="cs-CZ" sz="2800" dirty="0" smtClean="0"/>
              <a:t>Sporné: samostatně převoditelná práva na upisování akcií a vyměnitelných dluhopisů, doktrína: ANO</a:t>
            </a:r>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819293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just" eaLnBrk="1" hangingPunct="1"/>
            <a:r>
              <a:rPr lang="cs-CZ" altLang="cs-CZ" dirty="0" smtClean="0"/>
              <a:t>Akcie a její formy po rekodifikaci</a:t>
            </a:r>
            <a:endParaRPr lang="en-US" altLang="cs-CZ" dirty="0" smtClean="0"/>
          </a:p>
        </p:txBody>
      </p:sp>
      <p:sp>
        <p:nvSpPr>
          <p:cNvPr id="13315" name="Rectangle 3"/>
          <p:cNvSpPr>
            <a:spLocks noGrp="1" noChangeArrowheads="1"/>
          </p:cNvSpPr>
          <p:nvPr>
            <p:ph sz="quarter" idx="1"/>
          </p:nvPr>
        </p:nvSpPr>
        <p:spPr>
          <a:xfrm>
            <a:off x="473243" y="1219201"/>
            <a:ext cx="11285620" cy="4937125"/>
          </a:xfrm>
        </p:spPr>
        <p:txBody>
          <a:bodyPr/>
          <a:lstStyle/>
          <a:p>
            <a:pPr algn="just" eaLnBrk="1" hangingPunct="1">
              <a:defRPr/>
            </a:pPr>
            <a:r>
              <a:rPr lang="cs-CZ" altLang="cs-CZ" sz="1800" dirty="0"/>
              <a:t>Sporná forma v minulosti</a:t>
            </a:r>
            <a:endParaRPr lang="en-US" altLang="cs-CZ" sz="1800" dirty="0"/>
          </a:p>
          <a:p>
            <a:pPr lvl="1" algn="just" eaLnBrk="1" hangingPunct="1">
              <a:defRPr/>
            </a:pPr>
            <a:r>
              <a:rPr lang="cs-CZ" altLang="cs-CZ" sz="1700" dirty="0"/>
              <a:t>na jméno pouze nominálně </a:t>
            </a:r>
          </a:p>
          <a:p>
            <a:pPr lvl="1" algn="just" eaLnBrk="1" hangingPunct="1">
              <a:defRPr/>
            </a:pPr>
            <a:r>
              <a:rPr lang="cs-CZ" altLang="cs-CZ" sz="1700" dirty="0"/>
              <a:t>listinné akcie jsou </a:t>
            </a:r>
            <a:r>
              <a:rPr lang="cs-CZ" altLang="cs-CZ" sz="1700" i="1" dirty="0"/>
              <a:t>de facto</a:t>
            </a:r>
            <a:r>
              <a:rPr lang="cs-CZ" altLang="cs-CZ" sz="1700" dirty="0"/>
              <a:t> CP na řad</a:t>
            </a:r>
          </a:p>
          <a:p>
            <a:pPr lvl="1" algn="just" eaLnBrk="1" hangingPunct="1">
              <a:defRPr/>
            </a:pPr>
            <a:r>
              <a:rPr lang="cs-CZ" altLang="cs-CZ" sz="1700" dirty="0"/>
              <a:t>Důvod byl § 3 </a:t>
            </a:r>
            <a:r>
              <a:rPr lang="cs-CZ" altLang="cs-CZ" sz="1700" dirty="0" err="1"/>
              <a:t>CenP</a:t>
            </a:r>
            <a:r>
              <a:rPr lang="cs-CZ" altLang="cs-CZ" sz="1700" dirty="0"/>
              <a:t> </a:t>
            </a:r>
          </a:p>
          <a:p>
            <a:pPr lvl="2" algn="just" eaLnBrk="1" hangingPunct="1">
              <a:defRPr/>
            </a:pPr>
            <a:r>
              <a:rPr lang="cs-CZ" altLang="cs-CZ" sz="1700" dirty="0"/>
              <a:t>„</a:t>
            </a:r>
            <a:r>
              <a:rPr lang="cs-CZ" altLang="cs-CZ" sz="1700" i="1" dirty="0"/>
              <a:t>Pokud právní předpis označuje cenný papír jako cenný papír na jméno a současně umožňuje jeho převod rubopisem, vztahují se na tento cenný papír ustanovení tohoto zákona upravující cenné papíry na řad</a:t>
            </a:r>
            <a:r>
              <a:rPr lang="cs-CZ" altLang="cs-CZ" sz="1700" dirty="0"/>
              <a:t>“.</a:t>
            </a:r>
          </a:p>
          <a:p>
            <a:pPr marL="0" indent="0" algn="just">
              <a:buNone/>
              <a:defRPr/>
            </a:pPr>
            <a:endParaRPr lang="cs-CZ" altLang="cs-CZ" sz="1800" b="1" dirty="0"/>
          </a:p>
          <a:p>
            <a:pPr marL="0" indent="0" algn="just">
              <a:buNone/>
              <a:defRPr/>
            </a:pPr>
            <a:r>
              <a:rPr lang="cs-CZ" altLang="cs-CZ" sz="1800" b="1" dirty="0"/>
              <a:t>Sporná forma i v současnosti?</a:t>
            </a:r>
            <a:endParaRPr lang="en-US" altLang="cs-CZ" sz="1800" b="1" dirty="0"/>
          </a:p>
          <a:p>
            <a:pPr marL="0" indent="0" algn="just">
              <a:buNone/>
              <a:defRPr/>
            </a:pPr>
            <a:r>
              <a:rPr lang="cs-CZ" altLang="cs-CZ" sz="1800" b="1" dirty="0"/>
              <a:t>Akcie může mít formu cenného papíru na řad nebo na doručitele; to platí obdobně pro zaknihované akcie.</a:t>
            </a:r>
          </a:p>
          <a:p>
            <a:pPr marL="0" indent="0" algn="just">
              <a:buNone/>
              <a:defRPr/>
            </a:pPr>
            <a:r>
              <a:rPr lang="cs-CZ" altLang="cs-CZ" sz="1800" b="1" dirty="0"/>
              <a:t>Akcie ve formě cenného papíru na doručitele se označuje jako akcie na majitele. Společnost může vydat akcie na majitele pouze jako zaknihovaný cenný papír nebo imobilizovaný cenný papír; to platí obdobně též pro změnu formy nebo podoby akcií.</a:t>
            </a:r>
          </a:p>
          <a:p>
            <a:pPr marL="0" indent="0" algn="just">
              <a:buNone/>
              <a:defRPr/>
            </a:pPr>
            <a:r>
              <a:rPr lang="cs-CZ" altLang="cs-CZ" sz="1800" b="1" dirty="0"/>
              <a:t>Akcie ve formě cenného papíru na řad se označuje jako akcie na jméno.</a:t>
            </a:r>
          </a:p>
          <a:p>
            <a:pPr algn="just" eaLnBrk="1" hangingPunct="1">
              <a:lnSpc>
                <a:spcPct val="90000"/>
              </a:lnSpc>
              <a:defRPr/>
            </a:pPr>
            <a:endParaRPr lang="cs-CZ" altLang="cs-CZ" sz="1800" dirty="0">
              <a:solidFill>
                <a:schemeClr val="bg1"/>
              </a:solidFill>
            </a:endParaRPr>
          </a:p>
          <a:p>
            <a:pPr algn="just" eaLnBrk="1" hangingPunct="1">
              <a:lnSpc>
                <a:spcPct val="90000"/>
              </a:lnSpc>
              <a:defRPr/>
            </a:pPr>
            <a:endParaRPr lang="en-US" altLang="cs-CZ" sz="2000" dirty="0"/>
          </a:p>
        </p:txBody>
      </p:sp>
    </p:spTree>
    <p:extLst>
      <p:ext uri="{BB962C8B-B14F-4D97-AF65-F5344CB8AC3E}">
        <p14:creationId xmlns:p14="http://schemas.microsoft.com/office/powerpoint/2010/main" val="39211272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just" eaLnBrk="1" hangingPunct="1"/>
            <a:r>
              <a:rPr lang="cs-CZ" altLang="cs-CZ" dirty="0" smtClean="0"/>
              <a:t>Zákon o transparentnosti a.s.</a:t>
            </a:r>
            <a:endParaRPr lang="en-US" altLang="cs-CZ" dirty="0" smtClean="0"/>
          </a:p>
        </p:txBody>
      </p:sp>
      <p:sp>
        <p:nvSpPr>
          <p:cNvPr id="23555" name="Rectangle 3"/>
          <p:cNvSpPr>
            <a:spLocks noGrp="1" noChangeArrowheads="1"/>
          </p:cNvSpPr>
          <p:nvPr>
            <p:ph sz="quarter" idx="1"/>
          </p:nvPr>
        </p:nvSpPr>
        <p:spPr>
          <a:xfrm>
            <a:off x="304799" y="1143000"/>
            <a:ext cx="11526253" cy="5238750"/>
          </a:xfrm>
        </p:spPr>
        <p:txBody>
          <a:bodyPr/>
          <a:lstStyle/>
          <a:p>
            <a:pPr algn="just" eaLnBrk="1" hangingPunct="1"/>
            <a:r>
              <a:rPr lang="cs-CZ" altLang="cs-CZ" sz="1900" dirty="0"/>
              <a:t>Zákon č. 134/2013 Sb., o některých opatřeních ke zvýšení transparentnosti akciových společností a o změně dalších zákonů (dále jen „zákon o transparentnosti“)</a:t>
            </a:r>
          </a:p>
          <a:p>
            <a:pPr algn="just" eaLnBrk="1" hangingPunct="1"/>
            <a:r>
              <a:rPr lang="cs-CZ" altLang="cs-CZ" sz="1900" dirty="0"/>
              <a:t>Všechny listinné akcie na majitele, které nejsou imobilizovány, se ke dni 01.01.2014 změnily na listinné akcie </a:t>
            </a:r>
            <a:r>
              <a:rPr lang="cs-CZ" altLang="cs-CZ" sz="1900" dirty="0">
                <a:solidFill>
                  <a:srgbClr val="FF0000"/>
                </a:solidFill>
              </a:rPr>
              <a:t>na jméno</a:t>
            </a:r>
            <a:r>
              <a:rPr lang="cs-CZ" altLang="cs-CZ" sz="1900" dirty="0"/>
              <a:t>. Současně došlo tomuto dni automaticky k odpovídající změně stanov akciové společnosti. K těmto změnám dojde přímo na základě zákona a nebude tedy nutné o změně akcií a stanov rozhodovat na valné hromadě. </a:t>
            </a:r>
          </a:p>
          <a:p>
            <a:pPr algn="just" eaLnBrk="1" hangingPunct="1"/>
            <a:r>
              <a:rPr lang="cs-CZ" altLang="cs-CZ" sz="1900" dirty="0"/>
              <a:t>Následně má představenstvo akciové společnosti povinnost nejpozději do dne 30.06.2014 uvést stanovy do souladu se zákonem a podat návrh na zápis změny formy akcií do obchodního rejstříku. </a:t>
            </a:r>
          </a:p>
          <a:p>
            <a:pPr algn="just" eaLnBrk="1" hangingPunct="1"/>
            <a:r>
              <a:rPr lang="cs-CZ" altLang="cs-CZ" sz="1900" dirty="0"/>
              <a:t>Nejpozději do dne 31.03.2014 má akciová společnost povinnost uveřejnit způsobem určeným pro svolání valné hromady společnosti výzvu k předložení akcií a oznámení o následcích spojených s prodlením. Následky spojené s prodlením s výměnou akcií spočívají v nemožnosti takového akcionáře vykonávat práva spojená s akciemi, včetně toho, že nedojde ke vzniku práva na dividendu s takovými akciemi spojenou.</a:t>
            </a:r>
          </a:p>
          <a:p>
            <a:pPr algn="just" eaLnBrk="1" hangingPunct="1">
              <a:buFontTx/>
              <a:buNone/>
            </a:pPr>
            <a:endParaRPr lang="cs-CZ" altLang="cs-CZ" dirty="0">
              <a:solidFill>
                <a:schemeClr val="bg1"/>
              </a:solidFill>
            </a:endParaRPr>
          </a:p>
          <a:p>
            <a:pPr algn="just" eaLnBrk="1" hangingPunct="1">
              <a:buFontTx/>
              <a:buNone/>
            </a:pPr>
            <a:endParaRPr lang="en-US" altLang="cs-CZ" i="1" dirty="0" smtClean="0"/>
          </a:p>
        </p:txBody>
      </p:sp>
    </p:spTree>
    <p:extLst>
      <p:ext uri="{BB962C8B-B14F-4D97-AF65-F5344CB8AC3E}">
        <p14:creationId xmlns:p14="http://schemas.microsoft.com/office/powerpoint/2010/main" val="10416035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just" eaLnBrk="1" hangingPunct="1"/>
            <a:r>
              <a:rPr lang="cs-CZ" altLang="cs-CZ" dirty="0" smtClean="0"/>
              <a:t>Modely před 1. 1. 2014</a:t>
            </a:r>
            <a:endParaRPr lang="en-US" altLang="cs-CZ" dirty="0" smtClean="0"/>
          </a:p>
        </p:txBody>
      </p:sp>
      <p:sp>
        <p:nvSpPr>
          <p:cNvPr id="25603" name="Rectangle 3"/>
          <p:cNvSpPr>
            <a:spLocks noGrp="1" noChangeArrowheads="1"/>
          </p:cNvSpPr>
          <p:nvPr>
            <p:ph sz="quarter" idx="1"/>
          </p:nvPr>
        </p:nvSpPr>
        <p:spPr>
          <a:xfrm>
            <a:off x="489283" y="1311275"/>
            <a:ext cx="11117179" cy="5477452"/>
          </a:xfrm>
        </p:spPr>
        <p:txBody>
          <a:bodyPr/>
          <a:lstStyle/>
          <a:p>
            <a:pPr algn="just" eaLnBrk="1" hangingPunct="1"/>
            <a:r>
              <a:rPr lang="cs-CZ" altLang="cs-CZ" sz="2600" dirty="0"/>
              <a:t>4 možné reakce na zákon o transparentnosti:</a:t>
            </a:r>
          </a:p>
          <a:p>
            <a:pPr lvl="1" algn="just" eaLnBrk="1" hangingPunct="1"/>
            <a:r>
              <a:rPr lang="cs-CZ" altLang="cs-CZ" sz="2600" dirty="0"/>
              <a:t>zaknihovat akcie před 01.01.2014; </a:t>
            </a:r>
          </a:p>
          <a:p>
            <a:pPr lvl="1" algn="just" eaLnBrk="1" hangingPunct="1"/>
            <a:r>
              <a:rPr lang="cs-CZ" altLang="cs-CZ" sz="2600" dirty="0"/>
              <a:t>imobilizovat akcie před dnem 01.01.2014, tedy uzavřít smlouvu o úschově cenných papírů s centrálním depozitářem nebo s obchodníkem s cennými papíry oprávněným poskytovat investiční službu úschova a správa investičních nástrojů;</a:t>
            </a:r>
          </a:p>
          <a:p>
            <a:pPr lvl="1" algn="just" eaLnBrk="1" hangingPunct="1"/>
            <a:r>
              <a:rPr lang="cs-CZ" altLang="cs-CZ" sz="2600" dirty="0"/>
              <a:t>změnit formu akcií (z akcií s formou na majitele na akcie na jméno) před dnem 01.01.2014;</a:t>
            </a:r>
          </a:p>
          <a:p>
            <a:pPr lvl="1" algn="just" eaLnBrk="1" hangingPunct="1"/>
            <a:r>
              <a:rPr lang="cs-CZ" altLang="cs-CZ" sz="2600" dirty="0"/>
              <a:t>vyčkat až do 01.01.2014, kdy dojde ke změně formy akcií přímo na základě zákona.</a:t>
            </a:r>
          </a:p>
          <a:p>
            <a:pPr algn="just" eaLnBrk="1" hangingPunct="1">
              <a:buFontTx/>
              <a:buNone/>
            </a:pPr>
            <a:endParaRPr lang="cs-CZ" altLang="cs-CZ" dirty="0">
              <a:solidFill>
                <a:schemeClr val="bg1"/>
              </a:solidFill>
            </a:endParaRPr>
          </a:p>
          <a:p>
            <a:pPr algn="just" eaLnBrk="1" hangingPunct="1">
              <a:buFontTx/>
              <a:buNone/>
            </a:pPr>
            <a:endParaRPr lang="en-US" altLang="cs-CZ" i="1" dirty="0" smtClean="0"/>
          </a:p>
        </p:txBody>
      </p:sp>
    </p:spTree>
    <p:extLst>
      <p:ext uri="{BB962C8B-B14F-4D97-AF65-F5344CB8AC3E}">
        <p14:creationId xmlns:p14="http://schemas.microsoft.com/office/powerpoint/2010/main" val="1862242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just" eaLnBrk="1" hangingPunct="1"/>
            <a:r>
              <a:rPr lang="cs-CZ" altLang="cs-CZ" dirty="0" smtClean="0"/>
              <a:t>Akcie na jméno – seznam akcionářů</a:t>
            </a:r>
            <a:endParaRPr lang="en-US" altLang="cs-CZ" dirty="0" smtClean="0"/>
          </a:p>
        </p:txBody>
      </p:sp>
      <p:sp>
        <p:nvSpPr>
          <p:cNvPr id="13315" name="Rectangle 3"/>
          <p:cNvSpPr>
            <a:spLocks noGrp="1" noChangeArrowheads="1"/>
          </p:cNvSpPr>
          <p:nvPr>
            <p:ph sz="quarter" idx="1"/>
          </p:nvPr>
        </p:nvSpPr>
        <p:spPr>
          <a:xfrm>
            <a:off x="720000" y="1427747"/>
            <a:ext cx="10589684" cy="4557128"/>
          </a:xfrm>
        </p:spPr>
        <p:txBody>
          <a:bodyPr>
            <a:normAutofit fontScale="62500" lnSpcReduction="20000"/>
          </a:bodyPr>
          <a:lstStyle/>
          <a:p>
            <a:pPr algn="just" eaLnBrk="1" hangingPunct="1">
              <a:defRPr/>
            </a:pPr>
            <a:r>
              <a:rPr lang="cs-CZ" altLang="cs-CZ" sz="2400" dirty="0"/>
              <a:t>Do seznamu akcionářů se zapisují označení druhu akcie, její jmenovitá hodnota, jméno a bydliště nebo sídlo akcionáře, číslo bankovního účtu vedeného u osoby oprávněné poskytovat bankovní služby ve státě, jenž je plnoprávným členem Organizace pro hospodářskou spolupráci a rozvoj, označení akcie a změny zapisovaných údajů.</a:t>
            </a:r>
          </a:p>
          <a:p>
            <a:pPr algn="just" eaLnBrk="1" hangingPunct="1">
              <a:defRPr/>
            </a:pPr>
            <a:r>
              <a:rPr lang="cs-CZ" altLang="cs-CZ" sz="2400" dirty="0"/>
              <a:t>Má se za to, že ve vztahu ke společnosti je akcionářem ten, kdo je zapsán v seznamu akcionářů.</a:t>
            </a:r>
          </a:p>
          <a:p>
            <a:pPr algn="just" eaLnBrk="1" hangingPunct="1">
              <a:defRPr/>
            </a:pPr>
            <a:r>
              <a:rPr lang="cs-CZ" altLang="cs-CZ" sz="2400" dirty="0"/>
              <a:t>Společnost vydá každému svému akcionáři na jeho písemnou žádost a za úhradu nákladů opis seznamu všech akcionářů, kteří jsou vlastníky akcií na jméno, nebo požadované části seznamu, a to bez zbytečného odkladu od doručení žádosti</a:t>
            </a:r>
            <a:r>
              <a:rPr lang="cs-CZ" altLang="cs-CZ" sz="2400" dirty="0" smtClean="0"/>
              <a:t>.</a:t>
            </a:r>
          </a:p>
          <a:p>
            <a:pPr algn="just">
              <a:defRPr/>
            </a:pPr>
            <a:r>
              <a:rPr lang="cs-CZ" b="1" dirty="0" smtClean="0"/>
              <a:t>NOVELA zpřesnění: </a:t>
            </a:r>
            <a:r>
              <a:rPr lang="cs-CZ" b="1" dirty="0"/>
              <a:t>Do seznamu akcionářů se zapisuje název druhu akcie, mají-li být vydány akcie různých druhů, její jmenovitá hodnota, jméno a bydliště nebo sídlo akcionáře, číslo bankovního účtu, číselné označení listinné akcie a změny zapisovaných údajů.</a:t>
            </a:r>
            <a:endParaRPr lang="cs-CZ" dirty="0"/>
          </a:p>
          <a:p>
            <a:pPr algn="just" eaLnBrk="1" hangingPunct="1">
              <a:defRPr/>
            </a:pPr>
            <a:endParaRPr lang="cs-CZ" altLang="cs-CZ" sz="2400" dirty="0"/>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18155260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just" eaLnBrk="1" hangingPunct="1"/>
            <a:r>
              <a:rPr lang="cs-CZ" altLang="cs-CZ" dirty="0" smtClean="0"/>
              <a:t>Akcie na jméno - převod</a:t>
            </a:r>
            <a:endParaRPr lang="en-US" altLang="cs-CZ" dirty="0" smtClean="0"/>
          </a:p>
        </p:txBody>
      </p:sp>
      <p:sp>
        <p:nvSpPr>
          <p:cNvPr id="13315" name="Rectangle 3"/>
          <p:cNvSpPr>
            <a:spLocks noGrp="1" noChangeArrowheads="1"/>
          </p:cNvSpPr>
          <p:nvPr>
            <p:ph sz="quarter" idx="1"/>
          </p:nvPr>
        </p:nvSpPr>
        <p:spPr>
          <a:xfrm>
            <a:off x="633663" y="1311275"/>
            <a:ext cx="10708105" cy="4457700"/>
          </a:xfrm>
        </p:spPr>
        <p:txBody>
          <a:bodyPr>
            <a:normAutofit fontScale="92500" lnSpcReduction="20000"/>
          </a:bodyPr>
          <a:lstStyle/>
          <a:p>
            <a:pPr algn="just" eaLnBrk="1" hangingPunct="1">
              <a:defRPr/>
            </a:pPr>
            <a:r>
              <a:rPr lang="cs-CZ" sz="2400" dirty="0"/>
              <a:t>Akcie na jméno se převádí rubopisem, v němž se uvede jednoznačná identifikace nabyvatele.</a:t>
            </a:r>
          </a:p>
          <a:p>
            <a:pPr algn="just" eaLnBrk="1" hangingPunct="1">
              <a:defRPr/>
            </a:pPr>
            <a:r>
              <a:rPr lang="cs-CZ" sz="2400" dirty="0"/>
              <a:t>K účinnosti převodu akcie na jméno vůči společnosti se vyžaduje oznámení změny osoby akcionáře společnosti a předložení akcie na jméno společnosti.</a:t>
            </a:r>
          </a:p>
          <a:p>
            <a:pPr algn="just" eaLnBrk="1" hangingPunct="1">
              <a:defRPr/>
            </a:pPr>
            <a:r>
              <a:rPr lang="cs-CZ" sz="2400" dirty="0"/>
              <a:t>Společnost zapíše nového vlastníka do seznamu akcionářů bez zbytečného odkladu poté, co jí bude změna osoby akcionáře prokázána.</a:t>
            </a:r>
          </a:p>
          <a:p>
            <a:pPr algn="just" eaLnBrk="1" hangingPunct="1">
              <a:defRPr/>
            </a:pPr>
            <a:r>
              <a:rPr lang="cs-CZ" sz="2400" dirty="0"/>
              <a:t>V případě, že akcionář způsobil, že není zapsán v seznamu akcionářů nebo že zápis neodpovídá skutečnosti, nemůže se domáhat neplatnosti usnesení valné hromady proto, že mu společnost na základě této skutečnosti neumožnila účast na valné hromadě nebo výkon hlasovacího práva.</a:t>
            </a: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27025105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360947" y="376989"/>
            <a:ext cx="11112253" cy="641685"/>
          </a:xfrm>
        </p:spPr>
        <p:txBody>
          <a:bodyPr/>
          <a:lstStyle/>
          <a:p>
            <a:pPr algn="just" eaLnBrk="1" hangingPunct="1"/>
            <a:r>
              <a:rPr lang="cs-CZ" altLang="cs-CZ" dirty="0" smtClean="0"/>
              <a:t>Akcie na jméno - vinkulace</a:t>
            </a:r>
          </a:p>
        </p:txBody>
      </p:sp>
      <p:sp>
        <p:nvSpPr>
          <p:cNvPr id="31747" name="Zástupný symbol pro obsah 2"/>
          <p:cNvSpPr>
            <a:spLocks noGrp="1"/>
          </p:cNvSpPr>
          <p:nvPr>
            <p:ph sz="quarter" idx="1"/>
          </p:nvPr>
        </p:nvSpPr>
        <p:spPr>
          <a:xfrm>
            <a:off x="0" y="1363579"/>
            <a:ext cx="12119811" cy="5021179"/>
          </a:xfrm>
        </p:spPr>
        <p:txBody>
          <a:bodyPr/>
          <a:lstStyle/>
          <a:p>
            <a:pPr algn="just"/>
            <a:r>
              <a:rPr lang="cs-CZ" altLang="cs-CZ" sz="2000" dirty="0"/>
              <a:t>Stanovy mohou převoditelnost akcií na jméno omezit, nikoliv však vyloučit. </a:t>
            </a:r>
            <a:r>
              <a:rPr lang="cs-CZ" altLang="cs-CZ" sz="2000" dirty="0" smtClean="0"/>
              <a:t>NOVELA: </a:t>
            </a:r>
            <a:r>
              <a:rPr lang="cs-CZ" sz="2000" b="1" dirty="0"/>
              <a:t>(2) Omezení převoditelnosti akcií na jméno či její změna je účinná dnem zápisu této skutečnosti do obchodního rejstříku.</a:t>
            </a:r>
            <a:endParaRPr lang="cs-CZ" altLang="cs-CZ" sz="2000" dirty="0"/>
          </a:p>
          <a:p>
            <a:pPr algn="just" eaLnBrk="1" hangingPunct="1"/>
            <a:r>
              <a:rPr lang="cs-CZ" altLang="cs-CZ" sz="2000" dirty="0"/>
              <a:t>V případě, že je převoditelnost akcií na jméno podmíněna souhlasem orgánu společnosti, smlouva o převodu těchto akcií nenabude účinnosti dříve, než bude souhlas udělen.</a:t>
            </a:r>
          </a:p>
          <a:p>
            <a:pPr algn="just" eaLnBrk="1" hangingPunct="1"/>
            <a:r>
              <a:rPr lang="cs-CZ" altLang="cs-CZ" sz="2000" dirty="0"/>
              <a:t>Není-li souhlas udělen do 6 měsíců ode dne uzavření smlouvy o převodu, nastávají tytéž účinky, jako při odstoupení od smlouvy, ledaže je ve smlouvě o převodu určeno jinak.</a:t>
            </a:r>
          </a:p>
          <a:p>
            <a:pPr algn="just" eaLnBrk="1" hangingPunct="1"/>
            <a:r>
              <a:rPr lang="cs-CZ" altLang="cs-CZ" sz="2000" dirty="0"/>
              <a:t>Odmítne-li příslušný orgán společnosti souhlas k převodu akcie na jméno udělit, ačkoliv nebyl podle stanov povinen souhlas odmítnout, společnost bez zbytečného odkladu od doručení žádosti akcionáře tuto akcii odkoupí za přiměřenou cenu. </a:t>
            </a:r>
          </a:p>
          <a:p>
            <a:pPr algn="just" eaLnBrk="1" hangingPunct="1"/>
            <a:r>
              <a:rPr lang="cs-CZ" altLang="cs-CZ" sz="2000" dirty="0"/>
              <a:t>Jak se vyhnout </a:t>
            </a:r>
            <a:r>
              <a:rPr lang="cs-CZ" altLang="cs-CZ" sz="2000" dirty="0" err="1"/>
              <a:t>odkupové</a:t>
            </a:r>
            <a:r>
              <a:rPr lang="cs-CZ" altLang="cs-CZ" sz="2000" dirty="0"/>
              <a:t> povinnosti dle § 272 ZOK?</a:t>
            </a:r>
          </a:p>
        </p:txBody>
      </p:sp>
    </p:spTree>
    <p:extLst>
      <p:ext uri="{BB962C8B-B14F-4D97-AF65-F5344CB8AC3E}">
        <p14:creationId xmlns:p14="http://schemas.microsoft.com/office/powerpoint/2010/main" val="3126290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just" eaLnBrk="1" hangingPunct="1"/>
            <a:r>
              <a:rPr lang="cs-CZ" altLang="cs-CZ" dirty="0" smtClean="0"/>
              <a:t>Kusové akcie</a:t>
            </a:r>
            <a:endParaRPr lang="en-US" altLang="cs-CZ" dirty="0" smtClean="0"/>
          </a:p>
        </p:txBody>
      </p:sp>
      <p:sp>
        <p:nvSpPr>
          <p:cNvPr id="41987" name="Rectangle 3"/>
          <p:cNvSpPr>
            <a:spLocks noGrp="1" noChangeArrowheads="1"/>
          </p:cNvSpPr>
          <p:nvPr>
            <p:ph sz="quarter" idx="1"/>
          </p:nvPr>
        </p:nvSpPr>
        <p:spPr>
          <a:xfrm>
            <a:off x="489284" y="1311275"/>
            <a:ext cx="11181348" cy="4673600"/>
          </a:xfrm>
        </p:spPr>
        <p:txBody>
          <a:bodyPr/>
          <a:lstStyle/>
          <a:p>
            <a:pPr algn="just" eaLnBrk="1" hangingPunct="1"/>
            <a:r>
              <a:rPr lang="cs-CZ" altLang="cs-CZ" dirty="0" smtClean="0"/>
              <a:t>Neaplikují se ustanovení tohoto zákona, jež se týkají jmenovité hodnoty</a:t>
            </a:r>
          </a:p>
          <a:p>
            <a:pPr algn="just" eaLnBrk="1" hangingPunct="1"/>
            <a:r>
              <a:rPr lang="cs-CZ" altLang="cs-CZ" dirty="0" smtClean="0"/>
              <a:t>Kusové akcie nemají jmenovitou hodnotu a představují stejné podíly na základním kapitálu společnosti </a:t>
            </a:r>
          </a:p>
          <a:p>
            <a:pPr algn="just" eaLnBrk="1" hangingPunct="1"/>
            <a:r>
              <a:rPr lang="cs-CZ" altLang="cs-CZ" dirty="0" smtClean="0"/>
              <a:t>Podíl na základním kapitálu se u kusové akcie určí podle počtu akcií. Na jednu kusovou akcii připadá jeden hlas, ledaže stanovy připouští vydání akcií s rozdílnou váhou hlasů</a:t>
            </a:r>
          </a:p>
          <a:p>
            <a:pPr algn="just" eaLnBrk="1" hangingPunct="1"/>
            <a:r>
              <a:rPr lang="cs-CZ" altLang="cs-CZ" dirty="0" smtClean="0"/>
              <a:t>Kusová akcie musí obsahovat označení „kusová akcie“.</a:t>
            </a:r>
          </a:p>
        </p:txBody>
      </p:sp>
    </p:spTree>
    <p:extLst>
      <p:ext uri="{BB962C8B-B14F-4D97-AF65-F5344CB8AC3E}">
        <p14:creationId xmlns:p14="http://schemas.microsoft.com/office/powerpoint/2010/main" val="26009745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443789" y="393031"/>
            <a:ext cx="8760661" cy="748381"/>
          </a:xfrm>
        </p:spPr>
        <p:txBody>
          <a:bodyPr/>
          <a:lstStyle/>
          <a:p>
            <a:pPr algn="just" eaLnBrk="1" hangingPunct="1"/>
            <a:r>
              <a:rPr lang="cs-CZ" altLang="cs-CZ" dirty="0" smtClean="0"/>
              <a:t>Prioritní akcie</a:t>
            </a:r>
            <a:endParaRPr lang="en-US" altLang="cs-CZ" b="1" dirty="0" smtClean="0"/>
          </a:p>
        </p:txBody>
      </p:sp>
      <p:sp>
        <p:nvSpPr>
          <p:cNvPr id="44035" name="Rectangle 3"/>
          <p:cNvSpPr>
            <a:spLocks noGrp="1" noChangeArrowheads="1"/>
          </p:cNvSpPr>
          <p:nvPr>
            <p:ph sz="quarter" idx="1"/>
          </p:nvPr>
        </p:nvSpPr>
        <p:spPr>
          <a:xfrm>
            <a:off x="601579" y="1311275"/>
            <a:ext cx="9602871" cy="4673600"/>
          </a:xfrm>
        </p:spPr>
        <p:txBody>
          <a:bodyPr/>
          <a:lstStyle/>
          <a:p>
            <a:pPr algn="just" eaLnBrk="1" hangingPunct="1"/>
            <a:r>
              <a:rPr lang="cs-CZ" altLang="cs-CZ" dirty="0" smtClean="0"/>
              <a:t>Odpadl taxativní výčet druhů akcií</a:t>
            </a:r>
          </a:p>
          <a:p>
            <a:pPr algn="just" eaLnBrk="1" hangingPunct="1"/>
            <a:r>
              <a:rPr lang="cs-CZ" altLang="cs-CZ" dirty="0" smtClean="0"/>
              <a:t>§ 278</a:t>
            </a:r>
          </a:p>
          <a:p>
            <a:pPr algn="just" eaLnBrk="1" hangingPunct="1"/>
            <a:r>
              <a:rPr lang="cs-CZ" altLang="cs-CZ" dirty="0" smtClean="0"/>
              <a:t>Rozhodnutí o vydání </a:t>
            </a:r>
            <a:r>
              <a:rPr lang="cs-CZ" altLang="cs-CZ" dirty="0" err="1" smtClean="0"/>
              <a:t>pritoritních</a:t>
            </a:r>
            <a:r>
              <a:rPr lang="cs-CZ" altLang="cs-CZ" dirty="0" smtClean="0"/>
              <a:t> akcií – změna stanov, 2/3 většina hlasů</a:t>
            </a:r>
          </a:p>
          <a:p>
            <a:pPr algn="just" eaLnBrk="1" hangingPunct="1"/>
            <a:r>
              <a:rPr lang="cs-CZ" altLang="cs-CZ" dirty="0" smtClean="0"/>
              <a:t>Otázka hlasovacích práv</a:t>
            </a:r>
          </a:p>
          <a:p>
            <a:pPr algn="just" eaLnBrk="1" hangingPunct="1"/>
            <a:r>
              <a:rPr lang="cs-CZ" altLang="cs-CZ" dirty="0" smtClean="0"/>
              <a:t>Obecná limitace v § 279</a:t>
            </a:r>
          </a:p>
        </p:txBody>
      </p:sp>
    </p:spTree>
    <p:extLst>
      <p:ext uri="{BB962C8B-B14F-4D97-AF65-F5344CB8AC3E}">
        <p14:creationId xmlns:p14="http://schemas.microsoft.com/office/powerpoint/2010/main" val="42368521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pPr algn="just"/>
            <a:r>
              <a:rPr lang="cs-CZ" altLang="cs-CZ" dirty="0" smtClean="0"/>
              <a:t>Zaměstnanecké akcie I</a:t>
            </a:r>
          </a:p>
        </p:txBody>
      </p:sp>
      <p:sp>
        <p:nvSpPr>
          <p:cNvPr id="46083" name="Zástupný symbol pro obsah 2"/>
          <p:cNvSpPr>
            <a:spLocks noGrp="1"/>
          </p:cNvSpPr>
          <p:nvPr>
            <p:ph sz="quarter" idx="1"/>
          </p:nvPr>
        </p:nvSpPr>
        <p:spPr>
          <a:xfrm>
            <a:off x="529389" y="1219201"/>
            <a:ext cx="10788316" cy="4937125"/>
          </a:xfrm>
        </p:spPr>
        <p:txBody>
          <a:bodyPr/>
          <a:lstStyle/>
          <a:p>
            <a:pPr algn="just" eaLnBrk="1" hangingPunct="1"/>
            <a:r>
              <a:rPr lang="cs-CZ" altLang="cs-CZ" sz="2400" dirty="0"/>
              <a:t>Zvýhodnění zaměstnanců (resp. bývalých zaměstnanců)</a:t>
            </a:r>
          </a:p>
          <a:p>
            <a:pPr algn="just" eaLnBrk="1" hangingPunct="1"/>
            <a:r>
              <a:rPr lang="cs-CZ" altLang="cs-CZ" sz="2400" dirty="0"/>
              <a:t>Bez limitů, které znal obchodní zákoník</a:t>
            </a:r>
          </a:p>
          <a:p>
            <a:pPr algn="just" eaLnBrk="1" hangingPunct="1"/>
            <a:r>
              <a:rPr lang="cs-CZ" altLang="cs-CZ" sz="2400" dirty="0"/>
              <a:t>Emisní kurs částka, za kterou emitent cenný papír vydává (§ 520 odst. 2 OZ)</a:t>
            </a:r>
          </a:p>
          <a:p>
            <a:pPr algn="just" eaLnBrk="1" hangingPunct="1"/>
            <a:r>
              <a:rPr lang="cs-CZ" altLang="cs-CZ" sz="2400" dirty="0"/>
              <a:t>Zvýhodnění se může týkat jak kmenových akcií, tak i akcií jiných druhů</a:t>
            </a:r>
          </a:p>
          <a:p>
            <a:pPr algn="just" eaLnBrk="1" hangingPunct="1"/>
            <a:r>
              <a:rPr lang="cs-CZ" altLang="cs-CZ" sz="2400" dirty="0"/>
              <a:t>Řešení aprobováno čl. 8 Druhé směrnice</a:t>
            </a:r>
          </a:p>
          <a:p>
            <a:pPr algn="just" eaLnBrk="1" hangingPunct="1"/>
            <a:r>
              <a:rPr lang="cs-CZ" altLang="cs-CZ" sz="2400" dirty="0"/>
              <a:t>Procedura zvýhodnění zaměstnanců (či bývalých zaměstnanců)</a:t>
            </a:r>
          </a:p>
          <a:p>
            <a:pPr lvl="1" algn="just" eaLnBrk="1" hangingPunct="1"/>
            <a:r>
              <a:rPr lang="cs-CZ" altLang="cs-CZ" dirty="0" smtClean="0"/>
              <a:t>u zvýšení základního kapitálu společnosti (srov. § 464 ZOK)</a:t>
            </a:r>
          </a:p>
          <a:p>
            <a:pPr lvl="1" algn="just" eaLnBrk="1" hangingPunct="1"/>
            <a:r>
              <a:rPr lang="cs-CZ" altLang="cs-CZ" dirty="0" smtClean="0"/>
              <a:t>u prodeje vlastních akcií</a:t>
            </a:r>
          </a:p>
          <a:p>
            <a:pPr lvl="1" algn="just" eaLnBrk="1" hangingPunct="1">
              <a:buFont typeface="Wingdings" panose="05000000000000000000" pitchFamily="2" charset="2"/>
              <a:buNone/>
            </a:pPr>
            <a:r>
              <a:rPr lang="cs-CZ" altLang="cs-CZ" dirty="0" smtClean="0"/>
              <a:t>(§ 305 je výjimkou z režimu § 301 odst. 1 písm. a/ ZOK)</a:t>
            </a:r>
          </a:p>
          <a:p>
            <a:pPr lvl="1" algn="just" eaLnBrk="1" hangingPunct="1">
              <a:buFont typeface="Wingdings" panose="05000000000000000000" pitchFamily="2" charset="2"/>
              <a:buNone/>
            </a:pPr>
            <a:endParaRPr lang="cs-CZ" altLang="cs-CZ" dirty="0" smtClean="0"/>
          </a:p>
          <a:p>
            <a:pPr algn="just"/>
            <a:endParaRPr lang="cs-CZ" altLang="cs-CZ" dirty="0" smtClean="0"/>
          </a:p>
        </p:txBody>
      </p:sp>
    </p:spTree>
    <p:extLst>
      <p:ext uri="{BB962C8B-B14F-4D97-AF65-F5344CB8AC3E}">
        <p14:creationId xmlns:p14="http://schemas.microsoft.com/office/powerpoint/2010/main" val="34293048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53979" y="312821"/>
            <a:ext cx="9450471" cy="828592"/>
          </a:xfrm>
        </p:spPr>
        <p:txBody>
          <a:bodyPr/>
          <a:lstStyle/>
          <a:p>
            <a:pPr algn="just" eaLnBrk="1" hangingPunct="1"/>
            <a:r>
              <a:rPr lang="cs-CZ" altLang="cs-CZ" dirty="0" smtClean="0"/>
              <a:t>Zaměstnanecké akcie II</a:t>
            </a:r>
            <a:endParaRPr lang="en-US" altLang="cs-CZ" b="1" dirty="0" smtClean="0"/>
          </a:p>
        </p:txBody>
      </p:sp>
      <p:sp>
        <p:nvSpPr>
          <p:cNvPr id="47107" name="Rectangle 3"/>
          <p:cNvSpPr>
            <a:spLocks noGrp="1" noChangeArrowheads="1"/>
          </p:cNvSpPr>
          <p:nvPr>
            <p:ph sz="quarter" idx="1"/>
          </p:nvPr>
        </p:nvSpPr>
        <p:spPr>
          <a:xfrm>
            <a:off x="649705" y="1311275"/>
            <a:ext cx="9554745" cy="4673600"/>
          </a:xfrm>
        </p:spPr>
        <p:txBody>
          <a:bodyPr/>
          <a:lstStyle/>
          <a:p>
            <a:pPr algn="just" eaLnBrk="1" hangingPunct="1"/>
            <a:r>
              <a:rPr lang="cs-CZ" altLang="cs-CZ" dirty="0" smtClean="0"/>
              <a:t>Jako druh zrušeny v roce 2000</a:t>
            </a:r>
          </a:p>
          <a:p>
            <a:pPr algn="just" eaLnBrk="1" hangingPunct="1"/>
            <a:r>
              <a:rPr lang="cs-CZ" altLang="cs-CZ" dirty="0" smtClean="0"/>
              <a:t>ZOK se omezuje na stanovení možnosti nabytí akcií za zvýhodněných podmínek</a:t>
            </a:r>
          </a:p>
          <a:p>
            <a:pPr algn="just" eaLnBrk="1" hangingPunct="1"/>
            <a:r>
              <a:rPr lang="cs-CZ" altLang="cs-CZ" dirty="0" smtClean="0"/>
              <a:t>§ 258 ZOK ovšem nevylučuje zavedení zvláštního druhu akcií speciálně pro zaměstnance, spojené např. se separátním podílem na zisku</a:t>
            </a:r>
          </a:p>
          <a:p>
            <a:pPr algn="just" eaLnBrk="1" hangingPunct="1"/>
            <a:endParaRPr lang="cs-CZ" altLang="cs-CZ" dirty="0" smtClean="0"/>
          </a:p>
          <a:p>
            <a:pPr algn="just" eaLnBrk="1" hangingPunct="1"/>
            <a:endParaRPr lang="cs-CZ" altLang="cs-CZ" dirty="0" smtClean="0"/>
          </a:p>
          <a:p>
            <a:pPr algn="just" eaLnBrk="1" hangingPunct="1"/>
            <a:endParaRPr lang="cs-CZ" altLang="cs-CZ" dirty="0" smtClean="0"/>
          </a:p>
        </p:txBody>
      </p:sp>
    </p:spTree>
    <p:extLst>
      <p:ext uri="{BB962C8B-B14F-4D97-AF65-F5344CB8AC3E}">
        <p14:creationId xmlns:p14="http://schemas.microsoft.com/office/powerpoint/2010/main" val="2194954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smtClean="0"/>
              <a:t>Taxonomie cenných papírů a akcie</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831272" y="1678634"/>
            <a:ext cx="10494453" cy="4477692"/>
          </a:xfrm>
        </p:spPr>
        <p:txBody>
          <a:bodyPr/>
          <a:lstStyle/>
          <a:p>
            <a:pPr algn="just" eaLnBrk="1" hangingPunct="1"/>
            <a:r>
              <a:rPr lang="cs-CZ" altLang="cs-CZ" dirty="0" smtClean="0"/>
              <a:t>Cenný papír v. zaknihovaný cenný papír</a:t>
            </a:r>
          </a:p>
          <a:p>
            <a:pPr algn="just" eaLnBrk="1" hangingPunct="1"/>
            <a:r>
              <a:rPr lang="cs-CZ" altLang="cs-CZ" dirty="0" smtClean="0"/>
              <a:t>Investiční nástroj (pozitivní § 3 odst. 1 ZPKT, negativní § 3 odst. 5 ZPKT)</a:t>
            </a:r>
          </a:p>
          <a:p>
            <a:pPr algn="just" eaLnBrk="1" hangingPunct="1"/>
            <a:r>
              <a:rPr lang="cs-CZ" altLang="cs-CZ" dirty="0" smtClean="0"/>
              <a:t>Investiční cenný papír (§ 3 odst. 2 ZPKT)</a:t>
            </a:r>
          </a:p>
          <a:p>
            <a:pPr algn="just" eaLnBrk="1" hangingPunct="1"/>
            <a:r>
              <a:rPr lang="cs-CZ" altLang="cs-CZ" dirty="0" smtClean="0"/>
              <a:t>Cenné papíry kolektivního investování (§ 3 odst. 3 ZPKT)</a:t>
            </a:r>
          </a:p>
          <a:p>
            <a:pPr algn="just"/>
            <a:r>
              <a:rPr lang="cs-CZ" altLang="cs-CZ" dirty="0" smtClean="0"/>
              <a:t>Finanční nástroj – dříve § 124 ZPKT, nyní MAR (nařízení č. </a:t>
            </a:r>
            <a:r>
              <a:rPr lang="cs-CZ" dirty="0" smtClean="0"/>
              <a:t>596/2014 + </a:t>
            </a:r>
            <a:r>
              <a:rPr lang="pl-PL" dirty="0" err="1"/>
              <a:t>čl</a:t>
            </a:r>
            <a:r>
              <a:rPr lang="pl-PL" dirty="0"/>
              <a:t>. 4 </a:t>
            </a:r>
            <a:r>
              <a:rPr lang="pl-PL" dirty="0" err="1"/>
              <a:t>odst</a:t>
            </a:r>
            <a:r>
              <a:rPr lang="pl-PL" dirty="0"/>
              <a:t>. 1 bodu 15 </a:t>
            </a:r>
            <a:r>
              <a:rPr lang="pl-PL" dirty="0" smtClean="0"/>
              <a:t>MIFID)</a:t>
            </a:r>
            <a:endParaRPr lang="cs-CZ" altLang="cs-CZ" dirty="0" smtClean="0"/>
          </a:p>
          <a:p>
            <a:pPr lvl="1" algn="just" eaLnBrk="1" hangingPunct="1"/>
            <a:endParaRPr lang="cs-CZ" altLang="cs-CZ" sz="25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16863117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74850" y="320841"/>
            <a:ext cx="8229600" cy="820571"/>
          </a:xfrm>
        </p:spPr>
        <p:txBody>
          <a:bodyPr/>
          <a:lstStyle/>
          <a:p>
            <a:pPr algn="just" eaLnBrk="1" hangingPunct="1"/>
            <a:r>
              <a:rPr lang="cs-CZ" altLang="cs-CZ" dirty="0" smtClean="0"/>
              <a:t>Akcie se zvláštními právy</a:t>
            </a:r>
            <a:endParaRPr lang="en-US" altLang="cs-CZ" b="1" dirty="0" smtClean="0"/>
          </a:p>
        </p:txBody>
      </p:sp>
      <p:sp>
        <p:nvSpPr>
          <p:cNvPr id="49155" name="Rectangle 3"/>
          <p:cNvSpPr>
            <a:spLocks noGrp="1" noChangeArrowheads="1"/>
          </p:cNvSpPr>
          <p:nvPr>
            <p:ph sz="quarter" idx="1"/>
          </p:nvPr>
        </p:nvSpPr>
        <p:spPr>
          <a:xfrm>
            <a:off x="794084" y="1311275"/>
            <a:ext cx="9410366" cy="4673600"/>
          </a:xfrm>
        </p:spPr>
        <p:txBody>
          <a:bodyPr/>
          <a:lstStyle/>
          <a:p>
            <a:pPr algn="just" eaLnBrk="1" hangingPunct="1"/>
            <a:r>
              <a:rPr lang="cs-CZ" altLang="cs-CZ" dirty="0" smtClean="0"/>
              <a:t>Stanovy</a:t>
            </a:r>
          </a:p>
          <a:p>
            <a:pPr algn="just" eaLnBrk="1" hangingPunct="1"/>
            <a:r>
              <a:rPr lang="cs-CZ" altLang="cs-CZ" dirty="0" smtClean="0"/>
              <a:t>Demonstrativní ZOK: </a:t>
            </a:r>
          </a:p>
          <a:p>
            <a:pPr lvl="1" algn="just" eaLnBrk="1" hangingPunct="1"/>
            <a:r>
              <a:rPr lang="cs-CZ" altLang="cs-CZ" dirty="0" smtClean="0"/>
              <a:t>S akciemi se zvláštními právy může být spojen zejména rozdílný, pevný nebo podřízený podíl na zisku nebo na likvidačním zůstatku, anebo rozdílná váha hlasů. </a:t>
            </a:r>
          </a:p>
          <a:p>
            <a:pPr lvl="1" algn="just" eaLnBrk="1" hangingPunct="1"/>
            <a:r>
              <a:rPr lang="cs-CZ" altLang="cs-CZ" dirty="0" smtClean="0"/>
              <a:t>S akciemi o stejné jmenovité hodnotě mohou být spojena různá zvláštní práva.</a:t>
            </a:r>
          </a:p>
          <a:p>
            <a:pPr algn="just" eaLnBrk="1" hangingPunct="1"/>
            <a:r>
              <a:rPr lang="cs-CZ" altLang="cs-CZ" dirty="0" smtClean="0"/>
              <a:t>Zvláštní mechanismus řešení pochybností o obsahu zvláštních práv</a:t>
            </a:r>
          </a:p>
          <a:p>
            <a:pPr algn="just" eaLnBrk="1" hangingPunct="1"/>
            <a:r>
              <a:rPr lang="cs-CZ" altLang="cs-CZ" dirty="0" smtClean="0"/>
              <a:t>§ 277</a:t>
            </a:r>
          </a:p>
        </p:txBody>
      </p:sp>
    </p:spTree>
    <p:extLst>
      <p:ext uri="{BB962C8B-B14F-4D97-AF65-F5344CB8AC3E}">
        <p14:creationId xmlns:p14="http://schemas.microsoft.com/office/powerpoint/2010/main" val="27961117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37937" y="150813"/>
            <a:ext cx="10162674" cy="990600"/>
          </a:xfrm>
        </p:spPr>
        <p:txBody>
          <a:bodyPr/>
          <a:lstStyle/>
          <a:p>
            <a:pPr algn="just" eaLnBrk="1" hangingPunct="1"/>
            <a:r>
              <a:rPr lang="cs-CZ" altLang="cs-CZ" dirty="0" smtClean="0"/>
              <a:t>Pochybnosti o inkorporovaných právech</a:t>
            </a:r>
            <a:endParaRPr lang="en-US" altLang="cs-CZ" b="1" dirty="0" smtClean="0"/>
          </a:p>
        </p:txBody>
      </p:sp>
      <p:sp>
        <p:nvSpPr>
          <p:cNvPr id="23555" name="Rectangle 3"/>
          <p:cNvSpPr>
            <a:spLocks noGrp="1" noChangeArrowheads="1"/>
          </p:cNvSpPr>
          <p:nvPr>
            <p:ph sz="quarter" idx="1"/>
          </p:nvPr>
        </p:nvSpPr>
        <p:spPr>
          <a:xfrm>
            <a:off x="737937" y="1141413"/>
            <a:ext cx="10266947" cy="5443871"/>
          </a:xfrm>
        </p:spPr>
        <p:txBody>
          <a:bodyPr>
            <a:normAutofit fontScale="62500" lnSpcReduction="20000"/>
          </a:bodyPr>
          <a:lstStyle/>
          <a:p>
            <a:pPr algn="just" eaLnBrk="1" hangingPunct="1">
              <a:defRPr/>
            </a:pPr>
            <a:r>
              <a:rPr lang="cs-CZ" altLang="cs-CZ" dirty="0" smtClean="0"/>
              <a:t>Zvláštní řízení dle § 277 ZOK</a:t>
            </a:r>
          </a:p>
          <a:p>
            <a:pPr algn="just" eaLnBrk="1" hangingPunct="1">
              <a:defRPr/>
            </a:pPr>
            <a:r>
              <a:rPr lang="cs-CZ" altLang="cs-CZ" dirty="0" smtClean="0"/>
              <a:t>Určovací žaloba dle § 80 písm. c) OSŘ</a:t>
            </a:r>
          </a:p>
          <a:p>
            <a:pPr algn="just" eaLnBrk="1" hangingPunct="1">
              <a:defRPr/>
            </a:pPr>
            <a:r>
              <a:rPr lang="cs-CZ" altLang="cs-CZ" dirty="0" smtClean="0"/>
              <a:t>Aktivně legitimována společnost či akcionář (třebaže dané akcie nevlastní)</a:t>
            </a:r>
          </a:p>
          <a:p>
            <a:pPr algn="just" eaLnBrk="1" hangingPunct="1">
              <a:defRPr/>
            </a:pPr>
            <a:r>
              <a:rPr lang="cs-CZ" altLang="cs-CZ" dirty="0" smtClean="0"/>
              <a:t>Dva možné výsledky: JEDNOZNAČNOST O OBSAHU PRÁV nebo degradace na KMENOVOU AKCII</a:t>
            </a:r>
          </a:p>
          <a:p>
            <a:pPr algn="just" eaLnBrk="1" hangingPunct="1">
              <a:defRPr/>
            </a:pPr>
            <a:r>
              <a:rPr lang="cs-CZ" altLang="cs-CZ" dirty="0" smtClean="0"/>
              <a:t>Soud není vázán petitem</a:t>
            </a:r>
          </a:p>
          <a:p>
            <a:pPr algn="just" eaLnBrk="1" hangingPunct="1">
              <a:defRPr/>
            </a:pPr>
            <a:r>
              <a:rPr lang="cs-CZ" altLang="cs-CZ" dirty="0" smtClean="0"/>
              <a:t>Závěr o kmenové akcii – odkup </a:t>
            </a:r>
            <a:r>
              <a:rPr lang="cs-CZ" altLang="cs-CZ" u="sng" dirty="0" smtClean="0"/>
              <a:t>všech dotčených akcií</a:t>
            </a:r>
            <a:r>
              <a:rPr lang="cs-CZ" altLang="cs-CZ" dirty="0" smtClean="0"/>
              <a:t>, podmínka: pochybnost nebyla zřejmá již v době, kdy akcii získal (§ 329 ZOK)</a:t>
            </a:r>
          </a:p>
          <a:p>
            <a:pPr algn="just" eaLnBrk="1" hangingPunct="1">
              <a:defRPr/>
            </a:pPr>
            <a:r>
              <a:rPr lang="cs-CZ" altLang="cs-CZ" dirty="0" smtClean="0"/>
              <a:t>Sporná povaha jednoměsíční lhůty: lhůta pro uplatnění práva, pro uzavření smlouvy či zaplacení kupní ceny</a:t>
            </a:r>
            <a:r>
              <a:rPr lang="cs-CZ" altLang="cs-CZ" dirty="0" smtClean="0"/>
              <a:t>?</a:t>
            </a:r>
          </a:p>
          <a:p>
            <a:pPr algn="just">
              <a:defRPr/>
            </a:pPr>
            <a:r>
              <a:rPr lang="cs-CZ" b="1" dirty="0" smtClean="0"/>
              <a:t>NOVELA: „</a:t>
            </a:r>
            <a:r>
              <a:rPr lang="cs-CZ" b="1" dirty="0"/>
              <a:t>Práva spojená s určitým druhem akcií se určí ve stanovách. </a:t>
            </a:r>
            <a:r>
              <a:rPr lang="cs-CZ" b="1" dirty="0" smtClean="0"/>
              <a:t>Pochybností </a:t>
            </a:r>
            <a:r>
              <a:rPr lang="cs-CZ" b="1" dirty="0"/>
              <a:t>o jejich obsahu může soud na návrh společnosti nebo akcionáře rozhodnout, jaké právo je s akcií spojeno, pokud je z okolností zřejmé, že takové právo vyjadřuje vůli obsaženou ve stanovách nebo je této vůli obsahově nejbližší; jinak určí, že takové právo s akcií spojeno </a:t>
            </a:r>
            <a:r>
              <a:rPr lang="cs-CZ" b="1" dirty="0" smtClean="0"/>
              <a:t>není“.</a:t>
            </a:r>
            <a:endParaRPr lang="cs-CZ" dirty="0"/>
          </a:p>
          <a:p>
            <a:pPr algn="just" eaLnBrk="1" hangingPunct="1">
              <a:defRPr/>
            </a:pPr>
            <a:endParaRPr lang="cs-CZ" altLang="cs-CZ" dirty="0" smtClean="0"/>
          </a:p>
        </p:txBody>
      </p:sp>
    </p:spTree>
    <p:extLst>
      <p:ext uri="{BB962C8B-B14F-4D97-AF65-F5344CB8AC3E}">
        <p14:creationId xmlns:p14="http://schemas.microsoft.com/office/powerpoint/2010/main" val="1195177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74850" y="150813"/>
            <a:ext cx="8229600" cy="990600"/>
          </a:xfrm>
        </p:spPr>
        <p:txBody>
          <a:bodyPr/>
          <a:lstStyle/>
          <a:p>
            <a:pPr algn="just" eaLnBrk="1" hangingPunct="1"/>
            <a:r>
              <a:rPr lang="cs-CZ" altLang="cs-CZ" dirty="0" smtClean="0"/>
              <a:t>Další druhy akcií</a:t>
            </a:r>
            <a:endParaRPr lang="en-US" altLang="cs-CZ" b="1" dirty="0" smtClean="0"/>
          </a:p>
        </p:txBody>
      </p:sp>
      <p:sp>
        <p:nvSpPr>
          <p:cNvPr id="23555" name="Rectangle 3"/>
          <p:cNvSpPr>
            <a:spLocks noGrp="1" noChangeArrowheads="1"/>
          </p:cNvSpPr>
          <p:nvPr>
            <p:ph sz="quarter" idx="1"/>
          </p:nvPr>
        </p:nvSpPr>
        <p:spPr>
          <a:xfrm>
            <a:off x="569495" y="1141414"/>
            <a:ext cx="10226842" cy="5132388"/>
          </a:xfrm>
        </p:spPr>
        <p:txBody>
          <a:bodyPr>
            <a:normAutofit fontScale="85000" lnSpcReduction="10000"/>
          </a:bodyPr>
          <a:lstStyle/>
          <a:p>
            <a:pPr algn="just" eaLnBrk="1" hangingPunct="1">
              <a:defRPr/>
            </a:pPr>
            <a:r>
              <a:rPr lang="cs-CZ" altLang="cs-CZ" dirty="0" smtClean="0"/>
              <a:t>§ 276 odst. 3</a:t>
            </a:r>
          </a:p>
          <a:p>
            <a:pPr algn="just" eaLnBrk="1" hangingPunct="1">
              <a:defRPr/>
            </a:pPr>
            <a:r>
              <a:rPr lang="cs-CZ" altLang="cs-CZ" dirty="0" smtClean="0"/>
              <a:t>Limitace dobrými mravy a veřejným pořádkem (§ 580 odst. 1, § 588 OZ)</a:t>
            </a:r>
          </a:p>
          <a:p>
            <a:pPr algn="just" eaLnBrk="1" hangingPunct="1">
              <a:defRPr/>
            </a:pPr>
            <a:r>
              <a:rPr lang="cs-CZ" altLang="cs-CZ" dirty="0" smtClean="0"/>
              <a:t>Korektivy v § 212 odst. 1 OZ </a:t>
            </a:r>
          </a:p>
          <a:p>
            <a:pPr algn="just" eaLnBrk="1" hangingPunct="1">
              <a:defRPr/>
            </a:pPr>
            <a:r>
              <a:rPr lang="cs-CZ" altLang="cs-CZ" dirty="0" smtClean="0"/>
              <a:t>Co v § 244 odst. 1 ZOK?</a:t>
            </a:r>
          </a:p>
          <a:p>
            <a:pPr algn="just" eaLnBrk="1" hangingPunct="1">
              <a:defRPr/>
            </a:pPr>
            <a:r>
              <a:rPr lang="cs-CZ" altLang="cs-CZ" dirty="0" smtClean="0"/>
              <a:t>Výslovně pojmenované: </a:t>
            </a:r>
          </a:p>
          <a:p>
            <a:pPr lvl="1" algn="just" eaLnBrk="1" hangingPunct="1">
              <a:defRPr/>
            </a:pPr>
            <a:r>
              <a:rPr lang="cs-CZ" altLang="cs-CZ" dirty="0" smtClean="0"/>
              <a:t>rozdílný podíl na zisku nebo </a:t>
            </a:r>
            <a:r>
              <a:rPr lang="cs-CZ" altLang="cs-CZ" dirty="0" err="1" smtClean="0"/>
              <a:t>likv</a:t>
            </a:r>
            <a:r>
              <a:rPr lang="cs-CZ" altLang="cs-CZ" dirty="0" smtClean="0"/>
              <a:t>. zůstatku, </a:t>
            </a:r>
          </a:p>
          <a:p>
            <a:pPr lvl="1" algn="just" eaLnBrk="1" hangingPunct="1">
              <a:defRPr/>
            </a:pPr>
            <a:r>
              <a:rPr lang="cs-CZ" altLang="cs-CZ" dirty="0" smtClean="0"/>
              <a:t>s podřízeným podílem, </a:t>
            </a:r>
          </a:p>
          <a:p>
            <a:pPr lvl="1" algn="just" eaLnBrk="1" hangingPunct="1">
              <a:defRPr/>
            </a:pPr>
            <a:r>
              <a:rPr lang="cs-CZ" altLang="cs-CZ" dirty="0" smtClean="0"/>
              <a:t>s různou vahou hlasovacích práv, </a:t>
            </a:r>
          </a:p>
          <a:p>
            <a:pPr lvl="1" algn="just" eaLnBrk="1" hangingPunct="1">
              <a:defRPr/>
            </a:pPr>
            <a:r>
              <a:rPr lang="cs-CZ" altLang="cs-CZ" dirty="0" smtClean="0"/>
              <a:t>s právem jmenovat určitý počet členů dozorčí rady (§ 75 odst. 1 a § 421 odst. 2 písm. f) ZOK.</a:t>
            </a:r>
          </a:p>
          <a:p>
            <a:pPr lvl="1" algn="just" eaLnBrk="1" hangingPunct="1">
              <a:defRPr/>
            </a:pPr>
            <a:endParaRPr lang="cs-CZ" altLang="cs-CZ" dirty="0" smtClean="0"/>
          </a:p>
          <a:p>
            <a:pPr lvl="1" algn="just" eaLnBrk="1" hangingPunct="1">
              <a:defRPr/>
            </a:pPr>
            <a:r>
              <a:rPr lang="cs-CZ" altLang="cs-CZ" dirty="0" err="1" smtClean="0"/>
              <a:t>Tracking</a:t>
            </a:r>
            <a:r>
              <a:rPr lang="cs-CZ" altLang="cs-CZ" dirty="0" smtClean="0"/>
              <a:t> </a:t>
            </a:r>
            <a:r>
              <a:rPr lang="cs-CZ" altLang="cs-CZ" dirty="0" err="1" smtClean="0"/>
              <a:t>stock</a:t>
            </a:r>
            <a:r>
              <a:rPr lang="cs-CZ" altLang="cs-CZ" dirty="0" smtClean="0"/>
              <a:t>, </a:t>
            </a:r>
            <a:r>
              <a:rPr lang="cs-CZ" altLang="cs-CZ" dirty="0" err="1" smtClean="0"/>
              <a:t>Spartenaktien</a:t>
            </a:r>
            <a:endParaRPr lang="cs-CZ" altLang="cs-CZ" dirty="0" smtClean="0"/>
          </a:p>
          <a:p>
            <a:pPr lvl="1" algn="just" eaLnBrk="1" hangingPunct="1">
              <a:defRPr/>
            </a:pPr>
            <a:r>
              <a:rPr lang="cs-CZ" altLang="cs-CZ" dirty="0" smtClean="0"/>
              <a:t>Diamantové akcie</a:t>
            </a:r>
          </a:p>
          <a:p>
            <a:pPr lvl="1" algn="just" eaLnBrk="1" hangingPunct="1">
              <a:defRPr/>
            </a:pPr>
            <a:r>
              <a:rPr lang="cs-CZ" altLang="cs-CZ" dirty="0" smtClean="0"/>
              <a:t>Zlaté akcie</a:t>
            </a:r>
          </a:p>
          <a:p>
            <a:pPr lvl="1" algn="just" eaLnBrk="1" hangingPunct="1">
              <a:defRPr/>
            </a:pPr>
            <a:r>
              <a:rPr lang="cs-CZ" altLang="cs-CZ" dirty="0" smtClean="0"/>
              <a:t>Zakladatelské akcie</a:t>
            </a:r>
          </a:p>
          <a:p>
            <a:pPr lvl="1" algn="just" eaLnBrk="1" hangingPunct="1">
              <a:defRPr/>
            </a:pPr>
            <a:r>
              <a:rPr lang="cs-CZ" altLang="cs-CZ" sz="1600" b="1" dirty="0" smtClean="0"/>
              <a:t>Parkovací akcie? </a:t>
            </a:r>
            <a:endParaRPr lang="cs-CZ" altLang="cs-CZ" sz="1600" b="1" dirty="0"/>
          </a:p>
        </p:txBody>
      </p:sp>
    </p:spTree>
    <p:extLst>
      <p:ext uri="{BB962C8B-B14F-4D97-AF65-F5344CB8AC3E}">
        <p14:creationId xmlns:p14="http://schemas.microsoft.com/office/powerpoint/2010/main" val="42631660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69495" y="224589"/>
            <a:ext cx="9634955" cy="826169"/>
          </a:xfrm>
        </p:spPr>
        <p:txBody>
          <a:bodyPr/>
          <a:lstStyle/>
          <a:p>
            <a:pPr algn="just" eaLnBrk="1" hangingPunct="1"/>
            <a:r>
              <a:rPr lang="cs-CZ" altLang="cs-CZ" dirty="0" smtClean="0"/>
              <a:t>„Snižování práv“</a:t>
            </a:r>
            <a:endParaRPr lang="en-US" altLang="cs-CZ" b="1" dirty="0" smtClean="0"/>
          </a:p>
        </p:txBody>
      </p:sp>
      <p:sp>
        <p:nvSpPr>
          <p:cNvPr id="23555" name="Rectangle 3"/>
          <p:cNvSpPr>
            <a:spLocks noGrp="1" noChangeArrowheads="1"/>
          </p:cNvSpPr>
          <p:nvPr>
            <p:ph sz="quarter" idx="1"/>
          </p:nvPr>
        </p:nvSpPr>
        <p:spPr>
          <a:xfrm>
            <a:off x="569494" y="1141413"/>
            <a:ext cx="10740189" cy="5299491"/>
          </a:xfrm>
        </p:spPr>
        <p:txBody>
          <a:bodyPr>
            <a:normAutofit fontScale="85000" lnSpcReduction="10000"/>
          </a:bodyPr>
          <a:lstStyle/>
          <a:p>
            <a:pPr algn="just" eaLnBrk="1" hangingPunct="1">
              <a:defRPr/>
            </a:pPr>
            <a:r>
              <a:rPr lang="cs-CZ" altLang="cs-CZ" dirty="0" smtClean="0"/>
              <a:t>NOVELA!</a:t>
            </a:r>
          </a:p>
          <a:p>
            <a:pPr algn="just">
              <a:defRPr/>
            </a:pPr>
            <a:r>
              <a:rPr lang="cs-CZ" dirty="0" smtClean="0"/>
              <a:t>§ 276 (2</a:t>
            </a:r>
            <a:r>
              <a:rPr lang="cs-CZ" dirty="0"/>
              <a:t>) Akciová společnost může vydat i akcie, s nimiž není spojeno právo na podíl na zisku, právo na podíl na likvidačním zůstatku nebo hlasovací právo; s akcií </a:t>
            </a:r>
            <a:r>
              <a:rPr lang="cs-CZ" b="1" dirty="0"/>
              <a:t>musí být vždy spojeno alespoň jedno z těchto práv</a:t>
            </a:r>
            <a:r>
              <a:rPr lang="cs-CZ" dirty="0" smtClean="0"/>
              <a:t>.</a:t>
            </a:r>
          </a:p>
          <a:p>
            <a:r>
              <a:rPr lang="cs-CZ" dirty="0"/>
              <a:t>(3) Akcie, s nimiž není spojeno hlasovací právo, mohou být vydány, jen pokud souhrn jejich jmenovitých hodnot nepřesáhne 90 % základního kapitálu.</a:t>
            </a:r>
          </a:p>
          <a:p>
            <a:r>
              <a:rPr lang="cs-CZ" dirty="0"/>
              <a:t>(4) Vyžaduje-li tento zákon hlasování na valné hromadě podle druhu akcií, je vlastník akcie, s níž není spojeno hlasovací právo, oprávněn na valné hromadě hlasovat.</a:t>
            </a:r>
          </a:p>
          <a:p>
            <a:pPr algn="just">
              <a:defRPr/>
            </a:pPr>
            <a:endParaRPr lang="cs-CZ" dirty="0"/>
          </a:p>
          <a:p>
            <a:pPr algn="just" eaLnBrk="1" hangingPunct="1">
              <a:defRPr/>
            </a:pPr>
            <a:endParaRPr lang="cs-CZ" altLang="cs-CZ" sz="1600" b="1" dirty="0"/>
          </a:p>
        </p:txBody>
      </p:sp>
    </p:spTree>
    <p:extLst>
      <p:ext uri="{BB962C8B-B14F-4D97-AF65-F5344CB8AC3E}">
        <p14:creationId xmlns:p14="http://schemas.microsoft.com/office/powerpoint/2010/main" val="38711157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a:xfrm>
            <a:off x="720000" y="280737"/>
            <a:ext cx="10753200" cy="601579"/>
          </a:xfrm>
        </p:spPr>
        <p:txBody>
          <a:bodyPr/>
          <a:lstStyle/>
          <a:p>
            <a:pPr algn="just"/>
            <a:r>
              <a:rPr lang="cs-CZ" altLang="cs-CZ" dirty="0" smtClean="0"/>
              <a:t>Akcionářské dohody</a:t>
            </a:r>
          </a:p>
        </p:txBody>
      </p:sp>
      <p:sp>
        <p:nvSpPr>
          <p:cNvPr id="55299" name="Zástupný symbol pro obsah 2"/>
          <p:cNvSpPr>
            <a:spLocks noGrp="1"/>
          </p:cNvSpPr>
          <p:nvPr>
            <p:ph sz="quarter" idx="1"/>
          </p:nvPr>
        </p:nvSpPr>
        <p:spPr>
          <a:xfrm>
            <a:off x="344905" y="1034715"/>
            <a:ext cx="11550316" cy="5574631"/>
          </a:xfrm>
        </p:spPr>
        <p:txBody>
          <a:bodyPr/>
          <a:lstStyle/>
          <a:p>
            <a:r>
              <a:rPr lang="cs-CZ" dirty="0" smtClean="0"/>
              <a:t>Otázka: nechat sjednaná </a:t>
            </a:r>
            <a:r>
              <a:rPr lang="cs-CZ" dirty="0"/>
              <a:t>pravidla </a:t>
            </a:r>
            <a:r>
              <a:rPr lang="cs-CZ" dirty="0" smtClean="0"/>
              <a:t>v</a:t>
            </a:r>
            <a:r>
              <a:rPr lang="cs-CZ" dirty="0"/>
              <a:t> režimu obligačního práva a </a:t>
            </a:r>
            <a:r>
              <a:rPr lang="cs-CZ" dirty="0" smtClean="0"/>
              <a:t>nezanést </a:t>
            </a:r>
            <a:r>
              <a:rPr lang="cs-CZ" dirty="0"/>
              <a:t>je do stanov </a:t>
            </a:r>
            <a:r>
              <a:rPr lang="cs-CZ" dirty="0" smtClean="0"/>
              <a:t>(tj. do korporačního </a:t>
            </a:r>
            <a:r>
              <a:rPr lang="cs-CZ" dirty="0"/>
              <a:t>režimu) </a:t>
            </a:r>
            <a:r>
              <a:rPr lang="cs-CZ" dirty="0" smtClean="0"/>
              <a:t>společnosti?</a:t>
            </a:r>
          </a:p>
          <a:p>
            <a:r>
              <a:rPr lang="cs-CZ" dirty="0" smtClean="0"/>
              <a:t>Autonomní </a:t>
            </a:r>
            <a:r>
              <a:rPr lang="cs-CZ" dirty="0"/>
              <a:t>a </a:t>
            </a:r>
            <a:r>
              <a:rPr lang="cs-CZ" dirty="0" smtClean="0"/>
              <a:t>legitimní </a:t>
            </a:r>
            <a:r>
              <a:rPr lang="cs-CZ" dirty="0"/>
              <a:t>dotvoření obecných pravidel korporačního práva </a:t>
            </a:r>
            <a:r>
              <a:rPr lang="cs-CZ" dirty="0" smtClean="0"/>
              <a:t>smluvním právem. Původ v USA.</a:t>
            </a:r>
            <a:endParaRPr lang="cs-CZ" dirty="0"/>
          </a:p>
          <a:p>
            <a:r>
              <a:rPr lang="cs-CZ" dirty="0" smtClean="0"/>
              <a:t>Funkční odlišnost akcionářských dohod </a:t>
            </a:r>
            <a:r>
              <a:rPr lang="cs-CZ" dirty="0"/>
              <a:t>a </a:t>
            </a:r>
            <a:r>
              <a:rPr lang="cs-CZ" dirty="0" smtClean="0"/>
              <a:t>stanov společnosti</a:t>
            </a:r>
          </a:p>
          <a:p>
            <a:r>
              <a:rPr lang="cs-CZ" dirty="0" smtClean="0"/>
              <a:t>Ujednání </a:t>
            </a:r>
            <a:r>
              <a:rPr lang="cs-CZ" dirty="0"/>
              <a:t>v akcionářských dohodách (nebo dohodách o výkonu hlasovacích práv</a:t>
            </a:r>
            <a:r>
              <a:rPr lang="cs-CZ" dirty="0" smtClean="0"/>
              <a:t>):</a:t>
            </a:r>
          </a:p>
          <a:p>
            <a:pPr lvl="1"/>
            <a:r>
              <a:rPr lang="cs-CZ" dirty="0" smtClean="0"/>
              <a:t>nezasahují do </a:t>
            </a:r>
            <a:r>
              <a:rPr lang="cs-CZ" dirty="0"/>
              <a:t>statusových pravidel, která regulují zákon, resp. </a:t>
            </a:r>
            <a:r>
              <a:rPr lang="cs-CZ" dirty="0" smtClean="0"/>
              <a:t>stanovy</a:t>
            </a:r>
          </a:p>
          <a:p>
            <a:pPr lvl="1"/>
            <a:r>
              <a:rPr lang="cs-CZ" dirty="0" smtClean="0"/>
              <a:t>nejsou </a:t>
            </a:r>
            <a:r>
              <a:rPr lang="cs-CZ" dirty="0"/>
              <a:t>veřejně dostupná a svým obsahem zpravidla kombinují smlouvu o spolupráci (případně konsorcium, </a:t>
            </a:r>
            <a:r>
              <a:rPr lang="cs-CZ" i="1" dirty="0"/>
              <a:t>joint venture</a:t>
            </a:r>
            <a:r>
              <a:rPr lang="cs-CZ" dirty="0"/>
              <a:t>) s možnými prvky smlouvy ve prospěch třetího apod. </a:t>
            </a:r>
            <a:endParaRPr lang="cs-CZ" altLang="cs-CZ" dirty="0" smtClean="0"/>
          </a:p>
        </p:txBody>
      </p:sp>
    </p:spTree>
    <p:extLst>
      <p:ext uri="{BB962C8B-B14F-4D97-AF65-F5344CB8AC3E}">
        <p14:creationId xmlns:p14="http://schemas.microsoft.com/office/powerpoint/2010/main" val="16871043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SHA</a:t>
            </a:r>
            <a:endParaRPr lang="cs-CZ" dirty="0"/>
          </a:p>
        </p:txBody>
      </p:sp>
      <p:sp>
        <p:nvSpPr>
          <p:cNvPr id="3" name="Zástupný symbol pro obsah 2"/>
          <p:cNvSpPr>
            <a:spLocks noGrp="1"/>
          </p:cNvSpPr>
          <p:nvPr>
            <p:ph idx="1"/>
          </p:nvPr>
        </p:nvSpPr>
        <p:spPr>
          <a:xfrm>
            <a:off x="609601" y="1419726"/>
            <a:ext cx="11055530" cy="5255394"/>
          </a:xfrm>
        </p:spPr>
        <p:txBody>
          <a:bodyPr>
            <a:normAutofit/>
          </a:bodyPr>
          <a:lstStyle/>
          <a:p>
            <a:r>
              <a:rPr lang="cs-CZ" dirty="0" err="1" smtClean="0"/>
              <a:t>společnické</a:t>
            </a:r>
            <a:r>
              <a:rPr lang="cs-CZ" dirty="0" smtClean="0"/>
              <a:t> </a:t>
            </a:r>
            <a:r>
              <a:rPr lang="cs-CZ" dirty="0"/>
              <a:t>dohody (tzv. </a:t>
            </a:r>
            <a:r>
              <a:rPr lang="cs-CZ" b="1" dirty="0" err="1"/>
              <a:t>sideletters</a:t>
            </a:r>
            <a:r>
              <a:rPr lang="cs-CZ" dirty="0"/>
              <a:t>) či akcionářské smlouvy (</a:t>
            </a:r>
            <a:r>
              <a:rPr lang="cs-CZ" b="1" dirty="0" err="1"/>
              <a:t>shareholders</a:t>
            </a:r>
            <a:r>
              <a:rPr lang="cs-CZ" b="1" dirty="0"/>
              <a:t> </a:t>
            </a:r>
            <a:r>
              <a:rPr lang="cs-CZ" b="1" dirty="0" err="1"/>
              <a:t>agreements</a:t>
            </a:r>
            <a:r>
              <a:rPr lang="cs-CZ" b="1" dirty="0"/>
              <a:t>, SHA</a:t>
            </a:r>
            <a:r>
              <a:rPr lang="cs-CZ" dirty="0"/>
              <a:t>), či </a:t>
            </a:r>
            <a:r>
              <a:rPr lang="cs-CZ" dirty="0" err="1"/>
              <a:t>extrastatutární</a:t>
            </a:r>
            <a:r>
              <a:rPr lang="cs-CZ" dirty="0"/>
              <a:t> dohody</a:t>
            </a:r>
          </a:p>
          <a:p>
            <a:pPr marL="128016" lvl="1" indent="0">
              <a:buNone/>
            </a:pPr>
            <a:r>
              <a:rPr lang="cs-CZ" dirty="0"/>
              <a:t> - ujednání, která upravují vzájemné vztahy mezi společníky kapitálových obchodních společností vyplývající z jejich účasti na obchodní korporaci, a to nad rámec povinností, které plynou ze zákona či ze stanov</a:t>
            </a:r>
          </a:p>
          <a:p>
            <a:pPr marL="128016" lvl="1" indent="0">
              <a:buNone/>
            </a:pPr>
            <a:r>
              <a:rPr lang="cs-CZ" dirty="0"/>
              <a:t> - paralelní regulace vztahů osob zúčastněných na korporaci, vedle obligatorního statutárního práva každé obchodní korporace</a:t>
            </a:r>
          </a:p>
          <a:p>
            <a:endParaRPr lang="cs-CZ" dirty="0" smtClean="0"/>
          </a:p>
          <a:p>
            <a:r>
              <a:rPr lang="cs-CZ" dirty="0" smtClean="0"/>
              <a:t>Výhody</a:t>
            </a:r>
            <a:endParaRPr lang="cs-CZ" dirty="0"/>
          </a:p>
          <a:p>
            <a:pPr lvl="1">
              <a:buFont typeface="Arial" panose="020B0604020202020204" pitchFamily="34" charset="0"/>
              <a:buChar char="•"/>
            </a:pPr>
            <a:r>
              <a:rPr lang="cs-CZ" dirty="0"/>
              <a:t>Nedopadají formální ani obsahové požadavky pro změnu stanov</a:t>
            </a:r>
          </a:p>
          <a:p>
            <a:pPr lvl="1">
              <a:buFont typeface="Arial" panose="020B0604020202020204" pitchFamily="34" charset="0"/>
              <a:buChar char="•"/>
            </a:pPr>
            <a:r>
              <a:rPr lang="cs-CZ" dirty="0"/>
              <a:t>Diskrétnost – neveřejné, a (zásadně) se nemusí zakládat do sbírky listin</a:t>
            </a:r>
          </a:p>
          <a:p>
            <a:pPr lvl="1">
              <a:buFont typeface="Arial" panose="020B0604020202020204" pitchFamily="34" charset="0"/>
              <a:buChar char="•"/>
            </a:pPr>
            <a:r>
              <a:rPr lang="cs-CZ" dirty="0"/>
              <a:t> Flexibilita vzájemných vztahů – nemusí zavazovat všechny, </a:t>
            </a:r>
          </a:p>
          <a:p>
            <a:pPr lvl="1">
              <a:buFont typeface="Arial" panose="020B0604020202020204" pitchFamily="34" charset="0"/>
              <a:buChar char="•"/>
            </a:pPr>
            <a:r>
              <a:rPr lang="cs-CZ" dirty="0"/>
              <a:t> Arbitrážní režim</a:t>
            </a:r>
          </a:p>
          <a:p>
            <a:endParaRPr lang="cs-CZ" dirty="0" smtClean="0"/>
          </a:p>
          <a:p>
            <a:r>
              <a:rPr lang="cs-CZ" dirty="0" smtClean="0"/>
              <a:t>Nevýhody</a:t>
            </a:r>
            <a:endParaRPr lang="cs-CZ" dirty="0"/>
          </a:p>
          <a:p>
            <a:pPr lvl="1">
              <a:buFont typeface="Arial" panose="020B0604020202020204" pitchFamily="34" charset="0"/>
              <a:buChar char="•"/>
            </a:pPr>
            <a:r>
              <a:rPr lang="cs-CZ" dirty="0" smtClean="0"/>
              <a:t> právní nejistota </a:t>
            </a:r>
            <a:endParaRPr lang="cs-CZ" dirty="0"/>
          </a:p>
          <a:p>
            <a:pPr lvl="1">
              <a:buFont typeface="Arial" panose="020B0604020202020204" pitchFamily="34" charset="0"/>
              <a:buChar char="•"/>
            </a:pPr>
            <a:r>
              <a:rPr lang="cs-CZ" dirty="0"/>
              <a:t> principiální omezení svoji povahou – </a:t>
            </a:r>
            <a:r>
              <a:rPr lang="cs-CZ" b="1" dirty="0"/>
              <a:t>obligace – </a:t>
            </a:r>
            <a:r>
              <a:rPr lang="cs-CZ" dirty="0"/>
              <a:t>zavazuje pouze smluvní </a:t>
            </a:r>
            <a:r>
              <a:rPr lang="cs-CZ" dirty="0" smtClean="0"/>
              <a:t>strany, patrně lze prolomit</a:t>
            </a:r>
          </a:p>
          <a:p>
            <a:pPr lvl="1">
              <a:buFont typeface="Arial" panose="020B0604020202020204" pitchFamily="34" charset="0"/>
              <a:buChar char="•"/>
            </a:pPr>
            <a:r>
              <a:rPr lang="cs-CZ" dirty="0" smtClean="0"/>
              <a:t> české </a:t>
            </a:r>
            <a:r>
              <a:rPr lang="cs-CZ" dirty="0"/>
              <a:t>soukromé právo neobsahuje žádné ustanovení, které by snad mělo akcionářské dohody </a:t>
            </a:r>
            <a:r>
              <a:rPr lang="cs-CZ" dirty="0" smtClean="0"/>
              <a:t>zakazovat.</a:t>
            </a:r>
            <a:endParaRPr lang="cs-CZ" baseline="30000" dirty="0"/>
          </a:p>
          <a:p>
            <a:pPr lvl="1">
              <a:buFont typeface="Arial" panose="020B0604020202020204" pitchFamily="34" charset="0"/>
              <a:buChar char="•"/>
            </a:pPr>
            <a:r>
              <a:rPr lang="cs-CZ" baseline="30000" dirty="0" smtClean="0"/>
              <a:t> </a:t>
            </a:r>
            <a:r>
              <a:rPr lang="cs-CZ" dirty="0" smtClean="0"/>
              <a:t>zakázané </a:t>
            </a:r>
            <a:r>
              <a:rPr lang="cs-CZ" dirty="0"/>
              <a:t>jsou </a:t>
            </a:r>
            <a:r>
              <a:rPr lang="cs-CZ" dirty="0" smtClean="0"/>
              <a:t>pouze takové akcionářské </a:t>
            </a:r>
            <a:r>
              <a:rPr lang="cs-CZ" dirty="0"/>
              <a:t>dohody, které by se protivily zákonným požadavkům </a:t>
            </a:r>
            <a:r>
              <a:rPr lang="cs-CZ" dirty="0" smtClean="0"/>
              <a:t>§ 1 </a:t>
            </a:r>
            <a:r>
              <a:rPr lang="cs-CZ" dirty="0"/>
              <a:t>odst. 2 </a:t>
            </a:r>
            <a:r>
              <a:rPr lang="cs-CZ" dirty="0" smtClean="0"/>
              <a:t>OZ.</a:t>
            </a:r>
            <a:endParaRPr lang="cs-CZ" dirty="0"/>
          </a:p>
        </p:txBody>
      </p:sp>
    </p:spTree>
    <p:extLst>
      <p:ext uri="{BB962C8B-B14F-4D97-AF65-F5344CB8AC3E}">
        <p14:creationId xmlns:p14="http://schemas.microsoft.com/office/powerpoint/2010/main" val="28370700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SHA - pokračování</a:t>
            </a:r>
          </a:p>
        </p:txBody>
      </p:sp>
      <p:sp>
        <p:nvSpPr>
          <p:cNvPr id="3" name="Zástupný symbol pro obsah 2"/>
          <p:cNvSpPr>
            <a:spLocks noGrp="1"/>
          </p:cNvSpPr>
          <p:nvPr>
            <p:ph idx="1"/>
          </p:nvPr>
        </p:nvSpPr>
        <p:spPr>
          <a:xfrm>
            <a:off x="425117" y="1515979"/>
            <a:ext cx="11566586" cy="5342021"/>
          </a:xfrm>
        </p:spPr>
        <p:txBody>
          <a:bodyPr>
            <a:normAutofit/>
          </a:bodyPr>
          <a:lstStyle/>
          <a:p>
            <a:r>
              <a:rPr lang="cs-CZ" dirty="0" smtClean="0"/>
              <a:t>meze </a:t>
            </a:r>
            <a:r>
              <a:rPr lang="cs-CZ" dirty="0"/>
              <a:t>a možnosti smluvní úpravy korporátních vztahů</a:t>
            </a:r>
          </a:p>
          <a:p>
            <a:pPr lvl="1">
              <a:buFontTx/>
              <a:buChar char="-"/>
            </a:pPr>
            <a:r>
              <a:rPr lang="cs-CZ" dirty="0"/>
              <a:t>SHA – smlouva, inter partes – německá praxe </a:t>
            </a:r>
            <a:r>
              <a:rPr lang="cs-CZ" i="1" dirty="0"/>
              <a:t>vnitřní společnost (</a:t>
            </a:r>
            <a:r>
              <a:rPr lang="cs-CZ" i="1" dirty="0" err="1"/>
              <a:t>Innengesellschaft</a:t>
            </a:r>
            <a:r>
              <a:rPr lang="cs-CZ" i="1" dirty="0"/>
              <a:t>)</a:t>
            </a:r>
          </a:p>
          <a:p>
            <a:pPr marL="128016" lvl="1" indent="0">
              <a:buNone/>
            </a:pPr>
            <a:r>
              <a:rPr lang="cs-CZ" i="1" dirty="0"/>
              <a:t>	- </a:t>
            </a:r>
            <a:r>
              <a:rPr lang="cs-CZ" i="1" dirty="0" err="1"/>
              <a:t>omnilaterální</a:t>
            </a:r>
            <a:r>
              <a:rPr lang="cs-CZ" i="1" dirty="0"/>
              <a:t> </a:t>
            </a:r>
            <a:r>
              <a:rPr lang="cs-CZ" dirty="0"/>
              <a:t>/všichni akcionáři/ x </a:t>
            </a:r>
            <a:r>
              <a:rPr lang="cs-CZ" i="1" dirty="0"/>
              <a:t>frakční /</a:t>
            </a:r>
            <a:r>
              <a:rPr lang="cs-CZ" dirty="0"/>
              <a:t>jen někteří</a:t>
            </a:r>
            <a:r>
              <a:rPr lang="cs-CZ" i="1" dirty="0"/>
              <a:t>/</a:t>
            </a:r>
            <a:endParaRPr lang="cs-CZ" dirty="0"/>
          </a:p>
          <a:p>
            <a:pPr marL="285750" lvl="1" indent="-285750">
              <a:buFontTx/>
              <a:buChar char="-"/>
            </a:pPr>
            <a:r>
              <a:rPr lang="cs-CZ" dirty="0" smtClean="0"/>
              <a:t>Stanovy –vůči </a:t>
            </a:r>
            <a:r>
              <a:rPr lang="cs-CZ" dirty="0"/>
              <a:t>všem účastníkům, formalizované a </a:t>
            </a:r>
            <a:r>
              <a:rPr lang="cs-CZ" dirty="0" smtClean="0"/>
              <a:t>povinné</a:t>
            </a:r>
          </a:p>
          <a:p>
            <a:pPr marL="285750" lvl="1" indent="-285750">
              <a:buFontTx/>
              <a:buChar char="-"/>
            </a:pPr>
            <a:r>
              <a:rPr lang="cs-CZ" dirty="0" smtClean="0"/>
              <a:t>Možnosti</a:t>
            </a:r>
            <a:r>
              <a:rPr lang="cs-CZ" dirty="0"/>
              <a:t>: minimální režim stanov + SHA</a:t>
            </a:r>
          </a:p>
          <a:p>
            <a:pPr lvl="2">
              <a:buFont typeface="Arial" panose="020B0604020202020204" pitchFamily="34" charset="0"/>
              <a:buChar char="•"/>
            </a:pPr>
            <a:r>
              <a:rPr lang="cs-CZ" dirty="0"/>
              <a:t> (CP – vůči všem, „kvazi </a:t>
            </a:r>
            <a:r>
              <a:rPr lang="cs-CZ" dirty="0" err="1"/>
              <a:t>věcněprávní</a:t>
            </a:r>
            <a:r>
              <a:rPr lang="cs-CZ" dirty="0"/>
              <a:t> povaha“ , obsaženo ve stanovách)</a:t>
            </a:r>
          </a:p>
          <a:p>
            <a:r>
              <a:rPr lang="cs-CZ" dirty="0"/>
              <a:t> Účinky: dle povahy, kvazi „</a:t>
            </a:r>
            <a:r>
              <a:rPr lang="cs-CZ" dirty="0" err="1"/>
              <a:t>věcněprávní</a:t>
            </a:r>
            <a:r>
              <a:rPr lang="cs-CZ" dirty="0"/>
              <a:t>“, stane-li se ujednání materiální součástí stanov</a:t>
            </a:r>
          </a:p>
          <a:p>
            <a:r>
              <a:rPr lang="cs-CZ" dirty="0"/>
              <a:t> V praxi v závislosti na akcionářské struktuře</a:t>
            </a:r>
          </a:p>
          <a:p>
            <a:pPr marL="128016" lvl="1" indent="0">
              <a:buNone/>
            </a:pPr>
            <a:r>
              <a:rPr lang="cs-CZ" dirty="0"/>
              <a:t>- omezený počet společníků, přehledná struktura /mezi investory, všemi, mohou zavazovat i společnost/</a:t>
            </a:r>
          </a:p>
          <a:p>
            <a:pPr lvl="1">
              <a:buFontTx/>
              <a:buChar char="-"/>
            </a:pPr>
            <a:r>
              <a:rPr lang="cs-CZ" dirty="0"/>
              <a:t>Rodinné kapitálové společnosti </a:t>
            </a:r>
          </a:p>
          <a:p>
            <a:pPr lvl="1">
              <a:buFontTx/>
              <a:buChar char="-"/>
            </a:pPr>
            <a:r>
              <a:rPr lang="cs-CZ" dirty="0"/>
              <a:t>Teoreticky jen akciová minorita ke společnému výkonu práv</a:t>
            </a:r>
          </a:p>
          <a:p>
            <a:endParaRPr lang="cs-CZ" dirty="0"/>
          </a:p>
        </p:txBody>
      </p:sp>
    </p:spTree>
    <p:extLst>
      <p:ext uri="{BB962C8B-B14F-4D97-AF65-F5344CB8AC3E}">
        <p14:creationId xmlns:p14="http://schemas.microsoft.com/office/powerpoint/2010/main" val="41382752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Možný </a:t>
            </a:r>
            <a:r>
              <a:rPr lang="cs-CZ" dirty="0" smtClean="0"/>
              <a:t>obsah </a:t>
            </a:r>
            <a:r>
              <a:rPr lang="cs-CZ" dirty="0"/>
              <a:t>SHA</a:t>
            </a:r>
          </a:p>
        </p:txBody>
      </p:sp>
      <p:sp>
        <p:nvSpPr>
          <p:cNvPr id="3" name="Zástupný symbol pro obsah 2"/>
          <p:cNvSpPr>
            <a:spLocks noGrp="1"/>
          </p:cNvSpPr>
          <p:nvPr>
            <p:ph idx="1"/>
          </p:nvPr>
        </p:nvSpPr>
        <p:spPr>
          <a:xfrm>
            <a:off x="826168" y="1763486"/>
            <a:ext cx="10538518" cy="4545874"/>
          </a:xfrm>
        </p:spPr>
        <p:txBody>
          <a:bodyPr>
            <a:normAutofit fontScale="92500" lnSpcReduction="10000"/>
          </a:bodyPr>
          <a:lstStyle/>
          <a:p>
            <a:pPr>
              <a:buFont typeface="Arial" panose="020B0604020202020204" pitchFamily="34" charset="0"/>
              <a:buChar char="•"/>
            </a:pPr>
            <a:r>
              <a:rPr lang="cs-CZ" dirty="0"/>
              <a:t>Dohoda o výkonu hlasovacích </a:t>
            </a:r>
            <a:r>
              <a:rPr lang="cs-CZ" dirty="0" smtClean="0"/>
              <a:t>práv (aktivní/pasivní)</a:t>
            </a:r>
            <a:endParaRPr lang="cs-CZ" dirty="0"/>
          </a:p>
          <a:p>
            <a:pPr>
              <a:buFont typeface="Arial" panose="020B0604020202020204" pitchFamily="34" charset="0"/>
              <a:buChar char="•"/>
            </a:pPr>
            <a:r>
              <a:rPr lang="cs-CZ" dirty="0"/>
              <a:t>Pravidla správy, řízení a kontroly společnosti – právo nominace člena voleného orgánu</a:t>
            </a:r>
          </a:p>
          <a:p>
            <a:pPr>
              <a:buFont typeface="Arial" panose="020B0604020202020204" pitchFamily="34" charset="0"/>
              <a:buChar char="•"/>
            </a:pPr>
            <a:r>
              <a:rPr lang="cs-CZ" dirty="0"/>
              <a:t>Akcionářská struktura – konkretizace jednotlivých druhů akcií, akcie se zvláštními právy</a:t>
            </a:r>
          </a:p>
          <a:p>
            <a:pPr>
              <a:buFont typeface="Arial" panose="020B0604020202020204" pitchFamily="34" charset="0"/>
              <a:buChar char="•"/>
            </a:pPr>
            <a:r>
              <a:rPr lang="cs-CZ" dirty="0"/>
              <a:t>Financování společnosti – přistoupení dalšího investora a zředění podílu, přerozdělování zisku v. zachování kapitálu </a:t>
            </a:r>
          </a:p>
          <a:p>
            <a:pPr>
              <a:buFont typeface="Arial" panose="020B0604020202020204" pitchFamily="34" charset="0"/>
              <a:buChar char="•"/>
            </a:pPr>
            <a:r>
              <a:rPr lang="cs-CZ" dirty="0"/>
              <a:t>Pravidla pro převod podílu – předkupní práva, opce a exitové mechanismy</a:t>
            </a:r>
          </a:p>
          <a:p>
            <a:pPr>
              <a:buFont typeface="Arial" panose="020B0604020202020204" pitchFamily="34" charset="0"/>
              <a:buChar char="•"/>
            </a:pPr>
            <a:r>
              <a:rPr lang="cs-CZ" dirty="0"/>
              <a:t>Řešení patové situace (</a:t>
            </a:r>
            <a:r>
              <a:rPr lang="cs-CZ" dirty="0" err="1"/>
              <a:t>Deadlock</a:t>
            </a:r>
            <a:r>
              <a:rPr lang="cs-CZ" dirty="0"/>
              <a:t>)</a:t>
            </a:r>
          </a:p>
          <a:p>
            <a:pPr>
              <a:buFont typeface="Arial" panose="020B0604020202020204" pitchFamily="34" charset="0"/>
              <a:buChar char="•"/>
            </a:pPr>
            <a:r>
              <a:rPr lang="cs-CZ" dirty="0"/>
              <a:t>Konkurenční doložky</a:t>
            </a:r>
          </a:p>
          <a:p>
            <a:pPr>
              <a:buFont typeface="Arial" panose="020B0604020202020204" pitchFamily="34" charset="0"/>
              <a:buChar char="•"/>
            </a:pPr>
            <a:r>
              <a:rPr lang="cs-CZ" dirty="0"/>
              <a:t>Pravidla pro řešení sporu - ADR</a:t>
            </a:r>
          </a:p>
          <a:p>
            <a:endParaRPr lang="cs-CZ" dirty="0"/>
          </a:p>
        </p:txBody>
      </p:sp>
    </p:spTree>
    <p:extLst>
      <p:ext uri="{BB962C8B-B14F-4D97-AF65-F5344CB8AC3E}">
        <p14:creationId xmlns:p14="http://schemas.microsoft.com/office/powerpoint/2010/main" val="1716290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nejistota, „nezvyk“</a:t>
            </a:r>
            <a:endParaRPr lang="cs-CZ" dirty="0"/>
          </a:p>
        </p:txBody>
      </p:sp>
      <p:sp>
        <p:nvSpPr>
          <p:cNvPr id="3" name="Zástupný symbol pro obsah 2"/>
          <p:cNvSpPr>
            <a:spLocks noGrp="1"/>
          </p:cNvSpPr>
          <p:nvPr>
            <p:ph idx="1"/>
          </p:nvPr>
        </p:nvSpPr>
        <p:spPr>
          <a:xfrm>
            <a:off x="826168" y="1763486"/>
            <a:ext cx="10538518" cy="4545874"/>
          </a:xfrm>
        </p:spPr>
        <p:txBody>
          <a:bodyPr>
            <a:normAutofit/>
          </a:bodyPr>
          <a:lstStyle/>
          <a:p>
            <a:r>
              <a:rPr lang="cs-CZ" i="1" dirty="0"/>
              <a:t>„Vznikne-li potřeba poskytnout společnosti nebo společnosti P. S. finanční prostředky, jsou strany povinny zajistit, aby se jimi nominovaní členové představenstva společnosti, resp. společnosti P. S., </a:t>
            </a:r>
            <a:r>
              <a:rPr lang="cs-CZ" b="1" i="1" dirty="0"/>
              <a:t>dohodli na potřebné výši finančních prostředků, a aby stranám doručili písemnou žádost o poskytnutí prostředků spolu s návrhem smlouvy o půjčce ve znění v podstatných ohledech shodném s přílohou čl. 3 smlouvy</a:t>
            </a:r>
            <a:r>
              <a:rPr lang="cs-CZ" i="1" dirty="0" smtClean="0"/>
              <a:t>.“</a:t>
            </a:r>
          </a:p>
          <a:p>
            <a:endParaRPr lang="cs-CZ" i="1" u="sng" dirty="0"/>
          </a:p>
          <a:p>
            <a:r>
              <a:rPr lang="pl-PL" i="1" u="sng" dirty="0" err="1"/>
              <a:t>Rozsudek</a:t>
            </a:r>
            <a:r>
              <a:rPr lang="pl-PL" i="1" u="sng" dirty="0"/>
              <a:t> VS v </a:t>
            </a:r>
            <a:r>
              <a:rPr lang="pl-PL" i="1" u="sng" dirty="0" err="1"/>
              <a:t>Praze</a:t>
            </a:r>
            <a:r>
              <a:rPr lang="pl-PL" i="1" u="sng" dirty="0"/>
              <a:t> z 23. 1. 2019, sp. </a:t>
            </a:r>
            <a:r>
              <a:rPr lang="pl-PL" i="1" u="sng" dirty="0" err="1"/>
              <a:t>zn</a:t>
            </a:r>
            <a:r>
              <a:rPr lang="pl-PL" i="1" u="sng" dirty="0" smtClean="0"/>
              <a:t>. 14 </a:t>
            </a:r>
            <a:r>
              <a:rPr lang="pl-PL" i="1" u="sng" dirty="0" err="1" smtClean="0"/>
              <a:t>Cmo</a:t>
            </a:r>
            <a:r>
              <a:rPr lang="pl-PL" i="1" u="sng" dirty="0" smtClean="0"/>
              <a:t> 23/2018</a:t>
            </a:r>
            <a:endParaRPr lang="cs-CZ" i="1" u="sng" dirty="0"/>
          </a:p>
        </p:txBody>
      </p:sp>
    </p:spTree>
    <p:extLst>
      <p:ext uri="{BB962C8B-B14F-4D97-AF65-F5344CB8AC3E}">
        <p14:creationId xmlns:p14="http://schemas.microsoft.com/office/powerpoint/2010/main" val="1489677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Dohody o výkonu hlasovacích práv</a:t>
            </a:r>
          </a:p>
        </p:txBody>
      </p:sp>
      <p:sp>
        <p:nvSpPr>
          <p:cNvPr id="3" name="Zástupný symbol pro obsah 2"/>
          <p:cNvSpPr>
            <a:spLocks noGrp="1"/>
          </p:cNvSpPr>
          <p:nvPr>
            <p:ph idx="1"/>
          </p:nvPr>
        </p:nvSpPr>
        <p:spPr>
          <a:xfrm>
            <a:off x="858253" y="1828800"/>
            <a:ext cx="11068136" cy="4872446"/>
          </a:xfrm>
        </p:spPr>
        <p:txBody>
          <a:bodyPr>
            <a:normAutofit/>
          </a:bodyPr>
          <a:lstStyle/>
          <a:p>
            <a:r>
              <a:rPr lang="cs-CZ" dirty="0" smtClean="0"/>
              <a:t>Omezené </a:t>
            </a:r>
            <a:r>
              <a:rPr lang="cs-CZ" dirty="0"/>
              <a:t>dopady rozporu hlasování s dohodou – platnost usnesení valné hromady</a:t>
            </a:r>
            <a:endParaRPr lang="sk-SK" b="1" dirty="0"/>
          </a:p>
          <a:p>
            <a:r>
              <a:rPr lang="cs-CZ" dirty="0" smtClean="0"/>
              <a:t>Aktivní/pasívní</a:t>
            </a:r>
            <a:endParaRPr lang="cs-CZ" dirty="0"/>
          </a:p>
          <a:p>
            <a:pPr lvl="1"/>
            <a:r>
              <a:rPr lang="sk-SK" dirty="0" smtClean="0"/>
              <a:t>„</a:t>
            </a:r>
            <a:r>
              <a:rPr lang="sk-SK" dirty="0" err="1"/>
              <a:t>Akcionář</a:t>
            </a:r>
            <a:r>
              <a:rPr lang="sk-SK" dirty="0"/>
              <a:t> po dobu </a:t>
            </a:r>
            <a:r>
              <a:rPr lang="sk-SK" dirty="0" err="1"/>
              <a:t>čtyř</a:t>
            </a:r>
            <a:r>
              <a:rPr lang="sk-SK" dirty="0"/>
              <a:t> let </a:t>
            </a:r>
            <a:r>
              <a:rPr lang="sk-SK" dirty="0" smtClean="0"/>
              <a:t>od </a:t>
            </a:r>
            <a:r>
              <a:rPr lang="sk-SK" dirty="0" err="1" smtClean="0"/>
              <a:t>uzavření</a:t>
            </a:r>
            <a:r>
              <a:rPr lang="sk-SK" dirty="0" smtClean="0"/>
              <a:t> </a:t>
            </a:r>
            <a:r>
              <a:rPr lang="sk-SK" dirty="0" err="1" smtClean="0"/>
              <a:t>smlouvy</a:t>
            </a:r>
            <a:r>
              <a:rPr lang="sk-SK" dirty="0" smtClean="0"/>
              <a:t> nebude </a:t>
            </a:r>
            <a:r>
              <a:rPr lang="sk-SK" dirty="0" err="1"/>
              <a:t>hlasovat</a:t>
            </a:r>
            <a:r>
              <a:rPr lang="sk-SK" dirty="0"/>
              <a:t> </a:t>
            </a:r>
            <a:r>
              <a:rPr lang="sk-SK" dirty="0" err="1" smtClean="0"/>
              <a:t>ve</a:t>
            </a:r>
            <a:r>
              <a:rPr lang="sk-SK" dirty="0" smtClean="0"/>
              <a:t> </a:t>
            </a:r>
            <a:r>
              <a:rPr lang="sk-SK" dirty="0" err="1"/>
              <a:t>prospěch</a:t>
            </a:r>
            <a:r>
              <a:rPr lang="sk-SK" dirty="0"/>
              <a:t> </a:t>
            </a:r>
            <a:r>
              <a:rPr lang="sk-SK" dirty="0" err="1"/>
              <a:t>vyplacení</a:t>
            </a:r>
            <a:r>
              <a:rPr lang="sk-SK" dirty="0"/>
              <a:t> dividendy“</a:t>
            </a:r>
          </a:p>
          <a:p>
            <a:r>
              <a:rPr lang="sk-SK" dirty="0" smtClean="0"/>
              <a:t>O </a:t>
            </a:r>
            <a:r>
              <a:rPr lang="sk-SK" dirty="0" err="1"/>
              <a:t>individuálním</a:t>
            </a:r>
            <a:r>
              <a:rPr lang="sk-SK" dirty="0"/>
              <a:t> </a:t>
            </a:r>
            <a:r>
              <a:rPr lang="sk-SK" dirty="0" smtClean="0"/>
              <a:t>výkonu/</a:t>
            </a:r>
            <a:r>
              <a:rPr lang="sk-SK" dirty="0" err="1" smtClean="0"/>
              <a:t>společné</a:t>
            </a:r>
            <a:r>
              <a:rPr lang="sk-SK" dirty="0" smtClean="0"/>
              <a:t> </a:t>
            </a:r>
            <a:r>
              <a:rPr lang="sk-SK" dirty="0" err="1"/>
              <a:t>strategii</a:t>
            </a:r>
            <a:endParaRPr lang="sk-SK" dirty="0"/>
          </a:p>
          <a:p>
            <a:r>
              <a:rPr lang="sk-SK" dirty="0"/>
              <a:t>Konzultační/</a:t>
            </a:r>
            <a:r>
              <a:rPr lang="cs-CZ" dirty="0"/>
              <a:t>jednomyslné/</a:t>
            </a:r>
            <a:r>
              <a:rPr lang="sk-SK" dirty="0"/>
              <a:t>hlasovací modely </a:t>
            </a:r>
          </a:p>
          <a:p>
            <a:pPr marL="457200" lvl="1"/>
            <a:r>
              <a:rPr lang="sk-SK" dirty="0" smtClean="0"/>
              <a:t>- „Jen</a:t>
            </a:r>
            <a:r>
              <a:rPr lang="sk-SK" dirty="0"/>
              <a:t>“ </a:t>
            </a:r>
            <a:r>
              <a:rPr lang="sk-SK" dirty="0" err="1"/>
              <a:t>povinnost</a:t>
            </a:r>
            <a:r>
              <a:rPr lang="sk-SK" dirty="0"/>
              <a:t> </a:t>
            </a:r>
            <a:r>
              <a:rPr lang="sk-SK" dirty="0" err="1" smtClean="0"/>
              <a:t>vzájemné</a:t>
            </a:r>
            <a:r>
              <a:rPr lang="sk-SK" dirty="0" smtClean="0"/>
              <a:t> </a:t>
            </a:r>
            <a:r>
              <a:rPr lang="sk-SK" dirty="0" err="1"/>
              <a:t>konzultace</a:t>
            </a:r>
            <a:endParaRPr lang="sk-SK" dirty="0"/>
          </a:p>
          <a:p>
            <a:pPr marL="457200" lvl="1"/>
            <a:r>
              <a:rPr lang="sk-SK" dirty="0" smtClean="0"/>
              <a:t>- Dohoda A</a:t>
            </a:r>
            <a:r>
              <a:rPr lang="sk-SK" dirty="0"/>
              <a:t>, B, </a:t>
            </a:r>
            <a:r>
              <a:rPr lang="sk-SK" dirty="0" smtClean="0"/>
              <a:t>C; SHA: C bude </a:t>
            </a:r>
            <a:r>
              <a:rPr lang="sk-SK" dirty="0" err="1" smtClean="0"/>
              <a:t>volit</a:t>
            </a:r>
            <a:r>
              <a:rPr lang="sk-SK" dirty="0" smtClean="0"/>
              <a:t> tak, jak </a:t>
            </a:r>
            <a:r>
              <a:rPr lang="sk-SK" dirty="0" err="1" smtClean="0"/>
              <a:t>společně</a:t>
            </a:r>
            <a:r>
              <a:rPr lang="sk-SK" dirty="0" smtClean="0"/>
              <a:t> A </a:t>
            </a:r>
            <a:r>
              <a:rPr lang="sk-SK" dirty="0" err="1" smtClean="0"/>
              <a:t>a</a:t>
            </a:r>
            <a:r>
              <a:rPr lang="sk-SK" dirty="0" smtClean="0"/>
              <a:t> B</a:t>
            </a:r>
            <a:endParaRPr lang="sk-SK" dirty="0"/>
          </a:p>
          <a:p>
            <a:pPr marL="457200" lvl="1"/>
            <a:r>
              <a:rPr lang="sk-SK" dirty="0" smtClean="0"/>
              <a:t>- Minorita </a:t>
            </a:r>
            <a:r>
              <a:rPr lang="sk-SK" dirty="0" err="1" smtClean="0"/>
              <a:t>se</a:t>
            </a:r>
            <a:r>
              <a:rPr lang="sk-SK" dirty="0" smtClean="0"/>
              <a:t> </a:t>
            </a:r>
            <a:r>
              <a:rPr lang="sk-SK" dirty="0" err="1" smtClean="0"/>
              <a:t>podřídí</a:t>
            </a:r>
            <a:r>
              <a:rPr lang="sk-SK" dirty="0" smtClean="0"/>
              <a:t> </a:t>
            </a:r>
            <a:r>
              <a:rPr lang="sk-SK" dirty="0" err="1"/>
              <a:t>majoritě</a:t>
            </a:r>
            <a:r>
              <a:rPr lang="sk-SK" dirty="0"/>
              <a:t> (A- 30% , B+C-25%) – </a:t>
            </a:r>
            <a:r>
              <a:rPr lang="sk-SK" dirty="0" err="1"/>
              <a:t>všichni</a:t>
            </a:r>
            <a:r>
              <a:rPr lang="sk-SK" dirty="0"/>
              <a:t> musí </a:t>
            </a:r>
            <a:r>
              <a:rPr lang="sk-SK" dirty="0" err="1"/>
              <a:t>hlasovat</a:t>
            </a:r>
            <a:r>
              <a:rPr lang="sk-SK" dirty="0"/>
              <a:t> „pro“</a:t>
            </a:r>
          </a:p>
          <a:p>
            <a:pPr marL="626364" indent="-342900">
              <a:buFont typeface="Wingdings" panose="05000000000000000000" pitchFamily="2" charset="2"/>
              <a:buChar char="v"/>
            </a:pPr>
            <a:endParaRPr lang="sk-SK" dirty="0" smtClean="0"/>
          </a:p>
          <a:p>
            <a:pPr marL="626364" indent="-342900">
              <a:buFont typeface="Wingdings" panose="05000000000000000000" pitchFamily="2" charset="2"/>
              <a:buChar char="v"/>
            </a:pPr>
            <a:endParaRPr lang="sk-SK" dirty="0"/>
          </a:p>
          <a:p>
            <a:pPr>
              <a:buFont typeface="Wingdings" panose="05000000000000000000" pitchFamily="2" charset="2"/>
              <a:buChar char="v"/>
            </a:pPr>
            <a:endParaRPr lang="cs-CZ" dirty="0"/>
          </a:p>
        </p:txBody>
      </p:sp>
    </p:spTree>
    <p:extLst>
      <p:ext uri="{BB962C8B-B14F-4D97-AF65-F5344CB8AC3E}">
        <p14:creationId xmlns:p14="http://schemas.microsoft.com/office/powerpoint/2010/main" val="112060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13347" y="152401"/>
            <a:ext cx="10780295" cy="612775"/>
          </a:xfrm>
        </p:spPr>
        <p:txBody>
          <a:bodyPr/>
          <a:lstStyle/>
          <a:p>
            <a:pPr eaLnBrk="1" hangingPunct="1"/>
            <a:r>
              <a:rPr lang="cs-CZ" altLang="cs-CZ" dirty="0" smtClean="0"/>
              <a:t>Proč zákon vymezuje investiční nástroje?</a:t>
            </a:r>
            <a:endParaRPr lang="en-US" altLang="cs-CZ" dirty="0" smtClean="0"/>
          </a:p>
        </p:txBody>
      </p:sp>
      <p:sp>
        <p:nvSpPr>
          <p:cNvPr id="15363" name="Rectangle 3"/>
          <p:cNvSpPr>
            <a:spLocks noGrp="1" noChangeArrowheads="1"/>
          </p:cNvSpPr>
          <p:nvPr>
            <p:ph sz="quarter" idx="1"/>
          </p:nvPr>
        </p:nvSpPr>
        <p:spPr>
          <a:xfrm>
            <a:off x="376989" y="765176"/>
            <a:ext cx="11430000" cy="6092825"/>
          </a:xfrm>
        </p:spPr>
        <p:txBody>
          <a:bodyPr/>
          <a:lstStyle/>
          <a:p>
            <a:pPr marL="0" indent="0">
              <a:buNone/>
              <a:defRPr/>
            </a:pPr>
            <a:r>
              <a:rPr lang="cs-CZ" sz="1000" i="1" dirty="0"/>
              <a:t>(1)</a:t>
            </a:r>
            <a:r>
              <a:rPr lang="cs-CZ" sz="1000" dirty="0"/>
              <a:t> Investičními službami jsou hlavní investiční služby a činnosti (dále jen „hlavní investiční služby“) a doplňkové investiční služby poskytované podnikatelsky.</a:t>
            </a:r>
          </a:p>
          <a:p>
            <a:pPr marL="0" indent="0">
              <a:buNone/>
              <a:defRPr/>
            </a:pPr>
            <a:r>
              <a:rPr lang="cs-CZ" sz="1000" b="1" i="1" dirty="0"/>
              <a:t>(2)</a:t>
            </a:r>
            <a:r>
              <a:rPr lang="cs-CZ" sz="1000" b="1" dirty="0"/>
              <a:t> Hlavními investičními službami jsou</a:t>
            </a:r>
          </a:p>
          <a:p>
            <a:pPr>
              <a:defRPr/>
            </a:pPr>
            <a:r>
              <a:rPr lang="cs-CZ" sz="1000" i="1" dirty="0"/>
              <a:t>a)</a:t>
            </a:r>
            <a:r>
              <a:rPr lang="cs-CZ" sz="1000" dirty="0"/>
              <a:t> přijímání a předávání pokynů týkajících se investičních nástrojů,</a:t>
            </a:r>
          </a:p>
          <a:p>
            <a:pPr>
              <a:defRPr/>
            </a:pPr>
            <a:r>
              <a:rPr lang="cs-CZ" sz="1000" i="1" dirty="0"/>
              <a:t>b)</a:t>
            </a:r>
            <a:r>
              <a:rPr lang="cs-CZ" sz="1000" dirty="0"/>
              <a:t> provádění pokynů týkajících se investičních nástrojů na účet zákazníka,</a:t>
            </a:r>
          </a:p>
          <a:p>
            <a:pPr>
              <a:defRPr/>
            </a:pPr>
            <a:r>
              <a:rPr lang="cs-CZ" sz="1000" i="1" dirty="0"/>
              <a:t>c)</a:t>
            </a:r>
            <a:r>
              <a:rPr lang="cs-CZ" sz="1000" dirty="0"/>
              <a:t> obchodování s investičními nástroji na vlastní účet,</a:t>
            </a:r>
          </a:p>
          <a:p>
            <a:pPr>
              <a:defRPr/>
            </a:pPr>
            <a:r>
              <a:rPr lang="cs-CZ" sz="1000" i="1" dirty="0"/>
              <a:t>d)</a:t>
            </a:r>
            <a:r>
              <a:rPr lang="cs-CZ" sz="1000" dirty="0"/>
              <a:t> obhospodařování majetku zákazníka, je-li jeho součástí investiční nástroj, na základě volné úvahy v rámci smluvního ujednání,</a:t>
            </a:r>
          </a:p>
          <a:p>
            <a:pPr>
              <a:defRPr/>
            </a:pPr>
            <a:r>
              <a:rPr lang="cs-CZ" sz="1000" i="1" dirty="0"/>
              <a:t>e)</a:t>
            </a:r>
            <a:r>
              <a:rPr lang="cs-CZ" sz="1000" dirty="0"/>
              <a:t> investiční poradenství týkající se investičních nástrojů,</a:t>
            </a:r>
          </a:p>
          <a:p>
            <a:pPr>
              <a:defRPr/>
            </a:pPr>
            <a:r>
              <a:rPr lang="cs-CZ" sz="1000" i="1" dirty="0"/>
              <a:t>f)</a:t>
            </a:r>
            <a:r>
              <a:rPr lang="cs-CZ" sz="1000" dirty="0"/>
              <a:t> provozování mnohostranného obchodního systému,</a:t>
            </a:r>
          </a:p>
          <a:p>
            <a:pPr>
              <a:defRPr/>
            </a:pPr>
            <a:r>
              <a:rPr lang="cs-CZ" sz="1000" i="1" dirty="0"/>
              <a:t>g)</a:t>
            </a:r>
            <a:r>
              <a:rPr lang="cs-CZ" sz="1000" dirty="0"/>
              <a:t> upisování nebo umisťování investičních nástrojů se závazkem jejich upsání,</a:t>
            </a:r>
          </a:p>
          <a:p>
            <a:pPr>
              <a:defRPr/>
            </a:pPr>
            <a:r>
              <a:rPr lang="cs-CZ" sz="1000" i="1" dirty="0"/>
              <a:t>h)</a:t>
            </a:r>
            <a:r>
              <a:rPr lang="cs-CZ" sz="1000" dirty="0"/>
              <a:t> umisťování investičních nástrojů bez závazku jejich upsání.</a:t>
            </a:r>
          </a:p>
          <a:p>
            <a:pPr marL="0" indent="0">
              <a:buNone/>
              <a:defRPr/>
            </a:pPr>
            <a:r>
              <a:rPr lang="cs-CZ" sz="1000" b="1" i="1" dirty="0"/>
              <a:t>(3)</a:t>
            </a:r>
            <a:r>
              <a:rPr lang="cs-CZ" sz="1000" b="1" dirty="0"/>
              <a:t> Doplňkovými investičními službami jsou</a:t>
            </a:r>
          </a:p>
          <a:p>
            <a:pPr>
              <a:defRPr/>
            </a:pPr>
            <a:r>
              <a:rPr lang="cs-CZ" sz="1000" i="1" dirty="0"/>
              <a:t>a)</a:t>
            </a:r>
            <a:r>
              <a:rPr lang="cs-CZ" sz="1000" dirty="0"/>
              <a:t> úschova a správa investičních nástrojů včetně souvisejících služeb,</a:t>
            </a:r>
          </a:p>
          <a:p>
            <a:pPr>
              <a:defRPr/>
            </a:pPr>
            <a:r>
              <a:rPr lang="cs-CZ" sz="1000" i="1" dirty="0"/>
              <a:t>b)</a:t>
            </a:r>
            <a:r>
              <a:rPr lang="cs-CZ" sz="1000" dirty="0"/>
              <a:t> poskytování úvěru nebo zápůjčky zákazníkovi za účelem umožnění obchodu s investičním nástrojem, na němž se poskytovatel úvěru nebo zápůjčky podílí,</a:t>
            </a:r>
          </a:p>
          <a:p>
            <a:pPr>
              <a:defRPr/>
            </a:pPr>
            <a:r>
              <a:rPr lang="cs-CZ" sz="1000" i="1" dirty="0"/>
              <a:t>c)</a:t>
            </a:r>
            <a:r>
              <a:rPr lang="cs-CZ" sz="1000" dirty="0"/>
              <a:t> poradenská činnost týkající se struktury kapitálu, průmyslové strategie a s tím souvisejících otázek, jakož i poskytování porad a služeb týkajících se přeměn společností nebo převodů obchodních závodů,</a:t>
            </a:r>
          </a:p>
          <a:p>
            <a:pPr>
              <a:defRPr/>
            </a:pPr>
            <a:r>
              <a:rPr lang="cs-CZ" sz="1000" i="1" dirty="0"/>
              <a:t>d)</a:t>
            </a:r>
            <a:r>
              <a:rPr lang="cs-CZ" sz="1000" dirty="0"/>
              <a:t> poskytování investičních doporučení a analýz investičních příležitostí nebo podobných obecných doporučení týkajících se obchodování s investičními nástroji,</a:t>
            </a:r>
          </a:p>
          <a:p>
            <a:pPr>
              <a:defRPr/>
            </a:pPr>
            <a:r>
              <a:rPr lang="cs-CZ" sz="1000" i="1" dirty="0"/>
              <a:t>e)</a:t>
            </a:r>
            <a:r>
              <a:rPr lang="cs-CZ" sz="1000" dirty="0"/>
              <a:t> provádění devizových operací souvisejících s poskytováním investičních služeb,</a:t>
            </a:r>
          </a:p>
          <a:p>
            <a:pPr>
              <a:defRPr/>
            </a:pPr>
            <a:r>
              <a:rPr lang="cs-CZ" sz="1000" i="1" dirty="0"/>
              <a:t>f)</a:t>
            </a:r>
            <a:r>
              <a:rPr lang="cs-CZ" sz="1000" dirty="0"/>
              <a:t> služby související s upisováním nebo umisťováním investičních nástrojů,</a:t>
            </a:r>
          </a:p>
          <a:p>
            <a:pPr>
              <a:defRPr/>
            </a:pPr>
            <a:r>
              <a:rPr lang="cs-CZ" sz="1000" i="1" dirty="0"/>
              <a:t>g)</a:t>
            </a:r>
            <a:r>
              <a:rPr lang="cs-CZ" sz="1000" dirty="0"/>
              <a:t> služba obdobná investiční službě, která se týká majetkové hodnoty, k níž je vztažena hodnota investičního nástroje uvedeného v § 3 odst. 1 písm. g) až k) a která souvisí s poskytováním investičních služeb.</a:t>
            </a:r>
          </a:p>
          <a:p>
            <a:pPr>
              <a:defRPr/>
            </a:pPr>
            <a:r>
              <a:rPr lang="cs-CZ" sz="1000" i="1" dirty="0"/>
              <a:t>(4)</a:t>
            </a:r>
            <a:r>
              <a:rPr lang="cs-CZ" sz="1000" dirty="0"/>
              <a:t> Investiční služba přijímání a předávání pokynů týkajících se investičních nástrojů zahrnuje i zprostředkování obchodů s investičními nástroji.</a:t>
            </a:r>
          </a:p>
          <a:p>
            <a:pPr>
              <a:defRPr/>
            </a:pPr>
            <a:r>
              <a:rPr lang="cs-CZ" sz="1000" i="1" dirty="0"/>
              <a:t>(5)</a:t>
            </a:r>
            <a:r>
              <a:rPr lang="cs-CZ" sz="1000" dirty="0"/>
              <a:t> Investičním poradenstvím týkajícím se investičních nástrojů je poskytování individualizovaného poradenství, které směřuje přímo či nepřímo k nákupu, prodeji, úpisu, umístění, vyplacení, držbě nebo jinému nakládání s konkrétním investičním nástrojem nebo nástroji nebo k uplatnění práva na takové nakládání, a to bez ohledu na to, zda je poskytováno z podnětu zákazníka nebo potenciálního zákazníka či obchodníka s cennými papíry.</a:t>
            </a:r>
          </a:p>
          <a:p>
            <a:pPr>
              <a:defRPr/>
            </a:pPr>
            <a:r>
              <a:rPr lang="cs-CZ" sz="1000" i="1" dirty="0"/>
              <a:t>(6)</a:t>
            </a:r>
            <a:r>
              <a:rPr lang="cs-CZ" sz="1000" dirty="0"/>
              <a:t> Investiční služba úschova a správa investičních nástrojů včetně souvisejících služeb zahrnuje též vedení evidence navazující na centrální evidenci zaknihovaných cenných papírů (§ 92), vedení samostatné evidence investičních nástrojů nebo vedení evidence navazující na samostatnou evidenci investičních nástrojů (§ 93).</a:t>
            </a:r>
          </a:p>
          <a:p>
            <a:pPr>
              <a:defRPr/>
            </a:pPr>
            <a:endParaRPr lang="cs-CZ" sz="1800" dirty="0"/>
          </a:p>
        </p:txBody>
      </p:sp>
    </p:spTree>
    <p:extLst>
      <p:ext uri="{BB962C8B-B14F-4D97-AF65-F5344CB8AC3E}">
        <p14:creationId xmlns:p14="http://schemas.microsoft.com/office/powerpoint/2010/main" val="6080399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Správa a řízení společnosti</a:t>
            </a:r>
          </a:p>
        </p:txBody>
      </p:sp>
      <p:sp>
        <p:nvSpPr>
          <p:cNvPr id="3" name="Zástupný symbol pro obsah 2"/>
          <p:cNvSpPr>
            <a:spLocks noGrp="1"/>
          </p:cNvSpPr>
          <p:nvPr>
            <p:ph idx="1"/>
          </p:nvPr>
        </p:nvSpPr>
        <p:spPr/>
        <p:txBody>
          <a:bodyPr/>
          <a:lstStyle/>
          <a:p>
            <a:pPr marL="457200" indent="-457200">
              <a:buFontTx/>
              <a:buChar char="-"/>
            </a:pPr>
            <a:r>
              <a:rPr lang="cs-CZ" dirty="0" smtClean="0"/>
              <a:t>Nominace </a:t>
            </a:r>
            <a:r>
              <a:rPr lang="cs-CZ" dirty="0"/>
              <a:t>členů statutárního </a:t>
            </a:r>
            <a:r>
              <a:rPr lang="cs-CZ" dirty="0" smtClean="0"/>
              <a:t>orgánu</a:t>
            </a:r>
          </a:p>
          <a:p>
            <a:pPr marL="457200" indent="-457200">
              <a:buFontTx/>
              <a:buChar char="-"/>
            </a:pPr>
            <a:r>
              <a:rPr lang="cs-CZ" dirty="0" smtClean="0"/>
              <a:t>Modifikace </a:t>
            </a:r>
            <a:r>
              <a:rPr lang="cs-CZ" dirty="0"/>
              <a:t>práva na </a:t>
            </a:r>
            <a:r>
              <a:rPr lang="cs-CZ" dirty="0" smtClean="0"/>
              <a:t>informace</a:t>
            </a:r>
          </a:p>
          <a:p>
            <a:pPr marL="457200" indent="-457200">
              <a:buFontTx/>
              <a:buChar char="-"/>
            </a:pPr>
            <a:r>
              <a:rPr lang="cs-CZ" dirty="0" smtClean="0"/>
              <a:t>Stanovení </a:t>
            </a:r>
            <a:r>
              <a:rPr lang="cs-CZ" dirty="0"/>
              <a:t>milníků – další </a:t>
            </a:r>
            <a:r>
              <a:rPr lang="cs-CZ" dirty="0" smtClean="0"/>
              <a:t>financování</a:t>
            </a:r>
          </a:p>
          <a:p>
            <a:pPr marL="457200" indent="-457200">
              <a:buFontTx/>
              <a:buChar char="-"/>
            </a:pPr>
            <a:r>
              <a:rPr lang="cs-CZ" dirty="0" smtClean="0"/>
              <a:t>Podmínky </a:t>
            </a:r>
            <a:r>
              <a:rPr lang="cs-CZ" dirty="0"/>
              <a:t>souhlasu valné hromady (popřípadě </a:t>
            </a:r>
            <a:r>
              <a:rPr lang="cs-CZ" dirty="0" smtClean="0"/>
              <a:t>investora)</a:t>
            </a:r>
          </a:p>
          <a:p>
            <a:r>
              <a:rPr lang="cs-CZ" dirty="0" smtClean="0"/>
              <a:t>-   </a:t>
            </a:r>
            <a:r>
              <a:rPr lang="cs-CZ" dirty="0" smtClean="0"/>
              <a:t>Dohody </a:t>
            </a:r>
            <a:r>
              <a:rPr lang="cs-CZ" dirty="0"/>
              <a:t>o výkonu hlasovacího práva – zabezpečení směřování </a:t>
            </a:r>
            <a:r>
              <a:rPr lang="cs-CZ" dirty="0" smtClean="0"/>
              <a:t>     společnosti </a:t>
            </a:r>
            <a:r>
              <a:rPr lang="cs-CZ" dirty="0"/>
              <a:t>na základě společné vůle</a:t>
            </a:r>
          </a:p>
          <a:p>
            <a:endParaRPr lang="cs-CZ" dirty="0"/>
          </a:p>
        </p:txBody>
      </p:sp>
    </p:spTree>
    <p:extLst>
      <p:ext uri="{BB962C8B-B14F-4D97-AF65-F5344CB8AC3E}">
        <p14:creationId xmlns:p14="http://schemas.microsoft.com/office/powerpoint/2010/main" val="35278716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pro převod podílu /akcie/</a:t>
            </a:r>
          </a:p>
        </p:txBody>
      </p:sp>
      <p:sp>
        <p:nvSpPr>
          <p:cNvPr id="3" name="Zástupný symbol pro obsah 2"/>
          <p:cNvSpPr>
            <a:spLocks noGrp="1"/>
          </p:cNvSpPr>
          <p:nvPr>
            <p:ph idx="1"/>
          </p:nvPr>
        </p:nvSpPr>
        <p:spPr>
          <a:xfrm>
            <a:off x="718800" y="1652337"/>
            <a:ext cx="10753200" cy="4179663"/>
          </a:xfrm>
        </p:spPr>
        <p:txBody>
          <a:bodyPr>
            <a:normAutofit/>
          </a:bodyPr>
          <a:lstStyle/>
          <a:p>
            <a:r>
              <a:rPr lang="cs-CZ" dirty="0"/>
              <a:t>Absolutní zákaz – ve stanovách nelze</a:t>
            </a:r>
          </a:p>
          <a:p>
            <a:r>
              <a:rPr lang="cs-CZ" dirty="0" smtClean="0"/>
              <a:t>Omezení </a:t>
            </a:r>
            <a:r>
              <a:rPr lang="cs-CZ" dirty="0"/>
              <a:t>převodu</a:t>
            </a:r>
          </a:p>
          <a:p>
            <a:pPr lvl="1"/>
            <a:r>
              <a:rPr lang="cs-CZ" dirty="0"/>
              <a:t>Zákaz převodu na určitou dobu	</a:t>
            </a:r>
          </a:p>
          <a:p>
            <a:pPr lvl="1"/>
            <a:r>
              <a:rPr lang="cs-CZ" dirty="0"/>
              <a:t>Umožnění převodu jen pro některé osoby</a:t>
            </a:r>
          </a:p>
          <a:p>
            <a:pPr lvl="1"/>
            <a:r>
              <a:rPr lang="cs-CZ" dirty="0"/>
              <a:t>Souhlas valné hromady/investora</a:t>
            </a:r>
          </a:p>
          <a:p>
            <a:r>
              <a:rPr lang="cs-CZ" dirty="0" smtClean="0"/>
              <a:t>Předkupní </a:t>
            </a:r>
            <a:r>
              <a:rPr lang="cs-CZ" dirty="0"/>
              <a:t>právo ostatních akcionářů – </a:t>
            </a:r>
            <a:r>
              <a:rPr lang="cs-CZ" dirty="0" err="1"/>
              <a:t>věcněprávní</a:t>
            </a:r>
            <a:r>
              <a:rPr lang="cs-CZ" dirty="0"/>
              <a:t> / obligační účinky </a:t>
            </a:r>
          </a:p>
          <a:p>
            <a:r>
              <a:rPr lang="cs-CZ" dirty="0" smtClean="0"/>
              <a:t>Další </a:t>
            </a:r>
            <a:r>
              <a:rPr lang="cs-CZ" dirty="0"/>
              <a:t>exitové mechanismy</a:t>
            </a:r>
          </a:p>
          <a:p>
            <a:r>
              <a:rPr lang="cs-CZ" dirty="0"/>
              <a:t>- převod všech akcí/ponechání minimálního určitého množství v %</a:t>
            </a:r>
          </a:p>
          <a:p>
            <a:r>
              <a:rPr lang="cs-CZ" i="1" dirty="0" err="1"/>
              <a:t>Tag</a:t>
            </a:r>
            <a:r>
              <a:rPr lang="cs-CZ" i="1" dirty="0"/>
              <a:t>- </a:t>
            </a:r>
            <a:r>
              <a:rPr lang="cs-CZ" i="1" dirty="0" err="1"/>
              <a:t>along</a:t>
            </a:r>
            <a:r>
              <a:rPr lang="cs-CZ" i="1" dirty="0"/>
              <a:t>, </a:t>
            </a:r>
            <a:r>
              <a:rPr lang="cs-CZ" i="1" dirty="0" err="1"/>
              <a:t>drag</a:t>
            </a:r>
            <a:r>
              <a:rPr lang="cs-CZ" i="1" dirty="0"/>
              <a:t> </a:t>
            </a:r>
            <a:r>
              <a:rPr lang="cs-CZ" i="1" dirty="0" err="1"/>
              <a:t>along</a:t>
            </a:r>
            <a:r>
              <a:rPr lang="cs-CZ" i="1" dirty="0"/>
              <a:t>, </a:t>
            </a:r>
            <a:r>
              <a:rPr lang="cs-CZ" i="1" dirty="0" err="1"/>
              <a:t>shoot</a:t>
            </a:r>
            <a:r>
              <a:rPr lang="cs-CZ" i="1" dirty="0"/>
              <a:t> </a:t>
            </a:r>
            <a:r>
              <a:rPr lang="cs-CZ" i="1" dirty="0" err="1"/>
              <a:t>out</a:t>
            </a:r>
            <a:endParaRPr lang="cs-CZ" i="1" dirty="0"/>
          </a:p>
          <a:p>
            <a:r>
              <a:rPr lang="cs-CZ" dirty="0"/>
              <a:t>Volná převoditelnost</a:t>
            </a:r>
          </a:p>
          <a:p>
            <a:endParaRPr lang="cs-CZ" dirty="0"/>
          </a:p>
          <a:p>
            <a:endParaRPr lang="cs-CZ" dirty="0"/>
          </a:p>
          <a:p>
            <a:endParaRPr lang="cs-CZ" dirty="0"/>
          </a:p>
        </p:txBody>
      </p:sp>
    </p:spTree>
    <p:extLst>
      <p:ext uri="{BB962C8B-B14F-4D97-AF65-F5344CB8AC3E}">
        <p14:creationId xmlns:p14="http://schemas.microsoft.com/office/powerpoint/2010/main" val="21797863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Exitové mechanismy</a:t>
            </a:r>
          </a:p>
        </p:txBody>
      </p:sp>
      <p:sp>
        <p:nvSpPr>
          <p:cNvPr id="3" name="Zástupný symbol pro obsah 2"/>
          <p:cNvSpPr>
            <a:spLocks noGrp="1"/>
          </p:cNvSpPr>
          <p:nvPr>
            <p:ph idx="1"/>
          </p:nvPr>
        </p:nvSpPr>
        <p:spPr>
          <a:xfrm>
            <a:off x="720000" y="1789611"/>
            <a:ext cx="10736126" cy="4519749"/>
          </a:xfrm>
        </p:spPr>
        <p:txBody>
          <a:bodyPr>
            <a:normAutofit/>
          </a:bodyPr>
          <a:lstStyle/>
          <a:p>
            <a:r>
              <a:rPr lang="cs-CZ" dirty="0"/>
              <a:t>F</a:t>
            </a:r>
            <a:r>
              <a:rPr lang="cs-CZ" dirty="0" smtClean="0"/>
              <a:t>akticky </a:t>
            </a:r>
            <a:r>
              <a:rPr lang="cs-CZ" dirty="0"/>
              <a:t>určitý smluvní </a:t>
            </a:r>
            <a:r>
              <a:rPr lang="cs-CZ" dirty="0" err="1"/>
              <a:t>přímus</a:t>
            </a:r>
            <a:r>
              <a:rPr lang="cs-CZ" dirty="0"/>
              <a:t> – smlouva o smlouvě </a:t>
            </a:r>
            <a:r>
              <a:rPr lang="cs-CZ" dirty="0" smtClean="0"/>
              <a:t>budoucí</a:t>
            </a:r>
            <a:endParaRPr lang="cs-CZ" dirty="0"/>
          </a:p>
          <a:p>
            <a:r>
              <a:rPr lang="cs-CZ" dirty="0"/>
              <a:t>Známé: </a:t>
            </a:r>
            <a:r>
              <a:rPr lang="cs-CZ" b="1" dirty="0"/>
              <a:t>předkupní právo</a:t>
            </a:r>
          </a:p>
          <a:p>
            <a:endParaRPr lang="cs-CZ" dirty="0" smtClean="0"/>
          </a:p>
          <a:p>
            <a:r>
              <a:rPr lang="cs-CZ" dirty="0" smtClean="0"/>
              <a:t>Právo </a:t>
            </a:r>
            <a:r>
              <a:rPr lang="cs-CZ" dirty="0"/>
              <a:t>přidat se k převodu akcií (</a:t>
            </a:r>
            <a:r>
              <a:rPr lang="cs-CZ" b="1" i="1" dirty="0" err="1"/>
              <a:t>tag-along</a:t>
            </a:r>
            <a:r>
              <a:rPr lang="cs-CZ" i="1" dirty="0"/>
              <a:t>)</a:t>
            </a:r>
          </a:p>
          <a:p>
            <a:pPr marL="173736" lvl="1" indent="0">
              <a:buNone/>
            </a:pPr>
            <a:r>
              <a:rPr lang="cs-CZ" i="1" dirty="0"/>
              <a:t> - </a:t>
            </a:r>
            <a:r>
              <a:rPr lang="cs-CZ" dirty="0"/>
              <a:t>opravňuje akcionáře převést svoje akcie </a:t>
            </a:r>
            <a:r>
              <a:rPr lang="cs-CZ" b="1" dirty="0"/>
              <a:t>současně a za týchž podmínek </a:t>
            </a:r>
            <a:r>
              <a:rPr lang="cs-CZ" dirty="0"/>
              <a:t>s jiným akcionářem, který své akcie převádí</a:t>
            </a:r>
          </a:p>
          <a:p>
            <a:pPr marL="173736" lvl="1"/>
            <a:r>
              <a:rPr lang="cs-CZ" dirty="0"/>
              <a:t> o</a:t>
            </a:r>
            <a:r>
              <a:rPr lang="cs-CZ" dirty="0" smtClean="0"/>
              <a:t>chrana </a:t>
            </a:r>
            <a:r>
              <a:rPr lang="cs-CZ" dirty="0"/>
              <a:t>akciové minority – stejné podmínky odkupu majoritního akcionáře od </a:t>
            </a:r>
            <a:r>
              <a:rPr lang="cs-CZ" dirty="0" smtClean="0"/>
              <a:t>investora</a:t>
            </a:r>
            <a:endParaRPr lang="cs-CZ" dirty="0"/>
          </a:p>
          <a:p>
            <a:pPr marL="173736" lvl="1" indent="0">
              <a:buNone/>
            </a:pPr>
            <a:endParaRPr lang="cs-CZ" i="1" dirty="0"/>
          </a:p>
          <a:p>
            <a:r>
              <a:rPr lang="cs-CZ" dirty="0" smtClean="0"/>
              <a:t>Právo </a:t>
            </a:r>
            <a:r>
              <a:rPr lang="cs-CZ" dirty="0"/>
              <a:t>požadovat převod akcií (</a:t>
            </a:r>
            <a:r>
              <a:rPr lang="cs-CZ" b="1" i="1" dirty="0" err="1"/>
              <a:t>drag-along</a:t>
            </a:r>
            <a:r>
              <a:rPr lang="cs-CZ" i="1" dirty="0"/>
              <a:t>)</a:t>
            </a:r>
          </a:p>
          <a:p>
            <a:pPr marL="173736" lvl="1" indent="0">
              <a:buNone/>
            </a:pPr>
            <a:r>
              <a:rPr lang="cs-CZ" i="1" dirty="0"/>
              <a:t>- </a:t>
            </a:r>
            <a:r>
              <a:rPr lang="cs-CZ" dirty="0"/>
              <a:t>oprávnění požadovat po jiném akcionáři převod jeho akcií za týchž podmínek,</a:t>
            </a:r>
          </a:p>
          <a:p>
            <a:pPr marL="173736" lvl="1" indent="0">
              <a:buNone/>
            </a:pPr>
            <a:r>
              <a:rPr lang="cs-CZ" dirty="0"/>
              <a:t>- </a:t>
            </a:r>
            <a:r>
              <a:rPr lang="cs-CZ" dirty="0" smtClean="0"/>
              <a:t>ochrana </a:t>
            </a:r>
            <a:r>
              <a:rPr lang="cs-CZ" dirty="0"/>
              <a:t>„většinového akcionáře“, - umožňují donutit akciovou minoritu připojit se k jeho převodu podílu na společnosti, může nabídnout 100% podíl i když drží např. jen 79%, omezuje </a:t>
            </a:r>
            <a:r>
              <a:rPr lang="cs-CZ" i="1" dirty="0"/>
              <a:t>free </a:t>
            </a:r>
            <a:r>
              <a:rPr lang="cs-CZ" i="1" dirty="0" err="1"/>
              <a:t>rider</a:t>
            </a:r>
            <a:r>
              <a:rPr lang="cs-CZ" i="1" dirty="0"/>
              <a:t> </a:t>
            </a:r>
            <a:r>
              <a:rPr lang="cs-CZ" i="1" dirty="0" err="1"/>
              <a:t>problem</a:t>
            </a:r>
            <a:endParaRPr lang="cs-CZ" i="1" dirty="0"/>
          </a:p>
        </p:txBody>
      </p:sp>
    </p:spTree>
    <p:extLst>
      <p:ext uri="{BB962C8B-B14F-4D97-AF65-F5344CB8AC3E}">
        <p14:creationId xmlns:p14="http://schemas.microsoft.com/office/powerpoint/2010/main" val="6392716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Deadlock</a:t>
            </a:r>
            <a:r>
              <a:rPr lang="cs-CZ" dirty="0"/>
              <a:t> </a:t>
            </a:r>
            <a:r>
              <a:rPr lang="cs-CZ" dirty="0" err="1"/>
              <a:t>provision</a:t>
            </a:r>
            <a:r>
              <a:rPr lang="cs-CZ" dirty="0"/>
              <a:t> a </a:t>
            </a:r>
            <a:r>
              <a:rPr lang="cs-CZ" dirty="0" err="1"/>
              <a:t>shoot</a:t>
            </a:r>
            <a:r>
              <a:rPr lang="cs-CZ" dirty="0"/>
              <a:t> </a:t>
            </a:r>
            <a:r>
              <a:rPr lang="cs-CZ" dirty="0" err="1"/>
              <a:t>out</a:t>
            </a:r>
            <a:endParaRPr lang="cs-CZ" dirty="0"/>
          </a:p>
        </p:txBody>
      </p:sp>
      <p:sp>
        <p:nvSpPr>
          <p:cNvPr id="3" name="Zástupný symbol pro obsah 2"/>
          <p:cNvSpPr>
            <a:spLocks noGrp="1"/>
          </p:cNvSpPr>
          <p:nvPr>
            <p:ph idx="1"/>
          </p:nvPr>
        </p:nvSpPr>
        <p:spPr>
          <a:xfrm>
            <a:off x="387927" y="1496291"/>
            <a:ext cx="11084073" cy="5126182"/>
          </a:xfrm>
        </p:spPr>
        <p:txBody>
          <a:bodyPr>
            <a:normAutofit fontScale="92500" lnSpcReduction="20000"/>
          </a:bodyPr>
          <a:lstStyle/>
          <a:p>
            <a:r>
              <a:rPr lang="cs-CZ" dirty="0" smtClean="0"/>
              <a:t>Řešení </a:t>
            </a:r>
            <a:r>
              <a:rPr lang="cs-CZ" dirty="0"/>
              <a:t>„patové situace“ – rozhodování o klíčové otázce, hlasy 50:50, prevence:</a:t>
            </a:r>
          </a:p>
          <a:p>
            <a:pPr lvl="1">
              <a:buFont typeface="Arial" panose="020B0604020202020204" pitchFamily="34" charset="0"/>
              <a:buChar char="•"/>
            </a:pPr>
            <a:r>
              <a:rPr lang="cs-CZ" dirty="0"/>
              <a:t> určení pravidel pro správu společnosti</a:t>
            </a:r>
          </a:p>
          <a:p>
            <a:pPr lvl="1">
              <a:buFont typeface="Arial" panose="020B0604020202020204" pitchFamily="34" charset="0"/>
              <a:buChar char="•"/>
            </a:pPr>
            <a:r>
              <a:rPr lang="cs-CZ" dirty="0" smtClean="0"/>
              <a:t> dohody </a:t>
            </a:r>
            <a:r>
              <a:rPr lang="cs-CZ" dirty="0"/>
              <a:t>o hlasovacích právech</a:t>
            </a:r>
          </a:p>
          <a:p>
            <a:pPr lvl="1">
              <a:buFont typeface="Arial" panose="020B0604020202020204" pitchFamily="34" charset="0"/>
              <a:buChar char="•"/>
            </a:pPr>
            <a:r>
              <a:rPr lang="cs-CZ" dirty="0" smtClean="0"/>
              <a:t> rozšíření </a:t>
            </a:r>
            <a:r>
              <a:rPr lang="cs-CZ" dirty="0"/>
              <a:t>důvodů pro zrušení společnosti</a:t>
            </a:r>
          </a:p>
          <a:p>
            <a:pPr lvl="1">
              <a:buFont typeface="Arial" panose="020B0604020202020204" pitchFamily="34" charset="0"/>
              <a:buChar char="•"/>
            </a:pPr>
            <a:r>
              <a:rPr lang="cs-CZ" dirty="0" smtClean="0"/>
              <a:t> povinný </a:t>
            </a:r>
            <a:r>
              <a:rPr lang="cs-CZ" dirty="0"/>
              <a:t>prodej podílu (call </a:t>
            </a:r>
            <a:r>
              <a:rPr lang="cs-CZ" dirty="0" err="1"/>
              <a:t>option</a:t>
            </a:r>
            <a:r>
              <a:rPr lang="cs-CZ" dirty="0"/>
              <a:t>, </a:t>
            </a:r>
            <a:r>
              <a:rPr lang="cs-CZ" dirty="0" err="1"/>
              <a:t>put</a:t>
            </a:r>
            <a:r>
              <a:rPr lang="cs-CZ" dirty="0"/>
              <a:t> </a:t>
            </a:r>
            <a:r>
              <a:rPr lang="cs-CZ" dirty="0" err="1"/>
              <a:t>option</a:t>
            </a:r>
            <a:r>
              <a:rPr lang="cs-CZ" dirty="0"/>
              <a:t>)</a:t>
            </a:r>
          </a:p>
          <a:p>
            <a:endParaRPr lang="cs-CZ" dirty="0"/>
          </a:p>
          <a:p>
            <a:r>
              <a:rPr lang="cs-CZ" b="1" dirty="0" smtClean="0"/>
              <a:t>SHOOT-OUT </a:t>
            </a:r>
            <a:r>
              <a:rPr lang="cs-CZ" dirty="0"/>
              <a:t>mechanismy, které určují způsob stanovení ceny akcií, pokud má dojít k ukončení účasti na společnosti některého ze akcionářů, a jeho podíl má převzít jiný.</a:t>
            </a:r>
          </a:p>
          <a:p>
            <a:pPr>
              <a:buFont typeface="Arial" panose="020B0604020202020204" pitchFamily="34" charset="0"/>
              <a:buChar char="•"/>
            </a:pPr>
            <a:r>
              <a:rPr lang="cs-CZ" dirty="0"/>
              <a:t> </a:t>
            </a:r>
            <a:r>
              <a:rPr lang="cs-CZ" i="1" dirty="0"/>
              <a:t>Texas </a:t>
            </a:r>
            <a:r>
              <a:rPr lang="cs-CZ" i="1" dirty="0" err="1"/>
              <a:t>shoot-out</a:t>
            </a:r>
            <a:r>
              <a:rPr lang="cs-CZ" dirty="0"/>
              <a:t>: obálky s nabídkovou cenou za akcie, nejvyšší vyhrává – vítěz musí odkoupit za navrhnutou </a:t>
            </a:r>
            <a:r>
              <a:rPr lang="cs-CZ" dirty="0" smtClean="0"/>
              <a:t>cenu, varianta </a:t>
            </a:r>
            <a:r>
              <a:rPr lang="cs-CZ" i="1" dirty="0" err="1" smtClean="0"/>
              <a:t>Mexican</a:t>
            </a:r>
            <a:r>
              <a:rPr lang="cs-CZ" i="1" dirty="0" smtClean="0"/>
              <a:t> </a:t>
            </a:r>
            <a:r>
              <a:rPr lang="cs-CZ" i="1" dirty="0" err="1" smtClean="0"/>
              <a:t>shoot-out</a:t>
            </a:r>
            <a:r>
              <a:rPr lang="cs-CZ" i="1" dirty="0" smtClean="0"/>
              <a:t> (</a:t>
            </a:r>
            <a:r>
              <a:rPr lang="cs-CZ" dirty="0"/>
              <a:t>w</a:t>
            </a:r>
            <a:r>
              <a:rPr lang="en-US" dirty="0" err="1" smtClean="0"/>
              <a:t>hichever</a:t>
            </a:r>
            <a:r>
              <a:rPr lang="en-US" dirty="0" smtClean="0"/>
              <a:t> </a:t>
            </a:r>
            <a:r>
              <a:rPr lang="en-US" dirty="0"/>
              <a:t>sealed bid is the higher "wins" and that bidder then buys the "loser's" share at the price indicated in the loser's sealed </a:t>
            </a:r>
            <a:r>
              <a:rPr lang="en-US" dirty="0" smtClean="0"/>
              <a:t>bid</a:t>
            </a:r>
            <a:r>
              <a:rPr lang="cs-CZ" dirty="0" smtClean="0"/>
              <a:t>).</a:t>
            </a:r>
            <a:endParaRPr lang="cs-CZ" i="1" dirty="0"/>
          </a:p>
          <a:p>
            <a:pPr>
              <a:buFont typeface="Arial" panose="020B0604020202020204" pitchFamily="34" charset="0"/>
              <a:buChar char="•"/>
            </a:pPr>
            <a:r>
              <a:rPr lang="cs-CZ" dirty="0"/>
              <a:t> </a:t>
            </a:r>
            <a:r>
              <a:rPr lang="cs-CZ" i="1" dirty="0" err="1"/>
              <a:t>Russian</a:t>
            </a:r>
            <a:r>
              <a:rPr lang="cs-CZ" i="1" dirty="0"/>
              <a:t> </a:t>
            </a:r>
            <a:r>
              <a:rPr lang="cs-CZ" i="1" dirty="0" err="1"/>
              <a:t>roulette</a:t>
            </a:r>
            <a:r>
              <a:rPr lang="cs-CZ" dirty="0"/>
              <a:t>: A navrhne cenu, B za tuto cenu buď koupí nebo prodá</a:t>
            </a:r>
          </a:p>
          <a:p>
            <a:r>
              <a:rPr lang="cs-CZ" dirty="0"/>
              <a:t>	</a:t>
            </a:r>
          </a:p>
          <a:p>
            <a:pPr>
              <a:buFont typeface="Wingdings" panose="05000000000000000000" pitchFamily="2" charset="2"/>
              <a:buChar char="v"/>
            </a:pPr>
            <a:endParaRPr lang="cs-CZ" dirty="0"/>
          </a:p>
        </p:txBody>
      </p:sp>
    </p:spTree>
    <p:extLst>
      <p:ext uri="{BB962C8B-B14F-4D97-AF65-F5344CB8AC3E}">
        <p14:creationId xmlns:p14="http://schemas.microsoft.com/office/powerpoint/2010/main" val="24436117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295564"/>
            <a:ext cx="10753200" cy="508000"/>
          </a:xfrm>
        </p:spPr>
        <p:txBody>
          <a:bodyPr/>
          <a:lstStyle/>
          <a:p>
            <a:r>
              <a:rPr lang="cs-CZ" dirty="0"/>
              <a:t>O</a:t>
            </a:r>
            <a:r>
              <a:rPr lang="cs-CZ" dirty="0" smtClean="0"/>
              <a:t>pční </a:t>
            </a:r>
            <a:r>
              <a:rPr lang="cs-CZ" dirty="0"/>
              <a:t>listy § 295 a násl.</a:t>
            </a:r>
          </a:p>
        </p:txBody>
      </p:sp>
      <p:sp>
        <p:nvSpPr>
          <p:cNvPr id="3" name="Zástupný symbol pro obsah 2"/>
          <p:cNvSpPr>
            <a:spLocks noGrp="1"/>
          </p:cNvSpPr>
          <p:nvPr>
            <p:ph idx="1"/>
          </p:nvPr>
        </p:nvSpPr>
        <p:spPr>
          <a:xfrm>
            <a:off x="184727" y="803564"/>
            <a:ext cx="11941363" cy="5966691"/>
          </a:xfrm>
        </p:spPr>
        <p:txBody>
          <a:bodyPr vert="horz" lIns="45720" tIns="45720" rIns="45720" bIns="45720" rtlCol="0" anchor="t">
            <a:noAutofit/>
          </a:bodyPr>
          <a:lstStyle/>
          <a:p>
            <a:pPr lvl="1">
              <a:lnSpc>
                <a:spcPct val="160000"/>
              </a:lnSpc>
            </a:pPr>
            <a:r>
              <a:rPr lang="cs-CZ" sz="2000" dirty="0" smtClean="0"/>
              <a:t>CP</a:t>
            </a:r>
            <a:r>
              <a:rPr lang="cs-CZ" sz="2000" dirty="0"/>
              <a:t>, do nějž je </a:t>
            </a:r>
            <a:r>
              <a:rPr lang="cs-CZ" sz="2000" b="1" dirty="0"/>
              <a:t>vtěleno právo na upsání nových akcií </a:t>
            </a:r>
            <a:r>
              <a:rPr lang="cs-CZ" sz="2000" dirty="0"/>
              <a:t>nebo na získání vyměnitelných či prioritních </a:t>
            </a:r>
            <a:r>
              <a:rPr lang="cs-CZ" sz="2000" b="1" dirty="0"/>
              <a:t>dluhopisů</a:t>
            </a:r>
            <a:r>
              <a:rPr lang="cs-CZ" sz="2000" dirty="0"/>
              <a:t>, popřípadě akci, které jsou vydávány majitelům prioritních dluhopisů</a:t>
            </a:r>
          </a:p>
          <a:p>
            <a:pPr lvl="1">
              <a:lnSpc>
                <a:spcPct val="160000"/>
              </a:lnSpc>
            </a:pPr>
            <a:r>
              <a:rPr lang="cs-CZ" sz="2000" dirty="0" smtClean="0"/>
              <a:t>vydání </a:t>
            </a:r>
            <a:r>
              <a:rPr lang="cs-CZ" sz="2000" dirty="0"/>
              <a:t>Opčního listu musí být vždy spjato s rozhodnutím valné hromady o zvýšení základního kapitálu upisováním nových akcií, nebo podmíněným zvýšením ZK</a:t>
            </a:r>
          </a:p>
          <a:p>
            <a:pPr lvl="1">
              <a:lnSpc>
                <a:spcPct val="160000"/>
              </a:lnSpc>
            </a:pPr>
            <a:r>
              <a:rPr lang="cs-CZ" sz="2000" dirty="0"/>
              <a:t>vedlejší CP k </a:t>
            </a:r>
            <a:r>
              <a:rPr lang="cs-CZ" sz="2000" dirty="0" smtClean="0"/>
              <a:t>akciím, zastupitelný</a:t>
            </a:r>
            <a:r>
              <a:rPr lang="cs-CZ" sz="2000" dirty="0"/>
              <a:t>, soukromý, </a:t>
            </a:r>
            <a:r>
              <a:rPr lang="cs-CZ" sz="2000" dirty="0" smtClean="0"/>
              <a:t>cirkulační, f</a:t>
            </a:r>
            <a:r>
              <a:rPr lang="cs-CZ" sz="2000" b="1" dirty="0" smtClean="0"/>
              <a:t>orma: NA DORUČITELE, CP i </a:t>
            </a:r>
            <a:r>
              <a:rPr lang="cs-CZ" sz="2000" b="1" dirty="0" err="1" smtClean="0"/>
              <a:t>ZakCP</a:t>
            </a:r>
            <a:endParaRPr lang="cs-CZ" sz="2000" b="1" dirty="0"/>
          </a:p>
          <a:p>
            <a:pPr lvl="1">
              <a:lnSpc>
                <a:spcPct val="160000"/>
              </a:lnSpc>
            </a:pPr>
            <a:r>
              <a:rPr lang="cs-CZ" sz="2000" dirty="0" smtClean="0"/>
              <a:t>spojen </a:t>
            </a:r>
            <a:r>
              <a:rPr lang="cs-CZ" sz="2000" dirty="0"/>
              <a:t>výkon </a:t>
            </a:r>
            <a:r>
              <a:rPr lang="cs-CZ" sz="2000" dirty="0" smtClean="0"/>
              <a:t>práva:</a:t>
            </a:r>
            <a:endParaRPr lang="cs-CZ" sz="2000" dirty="0"/>
          </a:p>
          <a:p>
            <a:pPr lvl="2">
              <a:lnSpc>
                <a:spcPct val="160000"/>
              </a:lnSpc>
            </a:pPr>
            <a:r>
              <a:rPr lang="cs-CZ" sz="2000" dirty="0"/>
              <a:t>upsání akcií akcionáři při zvyšování ZK (§ 484 n. ZOK)</a:t>
            </a:r>
          </a:p>
          <a:p>
            <a:pPr lvl="2">
              <a:lnSpc>
                <a:spcPct val="160000"/>
              </a:lnSpc>
            </a:pPr>
            <a:r>
              <a:rPr lang="cs-CZ" sz="2000" dirty="0"/>
              <a:t>upsání akcií majiteli prioritních dluhopisů (§ 286 n. ZOK)</a:t>
            </a:r>
          </a:p>
          <a:p>
            <a:pPr lvl="2">
              <a:lnSpc>
                <a:spcPct val="160000"/>
              </a:lnSpc>
            </a:pPr>
            <a:r>
              <a:rPr lang="cs-CZ" sz="2000" dirty="0"/>
              <a:t>získání vyměnitelných a prioritních dluhopisů od společnosti (§ 292 ZOK)</a:t>
            </a:r>
          </a:p>
          <a:p>
            <a:pPr lvl="2">
              <a:lnSpc>
                <a:spcPct val="160000"/>
              </a:lnSpc>
            </a:pPr>
            <a:r>
              <a:rPr lang="cs-CZ" sz="2000" dirty="0"/>
              <a:t>odkoupení akcií od OCP, který obstarával jejich vydání (§ 489 ZOK)</a:t>
            </a:r>
          </a:p>
          <a:p>
            <a:pPr lvl="2">
              <a:lnSpc>
                <a:spcPct val="160000"/>
              </a:lnSpc>
            </a:pPr>
            <a:r>
              <a:rPr lang="cs-CZ" sz="2000" dirty="0"/>
              <a:t>odkoupení vyměnitelných a prioritních dluhopisů od obchodníka s cennými papíry, který </a:t>
            </a:r>
            <a:r>
              <a:rPr lang="cs-CZ" sz="2000" dirty="0" err="1"/>
              <a:t>obsatarává</a:t>
            </a:r>
            <a:r>
              <a:rPr lang="cs-CZ" sz="2000" dirty="0"/>
              <a:t> jejich vydání (§ 293)</a:t>
            </a:r>
          </a:p>
        </p:txBody>
      </p:sp>
    </p:spTree>
    <p:extLst>
      <p:ext uri="{BB962C8B-B14F-4D97-AF65-F5344CB8AC3E}">
        <p14:creationId xmlns:p14="http://schemas.microsoft.com/office/powerpoint/2010/main" val="31479658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Vyměnitelné a prioritní dluhopisy § 286 a násl.</a:t>
            </a:r>
          </a:p>
        </p:txBody>
      </p:sp>
      <p:sp>
        <p:nvSpPr>
          <p:cNvPr id="3" name="Zástupný symbol pro obsah 2"/>
          <p:cNvSpPr>
            <a:spLocks noGrp="1"/>
          </p:cNvSpPr>
          <p:nvPr>
            <p:ph idx="1"/>
          </p:nvPr>
        </p:nvSpPr>
        <p:spPr>
          <a:xfrm>
            <a:off x="617621" y="1967948"/>
            <a:ext cx="11123805" cy="4737652"/>
          </a:xfrm>
        </p:spPr>
        <p:txBody>
          <a:bodyPr/>
          <a:lstStyle/>
          <a:p>
            <a:r>
              <a:rPr lang="cs-CZ" dirty="0" smtClean="0"/>
              <a:t>vyměnitelné </a:t>
            </a:r>
            <a:r>
              <a:rPr lang="cs-CZ" dirty="0"/>
              <a:t>dluhopisy – je spojeno právo na jejich výměnu za akcie</a:t>
            </a:r>
          </a:p>
          <a:p>
            <a:endParaRPr lang="cs-CZ" dirty="0" smtClean="0"/>
          </a:p>
          <a:p>
            <a:r>
              <a:rPr lang="cs-CZ" dirty="0" smtClean="0"/>
              <a:t>prioritní </a:t>
            </a:r>
            <a:r>
              <a:rPr lang="cs-CZ" dirty="0"/>
              <a:t>dluhopisy – je spojeno právo na přednostní upsání akcií</a:t>
            </a:r>
          </a:p>
          <a:p>
            <a:pPr marL="128016" lvl="1" indent="0">
              <a:buNone/>
            </a:pPr>
            <a:endParaRPr lang="cs-CZ" dirty="0"/>
          </a:p>
          <a:p>
            <a:r>
              <a:rPr lang="cs-CZ" dirty="0" smtClean="0"/>
              <a:t>vázáno </a:t>
            </a:r>
            <a:r>
              <a:rPr lang="cs-CZ" dirty="0"/>
              <a:t>na rozhodnutí VH o podmíněném zvýšení ZK</a:t>
            </a:r>
          </a:p>
          <a:p>
            <a:endParaRPr lang="cs-CZ" dirty="0" smtClean="0"/>
          </a:p>
          <a:p>
            <a:r>
              <a:rPr lang="cs-CZ" dirty="0" smtClean="0"/>
              <a:t>vztahuje </a:t>
            </a:r>
            <a:r>
              <a:rPr lang="cs-CZ" dirty="0"/>
              <a:t>se </a:t>
            </a:r>
            <a:r>
              <a:rPr lang="cs-CZ" dirty="0" smtClean="0"/>
              <a:t>na ně úprava </a:t>
            </a:r>
            <a:r>
              <a:rPr lang="cs-CZ" dirty="0"/>
              <a:t>zákona o dluhopisech</a:t>
            </a:r>
          </a:p>
          <a:p>
            <a:endParaRPr lang="cs-CZ" dirty="0" smtClean="0"/>
          </a:p>
          <a:p>
            <a:r>
              <a:rPr lang="cs-CZ" dirty="0" smtClean="0"/>
              <a:t>akcionáři </a:t>
            </a:r>
            <a:r>
              <a:rPr lang="cs-CZ" dirty="0"/>
              <a:t>mají přednostní právo na získání vyměnitelných a prioritních dluhopisů </a:t>
            </a:r>
          </a:p>
        </p:txBody>
      </p:sp>
    </p:spTree>
    <p:extLst>
      <p:ext uri="{BB962C8B-B14F-4D97-AF65-F5344CB8AC3E}">
        <p14:creationId xmlns:p14="http://schemas.microsoft.com/office/powerpoint/2010/main" val="2234173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20000" y="344906"/>
            <a:ext cx="10753200" cy="593558"/>
          </a:xfrm>
        </p:spPr>
        <p:txBody>
          <a:bodyPr/>
          <a:lstStyle/>
          <a:p>
            <a:pPr eaLnBrk="1" hangingPunct="1"/>
            <a:r>
              <a:rPr lang="cs-CZ" altLang="cs-CZ" dirty="0" smtClean="0"/>
              <a:t>Investiční nástroje </a:t>
            </a:r>
            <a:endParaRPr lang="en-US" altLang="cs-CZ" dirty="0" smtClean="0"/>
          </a:p>
        </p:txBody>
      </p:sp>
      <p:sp>
        <p:nvSpPr>
          <p:cNvPr id="15363" name="Rectangle 3"/>
          <p:cNvSpPr>
            <a:spLocks noGrp="1" noChangeArrowheads="1"/>
          </p:cNvSpPr>
          <p:nvPr>
            <p:ph sz="quarter" idx="1"/>
          </p:nvPr>
        </p:nvSpPr>
        <p:spPr>
          <a:xfrm>
            <a:off x="625642" y="1010653"/>
            <a:ext cx="11004883" cy="5766385"/>
          </a:xfrm>
        </p:spPr>
        <p:txBody>
          <a:bodyPr/>
          <a:lstStyle/>
          <a:p>
            <a:pPr marL="0" indent="0">
              <a:buNone/>
              <a:defRPr/>
            </a:pPr>
            <a:r>
              <a:rPr lang="cs-CZ" sz="2400" i="1" dirty="0"/>
              <a:t>NEJSOU PLATEBNÍ NÁSTROJE!</a:t>
            </a:r>
          </a:p>
          <a:p>
            <a:pPr marL="0" indent="0">
              <a:buNone/>
              <a:defRPr/>
            </a:pPr>
            <a:endParaRPr lang="cs-CZ" sz="2400" i="1" dirty="0" smtClean="0"/>
          </a:p>
          <a:p>
            <a:pPr marL="0" indent="0">
              <a:buNone/>
              <a:defRPr/>
            </a:pPr>
            <a:r>
              <a:rPr lang="cs-CZ" sz="2400" i="1" dirty="0" smtClean="0"/>
              <a:t>Jde o:</a:t>
            </a:r>
            <a:endParaRPr lang="cs-CZ" sz="2400" i="1" dirty="0"/>
          </a:p>
          <a:p>
            <a:pPr>
              <a:defRPr/>
            </a:pPr>
            <a:r>
              <a:rPr lang="cs-CZ" sz="2400" i="1" dirty="0"/>
              <a:t>a)</a:t>
            </a:r>
            <a:r>
              <a:rPr lang="cs-CZ" sz="2400" dirty="0"/>
              <a:t> investiční cenné papíry,</a:t>
            </a:r>
          </a:p>
          <a:p>
            <a:pPr>
              <a:defRPr/>
            </a:pPr>
            <a:r>
              <a:rPr lang="cs-CZ" sz="2400" i="1" dirty="0"/>
              <a:t>b)</a:t>
            </a:r>
            <a:r>
              <a:rPr lang="cs-CZ" sz="2400" dirty="0"/>
              <a:t> cenné papíry kolektivního investování,</a:t>
            </a:r>
          </a:p>
          <a:p>
            <a:pPr>
              <a:defRPr/>
            </a:pPr>
            <a:r>
              <a:rPr lang="cs-CZ" sz="2400" i="1" dirty="0"/>
              <a:t>c)</a:t>
            </a:r>
            <a:r>
              <a:rPr lang="cs-CZ" sz="2400" dirty="0"/>
              <a:t> nástroje peněžního trhu,</a:t>
            </a:r>
          </a:p>
          <a:p>
            <a:pPr>
              <a:defRPr/>
            </a:pPr>
            <a:r>
              <a:rPr lang="cs-CZ" sz="2400" i="1" dirty="0"/>
              <a:t>d)</a:t>
            </a:r>
            <a:r>
              <a:rPr lang="cs-CZ" sz="2400" dirty="0"/>
              <a:t> opce, </a:t>
            </a:r>
            <a:r>
              <a:rPr lang="cs-CZ" sz="2400" dirty="0" err="1"/>
              <a:t>futures</a:t>
            </a:r>
            <a:r>
              <a:rPr lang="cs-CZ" sz="2400" dirty="0"/>
              <a:t>, swapy, forwardy a jiné </a:t>
            </a:r>
            <a:r>
              <a:rPr lang="cs-CZ" sz="2400" dirty="0" smtClean="0"/>
              <a:t>derivátové nástroje</a:t>
            </a:r>
            <a:endParaRPr lang="cs-CZ" sz="2400" dirty="0"/>
          </a:p>
        </p:txBody>
      </p:sp>
    </p:spTree>
    <p:extLst>
      <p:ext uri="{BB962C8B-B14F-4D97-AF65-F5344CB8AC3E}">
        <p14:creationId xmlns:p14="http://schemas.microsoft.com/office/powerpoint/2010/main" val="4012224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6618" y="152400"/>
            <a:ext cx="9444182" cy="431800"/>
          </a:xfrm>
        </p:spPr>
        <p:txBody>
          <a:bodyPr/>
          <a:lstStyle/>
          <a:p>
            <a:pPr eaLnBrk="1" hangingPunct="1"/>
            <a:r>
              <a:rPr lang="cs-CZ" altLang="cs-CZ" dirty="0" smtClean="0"/>
              <a:t>Deriváty – „inženýrská definice“</a:t>
            </a:r>
            <a:endParaRPr lang="en-US" altLang="cs-CZ" dirty="0" smtClean="0"/>
          </a:p>
        </p:txBody>
      </p:sp>
      <p:sp>
        <p:nvSpPr>
          <p:cNvPr id="25603" name="Rectangle 3"/>
          <p:cNvSpPr>
            <a:spLocks noGrp="1" noChangeArrowheads="1"/>
          </p:cNvSpPr>
          <p:nvPr>
            <p:ph sz="quarter" idx="1"/>
          </p:nvPr>
        </p:nvSpPr>
        <p:spPr>
          <a:xfrm>
            <a:off x="537411" y="930442"/>
            <a:ext cx="11368262" cy="5927558"/>
          </a:xfrm>
        </p:spPr>
        <p:txBody>
          <a:bodyPr/>
          <a:lstStyle/>
          <a:p>
            <a:pPr>
              <a:buFontTx/>
              <a:buChar char="-"/>
            </a:pPr>
            <a:r>
              <a:rPr lang="cs-CZ" altLang="cs-CZ" sz="2300" b="1" dirty="0"/>
              <a:t>Chybí legální definice, Český účetní standard pro finanční instituce v pozitivní </a:t>
            </a:r>
            <a:r>
              <a:rPr lang="cs-CZ" altLang="cs-CZ" sz="2300" b="1" dirty="0" smtClean="0"/>
              <a:t>definici: </a:t>
            </a:r>
            <a:r>
              <a:rPr lang="cs-CZ" altLang="cs-CZ" sz="2300" dirty="0" smtClean="0"/>
              <a:t>1</a:t>
            </a:r>
            <a:r>
              <a:rPr lang="cs-CZ" altLang="cs-CZ" sz="2300" dirty="0"/>
              <a:t>. Derivátem se pro účely účetnictví rozumí finanční nástroj (finančním nástrojem se rozumí jakákoliv právní skutečnost, na jejímž základě vzniká finanční aktivum jednoho subjektu a finanční závazek nebo kapitálový nástroj jiného subjektu) současně splňující tyto podmínky: </a:t>
            </a:r>
          </a:p>
          <a:p>
            <a:r>
              <a:rPr lang="cs-CZ" altLang="cs-CZ" sz="2300" dirty="0"/>
              <a:t>a) jeho reálná hodnota se mění v závislosti na změně úrokové sazby, ceny cenného papíru, ceny komodity, měnového kurzu, cenového indexu, na úvěrovém hodnocení (ratingu) nebo indexu, resp. v závislosti na jiné proměnné (tzv. podkladovém aktivu), </a:t>
            </a:r>
          </a:p>
          <a:p>
            <a:r>
              <a:rPr lang="cs-CZ" altLang="cs-CZ" sz="2300" dirty="0"/>
              <a:t>b) který ve srovnání s ostatními typy kontraktů, v nichž je založena podobná reakce na změny tržních podmínek, vyžaduje malou nebo nevyžaduje žádnou počáteční investici, </a:t>
            </a:r>
          </a:p>
          <a:p>
            <a:r>
              <a:rPr lang="cs-CZ" altLang="cs-CZ" sz="2300" dirty="0"/>
              <a:t>c) který bude vypořádán v budoucnosti, přičemž doba sjednání obchodu do jeho vypořádání je u něho delší než u spotové operace. </a:t>
            </a:r>
          </a:p>
          <a:p>
            <a:endParaRPr lang="cs-CZ" altLang="cs-CZ" sz="1800" dirty="0"/>
          </a:p>
        </p:txBody>
      </p:sp>
    </p:spTree>
    <p:extLst>
      <p:ext uri="{BB962C8B-B14F-4D97-AF65-F5344CB8AC3E}">
        <p14:creationId xmlns:p14="http://schemas.microsoft.com/office/powerpoint/2010/main" val="4200217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152400"/>
            <a:ext cx="8229600" cy="431800"/>
          </a:xfrm>
        </p:spPr>
        <p:txBody>
          <a:bodyPr/>
          <a:lstStyle/>
          <a:p>
            <a:pPr eaLnBrk="1" hangingPunct="1"/>
            <a:r>
              <a:rPr lang="cs-CZ" altLang="cs-CZ" smtClean="0"/>
              <a:t>Forward</a:t>
            </a:r>
            <a:endParaRPr lang="en-US" altLang="cs-CZ" smtClean="0"/>
          </a:p>
        </p:txBody>
      </p:sp>
      <p:sp>
        <p:nvSpPr>
          <p:cNvPr id="27651" name="Rectangle 3"/>
          <p:cNvSpPr>
            <a:spLocks noGrp="1" noChangeArrowheads="1"/>
          </p:cNvSpPr>
          <p:nvPr>
            <p:ph sz="quarter" idx="1"/>
          </p:nvPr>
        </p:nvSpPr>
        <p:spPr>
          <a:xfrm>
            <a:off x="101600" y="753979"/>
            <a:ext cx="12090400" cy="6094496"/>
          </a:xfrm>
        </p:spPr>
        <p:txBody>
          <a:bodyPr/>
          <a:lstStyle/>
          <a:p>
            <a:r>
              <a:rPr lang="cs-CZ" altLang="cs-CZ" sz="2400" i="1" dirty="0"/>
              <a:t>Forward je nestandardizovaný kontrakt mezi dvěma stranami na nákup, </a:t>
            </a:r>
            <a:r>
              <a:rPr lang="cs-CZ" altLang="cs-CZ" sz="2400" i="1" dirty="0" smtClean="0"/>
              <a:t>popř. prodej</a:t>
            </a:r>
            <a:r>
              <a:rPr lang="cs-CZ" altLang="cs-CZ" sz="2400" i="1" dirty="0"/>
              <a:t>, nějakého aktiva, který proběhne v budoucnu. Cena, za kterou bude tento nákup, popřípadě prodej, realizován je však stanovena dopředu, v době uzavírání </a:t>
            </a:r>
            <a:r>
              <a:rPr lang="cs-CZ" altLang="cs-CZ" sz="2400" i="1" dirty="0" smtClean="0"/>
              <a:t>forwardu</a:t>
            </a:r>
            <a:r>
              <a:rPr lang="cs-CZ" altLang="cs-CZ" sz="2400" i="1" dirty="0"/>
              <a:t>. </a:t>
            </a:r>
          </a:p>
          <a:p>
            <a:r>
              <a:rPr lang="cs-CZ" altLang="cs-CZ" sz="2400" i="1" dirty="0"/>
              <a:t>Tato cena se liší od tzv. spotové ceny, což je cena, která je aktuálně na spotovém trhu (spot market). Strana, která vystupuje ve </a:t>
            </a:r>
            <a:r>
              <a:rPr lang="cs-CZ" altLang="cs-CZ" sz="2400" i="1" dirty="0" err="1"/>
              <a:t>forwardovém</a:t>
            </a:r>
            <a:r>
              <a:rPr lang="cs-CZ" altLang="cs-CZ" sz="2400" i="1" dirty="0"/>
              <a:t> obchodu jako nákupčí vstupuje do dlouhé pozice (long), zatímco strana, která figuruje jako prodejce vstupuje do pozice krátké (</a:t>
            </a:r>
            <a:r>
              <a:rPr lang="cs-CZ" altLang="cs-CZ" sz="2400" i="1" dirty="0" err="1"/>
              <a:t>short</a:t>
            </a:r>
            <a:r>
              <a:rPr lang="cs-CZ" altLang="cs-CZ" sz="2400" i="1" dirty="0"/>
              <a:t>). Forwardové obchody se stejně jako mnoho jiných finančních derivátů používají k zajištění proti riziku, popřípadě ke spekulacím. </a:t>
            </a:r>
          </a:p>
          <a:p>
            <a:r>
              <a:rPr lang="cs-CZ" altLang="cs-CZ" sz="2400" i="1" dirty="0"/>
              <a:t>Spotový obchod – nejvýše 2 pracovní dny, MIFID čl. 38</a:t>
            </a:r>
          </a:p>
          <a:p>
            <a:r>
              <a:rPr lang="cs-CZ" altLang="cs-CZ" sz="2400" i="1" dirty="0"/>
              <a:t>Jako podkladové aktivum </a:t>
            </a:r>
            <a:r>
              <a:rPr lang="cs-CZ" altLang="cs-CZ" sz="2400" i="1" dirty="0" err="1"/>
              <a:t>forwardového</a:t>
            </a:r>
            <a:r>
              <a:rPr lang="cs-CZ" altLang="cs-CZ" sz="2400" i="1" dirty="0"/>
              <a:t> obchodu </a:t>
            </a:r>
            <a:r>
              <a:rPr lang="cs-CZ" altLang="cs-CZ" sz="2400" i="1" dirty="0" smtClean="0"/>
              <a:t>v </a:t>
            </a:r>
            <a:r>
              <a:rPr lang="cs-CZ" altLang="cs-CZ" sz="2400" i="1" dirty="0"/>
              <a:t>podstatě cokoliv, nejčastěji však bývají uzavírány forwardy na komodity či měny.</a:t>
            </a:r>
          </a:p>
          <a:p>
            <a:endParaRPr lang="cs-CZ" altLang="cs-CZ" sz="1800" dirty="0"/>
          </a:p>
        </p:txBody>
      </p:sp>
    </p:spTree>
    <p:extLst>
      <p:ext uri="{BB962C8B-B14F-4D97-AF65-F5344CB8AC3E}">
        <p14:creationId xmlns:p14="http://schemas.microsoft.com/office/powerpoint/2010/main" val="839176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Template>
  <TotalTime>3294</TotalTime>
  <Words>4742</Words>
  <Application>Microsoft Office PowerPoint</Application>
  <PresentationFormat>Širokoúhlá obrazovka</PresentationFormat>
  <Paragraphs>571</Paragraphs>
  <Slides>65</Slides>
  <Notes>50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65</vt:i4>
      </vt:variant>
    </vt:vector>
  </HeadingPairs>
  <TitlesOfParts>
    <vt:vector size="70" baseType="lpstr">
      <vt:lpstr>Arial</vt:lpstr>
      <vt:lpstr>Tahoma</vt:lpstr>
      <vt:lpstr>Wingdings</vt:lpstr>
      <vt:lpstr>Wingdings 2</vt:lpstr>
      <vt:lpstr>Prezentace_MU_CZ</vt:lpstr>
      <vt:lpstr> Akcie – vybrané otázky   </vt:lpstr>
      <vt:lpstr>Akcie - podstata</vt:lpstr>
      <vt:lpstr>Akcie „bez“ aneb samostatně převoditelná práva</vt:lpstr>
      <vt:lpstr>Akcie jako účastnický cenný papír (§245 ZOK)</vt:lpstr>
      <vt:lpstr>Taxonomie cenných papírů a akcie</vt:lpstr>
      <vt:lpstr>Proč zákon vymezuje investiční nástroje?</vt:lpstr>
      <vt:lpstr>Investiční nástroje </vt:lpstr>
      <vt:lpstr>Deriváty – „inženýrská definice“</vt:lpstr>
      <vt:lpstr>Forward</vt:lpstr>
      <vt:lpstr>Příklad forwardu</vt:lpstr>
      <vt:lpstr>Futures</vt:lpstr>
      <vt:lpstr>Opce</vt:lpstr>
      <vt:lpstr>Swapy</vt:lpstr>
      <vt:lpstr>Investiční CPa CP kolekt. investování</vt:lpstr>
      <vt:lpstr>Význam definice investičního CP</vt:lpstr>
      <vt:lpstr>Zaknihované cenné papíry nejsou cenné papíry!</vt:lpstr>
      <vt:lpstr>Akcie jako zaknihovaný cenný papír</vt:lpstr>
      <vt:lpstr>Zaknihování akcie a veřejné zakázky </vt:lpstr>
      <vt:lpstr>Aplikace ustanovení o CP</vt:lpstr>
      <vt:lpstr>Zaknihované cenné papíry a forma</vt:lpstr>
      <vt:lpstr>Zaknihované cenné papíry – starší pojetí</vt:lpstr>
      <vt:lpstr>Evidence ZakCP v českém právu</vt:lpstr>
      <vt:lpstr>          Centrální evidence</vt:lpstr>
      <vt:lpstr>        Centrální evidence</vt:lpstr>
      <vt:lpstr>        Centrální depozitář </vt:lpstr>
      <vt:lpstr>        Poplatky</vt:lpstr>
      <vt:lpstr>        Nezařazené účty</vt:lpstr>
      <vt:lpstr>        CDCP</vt:lpstr>
      <vt:lpstr>        Evidence</vt:lpstr>
      <vt:lpstr>        Samostatná evidence</vt:lpstr>
      <vt:lpstr>Účet vlastníka</vt:lpstr>
      <vt:lpstr>Účet zákazníka</vt:lpstr>
      <vt:lpstr>Evidence emisí</vt:lpstr>
      <vt:lpstr>Převody zaknihovaných akcií</vt:lpstr>
      <vt:lpstr>Transformace CP na ZaknCP a naopak</vt:lpstr>
      <vt:lpstr>Akcie jako podíl</vt:lpstr>
      <vt:lpstr>Akcie - náležitosti</vt:lpstr>
      <vt:lpstr>Nesplacená, nevtělená a nevydaná akcie</vt:lpstr>
      <vt:lpstr>Akcie – mechanická náhrada podpisu</vt:lpstr>
      <vt:lpstr>Akcie a její formy po rekodifikaci</vt:lpstr>
      <vt:lpstr>Zákon o transparentnosti a.s.</vt:lpstr>
      <vt:lpstr>Modely před 1. 1. 2014</vt:lpstr>
      <vt:lpstr>Akcie na jméno – seznam akcionářů</vt:lpstr>
      <vt:lpstr>Akcie na jméno - převod</vt:lpstr>
      <vt:lpstr>Akcie na jméno - vinkulace</vt:lpstr>
      <vt:lpstr>Kusové akcie</vt:lpstr>
      <vt:lpstr>Prioritní akcie</vt:lpstr>
      <vt:lpstr>Zaměstnanecké akcie I</vt:lpstr>
      <vt:lpstr>Zaměstnanecké akcie II</vt:lpstr>
      <vt:lpstr>Akcie se zvláštními právy</vt:lpstr>
      <vt:lpstr>Pochybnosti o inkorporovaných právech</vt:lpstr>
      <vt:lpstr>Další druhy akcií</vt:lpstr>
      <vt:lpstr>„Snižování práv“</vt:lpstr>
      <vt:lpstr>Akcionářské dohody</vt:lpstr>
      <vt:lpstr>SHA</vt:lpstr>
      <vt:lpstr>SHA - pokračování</vt:lpstr>
      <vt:lpstr>Možný obsah SHA</vt:lpstr>
      <vt:lpstr>Právní nejistota, „nezvyk“</vt:lpstr>
      <vt:lpstr>Dohody o výkonu hlasovacích práv</vt:lpstr>
      <vt:lpstr>Správa a řízení společnosti</vt:lpstr>
      <vt:lpstr>Pravidla pro převod podílu /akcie/</vt:lpstr>
      <vt:lpstr>Exitové mechanismy</vt:lpstr>
      <vt:lpstr>Deadlock provision a shoot out</vt:lpstr>
      <vt:lpstr>Opční listy § 295 a násl.</vt:lpstr>
      <vt:lpstr>Vyměnitelné a prioritní dluhopisy § 286 a násl.</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131</cp:revision>
  <cp:lastPrinted>1601-01-01T00:00:00Z</cp:lastPrinted>
  <dcterms:created xsi:type="dcterms:W3CDTF">2019-10-11T08:57:52Z</dcterms:created>
  <dcterms:modified xsi:type="dcterms:W3CDTF">2019-11-20T09:01:59Z</dcterms:modified>
</cp:coreProperties>
</file>