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2" r:id="rId4"/>
    <p:sldId id="271" r:id="rId5"/>
    <p:sldId id="281" r:id="rId6"/>
    <p:sldId id="287" r:id="rId7"/>
    <p:sldId id="263" r:id="rId8"/>
    <p:sldId id="282" r:id="rId9"/>
    <p:sldId id="267" r:id="rId10"/>
    <p:sldId id="279" r:id="rId11"/>
    <p:sldId id="280" r:id="rId12"/>
    <p:sldId id="288" r:id="rId13"/>
    <p:sldId id="283" r:id="rId14"/>
    <p:sldId id="264" r:id="rId15"/>
    <p:sldId id="258" r:id="rId16"/>
    <p:sldId id="284" r:id="rId17"/>
    <p:sldId id="275" r:id="rId18"/>
    <p:sldId id="277" r:id="rId19"/>
    <p:sldId id="276" r:id="rId20"/>
    <p:sldId id="278" r:id="rId21"/>
    <p:sldId id="269" r:id="rId22"/>
    <p:sldId id="265" r:id="rId23"/>
    <p:sldId id="274" r:id="rId24"/>
    <p:sldId id="289" r:id="rId25"/>
    <p:sldId id="273" r:id="rId26"/>
    <p:sldId id="266" r:id="rId27"/>
    <p:sldId id="268" r:id="rId28"/>
    <p:sldId id="286" r:id="rId29"/>
    <p:sldId id="285" r:id="rId30"/>
    <p:sldId id="270" r:id="rId31"/>
    <p:sldId id="260" r:id="rId32"/>
    <p:sldId id="259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6754" autoAdjust="0"/>
  </p:normalViewPr>
  <p:slideViewPr>
    <p:cSldViewPr snapToGrid="0">
      <p:cViewPr varScale="1">
        <p:scale>
          <a:sx n="43" d="100"/>
          <a:sy n="43" d="100"/>
        </p:scale>
        <p:origin x="66" y="6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8EA98E7-2E0F-4FF2-B616-85453242D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46126"/>
            <a:ext cx="5375275" cy="3812568"/>
          </a:xfrm>
          <a:prstGeom prst="rect">
            <a:avLst/>
          </a:prstGeom>
          <a:noFill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3125BB-7DFA-4586-9C80-573258735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03B940-5F93-4F24-A25E-1F805214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cs-CZ" sz="7000" dirty="0"/>
              <a:t>KRYPTOMĚNY</a:t>
            </a:r>
            <a:br>
              <a:rPr lang="cs-CZ" sz="10000" dirty="0"/>
            </a:br>
            <a:r>
              <a:rPr lang="cs-CZ" sz="2600" dirty="0"/>
              <a:t>Digitální výzva (nejen) pro právo</a:t>
            </a:r>
            <a:endParaRPr lang="cs-CZ" sz="5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0B20A83-4591-47A1-8ACC-71B0564AE1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4000" y="5637794"/>
            <a:ext cx="11057275" cy="337245"/>
          </a:xfrm>
        </p:spPr>
        <p:txBody>
          <a:bodyPr/>
          <a:lstStyle/>
          <a:p>
            <a:pPr algn="just"/>
            <a:r>
              <a:rPr lang="cs-CZ" sz="2000" dirty="0"/>
              <a:t>Právnická fakulta MUNI			27. listopadu 2019			Roman Šafář</a:t>
            </a:r>
            <a:endParaRPr lang="en-US" sz="2000" dirty="0"/>
          </a:p>
        </p:txBody>
      </p:sp>
      <p:pic>
        <p:nvPicPr>
          <p:cNvPr id="26" name="Zástupný obsah 25" descr="Obsah obrázku elektronika, obvod, noc&#10;&#10;Popis byl vytvořen automaticky">
            <a:extLst>
              <a:ext uri="{FF2B5EF4-FFF2-40B4-BE49-F238E27FC236}">
                <a16:creationId xmlns:a16="http://schemas.microsoft.com/office/drawing/2014/main" id="{02C2CBDF-4727-4477-9E29-BC2B23BA79CA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6125"/>
            <a:ext cx="5375275" cy="3812569"/>
          </a:xfrm>
        </p:spPr>
      </p:pic>
    </p:spTree>
    <p:extLst>
      <p:ext uri="{BB962C8B-B14F-4D97-AF65-F5344CB8AC3E}">
        <p14:creationId xmlns:p14="http://schemas.microsoft.com/office/powerpoint/2010/main" val="32877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97E74-31B2-4428-AF3A-B79487020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1A3241-72E2-4BDC-B460-FD9A0E01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Obchodování s kryptoměnami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81378C-70AE-455C-B2DF-D05D23B0F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investovat? Základní doporučení: </a:t>
            </a:r>
            <a:r>
              <a:rPr lang="cs-CZ" b="1" dirty="0"/>
              <a:t>diverzifikace rizika</a:t>
            </a:r>
          </a:p>
          <a:p>
            <a:pPr lvl="1"/>
            <a:r>
              <a:rPr lang="cs-CZ" dirty="0"/>
              <a:t>Více kryptoměn na jedné krypto-burze/krypto-směnárně</a:t>
            </a:r>
          </a:p>
          <a:p>
            <a:pPr lvl="1"/>
            <a:r>
              <a:rPr lang="cs-CZ" dirty="0"/>
              <a:t>Více kryptoměn ve více krypto-burzách/krypto-směnárnách</a:t>
            </a:r>
          </a:p>
          <a:p>
            <a:pPr lvl="1"/>
            <a:r>
              <a:rPr lang="cs-CZ" dirty="0"/>
              <a:t>Jednu kryptoměnu na více krypto-burzách/krypto-směnárnách</a:t>
            </a:r>
          </a:p>
        </p:txBody>
      </p:sp>
    </p:spTree>
    <p:extLst>
      <p:ext uri="{BB962C8B-B14F-4D97-AF65-F5344CB8AC3E}">
        <p14:creationId xmlns:p14="http://schemas.microsoft.com/office/powerpoint/2010/main" val="152347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5DBD17-7D11-488B-A635-35E897B5F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BBD720-C7AD-4120-88F7-4E42229B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kryptoměn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1C97AD-C5A9-4736-A0D5-58CFDC316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Platidlo - záleží na typu transakce (zejména </a:t>
            </a:r>
            <a:r>
              <a:rPr lang="cs-CZ" u="sng" dirty="0"/>
              <a:t>objemová podmínka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„Malé“ transakce </a:t>
            </a:r>
            <a:r>
              <a:rPr lang="cs-CZ" dirty="0"/>
              <a:t>(nákup zboží každodenní spotřeby; př. potraviny) - </a:t>
            </a:r>
            <a:r>
              <a:rPr lang="cs-CZ" b="1" dirty="0"/>
              <a:t>nevyplatí se</a:t>
            </a:r>
            <a:r>
              <a:rPr lang="cs-CZ" dirty="0"/>
              <a:t>, neboť hodnota transakčních nákladů (zejména jednotka času, za kterou bude transakce ostatními uzly potvrzena) je vyšší než hodnota samotného zboží</a:t>
            </a:r>
          </a:p>
          <a:p>
            <a:pPr lvl="1"/>
            <a:r>
              <a:rPr lang="cs-CZ" b="1" dirty="0"/>
              <a:t>„Velké“ transakce </a:t>
            </a:r>
            <a:r>
              <a:rPr lang="cs-CZ" dirty="0"/>
              <a:t>(př. automobil) - pokud není požadavek na rychlost transakce, což typicky není, </a:t>
            </a:r>
            <a:r>
              <a:rPr lang="cs-CZ" b="1" dirty="0"/>
              <a:t>vyplatí se </a:t>
            </a:r>
            <a:r>
              <a:rPr lang="cs-CZ" dirty="0"/>
              <a:t>využít kryptoměnu</a:t>
            </a:r>
          </a:p>
          <a:p>
            <a:endParaRPr lang="cs-CZ" dirty="0"/>
          </a:p>
          <a:p>
            <a:r>
              <a:rPr lang="cs-CZ" dirty="0"/>
              <a:t>Investiční nástroj – </a:t>
            </a:r>
            <a:r>
              <a:rPr lang="cs-CZ" dirty="0" err="1"/>
              <a:t>holdeři</a:t>
            </a:r>
            <a:r>
              <a:rPr lang="cs-CZ" dirty="0"/>
              <a:t>, spekulanti</a:t>
            </a:r>
          </a:p>
        </p:txBody>
      </p:sp>
    </p:spTree>
    <p:extLst>
      <p:ext uri="{BB962C8B-B14F-4D97-AF65-F5344CB8AC3E}">
        <p14:creationId xmlns:p14="http://schemas.microsoft.com/office/powerpoint/2010/main" val="56623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3856A4-C5DC-44AB-B8E8-FED8A1DFF0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7A9231-E5AB-4C18-9951-21753527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a nevýhody spojená s kryptoměnami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09E5DD-3330-4A74-A3FC-313A68FF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dirty="0"/>
              <a:t>Malý objem a pomalost transakcí - jak zrychlit transakce (</a:t>
            </a:r>
            <a:r>
              <a:rPr lang="cs-CZ" dirty="0" err="1"/>
              <a:t>PoS</a:t>
            </a:r>
            <a:r>
              <a:rPr lang="cs-CZ" dirty="0"/>
              <a:t>, </a:t>
            </a:r>
            <a:r>
              <a:rPr lang="cs-CZ" dirty="0" err="1"/>
              <a:t>Cardano</a:t>
            </a:r>
            <a:r>
              <a:rPr lang="cs-CZ" dirty="0"/>
              <a:t>) za současného snížení energetické náročnosti?</a:t>
            </a:r>
          </a:p>
          <a:p>
            <a:pPr lvl="1"/>
            <a:r>
              <a:rPr lang="cs-CZ" dirty="0"/>
              <a:t>Paradox: koupě 2 pizz za 10 000 BTC (41 USD) - </a:t>
            </a:r>
            <a:r>
              <a:rPr lang="cs-CZ" i="1" dirty="0"/>
              <a:t>Bitcoin pizza </a:t>
            </a:r>
            <a:r>
              <a:rPr lang="cs-CZ" i="1" dirty="0" err="1"/>
              <a:t>day</a:t>
            </a:r>
            <a:r>
              <a:rPr lang="cs-CZ" dirty="0"/>
              <a:t> (2010)</a:t>
            </a:r>
          </a:p>
          <a:p>
            <a:r>
              <a:rPr lang="cs-CZ" dirty="0"/>
              <a:t>Energetická náročnost při těžbě - negativní dopady na životní prostředí</a:t>
            </a:r>
          </a:p>
          <a:p>
            <a:pPr lvl="1"/>
            <a:r>
              <a:rPr lang="cs-CZ" dirty="0"/>
              <a:t>Těžit individuálně, nebo kolektivně (v </a:t>
            </a:r>
            <a:r>
              <a:rPr lang="cs-CZ" i="1" dirty="0"/>
              <a:t>těžebních poolech</a:t>
            </a:r>
            <a:r>
              <a:rPr lang="cs-CZ" dirty="0"/>
              <a:t> – </a:t>
            </a:r>
            <a:r>
              <a:rPr lang="cs-CZ" u="sng" dirty="0" err="1"/>
              <a:t>Slush</a:t>
            </a:r>
            <a:r>
              <a:rPr lang="cs-CZ" u="sng" dirty="0"/>
              <a:t> Pool</a:t>
            </a:r>
            <a:r>
              <a:rPr lang="cs-CZ" dirty="0"/>
              <a:t> (Marek </a:t>
            </a:r>
            <a:r>
              <a:rPr lang="cs-CZ" dirty="0" err="1"/>
              <a:t>Palatinus</a:t>
            </a:r>
            <a:r>
              <a:rPr lang="cs-CZ" dirty="0"/>
              <a:t>)?</a:t>
            </a:r>
          </a:p>
          <a:p>
            <a:r>
              <a:rPr lang="cs-CZ" dirty="0"/>
              <a:t>Nové trestné činy a/nebo nové podoby stávajících trestných činů</a:t>
            </a:r>
          </a:p>
          <a:p>
            <a:pPr lvl="1"/>
            <a:r>
              <a:rPr lang="cs-CZ" dirty="0"/>
              <a:t>Krádež kryptoměny - vykradení peněženky, vykradení krypto-směnárny/burzy (</a:t>
            </a:r>
            <a:r>
              <a:rPr lang="cs-CZ" i="1" dirty="0"/>
              <a:t>hot </a:t>
            </a:r>
            <a:r>
              <a:rPr lang="cs-CZ" i="1" dirty="0" err="1"/>
              <a:t>wallet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Krach burzy </a:t>
            </a:r>
            <a:r>
              <a:rPr lang="cs-CZ" dirty="0" err="1"/>
              <a:t>Mt</a:t>
            </a:r>
            <a:r>
              <a:rPr lang="cs-CZ" dirty="0"/>
              <a:t>. </a:t>
            </a:r>
            <a:r>
              <a:rPr lang="cs-CZ" dirty="0" err="1"/>
              <a:t>Gox</a:t>
            </a:r>
            <a:r>
              <a:rPr lang="cs-CZ" dirty="0"/>
              <a:t> (konec 2013) </a:t>
            </a:r>
            <a:r>
              <a:rPr lang="cs-CZ" dirty="0">
                <a:sym typeface="Wingdings" panose="05000000000000000000" pitchFamily="2" charset="2"/>
              </a:rPr>
              <a:t> snížení hodnoty BTC</a:t>
            </a:r>
            <a:endParaRPr lang="cs-CZ" dirty="0"/>
          </a:p>
          <a:p>
            <a:pPr lvl="1"/>
            <a:r>
              <a:rPr lang="cs-CZ" dirty="0" err="1"/>
              <a:t>Silk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- </a:t>
            </a:r>
            <a:r>
              <a:rPr lang="cs-CZ" dirty="0" err="1"/>
              <a:t>Ross</a:t>
            </a:r>
            <a:r>
              <a:rPr lang="cs-CZ" dirty="0"/>
              <a:t> </a:t>
            </a:r>
            <a:r>
              <a:rPr lang="cs-CZ" dirty="0" err="1"/>
              <a:t>Ulbricht</a:t>
            </a:r>
            <a:r>
              <a:rPr lang="cs-CZ" dirty="0"/>
              <a:t> (2013)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69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187744-2B1D-4130-8C27-A688A08AF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78DD2F-522F-4EFC-BE5B-92E98426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současné kryptoměny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DCB368-81E8-4973-B554-F8A794327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dirty="0"/>
              <a:t>Bitcoin</a:t>
            </a:r>
          </a:p>
          <a:p>
            <a:r>
              <a:rPr lang="cs-CZ" dirty="0"/>
              <a:t>Bitcoin Cash - </a:t>
            </a:r>
            <a:r>
              <a:rPr lang="cs-CZ" i="1" dirty="0"/>
              <a:t>hard </a:t>
            </a:r>
            <a:r>
              <a:rPr lang="cs-CZ" i="1" dirty="0" err="1"/>
              <a:t>fork</a:t>
            </a:r>
            <a:r>
              <a:rPr lang="cs-CZ" i="1" dirty="0"/>
              <a:t> </a:t>
            </a:r>
            <a:r>
              <a:rPr lang="cs-CZ" dirty="0"/>
              <a:t>v důsledku „války o blok“ (o velikost bloku)</a:t>
            </a:r>
          </a:p>
          <a:p>
            <a:r>
              <a:rPr lang="cs-CZ" dirty="0" err="1"/>
              <a:t>Ethereum</a:t>
            </a:r>
            <a:endParaRPr lang="cs-CZ" dirty="0"/>
          </a:p>
          <a:p>
            <a:r>
              <a:rPr lang="cs-CZ" dirty="0" err="1"/>
              <a:t>Ethereum</a:t>
            </a:r>
            <a:r>
              <a:rPr lang="cs-CZ" dirty="0"/>
              <a:t> </a:t>
            </a:r>
            <a:r>
              <a:rPr lang="cs-CZ" dirty="0" err="1"/>
              <a:t>Classic</a:t>
            </a:r>
            <a:endParaRPr lang="cs-CZ" dirty="0"/>
          </a:p>
          <a:p>
            <a:r>
              <a:rPr lang="cs-CZ" dirty="0" err="1"/>
              <a:t>Litecoin</a:t>
            </a:r>
            <a:endParaRPr lang="cs-CZ" dirty="0"/>
          </a:p>
          <a:p>
            <a:r>
              <a:rPr lang="cs-CZ" dirty="0" err="1"/>
              <a:t>Zcash</a:t>
            </a:r>
            <a:r>
              <a:rPr lang="cs-CZ" dirty="0"/>
              <a:t>, </a:t>
            </a:r>
            <a:r>
              <a:rPr lang="cs-CZ" dirty="0" err="1"/>
              <a:t>Monero</a:t>
            </a:r>
            <a:r>
              <a:rPr lang="cs-CZ" dirty="0"/>
              <a:t> - anonymita (NE pseudonymita) díky šifrovacím protokolům - např. skryté adresy (tajné, jednorázové adresy příjemců)</a:t>
            </a:r>
          </a:p>
        </p:txBody>
      </p:sp>
    </p:spTree>
    <p:extLst>
      <p:ext uri="{BB962C8B-B14F-4D97-AF65-F5344CB8AC3E}">
        <p14:creationId xmlns:p14="http://schemas.microsoft.com/office/powerpoint/2010/main" val="2869694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75D096-597E-4A51-BA9F-5FAF05AC2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F5EEE5-B7E2-40EF-9C27-EC2CF745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cs-CZ" sz="5000" dirty="0"/>
              <a:t>TOKENY</a:t>
            </a:r>
          </a:p>
        </p:txBody>
      </p:sp>
      <p:pic>
        <p:nvPicPr>
          <p:cNvPr id="7" name="Zástupný obsah 6" descr="Obsah obrázku místnost, budova, scéna&#10;&#10;Popis byl vytvořen automaticky">
            <a:extLst>
              <a:ext uri="{FF2B5EF4-FFF2-40B4-BE49-F238E27FC236}">
                <a16:creationId xmlns:a16="http://schemas.microsoft.com/office/drawing/2014/main" id="{6CE25789-75DD-4FAC-A0E8-8A7184DA5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71576"/>
            <a:ext cx="10753200" cy="4660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5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DFF9A8-DA1A-4D6C-B6FC-7996D6D38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B9B15-584E-4E19-815B-0AFA6018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757C93-D464-48F4-84A6-A1A0BDE1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dirty="0"/>
              <a:t>Jejich role v rámci krypto-světa</a:t>
            </a:r>
          </a:p>
          <a:p>
            <a:r>
              <a:rPr lang="cs-CZ" dirty="0"/>
              <a:t>Fungují v rámci blockchainu dané kryptoměny (zejména </a:t>
            </a:r>
            <a:r>
              <a:rPr lang="cs-CZ" dirty="0" err="1"/>
              <a:t>Etherea</a:t>
            </a:r>
            <a:r>
              <a:rPr lang="cs-CZ" dirty="0"/>
              <a:t>), nikoli samostatně.</a:t>
            </a:r>
          </a:p>
          <a:p>
            <a:r>
              <a:rPr lang="cs-CZ" dirty="0"/>
              <a:t>ITO („primární nabídka tokenů“) – </a:t>
            </a:r>
            <a:r>
              <a:rPr lang="cs-CZ" i="1" dirty="0" err="1"/>
              <a:t>white</a:t>
            </a:r>
            <a:r>
              <a:rPr lang="cs-CZ" i="1" dirty="0"/>
              <a:t> </a:t>
            </a:r>
            <a:r>
              <a:rPr lang="cs-CZ" i="1" dirty="0" err="1"/>
              <a:t>paper</a:t>
            </a:r>
            <a:r>
              <a:rPr lang="cs-CZ" dirty="0"/>
              <a:t> (emisní podmínky, ve kterých je mj. informace o právech spojených s daným tokenem a další informace pro /potenciální/ investory)</a:t>
            </a:r>
            <a:endParaRPr lang="cs-CZ" sz="2000" dirty="0"/>
          </a:p>
          <a:p>
            <a:r>
              <a:rPr lang="cs-CZ" dirty="0"/>
              <a:t>Jsou cennými papíry (dle českého práva)? - nezávislost VP a SP</a:t>
            </a:r>
          </a:p>
          <a:p>
            <a:pPr lvl="1"/>
            <a:r>
              <a:rPr lang="cs-CZ" dirty="0"/>
              <a:t>Soukromoprávní odpověď - NE</a:t>
            </a:r>
          </a:p>
          <a:p>
            <a:pPr lvl="1"/>
            <a:r>
              <a:rPr lang="cs-CZ" dirty="0"/>
              <a:t>Veřejnoprávní odpověď - ANO i 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600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B4E3A-61A4-4CE3-8441-E6E2CBF83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6C4044-7A62-4D88-8568-18D428E4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tokenů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4C93F1-DF0E-402E-B14B-2332E496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Dělení na základě </a:t>
            </a:r>
            <a:r>
              <a:rPr lang="cs-CZ" u="sng" dirty="0"/>
              <a:t>ekonomické podstatě tokenů:</a:t>
            </a:r>
            <a:endParaRPr lang="cs-CZ" dirty="0"/>
          </a:p>
          <a:p>
            <a:r>
              <a:rPr lang="cs-CZ" b="1" dirty="0" err="1"/>
              <a:t>Security</a:t>
            </a:r>
            <a:r>
              <a:rPr lang="cs-CZ" b="1" dirty="0"/>
              <a:t> token</a:t>
            </a:r>
            <a:r>
              <a:rPr lang="cs-CZ" dirty="0"/>
              <a:t> (</a:t>
            </a:r>
            <a:r>
              <a:rPr lang="cs-CZ" i="1" dirty="0" err="1"/>
              <a:t>asset</a:t>
            </a:r>
            <a:r>
              <a:rPr lang="cs-CZ" i="1" dirty="0"/>
              <a:t> token</a:t>
            </a:r>
            <a:r>
              <a:rPr lang="cs-CZ" dirty="0"/>
              <a:t>, </a:t>
            </a:r>
            <a:r>
              <a:rPr lang="cs-CZ" i="1" dirty="0" err="1"/>
              <a:t>investment</a:t>
            </a:r>
            <a:r>
              <a:rPr lang="cs-CZ" i="1" dirty="0"/>
              <a:t> token</a:t>
            </a:r>
            <a:r>
              <a:rPr lang="cs-CZ" dirty="0"/>
              <a:t>)</a:t>
            </a:r>
            <a:endParaRPr lang="cs-CZ" b="1" dirty="0"/>
          </a:p>
          <a:p>
            <a:pPr lvl="1"/>
            <a:r>
              <a:rPr lang="cs-CZ" dirty="0"/>
              <a:t>Velmi podobné jako investiční cenné papíry - účast investora na projektu</a:t>
            </a:r>
          </a:p>
          <a:p>
            <a:pPr lvl="1"/>
            <a:r>
              <a:rPr lang="cs-CZ" dirty="0"/>
              <a:t>Lze s nimi spojit různá práva - podíl na zisku, hlasovací práva atp.</a:t>
            </a:r>
          </a:p>
          <a:p>
            <a:r>
              <a:rPr lang="cs-CZ" b="1" dirty="0"/>
              <a:t>Utility token</a:t>
            </a:r>
            <a:endParaRPr lang="cs-CZ" dirty="0"/>
          </a:p>
          <a:p>
            <a:pPr lvl="1"/>
            <a:r>
              <a:rPr lang="cs-CZ" dirty="0"/>
              <a:t>„voucher“</a:t>
            </a:r>
          </a:p>
          <a:p>
            <a:pPr lvl="1"/>
            <a:r>
              <a:rPr lang="cs-CZ" dirty="0"/>
              <a:t>Možnost (digitálního) přístupu ke zboží nebo službě projektu, který investor finančně podpořil</a:t>
            </a:r>
          </a:p>
          <a:p>
            <a:pPr lvl="1"/>
            <a:r>
              <a:rPr lang="cs-CZ" dirty="0"/>
              <a:t>Absurdní příklad - </a:t>
            </a:r>
            <a:r>
              <a:rPr lang="cs-CZ" i="1" dirty="0"/>
              <a:t>sociální síť </a:t>
            </a:r>
            <a:r>
              <a:rPr lang="cs-CZ" i="1" dirty="0" err="1"/>
              <a:t>Steemit</a:t>
            </a:r>
            <a:endParaRPr lang="cs-CZ" dirty="0"/>
          </a:p>
          <a:p>
            <a:r>
              <a:rPr lang="cs-CZ" b="1" dirty="0" err="1"/>
              <a:t>Currency</a:t>
            </a:r>
            <a:r>
              <a:rPr lang="cs-CZ" b="1" dirty="0"/>
              <a:t> (</a:t>
            </a:r>
            <a:r>
              <a:rPr lang="cs-CZ" b="1" dirty="0" err="1"/>
              <a:t>payment</a:t>
            </a:r>
            <a:r>
              <a:rPr lang="cs-CZ" b="1" dirty="0"/>
              <a:t>) token</a:t>
            </a:r>
            <a:endParaRPr lang="cs-CZ" dirty="0"/>
          </a:p>
          <a:p>
            <a:pPr lvl="1"/>
            <a:r>
              <a:rPr lang="cs-CZ" dirty="0"/>
              <a:t>Platidlo, platební prostředek, „kryptoměna v užším smyslu“</a:t>
            </a:r>
          </a:p>
        </p:txBody>
      </p:sp>
    </p:spTree>
    <p:extLst>
      <p:ext uri="{BB962C8B-B14F-4D97-AF65-F5344CB8AC3E}">
        <p14:creationId xmlns:p14="http://schemas.microsoft.com/office/powerpoint/2010/main" val="102226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F81582-652D-42AD-8909-A55410B6B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42DDAC-FE73-4210-A0F8-115AF0C7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Soukromoprávní pojetí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47E75B-61E3-4A39-9977-8FA336E16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dirty="0"/>
              <a:t>Definice CP v § 514 OZ:</a:t>
            </a:r>
          </a:p>
          <a:p>
            <a:pPr marL="72000" indent="0" algn="just">
              <a:buNone/>
            </a:pPr>
            <a:r>
              <a:rPr lang="cs-CZ" sz="2000" i="1" dirty="0"/>
              <a:t>„Cenný papír je listina, se kterou je právo spojeno takovým způsobem, že je po vydání cenného papíru nelze bez této listiny uplatnit ani převést.“</a:t>
            </a:r>
            <a:endParaRPr lang="cs-CZ" sz="2000" dirty="0"/>
          </a:p>
          <a:p>
            <a:endParaRPr lang="cs-CZ" sz="2000" dirty="0"/>
          </a:p>
          <a:p>
            <a:r>
              <a:rPr lang="cs-CZ" dirty="0"/>
              <a:t>Požadavky na CP vyplývající ze (soukromoprávní) definice:</a:t>
            </a:r>
          </a:p>
          <a:p>
            <a:pPr marL="72000" indent="0" algn="just">
              <a:buNone/>
            </a:pPr>
            <a:r>
              <a:rPr lang="cs-CZ" dirty="0"/>
              <a:t>	1. projev vůle emitenta zachycený na </a:t>
            </a:r>
            <a:r>
              <a:rPr lang="cs-CZ" b="1" dirty="0"/>
              <a:t>hmotném</a:t>
            </a:r>
            <a:r>
              <a:rPr lang="cs-CZ" dirty="0"/>
              <a:t> substrátu</a:t>
            </a:r>
          </a:p>
          <a:p>
            <a:pPr marL="72000" indent="0" algn="just">
              <a:buNone/>
            </a:pPr>
            <a:r>
              <a:rPr lang="cs-CZ" dirty="0"/>
              <a:t>	2. inkorporované právo nelze bez předložení hmotného 	substrátu </a:t>
            </a:r>
            <a:r>
              <a:rPr lang="cs-CZ" b="1" dirty="0"/>
              <a:t>uplatnit</a:t>
            </a:r>
            <a:r>
              <a:rPr lang="cs-CZ" dirty="0"/>
              <a:t>, ani </a:t>
            </a:r>
            <a:r>
              <a:rPr lang="cs-CZ" b="1" dirty="0"/>
              <a:t>převést</a:t>
            </a:r>
          </a:p>
        </p:txBody>
      </p:sp>
    </p:spTree>
    <p:extLst>
      <p:ext uri="{BB962C8B-B14F-4D97-AF65-F5344CB8AC3E}">
        <p14:creationId xmlns:p14="http://schemas.microsoft.com/office/powerpoint/2010/main" val="3319818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0F496E-9BBD-49A4-8819-C89A2A7E5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086519-8787-4515-B78F-34ED7104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Soukromoprávní odpověď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5B5AFB-0AA0-48EF-8502-5B15C9FF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dirty="0"/>
              <a:t>Tokeny nejsou zaznamenány, ani zaznamenatelné na hmotném substrátu X vyloučena možnost považovat CP za elektronickou písemnost dle § 562 OZ.</a:t>
            </a:r>
          </a:p>
          <a:p>
            <a:r>
              <a:rPr lang="cs-CZ" dirty="0"/>
              <a:t>CP nelze ani konvertovat do elektronické podoby dle zákona (č. 300/2008 Sb.) o elektronických úkonech a autorizované konverzi dokumentů.</a:t>
            </a:r>
          </a:p>
          <a:p>
            <a:r>
              <a:rPr lang="cs-CZ" dirty="0"/>
              <a:t>Tokeny nejsou ani CP (dle § 514 OZ), ani zaknihovanými CP (dle § 525 OZ).</a:t>
            </a:r>
          </a:p>
        </p:txBody>
      </p:sp>
    </p:spTree>
    <p:extLst>
      <p:ext uri="{BB962C8B-B14F-4D97-AF65-F5344CB8AC3E}">
        <p14:creationId xmlns:p14="http://schemas.microsoft.com/office/powerpoint/2010/main" val="313840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0C5A52-DD86-4339-B67A-3E309B65A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381CDF-6E97-49F9-961D-1DD2E14D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pojetí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C85096-38B2-42DD-8D34-570A3460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Investiční nástroje (§ 3 odst. 1 písm. a) ZPKT) </a:t>
            </a:r>
            <a:r>
              <a:rPr lang="cs-CZ" dirty="0">
                <a:sym typeface="Wingdings" panose="05000000000000000000" pitchFamily="2" charset="2"/>
              </a:rPr>
              <a:t> investiční cenné papíry (§ 3 odst. 2 ZPKT)</a:t>
            </a:r>
          </a:p>
          <a:p>
            <a:r>
              <a:rPr lang="cs-CZ" dirty="0">
                <a:sym typeface="Wingdings" panose="05000000000000000000" pitchFamily="2" charset="2"/>
              </a:rPr>
              <a:t>Znaky investičních cenných papírů:</a:t>
            </a:r>
          </a:p>
          <a:p>
            <a:pPr marL="72000" indent="0">
              <a:buNone/>
            </a:pPr>
            <a:r>
              <a:rPr lang="cs-CZ" dirty="0">
                <a:sym typeface="Wingdings" panose="05000000000000000000" pitchFamily="2" charset="2"/>
              </a:rPr>
              <a:t>	1. formální kritéria - </a:t>
            </a:r>
            <a:r>
              <a:rPr lang="cs-CZ" b="1" dirty="0">
                <a:sym typeface="Wingdings" panose="05000000000000000000" pitchFamily="2" charset="2"/>
              </a:rPr>
              <a:t>obchodovatelnost </a:t>
            </a:r>
            <a:r>
              <a:rPr lang="cs-CZ" dirty="0">
                <a:sym typeface="Wingdings" panose="05000000000000000000" pitchFamily="2" charset="2"/>
              </a:rPr>
              <a:t>a </a:t>
            </a:r>
            <a:r>
              <a:rPr lang="cs-CZ" b="1" dirty="0">
                <a:sym typeface="Wingdings" panose="05000000000000000000" pitchFamily="2" charset="2"/>
              </a:rPr>
              <a:t>převoditelnost</a:t>
            </a:r>
            <a:endParaRPr lang="cs-CZ" dirty="0">
              <a:sym typeface="Wingdings" panose="05000000000000000000" pitchFamily="2" charset="2"/>
            </a:endParaRPr>
          </a:p>
          <a:p>
            <a:pPr marL="72000" indent="0">
              <a:buNone/>
            </a:pPr>
            <a:r>
              <a:rPr lang="cs-CZ" dirty="0">
                <a:sym typeface="Wingdings" panose="05000000000000000000" pitchFamily="2" charset="2"/>
              </a:rPr>
              <a:t>	2. materiální kritérium - </a:t>
            </a:r>
            <a:r>
              <a:rPr lang="cs-CZ" b="1" dirty="0">
                <a:sym typeface="Wingdings" panose="05000000000000000000" pitchFamily="2" charset="2"/>
              </a:rPr>
              <a:t>povaha inkorporovaných práv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7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14360B-45AD-4D5E-98A7-B4D08EDF6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E0C2E0-7499-4850-88D3-7193B32F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6B3D65-FF40-4EC8-A87D-6A32DC2F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b="1" dirty="0"/>
              <a:t>Kryptoměny</a:t>
            </a:r>
            <a:r>
              <a:rPr lang="cs-CZ" dirty="0"/>
              <a:t> - pojem, stručná historie, základní principy fungování, obchodování s kryptoměnami (směnárny, burzy), příklady nejznámějších kryptoměn v současné době</a:t>
            </a:r>
          </a:p>
          <a:p>
            <a:r>
              <a:rPr lang="cs-CZ" b="1" dirty="0"/>
              <a:t>Blockchain </a:t>
            </a:r>
            <a:r>
              <a:rPr lang="cs-CZ" dirty="0"/>
              <a:t>- DLT, P2P sítě - jejich (současné i budoucí) využití</a:t>
            </a:r>
            <a:endParaRPr lang="cs-CZ" b="1" dirty="0"/>
          </a:p>
          <a:p>
            <a:r>
              <a:rPr lang="cs-CZ" b="1" dirty="0"/>
              <a:t>Smart Contracts</a:t>
            </a:r>
          </a:p>
          <a:p>
            <a:r>
              <a:rPr lang="cs-CZ" b="1" dirty="0"/>
              <a:t>Tokeny</a:t>
            </a:r>
          </a:p>
          <a:p>
            <a:pPr marL="72000" indent="0">
              <a:buNone/>
            </a:pPr>
            <a:r>
              <a:rPr lang="cs-CZ" dirty="0"/>
              <a:t>+ příběh z Afriky</a:t>
            </a:r>
          </a:p>
        </p:txBody>
      </p:sp>
    </p:spTree>
    <p:extLst>
      <p:ext uri="{BB962C8B-B14F-4D97-AF65-F5344CB8AC3E}">
        <p14:creationId xmlns:p14="http://schemas.microsoft.com/office/powerpoint/2010/main" val="156523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C17594-74E3-434C-B092-ACB6344B0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B9D6E2-ADAC-41E0-A4B5-416BCC56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Veřejnoprávní odpověď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DC1AB4-914B-4F69-92ED-E000BD1A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Security</a:t>
            </a:r>
            <a:r>
              <a:rPr lang="cs-CZ" dirty="0"/>
              <a:t> (</a:t>
            </a:r>
            <a:r>
              <a:rPr lang="cs-CZ" dirty="0" err="1"/>
              <a:t>asset</a:t>
            </a:r>
            <a:r>
              <a:rPr lang="cs-CZ" dirty="0"/>
              <a:t>) tokeny by mohly být považovány za investiční cenné papíry, pokud by: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Byly obchodovatelné na kapitálovém trhu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Byly převoditelné (i omezeně?)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V nich byla inkorporována taková práva, která by plnila primárně </a:t>
            </a:r>
            <a:r>
              <a:rPr lang="cs-CZ" b="1" dirty="0"/>
              <a:t>investiční funkci</a:t>
            </a:r>
            <a:r>
              <a:rPr lang="cs-CZ" dirty="0"/>
              <a:t> (např. právo na podíl na zisku, právo na předem určený výnos, hlasovací práva v rámci daného projektu - emitenta).</a:t>
            </a:r>
          </a:p>
        </p:txBody>
      </p:sp>
    </p:spTree>
    <p:extLst>
      <p:ext uri="{BB962C8B-B14F-4D97-AF65-F5344CB8AC3E}">
        <p14:creationId xmlns:p14="http://schemas.microsoft.com/office/powerpoint/2010/main" val="1064399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015EDE-9284-408F-886C-B165E8AC0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F9334F-2FD7-47F0-B7A0-43435F3D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cs-CZ" sz="5000" dirty="0"/>
              <a:t>BLOCKCHAIN</a:t>
            </a:r>
          </a:p>
        </p:txBody>
      </p:sp>
      <p:pic>
        <p:nvPicPr>
          <p:cNvPr id="7" name="Zástupný obsah 6" descr="Obsah obrázku pavučina&#10;&#10;Popis byl vytvořen automaticky">
            <a:extLst>
              <a:ext uri="{FF2B5EF4-FFF2-40B4-BE49-F238E27FC236}">
                <a16:creationId xmlns:a16="http://schemas.microsoft.com/office/drawing/2014/main" id="{B147A3C9-0835-4AF5-B6F3-B02F6D147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5" b="22267"/>
          <a:stretch/>
        </p:blipFill>
        <p:spPr>
          <a:xfrm>
            <a:off x="720000" y="1692002"/>
            <a:ext cx="1075320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72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C7E7FC-7A11-4D1F-A60B-7714C85C7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CBD33-BCC6-4B34-88B6-56FFBBE8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Blockchain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D626D0-8E5A-45EF-B363-702021E63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dirty="0"/>
              <a:t>Nejznámější zástupce DLT (</a:t>
            </a:r>
            <a:r>
              <a:rPr lang="cs-CZ" i="1" dirty="0" err="1"/>
              <a:t>distributed</a:t>
            </a:r>
            <a:r>
              <a:rPr lang="cs-CZ" i="1" dirty="0"/>
              <a:t> </a:t>
            </a:r>
            <a:r>
              <a:rPr lang="cs-CZ" i="1" dirty="0" err="1"/>
              <a:t>ledger</a:t>
            </a:r>
            <a:r>
              <a:rPr lang="cs-CZ" i="1" dirty="0"/>
              <a:t> technology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Databáze, která zaznamenává a uchovává údaje o veškerých transakcích. Navíc je u každého zúčastněného uchována kopie daného blockchainu v určitém časovém okamžiku.</a:t>
            </a:r>
          </a:p>
          <a:p>
            <a:r>
              <a:rPr lang="cs-CZ" dirty="0"/>
              <a:t>Znemožnění podvodných transakcí </a:t>
            </a:r>
            <a:r>
              <a:rPr lang="cs-CZ" dirty="0">
                <a:sym typeface="Wingdings" panose="05000000000000000000" pitchFamily="2" charset="2"/>
              </a:rPr>
              <a:t> k provedení transakce je nutný konsensus zúčastněných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49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46E4D-FA8C-41AB-8F21-B8E19B8C9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959B3C-7127-4FB6-A23E-B5FEE21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fungování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CD7AE7B-C5B4-4B90-9488-29C99C73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377084"/>
            <a:ext cx="10807200" cy="4445421"/>
          </a:xfrm>
        </p:spPr>
      </p:pic>
    </p:spTree>
    <p:extLst>
      <p:ext uri="{BB962C8B-B14F-4D97-AF65-F5344CB8AC3E}">
        <p14:creationId xmlns:p14="http://schemas.microsoft.com/office/powerpoint/2010/main" val="979426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AA4602-4D0B-4FB2-813D-13063816F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308744-CA3A-4B15-9D7E-238C8BC4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blockchainu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517C004-0F97-475F-B0C9-227ACB257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300811"/>
            <a:ext cx="10753200" cy="49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6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37F5CA-0CBD-4E75-AE0D-3660F0F6D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5D9A8-3A65-4073-BE63-5CE158EC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i budoucí využití DLT technologií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D160FD-97E4-47C5-BB02-622C5C67B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dirty="0"/>
              <a:t>Trh s cennými papíry a komoditami – záznamy o vlastnickém právu k CP a komoditám</a:t>
            </a:r>
          </a:p>
          <a:p>
            <a:r>
              <a:rPr lang="cs-CZ" dirty="0"/>
              <a:t>Katastr nemovitostí – záznamy o vlastnickém právu k evidovaným nemovitostem</a:t>
            </a:r>
          </a:p>
          <a:p>
            <a:r>
              <a:rPr lang="cs-CZ" dirty="0"/>
              <a:t>Zápůjčky finančních prostředků</a:t>
            </a:r>
          </a:p>
          <a:p>
            <a:endParaRPr lang="cs-CZ" dirty="0"/>
          </a:p>
          <a:p>
            <a:r>
              <a:rPr lang="cs-CZ" dirty="0"/>
              <a:t>a mnoho dalších oblastí…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76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BC92CA-38F2-45EC-B497-48EBAC84F0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514952-5575-486F-82E5-A7809324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cs-CZ" sz="5000" dirty="0"/>
              <a:t>SMART CONTRACTS</a:t>
            </a:r>
          </a:p>
        </p:txBody>
      </p:sp>
      <p:pic>
        <p:nvPicPr>
          <p:cNvPr id="10" name="Zástupný obsah 9" descr="Obsah obrázku interiér, lednička, kuchyně, skříňka&#10;&#10;Popis byl vytvořen automaticky">
            <a:extLst>
              <a:ext uri="{FF2B5EF4-FFF2-40B4-BE49-F238E27FC236}">
                <a16:creationId xmlns:a16="http://schemas.microsoft.com/office/drawing/2014/main" id="{7F33CA65-7F39-4C92-AD37-B9E1AF04E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76" y="1692002"/>
            <a:ext cx="280484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226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A4F03-2E6F-41F6-8C62-BAAE4B8284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BFC7BC-D0CE-4589-9AF1-F5EFFD68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na SC „smart“?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E63CED-FA1D-4BEC-9A45-1CABF577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dirty="0"/>
              <a:t>Co je SC? Není to smlouva, je to jakýsi doplněk, „přívěsek“ ke smlouvě „hlavní“</a:t>
            </a:r>
          </a:p>
          <a:p>
            <a:pPr lvl="1"/>
            <a:r>
              <a:rPr lang="cs-CZ" dirty="0"/>
              <a:t>Př. automat na kávu (bude-li vhozena dostatečně vysoká částka peněz, dostaneme kávu X dostaneme peníze zpět); </a:t>
            </a:r>
            <a:r>
              <a:rPr lang="cs-CZ" dirty="0" err="1"/>
              <a:t>crowfunding</a:t>
            </a:r>
            <a:r>
              <a:rPr lang="cs-CZ" dirty="0"/>
              <a:t> (bude-li vybrána požadovaná výše finančních prostředků, </a:t>
            </a:r>
          </a:p>
          <a:p>
            <a:r>
              <a:rPr lang="cs-CZ" dirty="0"/>
              <a:t>Fungují samostatně (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samovykonatelnost</a:t>
            </a:r>
            <a:r>
              <a:rPr lang="cs-CZ" dirty="0">
                <a:sym typeface="Wingdings" panose="05000000000000000000" pitchFamily="2" charset="2"/>
              </a:rPr>
              <a:t>) </a:t>
            </a:r>
            <a:r>
              <a:rPr lang="cs-CZ" dirty="0"/>
              <a:t>na základě </a:t>
            </a:r>
            <a:r>
              <a:rPr lang="cs-CZ" u="sng" dirty="0"/>
              <a:t>předem definovaných kritérií</a:t>
            </a:r>
            <a:r>
              <a:rPr lang="cs-CZ" dirty="0"/>
              <a:t> v protokolu.</a:t>
            </a:r>
          </a:p>
          <a:p>
            <a:r>
              <a:rPr lang="cs-CZ" dirty="0"/>
              <a:t>Lze tak snadno financovat nový podnikatelský projekt - startup - za pomoci </a:t>
            </a:r>
            <a:r>
              <a:rPr lang="cs-CZ" u="sng" dirty="0"/>
              <a:t>crowdfundingu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89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FE0F2F-DB71-49C5-AF68-5D0FE13B0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E1DE52-E6B2-4D5B-8086-B876E415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 SC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BFE0E0-9408-4889-BFE7-51A97520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dirty="0"/>
              <a:t>Pro pořizovatele SC - nemusí hlídat splnění dluhu protistrany</a:t>
            </a:r>
          </a:p>
          <a:p>
            <a:r>
              <a:rPr lang="cs-CZ" dirty="0"/>
              <a:t>Univerzálnost - může být využitelný pro více stejných závazkových vztahů</a:t>
            </a:r>
          </a:p>
          <a:p>
            <a:r>
              <a:rPr lang="cs-CZ" dirty="0"/>
              <a:t>Pro druhou stranu závazkového vztahu - vyšší míra právní jistoty v případě nesplnění podmínek druhé strany</a:t>
            </a:r>
          </a:p>
          <a:p>
            <a:r>
              <a:rPr lang="cs-CZ" dirty="0"/>
              <a:t>Vyšší nároky při jeho vytvoření, resp. zadání vytvoření</a:t>
            </a:r>
          </a:p>
          <a:p>
            <a:r>
              <a:rPr lang="cs-CZ" dirty="0"/>
              <a:t>Vysoké pořizovací náklady (IT specialisté)</a:t>
            </a:r>
          </a:p>
          <a:p>
            <a:pPr lvl="1"/>
            <a:r>
              <a:rPr lang="cs-CZ" dirty="0"/>
              <a:t>Odvíjí se od předmětu závazku, objemu závazku atp.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0672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DB274D-D4BA-4498-AC02-CD34BCE17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1D45A8-BB35-4E6D-8717-318B873C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výzvy (nejen) pro českého zákonodárce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C209D0-A672-4683-852D-3089234A0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976427"/>
          </a:xfrm>
        </p:spPr>
        <p:txBody>
          <a:bodyPr/>
          <a:lstStyle/>
          <a:p>
            <a:r>
              <a:rPr lang="cs-CZ" dirty="0"/>
              <a:t>Už dnes: Povinnost identifikovat klienta, který provádí transakci nad 1000 € (§ 7 AML zákona) + zejm. pro </a:t>
            </a:r>
            <a:r>
              <a:rPr lang="cs-CZ" dirty="0" err="1"/>
              <a:t>security</a:t>
            </a:r>
            <a:r>
              <a:rPr lang="cs-CZ" dirty="0"/>
              <a:t> tokeny právní úprava investičních nástrojů, </a:t>
            </a:r>
            <a:r>
              <a:rPr lang="cs-CZ" dirty="0" err="1"/>
              <a:t>konkr</a:t>
            </a:r>
            <a:r>
              <a:rPr lang="cs-CZ" dirty="0"/>
              <a:t>. investičních CP (§ 3 ZPKT)</a:t>
            </a:r>
          </a:p>
          <a:p>
            <a:r>
              <a:rPr lang="cs-CZ" dirty="0"/>
              <a:t>V budoucnu:</a:t>
            </a:r>
          </a:p>
          <a:p>
            <a:pPr lvl="1"/>
            <a:r>
              <a:rPr lang="cs-CZ" dirty="0"/>
              <a:t>Legislativní vymezení (definice) kryptoměn a DLT</a:t>
            </a:r>
          </a:p>
          <a:p>
            <a:pPr lvl="1"/>
            <a:r>
              <a:rPr lang="cs-CZ" dirty="0"/>
              <a:t>Trestněprávní důsledky</a:t>
            </a:r>
          </a:p>
          <a:p>
            <a:pPr lvl="1"/>
            <a:r>
              <a:rPr lang="cs-CZ" dirty="0"/>
              <a:t>Důsledky na životní prostředí</a:t>
            </a:r>
          </a:p>
          <a:p>
            <a:pPr lvl="1"/>
            <a:r>
              <a:rPr lang="cs-CZ" dirty="0"/>
              <a:t>Ochrana spotřebitele</a:t>
            </a:r>
          </a:p>
          <a:p>
            <a:pPr lvl="1"/>
            <a:r>
              <a:rPr lang="cs-CZ" dirty="0"/>
              <a:t>Dědění peněženek</a:t>
            </a:r>
          </a:p>
          <a:p>
            <a:r>
              <a:rPr lang="cs-CZ" dirty="0"/>
              <a:t>Čekat na EU, nebo regulovat na národní úrovni?</a:t>
            </a:r>
          </a:p>
        </p:txBody>
      </p:sp>
    </p:spTree>
    <p:extLst>
      <p:ext uri="{BB962C8B-B14F-4D97-AF65-F5344CB8AC3E}">
        <p14:creationId xmlns:p14="http://schemas.microsoft.com/office/powerpoint/2010/main" val="248475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3FB63A-9A06-4E23-AB3A-605D59581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DBDACA-DBA9-4D83-B038-E7045C9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/>
            <a:r>
              <a:rPr lang="cs-CZ" sz="5000" dirty="0"/>
              <a:t>KRYPTOMĚNY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064A0BA-95D5-4A97-BEB5-4E6FC669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3" b="13829"/>
          <a:stretch/>
        </p:blipFill>
        <p:spPr>
          <a:xfrm>
            <a:off x="720000" y="1567543"/>
            <a:ext cx="10753200" cy="4264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538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2E4F4D1-3F5C-4A08-8DD2-A7EB3B9C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BONUS: Příběh z Afriky</a:t>
            </a:r>
          </a:p>
        </p:txBody>
      </p:sp>
      <p:pic>
        <p:nvPicPr>
          <p:cNvPr id="17" name="Zástupný obsah 16" descr="Obsah obrázku muž, telefon&#10;&#10;Popis byl vytvořen automaticky">
            <a:extLst>
              <a:ext uri="{FF2B5EF4-FFF2-40B4-BE49-F238E27FC236}">
                <a16:creationId xmlns:a16="http://schemas.microsoft.com/office/drawing/2014/main" id="{D8451C80-895E-4FEE-966C-AA3B57B10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90" y="1331997"/>
            <a:ext cx="7170820" cy="5376363"/>
          </a:xfrm>
        </p:spPr>
      </p:pic>
    </p:spTree>
    <p:extLst>
      <p:ext uri="{BB962C8B-B14F-4D97-AF65-F5344CB8AC3E}">
        <p14:creationId xmlns:p14="http://schemas.microsoft.com/office/powerpoint/2010/main" val="338911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D05B80-B431-4DF5-AB3B-631161298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589F8F-D040-4434-A587-DE26ABD6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000" dirty="0"/>
              <a:t>Máte dotazy?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E05668A-3AD9-4515-8542-A424D3549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598598"/>
          </a:xfrm>
        </p:spPr>
        <p:txBody>
          <a:bodyPr/>
          <a:lstStyle/>
          <a:p>
            <a:r>
              <a:rPr lang="cs-CZ" sz="3500" dirty="0"/>
              <a:t>Osobně - teď</a:t>
            </a:r>
          </a:p>
          <a:p>
            <a:endParaRPr lang="cs-CZ" sz="3500" dirty="0"/>
          </a:p>
          <a:p>
            <a:r>
              <a:rPr lang="cs-CZ" sz="3500" dirty="0"/>
              <a:t>E-dotazy - kdykoli na 427148@mail.muni.cz</a:t>
            </a:r>
          </a:p>
        </p:txBody>
      </p:sp>
    </p:spTree>
    <p:extLst>
      <p:ext uri="{BB962C8B-B14F-4D97-AF65-F5344CB8AC3E}">
        <p14:creationId xmlns:p14="http://schemas.microsoft.com/office/powerpoint/2010/main" val="2736649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D52B5B-CC56-494F-A9C5-B9C43BA00A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0BAABD-1310-451F-9C5D-0CD9FEE8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2610"/>
            <a:ext cx="10753200" cy="6096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5000" dirty="0"/>
              <a:t>Děkuji Vám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21974E-DAD7-48C3-ACDF-8DFAC3E6A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7" b="22718"/>
          <a:stretch/>
        </p:blipFill>
        <p:spPr>
          <a:xfrm>
            <a:off x="720000" y="1272211"/>
            <a:ext cx="10753200" cy="4559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12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B0B7C4-5EA7-4315-A332-006C5698F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4D114C-178F-48D1-A245-8CB6A8DB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pojmu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D156A6-2C27-47FA-896D-F970279A3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u="sng" dirty="0"/>
              <a:t>Negativní definice:</a:t>
            </a:r>
            <a:r>
              <a:rPr lang="cs-CZ" dirty="0"/>
              <a:t> Vymezení vůči bezhotovostním penězům a </a:t>
            </a:r>
            <a:r>
              <a:rPr lang="cs-CZ" dirty="0" err="1"/>
              <a:t>fiat</a:t>
            </a:r>
            <a:r>
              <a:rPr lang="cs-CZ" dirty="0"/>
              <a:t> měnám</a:t>
            </a:r>
          </a:p>
          <a:p>
            <a:r>
              <a:rPr lang="cs-CZ" u="sng" dirty="0"/>
              <a:t>Pozitivní definice:</a:t>
            </a:r>
          </a:p>
          <a:p>
            <a:pPr lvl="1"/>
            <a:r>
              <a:rPr lang="cs-CZ" sz="2600" b="1" dirty="0"/>
              <a:t>Digitální měna</a:t>
            </a:r>
            <a:r>
              <a:rPr lang="cs-CZ" sz="2600" dirty="0"/>
              <a:t>, která funguje na základě šifrovací technologie.</a:t>
            </a:r>
          </a:p>
          <a:p>
            <a:pPr lvl="1"/>
            <a:r>
              <a:rPr lang="cs-CZ" sz="2600" dirty="0"/>
              <a:t>Existuje </a:t>
            </a:r>
            <a:r>
              <a:rPr lang="cs-CZ" sz="2600" b="1" dirty="0"/>
              <a:t>protokol</a:t>
            </a:r>
            <a:r>
              <a:rPr lang="cs-CZ" sz="2600" dirty="0"/>
              <a:t> („zákon dané kryptoměny“), na jehož základě se kryptoměna vytváří a na jehož základě probíhají transakce s danou kryptoměnou.</a:t>
            </a:r>
          </a:p>
          <a:p>
            <a:pPr lvl="1"/>
            <a:r>
              <a:rPr lang="cs-CZ" sz="2600" dirty="0"/>
              <a:t>Pravidla vzniku, fungování a obchodování dané kryptoměny jsou </a:t>
            </a:r>
            <a:r>
              <a:rPr lang="cs-CZ" sz="2600" b="1" dirty="0"/>
              <a:t>nezávislá na centrální instituci</a:t>
            </a:r>
            <a:r>
              <a:rPr lang="cs-CZ" sz="2600" dirty="0"/>
              <a:t>,</a:t>
            </a:r>
            <a:r>
              <a:rPr lang="cs-CZ" sz="2600" b="1" dirty="0"/>
              <a:t> </a:t>
            </a:r>
            <a:r>
              <a:rPr lang="cs-CZ" sz="2600" dirty="0"/>
              <a:t>a to díky DLT, zejména technologie </a:t>
            </a:r>
            <a:r>
              <a:rPr lang="cs-CZ" sz="2600" u="sng" dirty="0"/>
              <a:t>blockchain</a:t>
            </a:r>
            <a:r>
              <a:rPr lang="cs-CZ" sz="2600" dirty="0"/>
              <a:t>.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61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7A260-E0BA-48A5-A58E-8681DF91B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D1B7AB-A7E6-49F1-8965-E7F66FF6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českého zákonodárce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296AB9-2D9B-4494-AD8F-02F3DDD1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5165998"/>
          </a:xfrm>
        </p:spPr>
        <p:txBody>
          <a:bodyPr/>
          <a:lstStyle/>
          <a:p>
            <a:r>
              <a:rPr lang="cs-CZ" dirty="0"/>
              <a:t>V ČR chybí zákonná definice i regulace kryptoměn</a:t>
            </a:r>
          </a:p>
          <a:p>
            <a:pPr lvl="1"/>
            <a:r>
              <a:rPr lang="cs-CZ" sz="2300" dirty="0"/>
              <a:t>Zatím pouze veřejné konzultace za účelem regulace ze strany Ministerstva financí ČR (nehmotná věc v právním smyslu) a 3 stanoviska ČNB (o obchodování s </a:t>
            </a:r>
            <a:r>
              <a:rPr lang="cs-CZ" sz="2300" dirty="0" err="1"/>
              <a:t>bitcoiny</a:t>
            </a:r>
            <a:r>
              <a:rPr lang="cs-CZ" sz="2300" dirty="0"/>
              <a:t>; o regulaci investičních fondů a tzv. </a:t>
            </a:r>
            <a:r>
              <a:rPr lang="cs-CZ" sz="2300" dirty="0" err="1"/>
              <a:t>ICOs</a:t>
            </a:r>
            <a:r>
              <a:rPr lang="cs-CZ" sz="2300" dirty="0"/>
              <a:t>; k obchodování s převodními tokeny)</a:t>
            </a:r>
          </a:p>
          <a:p>
            <a:r>
              <a:rPr lang="cs-CZ" dirty="0"/>
              <a:t>Zahraniční inspirace - Malta, Lichtenštejnsko, Japonsko, USA</a:t>
            </a:r>
          </a:p>
          <a:p>
            <a:pPr lvl="1"/>
            <a:r>
              <a:rPr lang="cs-CZ" dirty="0"/>
              <a:t>M: Balíček 3 zákonů z 22. 5. 2018: (1) regulace společností obchodující s kryptoměnami (krypto-směnárny ad.); (2) regulace pro ICO; (3) zřízení regulačního úřadu dohlížejícího na dodržování standardů a doporučení ve vztahu ke kryptoměnám a DLT</a:t>
            </a:r>
          </a:p>
          <a:p>
            <a:pPr lvl="1"/>
            <a:r>
              <a:rPr lang="cs-CZ" dirty="0"/>
              <a:t>L: Zákon o tokenech a entitách poskytujících služby založené na důvěryhodných technologiích</a:t>
            </a:r>
          </a:p>
          <a:p>
            <a:r>
              <a:rPr lang="cs-CZ" dirty="0"/>
              <a:t>Čekat na EU, nebo regulovat na národní úrovni?</a:t>
            </a:r>
          </a:p>
        </p:txBody>
      </p:sp>
    </p:spTree>
    <p:extLst>
      <p:ext uri="{BB962C8B-B14F-4D97-AF65-F5344CB8AC3E}">
        <p14:creationId xmlns:p14="http://schemas.microsoft.com/office/powerpoint/2010/main" val="97149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FCD1C3-281F-4DC2-BC71-431EB07AB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BA2D1B-2AE0-4989-BDB7-E2CBD36C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pilíře kryptoměn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13CBAF-7228-427E-B641-8E8BAC781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Decentralizace </a:t>
            </a:r>
            <a:r>
              <a:rPr lang="cs-CZ" dirty="0"/>
              <a:t>a </a:t>
            </a:r>
            <a:r>
              <a:rPr lang="cs-CZ" b="1" dirty="0"/>
              <a:t>bezpečnost</a:t>
            </a:r>
            <a:endParaRPr lang="cs-CZ" dirty="0"/>
          </a:p>
          <a:p>
            <a:pPr lvl="1"/>
            <a:r>
              <a:rPr lang="cs-CZ" sz="2300" dirty="0"/>
              <a:t>Státní „kryptoměna“? (neúspěch Petra ve Venezuele)</a:t>
            </a:r>
          </a:p>
          <a:p>
            <a:pPr lvl="1"/>
            <a:r>
              <a:rPr lang="cs-CZ" sz="2300" dirty="0"/>
              <a:t>Kryptoměna krytá </a:t>
            </a:r>
            <a:r>
              <a:rPr lang="cs-CZ" sz="2300" dirty="0" err="1"/>
              <a:t>fiat</a:t>
            </a:r>
            <a:r>
              <a:rPr lang="cs-CZ" sz="2300" dirty="0"/>
              <a:t> měnou - </a:t>
            </a:r>
            <a:r>
              <a:rPr lang="cs-CZ" sz="2300" dirty="0" err="1"/>
              <a:t>Tether</a:t>
            </a:r>
            <a:r>
              <a:rPr lang="cs-CZ" sz="2300" dirty="0"/>
              <a:t> krytý USD</a:t>
            </a:r>
          </a:p>
          <a:p>
            <a:pPr lvl="1"/>
            <a:r>
              <a:rPr lang="cs-CZ" sz="2300" dirty="0"/>
              <a:t>Kryptoměna navázaná na komoditu - kávu (</a:t>
            </a:r>
            <a:r>
              <a:rPr lang="cs-CZ" sz="2300" dirty="0" err="1"/>
              <a:t>Coffee</a:t>
            </a:r>
            <a:r>
              <a:rPr lang="cs-CZ" sz="2300" dirty="0"/>
              <a:t> - Kolumbie)</a:t>
            </a:r>
          </a:p>
          <a:p>
            <a:r>
              <a:rPr lang="cs-CZ" b="1" dirty="0"/>
              <a:t>Důvěryhodnost </a:t>
            </a:r>
            <a:r>
              <a:rPr lang="cs-CZ" dirty="0"/>
              <a:t>a </a:t>
            </a:r>
            <a:r>
              <a:rPr lang="cs-CZ" b="1" dirty="0"/>
              <a:t>(právní) jistota </a:t>
            </a:r>
          </a:p>
          <a:p>
            <a:pPr lvl="1"/>
            <a:r>
              <a:rPr lang="cs-CZ" sz="2300" dirty="0"/>
              <a:t>Protokol a jeho další směřování na základě konsenzu zúčastněných</a:t>
            </a:r>
          </a:p>
          <a:p>
            <a:r>
              <a:rPr lang="cs-CZ" b="1" dirty="0"/>
              <a:t>Transparentnost</a:t>
            </a:r>
          </a:p>
          <a:p>
            <a:pPr lvl="1"/>
            <a:r>
              <a:rPr lang="cs-CZ" sz="2300" dirty="0"/>
              <a:t>Otevřený kód</a:t>
            </a:r>
          </a:p>
        </p:txBody>
      </p:sp>
    </p:spTree>
    <p:extLst>
      <p:ext uri="{BB962C8B-B14F-4D97-AF65-F5344CB8AC3E}">
        <p14:creationId xmlns:p14="http://schemas.microsoft.com/office/powerpoint/2010/main" val="46907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DC330C-3671-4E3D-A65A-58964779E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E82486-87A4-45F4-8ED7-9D17C211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Kryptoměny - historický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DA175F-0989-4C14-AA33-0D547FE8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u="sng" dirty="0"/>
              <a:t>0. generace</a:t>
            </a:r>
            <a:r>
              <a:rPr lang="cs-CZ" dirty="0"/>
              <a:t>: 2009, </a:t>
            </a:r>
            <a:r>
              <a:rPr lang="cs-CZ" dirty="0" err="1"/>
              <a:t>Satoshi</a:t>
            </a:r>
            <a:r>
              <a:rPr lang="cs-CZ" dirty="0"/>
              <a:t> </a:t>
            </a:r>
            <a:r>
              <a:rPr lang="cs-CZ" dirty="0" err="1"/>
              <a:t>Nakamoto</a:t>
            </a:r>
            <a:r>
              <a:rPr lang="cs-CZ" dirty="0"/>
              <a:t>, </a:t>
            </a:r>
            <a:r>
              <a:rPr lang="cs-CZ" b="1" dirty="0"/>
              <a:t>Bitcoin</a:t>
            </a:r>
          </a:p>
          <a:p>
            <a:pPr lvl="1"/>
            <a:r>
              <a:rPr lang="cs-CZ" i="1" dirty="0" err="1"/>
              <a:t>Proof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dirty="0"/>
              <a:t> (vynaložení počítačového výkonu za odměnu v podobě Bitcoinu) = bezpečné (potvrzování transakcí všemi zúčastněnými), ale energeticky náročné</a:t>
            </a:r>
          </a:p>
          <a:p>
            <a:pPr marL="324000" lvl="1" indent="0">
              <a:buNone/>
            </a:pPr>
            <a:endParaRPr lang="cs-CZ" i="1" dirty="0"/>
          </a:p>
          <a:p>
            <a:r>
              <a:rPr lang="cs-CZ" u="sng" dirty="0"/>
              <a:t>I. generace:</a:t>
            </a:r>
            <a:r>
              <a:rPr lang="cs-CZ" dirty="0"/>
              <a:t> </a:t>
            </a:r>
            <a:r>
              <a:rPr lang="cs-CZ" b="1" dirty="0" err="1"/>
              <a:t>altcoiny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Litecoin</a:t>
            </a:r>
            <a:r>
              <a:rPr lang="cs-CZ" dirty="0"/>
              <a:t>, Bitcoin Cash, </a:t>
            </a:r>
            <a:r>
              <a:rPr lang="cs-CZ" dirty="0" err="1"/>
              <a:t>Monero</a:t>
            </a:r>
            <a:r>
              <a:rPr lang="cs-CZ" dirty="0"/>
              <a:t> a </a:t>
            </a:r>
            <a:r>
              <a:rPr lang="cs-CZ" dirty="0" err="1"/>
              <a:t>Zcash</a:t>
            </a:r>
            <a:r>
              <a:rPr lang="cs-CZ" dirty="0"/>
              <a:t>)</a:t>
            </a:r>
            <a:endParaRPr lang="cs-CZ" u="sng" dirty="0"/>
          </a:p>
          <a:p>
            <a:pPr lvl="1"/>
            <a:r>
              <a:rPr lang="cs-CZ" dirty="0"/>
              <a:t>Hledání alternativ k Bitcoinu a jeho vlastnostem</a:t>
            </a:r>
          </a:p>
          <a:p>
            <a:pPr lvl="1"/>
            <a:r>
              <a:rPr lang="cs-CZ" i="1" dirty="0" err="1"/>
              <a:t>Proof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stake</a:t>
            </a:r>
            <a:r>
              <a:rPr lang="cs-CZ" dirty="0"/>
              <a:t> (čím víc těžené kryptoměny již držím, tím větší dostanu odměnu za vykonanou těžbu, či za množství potvrzených transakcí) </a:t>
            </a:r>
            <a:r>
              <a:rPr lang="cs-CZ" dirty="0">
                <a:sym typeface="Wingdings" panose="05000000000000000000" pitchFamily="2" charset="2"/>
              </a:rPr>
              <a:t> vlastníci kryptoměny jsou tedy motivováni ji i používat při transakcích</a:t>
            </a:r>
          </a:p>
          <a:p>
            <a:pPr lvl="1"/>
            <a:r>
              <a:rPr lang="cs-CZ" dirty="0" err="1"/>
              <a:t>Monero</a:t>
            </a:r>
            <a:r>
              <a:rPr lang="cs-CZ" dirty="0"/>
              <a:t> a </a:t>
            </a:r>
            <a:r>
              <a:rPr lang="cs-CZ" dirty="0" err="1"/>
              <a:t>Zcash</a:t>
            </a:r>
            <a:r>
              <a:rPr lang="cs-CZ" dirty="0"/>
              <a:t> - anonymita (NE pseudonymita) díky šifrovacím protokolům - např. skryté adresy (tajné, jednorázové adresy příjemců)</a:t>
            </a:r>
          </a:p>
        </p:txBody>
      </p:sp>
    </p:spTree>
    <p:extLst>
      <p:ext uri="{BB962C8B-B14F-4D97-AF65-F5344CB8AC3E}">
        <p14:creationId xmlns:p14="http://schemas.microsoft.com/office/powerpoint/2010/main" val="345434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474C2D-41D1-4B2E-ADB9-9855ACE42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D38EE0-1FC7-41CD-8B44-60B05478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Kryptoměny - historický 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0F0470-D40A-4E55-BA1D-4A1BE84E1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787998"/>
          </a:xfrm>
        </p:spPr>
        <p:txBody>
          <a:bodyPr/>
          <a:lstStyle/>
          <a:p>
            <a:r>
              <a:rPr lang="cs-CZ" u="sng" dirty="0"/>
              <a:t>II. generace:</a:t>
            </a:r>
            <a:r>
              <a:rPr lang="cs-CZ" dirty="0"/>
              <a:t> </a:t>
            </a:r>
            <a:r>
              <a:rPr lang="cs-CZ" b="1" dirty="0" err="1"/>
              <a:t>Ethereum</a:t>
            </a:r>
            <a:r>
              <a:rPr lang="cs-CZ" b="1" dirty="0"/>
              <a:t> </a:t>
            </a:r>
            <a:r>
              <a:rPr lang="cs-CZ" dirty="0"/>
              <a:t>(platforma i kryptoměna)</a:t>
            </a:r>
            <a:endParaRPr lang="cs-CZ" u="sng" dirty="0"/>
          </a:p>
          <a:p>
            <a:pPr lvl="1"/>
            <a:r>
              <a:rPr lang="cs-CZ" sz="2200" dirty="0"/>
              <a:t>Platforma umožňující vytváření smart contracts a tokeny</a:t>
            </a:r>
          </a:p>
          <a:p>
            <a:pPr lvl="1"/>
            <a:r>
              <a:rPr lang="cs-CZ" sz="2200" dirty="0"/>
              <a:t>Hry: </a:t>
            </a:r>
            <a:r>
              <a:rPr lang="cs-CZ" sz="2200" i="1" dirty="0" err="1"/>
              <a:t>cryptokitties</a:t>
            </a:r>
            <a:r>
              <a:rPr lang="cs-CZ" sz="2200" i="1" dirty="0"/>
              <a:t> </a:t>
            </a:r>
            <a:r>
              <a:rPr lang="cs-CZ" sz="2200" dirty="0"/>
              <a:t>(vznik virtuálních koček za pomoci SC, uložených do blockchainu, možný jejich prodej a další křížení - některé prodány i za /v přepočtu/ 115 000 USD)</a:t>
            </a:r>
          </a:p>
          <a:p>
            <a:endParaRPr lang="cs-CZ" sz="2000" u="sng" dirty="0"/>
          </a:p>
          <a:p>
            <a:r>
              <a:rPr lang="cs-CZ" u="sng" dirty="0"/>
              <a:t>III. generace:</a:t>
            </a:r>
            <a:r>
              <a:rPr lang="cs-CZ" dirty="0"/>
              <a:t> </a:t>
            </a:r>
            <a:r>
              <a:rPr lang="cs-CZ" b="1" dirty="0" err="1"/>
              <a:t>Cardano</a:t>
            </a:r>
            <a:r>
              <a:rPr lang="cs-CZ" dirty="0"/>
              <a:t> (platforma) +</a:t>
            </a:r>
            <a:r>
              <a:rPr lang="cs-CZ" b="1" dirty="0"/>
              <a:t> ADA </a:t>
            </a:r>
            <a:r>
              <a:rPr lang="cs-CZ" dirty="0"/>
              <a:t>(kryptoměna)</a:t>
            </a:r>
            <a:endParaRPr lang="cs-CZ" u="sng" dirty="0"/>
          </a:p>
          <a:p>
            <a:pPr lvl="1"/>
            <a:r>
              <a:rPr lang="cs-CZ" sz="2200" dirty="0"/>
              <a:t>Využití (delegovaného) </a:t>
            </a:r>
            <a:r>
              <a:rPr lang="cs-CZ" sz="2200" i="1" dirty="0" err="1"/>
              <a:t>Proof</a:t>
            </a:r>
            <a:r>
              <a:rPr lang="cs-CZ" sz="2200" i="1" dirty="0"/>
              <a:t>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Stake</a:t>
            </a:r>
            <a:r>
              <a:rPr lang="cs-CZ" sz="2200" dirty="0"/>
              <a:t> – volí se zástupci na určitou dobu, kteří budou potvrzovat transakce.</a:t>
            </a:r>
          </a:p>
          <a:p>
            <a:pPr lvl="1"/>
            <a:r>
              <a:rPr lang="cs-CZ" sz="2200" dirty="0"/>
              <a:t>Racionalizace využívání kryptoměn a DLT - </a:t>
            </a:r>
            <a:r>
              <a:rPr lang="cs-CZ" sz="2200" u="sng" dirty="0"/>
              <a:t>ořezávání</a:t>
            </a:r>
            <a:r>
              <a:rPr lang="cs-CZ" sz="2200" dirty="0"/>
              <a:t> nepotřebných částí v blocích, </a:t>
            </a:r>
            <a:r>
              <a:rPr lang="cs-CZ" sz="2200" u="sng" dirty="0"/>
              <a:t>zmenšení</a:t>
            </a:r>
            <a:r>
              <a:rPr lang="cs-CZ" sz="2200" dirty="0"/>
              <a:t> objemu dat, </a:t>
            </a:r>
            <a:r>
              <a:rPr lang="cs-CZ" sz="2200" u="sng" dirty="0"/>
              <a:t>dělení</a:t>
            </a:r>
            <a:r>
              <a:rPr lang="cs-CZ" sz="2200" dirty="0"/>
              <a:t> dat uchovávaných jednotlivými uzly/uživateli (+ vzájemné propojení a zálohování) </a:t>
            </a:r>
            <a:r>
              <a:rPr lang="cs-CZ" sz="2200" dirty="0">
                <a:sym typeface="Wingdings" panose="05000000000000000000" pitchFamily="2" charset="2"/>
              </a:rPr>
              <a:t></a:t>
            </a:r>
            <a:r>
              <a:rPr lang="cs-CZ" sz="2200" dirty="0"/>
              <a:t> nižší energetická náročnost.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48797520-5A2D-4959-A720-4EE4FF903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99" y="212079"/>
            <a:ext cx="2375101" cy="24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DA4741-9C8A-461B-B257-C3FE8BB1A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0A7CFD-BFF8-47F5-9B99-5832097E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Obchodování s kryptoměnami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500A6E-13AF-4DC1-8327-AB98AEF3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14451"/>
            <a:ext cx="11058000" cy="5338140"/>
          </a:xfrm>
        </p:spPr>
        <p:txBody>
          <a:bodyPr/>
          <a:lstStyle/>
          <a:p>
            <a:r>
              <a:rPr lang="cs-CZ" dirty="0"/>
              <a:t>Krypto-burzy, krypto-směnárny, směny a obchody v rámci „krypto-komunity“, </a:t>
            </a:r>
            <a:r>
              <a:rPr lang="cs-CZ" dirty="0" err="1"/>
              <a:t>bitcoinmaty</a:t>
            </a:r>
            <a:r>
              <a:rPr lang="cs-CZ" dirty="0"/>
              <a:t> (</a:t>
            </a:r>
            <a:r>
              <a:rPr lang="cs-CZ" dirty="0" err="1"/>
              <a:t>bitcoin</a:t>
            </a:r>
            <a:r>
              <a:rPr lang="cs-CZ" dirty="0"/>
              <a:t> bankomaty)</a:t>
            </a:r>
          </a:p>
          <a:p>
            <a:r>
              <a:rPr lang="cs-CZ" dirty="0"/>
              <a:t>ICO („primární nabídka </a:t>
            </a:r>
            <a:r>
              <a:rPr lang="cs-CZ" i="1" dirty="0" err="1"/>
              <a:t>coins</a:t>
            </a:r>
            <a:r>
              <a:rPr lang="cs-CZ" dirty="0"/>
              <a:t>“) - </a:t>
            </a:r>
            <a:r>
              <a:rPr lang="cs-CZ" i="1" dirty="0" err="1"/>
              <a:t>white</a:t>
            </a:r>
            <a:r>
              <a:rPr lang="cs-CZ" i="1" dirty="0"/>
              <a:t> </a:t>
            </a:r>
            <a:r>
              <a:rPr lang="cs-CZ" i="1" dirty="0" err="1"/>
              <a:t>paper</a:t>
            </a:r>
            <a:r>
              <a:rPr lang="cs-CZ" i="1" dirty="0"/>
              <a:t> </a:t>
            </a:r>
            <a:r>
              <a:rPr lang="cs-CZ" dirty="0"/>
              <a:t>(emisní podmínky, ve kterých je mj. informace o dané kryptoměně, o směřování kryptoměny a další informace pro /potenciální/ investory)</a:t>
            </a:r>
          </a:p>
          <a:p>
            <a:r>
              <a:rPr lang="cs-CZ" dirty="0"/>
              <a:t>Peněženky (základní druhy):</a:t>
            </a:r>
          </a:p>
          <a:p>
            <a:pPr lvl="1"/>
            <a:r>
              <a:rPr lang="cs-CZ" dirty="0"/>
              <a:t>Mobilní / desktopové - aplikace na mobilu (př. </a:t>
            </a:r>
            <a:r>
              <a:rPr lang="cs-CZ" dirty="0" err="1"/>
              <a:t>Coinomi</a:t>
            </a:r>
            <a:r>
              <a:rPr lang="cs-CZ" dirty="0"/>
              <a:t>, </a:t>
            </a:r>
            <a:r>
              <a:rPr lang="cs-CZ" dirty="0" err="1"/>
              <a:t>Jaxx</a:t>
            </a:r>
            <a:r>
              <a:rPr lang="cs-CZ" dirty="0"/>
              <a:t>) / PC </a:t>
            </a:r>
          </a:p>
          <a:p>
            <a:pPr lvl="1"/>
            <a:r>
              <a:rPr lang="cs-CZ" dirty="0"/>
              <a:t>Webové</a:t>
            </a:r>
          </a:p>
          <a:p>
            <a:pPr lvl="1"/>
            <a:r>
              <a:rPr lang="cs-CZ" dirty="0"/>
              <a:t>Hardwarové (př. Trezor)</a:t>
            </a:r>
          </a:p>
          <a:p>
            <a:pPr lvl="1"/>
            <a:r>
              <a:rPr lang="cs-CZ" dirty="0"/>
              <a:t>Papírové - vytištěný soukromý klíč a veřejný klíč</a:t>
            </a:r>
          </a:p>
          <a:p>
            <a:pPr lvl="1"/>
            <a:r>
              <a:rPr lang="cs-CZ" dirty="0"/>
              <a:t>+ full node - počítač je zároveň uzlem („těží“) a zároveň peněženkou</a:t>
            </a:r>
          </a:p>
        </p:txBody>
      </p:sp>
    </p:spTree>
    <p:extLst>
      <p:ext uri="{BB962C8B-B14F-4D97-AF65-F5344CB8AC3E}">
        <p14:creationId xmlns:p14="http://schemas.microsoft.com/office/powerpoint/2010/main" val="133556290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1757</Words>
  <Application>Microsoft Office PowerPoint</Application>
  <PresentationFormat>Širokoúhlá obrazovka</PresentationFormat>
  <Paragraphs>199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KRYPTOMĚNY Digitální výzva (nejen) pro právo</vt:lpstr>
      <vt:lpstr>Osnova přednášky</vt:lpstr>
      <vt:lpstr>KRYPTOMĚNY</vt:lpstr>
      <vt:lpstr>Vymezení pojmu</vt:lpstr>
      <vt:lpstr>Reakce českého zákonodárce</vt:lpstr>
      <vt:lpstr>Základní pilíře kryptoměn</vt:lpstr>
      <vt:lpstr>Kryptoměny - historický vývoj</vt:lpstr>
      <vt:lpstr>Kryptoměny - historický vývoj</vt:lpstr>
      <vt:lpstr>Obchodování s kryptoměnami</vt:lpstr>
      <vt:lpstr>Obchodování s kryptoměnami</vt:lpstr>
      <vt:lpstr>Využití kryptoměn</vt:lpstr>
      <vt:lpstr>Rizika a nevýhody spojená s kryptoměnami</vt:lpstr>
      <vt:lpstr>Nejznámější současné kryptoměny</vt:lpstr>
      <vt:lpstr>TOKENY</vt:lpstr>
      <vt:lpstr>Tokeny</vt:lpstr>
      <vt:lpstr>Druhy tokenů</vt:lpstr>
      <vt:lpstr>Soukromoprávní pojetí</vt:lpstr>
      <vt:lpstr>Soukromoprávní odpověď</vt:lpstr>
      <vt:lpstr>Veřejnoprávní pojetí</vt:lpstr>
      <vt:lpstr>Veřejnoprávní odpověď</vt:lpstr>
      <vt:lpstr>BLOCKCHAIN</vt:lpstr>
      <vt:lpstr>Blockchain</vt:lpstr>
      <vt:lpstr>Princip fungování</vt:lpstr>
      <vt:lpstr>Schéma blockchainu</vt:lpstr>
      <vt:lpstr>Současné i budoucí využití DLT technologií</vt:lpstr>
      <vt:lpstr>SMART CONTRACTS</vt:lpstr>
      <vt:lpstr>Co je na SC „smart“?</vt:lpstr>
      <vt:lpstr>Výhody a nevýhody SC</vt:lpstr>
      <vt:lpstr>Legislativní výzvy (nejen) pro českého zákonodárce</vt:lpstr>
      <vt:lpstr>BONUS: Příběh z Afriky</vt:lpstr>
      <vt:lpstr>Máte dotazy?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Kryptoměny</dc:title>
  <dc:creator>Roman Šafář</dc:creator>
  <cp:lastModifiedBy>Roman Šafář</cp:lastModifiedBy>
  <cp:revision>215</cp:revision>
  <dcterms:created xsi:type="dcterms:W3CDTF">2019-11-22T15:11:15Z</dcterms:created>
  <dcterms:modified xsi:type="dcterms:W3CDTF">2019-11-27T08:15:55Z</dcterms:modified>
</cp:coreProperties>
</file>