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70" r:id="rId4"/>
    <p:sldId id="272" r:id="rId5"/>
    <p:sldId id="273" r:id="rId6"/>
    <p:sldId id="258" r:id="rId7"/>
    <p:sldId id="262" r:id="rId8"/>
    <p:sldId id="259" r:id="rId9"/>
    <p:sldId id="260" r:id="rId10"/>
    <p:sldId id="278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B4B9BA-1B0D-F247-AF3E-59C3694A1449}" v="2" dt="2019-10-07T09:08:16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Janovec" userId="a620ffdc-f3f4-4d87-845c-ceda78ca3c9c" providerId="ADAL" clId="{2DB4B9BA-1B0D-F247-AF3E-59C3694A1449}"/>
    <pc:docChg chg="modSld">
      <pc:chgData name="Michal Janovec" userId="a620ffdc-f3f4-4d87-845c-ceda78ca3c9c" providerId="ADAL" clId="{2DB4B9BA-1B0D-F247-AF3E-59C3694A1449}" dt="2019-10-07T09:08:16.092" v="23"/>
      <pc:docMkLst>
        <pc:docMk/>
      </pc:docMkLst>
      <pc:sldChg chg="modSp">
        <pc:chgData name="Michal Janovec" userId="a620ffdc-f3f4-4d87-845c-ceda78ca3c9c" providerId="ADAL" clId="{2DB4B9BA-1B0D-F247-AF3E-59C3694A1449}" dt="2019-09-23T18:55:50.116" v="3" actId="20577"/>
        <pc:sldMkLst>
          <pc:docMk/>
          <pc:sldMk cId="118547657" sldId="257"/>
        </pc:sldMkLst>
        <pc:spChg chg="mod">
          <ac:chgData name="Michal Janovec" userId="a620ffdc-f3f4-4d87-845c-ceda78ca3c9c" providerId="ADAL" clId="{2DB4B9BA-1B0D-F247-AF3E-59C3694A1449}" dt="2019-09-23T18:55:50.116" v="3" actId="20577"/>
          <ac:spMkLst>
            <pc:docMk/>
            <pc:sldMk cId="118547657" sldId="257"/>
            <ac:spMk id="3" creationId="{00000000-0000-0000-0000-000000000000}"/>
          </ac:spMkLst>
        </pc:spChg>
      </pc:sldChg>
      <pc:sldChg chg="addSp delSp modSp">
        <pc:chgData name="Michal Janovec" userId="a620ffdc-f3f4-4d87-845c-ceda78ca3c9c" providerId="ADAL" clId="{2DB4B9BA-1B0D-F247-AF3E-59C3694A1449}" dt="2019-10-07T09:08:16.092" v="23"/>
        <pc:sldMkLst>
          <pc:docMk/>
          <pc:sldMk cId="2886686967" sldId="274"/>
        </pc:sldMkLst>
        <pc:spChg chg="mod">
          <ac:chgData name="Michal Janovec" userId="a620ffdc-f3f4-4d87-845c-ceda78ca3c9c" providerId="ADAL" clId="{2DB4B9BA-1B0D-F247-AF3E-59C3694A1449}" dt="2019-09-23T19:01:40.047" v="11" actId="20577"/>
          <ac:spMkLst>
            <pc:docMk/>
            <pc:sldMk cId="2886686967" sldId="274"/>
            <ac:spMk id="3" creationId="{00000000-0000-0000-0000-000000000000}"/>
          </ac:spMkLst>
        </pc:spChg>
        <pc:graphicFrameChg chg="add del modGraphic">
          <ac:chgData name="Michal Janovec" userId="a620ffdc-f3f4-4d87-845c-ceda78ca3c9c" providerId="ADAL" clId="{2DB4B9BA-1B0D-F247-AF3E-59C3694A1449}" dt="2019-10-07T09:08:16.092" v="23"/>
          <ac:graphicFrameMkLst>
            <pc:docMk/>
            <pc:sldMk cId="2886686967" sldId="274"/>
            <ac:graphicFrameMk id="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1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27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9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10/7/19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1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0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2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t>10/7/19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8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10/7/19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3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10/7/19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7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Finanční právo III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r>
              <a:rPr lang="cs-CZ"/>
              <a:t>Podzim </a:t>
            </a:r>
          </a:p>
          <a:p>
            <a:r>
              <a:rPr lang="cs-CZ"/>
              <a:t>Michal </a:t>
            </a:r>
            <a:r>
              <a:rPr lang="cs-CZ" dirty="0"/>
              <a:t>Janovec</a:t>
            </a:r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69" y="508825"/>
            <a:ext cx="9603275" cy="532575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Subjekty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750" y="902525"/>
            <a:ext cx="11468100" cy="5579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Dle zákona č. 256/2004 Sb., o podnikání na kapitálovém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400" y="1460500"/>
            <a:ext cx="10464800" cy="494030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/>
              <a:t>profesionální investoři (zákazníci) dle ZPKT</a:t>
            </a:r>
          </a:p>
          <a:p>
            <a:pPr lvl="1"/>
            <a:r>
              <a:rPr lang="cs-CZ" dirty="0"/>
              <a:t>obchodník s cennými papíry</a:t>
            </a:r>
          </a:p>
          <a:p>
            <a:pPr lvl="1"/>
            <a:r>
              <a:rPr lang="cs-CZ" dirty="0"/>
              <a:t>banka</a:t>
            </a:r>
          </a:p>
          <a:p>
            <a:pPr lvl="1"/>
            <a:r>
              <a:rPr lang="cs-CZ" dirty="0"/>
              <a:t>pojišťovna</a:t>
            </a:r>
          </a:p>
          <a:p>
            <a:pPr lvl="1"/>
            <a:r>
              <a:rPr lang="cs-CZ" dirty="0"/>
              <a:t>zajišťovna</a:t>
            </a:r>
          </a:p>
          <a:p>
            <a:pPr lvl="1"/>
            <a:r>
              <a:rPr lang="cs-CZ" dirty="0"/>
              <a:t>investiční společnost</a:t>
            </a:r>
          </a:p>
          <a:p>
            <a:pPr lvl="1"/>
            <a:r>
              <a:rPr lang="cs-CZ" dirty="0"/>
              <a:t>investiční fond</a:t>
            </a:r>
          </a:p>
          <a:p>
            <a:pPr lvl="1"/>
            <a:r>
              <a:rPr lang="cs-CZ" dirty="0"/>
              <a:t>penzijní fond</a:t>
            </a:r>
          </a:p>
          <a:p>
            <a:pPr lvl="1"/>
            <a:r>
              <a:rPr lang="cs-CZ" dirty="0"/>
              <a:t>penzijní společnost</a:t>
            </a:r>
          </a:p>
          <a:p>
            <a:pPr lvl="1"/>
            <a:r>
              <a:rPr lang="cs-CZ" dirty="0"/>
              <a:t>právnická osoba založená za účelem podnikání, která podle poslední účetní závěrky splňuje alespoň 2 ze 3 kritérií, kterými jsou:</a:t>
            </a:r>
          </a:p>
          <a:p>
            <a:r>
              <a:rPr lang="cs-CZ" dirty="0"/>
              <a:t>1. celková výše aktiv odpovídající částce alespoň 20 000 000 EUR,</a:t>
            </a:r>
          </a:p>
          <a:p>
            <a:r>
              <a:rPr lang="cs-CZ" dirty="0"/>
              <a:t>2. čistý roční obrat odpovídající částce alespoň 40 000 000 EUR,</a:t>
            </a:r>
          </a:p>
          <a:p>
            <a:r>
              <a:rPr lang="cs-CZ" dirty="0"/>
              <a:t>3. vlastní kapitál odpovídající částce alespoň 2 000 000 EUR,</a:t>
            </a:r>
          </a:p>
          <a:p>
            <a:r>
              <a:rPr lang="cs-CZ" dirty="0"/>
              <a:t>zahraniční osoba, obdobná některé z výše uvedených osob</a:t>
            </a:r>
          </a:p>
          <a:p>
            <a:pPr lvl="1"/>
            <a:r>
              <a:rPr lang="cs-CZ" dirty="0"/>
              <a:t>stát</a:t>
            </a:r>
          </a:p>
          <a:p>
            <a:pPr lvl="1"/>
            <a:r>
              <a:rPr lang="cs-CZ" dirty="0"/>
              <a:t>Česká národní banka, zahraniční centrální banka, Evropská centrální banka</a:t>
            </a:r>
          </a:p>
          <a:p>
            <a:pPr lvl="1"/>
            <a:r>
              <a:rPr lang="cs-CZ" dirty="0"/>
              <a:t>mezinárodní finanční instituce (např. Světová banka, MMF, EIB)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7509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Další účastníci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92100" y="216724"/>
            <a:ext cx="1149350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Instrumenty finančního trhu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Investiční nástroje dle ZPKT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investiční cenné papíry</a:t>
            </a:r>
          </a:p>
          <a:p>
            <a:r>
              <a:rPr lang="cs-CZ" b="1" dirty="0"/>
              <a:t>cenné papíry kolektivního investování</a:t>
            </a:r>
          </a:p>
          <a:p>
            <a:r>
              <a:rPr lang="cs-CZ" b="1" dirty="0"/>
              <a:t>nástroje peněžního trhu</a:t>
            </a:r>
          </a:p>
          <a:p>
            <a:r>
              <a:rPr lang="cs-CZ" b="1" dirty="0"/>
              <a:t>opce, </a:t>
            </a:r>
            <a:r>
              <a:rPr lang="cs-CZ" b="1" dirty="0" err="1"/>
              <a:t>futures</a:t>
            </a:r>
            <a:r>
              <a:rPr lang="cs-CZ" b="1" dirty="0"/>
              <a:t>, swapy, forwardy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7951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Investiční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/>
              <a:t>akcie</a:t>
            </a:r>
            <a:r>
              <a:rPr lang="cs-CZ" dirty="0"/>
              <a:t> 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/>
              <a:t>dluhopisy</a:t>
            </a:r>
            <a:r>
              <a:rPr lang="cs-CZ" dirty="0"/>
              <a:t> 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/>
              <a:t>cenné papíry nahrazující cenné papíry uvedené v písmenech a) a b), </a:t>
            </a:r>
          </a:p>
          <a:p>
            <a:endParaRPr lang="cs-CZ" dirty="0"/>
          </a:p>
          <a:p>
            <a:r>
              <a:rPr lang="cs-CZ" dirty="0"/>
              <a:t>cenné 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/>
              <a:t>cenné 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4004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44500" y="2746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Cenné papíry kolektivního investování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/>
              <a:t>akcie 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podílové 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02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Nástroje peněžního trhu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Nástroji peněžního trhu jsou nástroje, se kterými se obvykle obchoduje na peněžním trhu a které mají hodnotu, kterou lze kdykoliv přesně určit.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8957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opce, </a:t>
            </a:r>
            <a:r>
              <a:rPr lang="cs-CZ" b="1" dirty="0" err="1">
                <a:solidFill>
                  <a:schemeClr val="bg1"/>
                </a:solidFill>
              </a:rPr>
              <a:t>futures</a:t>
            </a:r>
            <a:r>
              <a:rPr lang="cs-CZ" b="1" dirty="0">
                <a:solidFill>
                  <a:schemeClr val="bg1"/>
                </a:solidFill>
              </a:rPr>
              <a:t>, swapy, forwardy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a jiné nástroje,</a:t>
            </a:r>
          </a:p>
          <a:p>
            <a:pPr marL="0" indent="0" algn="just">
              <a:buNone/>
            </a:pPr>
            <a:r>
              <a:rPr lang="cs-CZ" dirty="0"/>
              <a:t> 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vztahuje,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90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" y="203200"/>
            <a:ext cx="10972800" cy="1143000"/>
          </a:xfrm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Dohled ČNB nad finančním trhem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60500"/>
            <a:ext cx="9603275" cy="4005845"/>
          </a:xfrm>
        </p:spPr>
        <p:txBody>
          <a:bodyPr>
            <a:normAutofit fontScale="77500" lnSpcReduction="20000"/>
          </a:bodyPr>
          <a:lstStyle/>
          <a:p>
            <a:pPr marL="0" indent="0">
              <a:defRPr/>
            </a:pPr>
            <a:r>
              <a:rPr lang="cs-CZ" altLang="cs-CZ" b="1" dirty="0"/>
              <a:t>od 1.4.2006 veškerý finanční trh </a:t>
            </a:r>
            <a:r>
              <a:rPr lang="cs-CZ" altLang="cs-CZ" dirty="0"/>
              <a:t>(dříve též KCP, MF a ÚDDZ)</a:t>
            </a:r>
          </a:p>
          <a:p>
            <a:pPr marL="399600" lvl="1" indent="-179388">
              <a:defRPr/>
            </a:pPr>
            <a:r>
              <a:rPr lang="cs-CZ" altLang="cs-CZ" i="1" dirty="0"/>
              <a:t>nikoli nad veškerými finančními institucemi/činnostmi</a:t>
            </a:r>
          </a:p>
          <a:p>
            <a:pPr marL="399600" lvl="1" indent="-179388">
              <a:defRPr/>
            </a:pPr>
            <a:r>
              <a:rPr lang="cs-CZ" altLang="cs-CZ" i="1" dirty="0"/>
              <a:t>zahrnuje též některé zahraniční subjekty při podnikání v ČR</a:t>
            </a:r>
          </a:p>
          <a:p>
            <a:pPr marL="399600" lvl="1" indent="-179388">
              <a:defRPr/>
            </a:pPr>
            <a:r>
              <a:rPr lang="cs-CZ" altLang="cs-CZ" i="1" dirty="0"/>
              <a:t>odlišné cíle dohledu (obezřetnost x ochrana zákazníků)</a:t>
            </a:r>
          </a:p>
          <a:p>
            <a:pPr marL="399600" lvl="1" indent="-179388">
              <a:defRPr/>
            </a:pPr>
            <a:endParaRPr lang="cs-CZ" altLang="cs-CZ" sz="900" i="1" dirty="0"/>
          </a:p>
          <a:p>
            <a:pPr marL="0" indent="0">
              <a:defRPr/>
            </a:pPr>
            <a:r>
              <a:rPr lang="cs-CZ" altLang="cs-CZ" sz="2400" dirty="0"/>
              <a:t> </a:t>
            </a:r>
            <a:r>
              <a:rPr lang="cs-CZ" altLang="cs-CZ" b="1" dirty="0"/>
              <a:t>dohled na individuálním i konsolidovaném základě </a:t>
            </a:r>
            <a:r>
              <a:rPr lang="cs-CZ" altLang="cs-CZ" dirty="0"/>
              <a:t>(skupiny, konglomeráty), sílící přeshraniční aspekt</a:t>
            </a:r>
          </a:p>
          <a:p>
            <a:pPr marL="400050" lvl="1" indent="0">
              <a:defRPr/>
            </a:pPr>
            <a:r>
              <a:rPr lang="cs-CZ" altLang="cs-CZ" dirty="0"/>
              <a:t> licenční/povolovací činnost</a:t>
            </a:r>
          </a:p>
          <a:p>
            <a:pPr marL="400050" lvl="1" indent="0">
              <a:defRPr/>
            </a:pPr>
            <a:r>
              <a:rPr lang="cs-CZ" altLang="cs-CZ" dirty="0"/>
              <a:t> kontrola na dálku (výkaznictví a informační povinnost)</a:t>
            </a:r>
          </a:p>
          <a:p>
            <a:pPr marL="400050" lvl="1" indent="0">
              <a:defRPr/>
            </a:pPr>
            <a:r>
              <a:rPr lang="cs-CZ" altLang="cs-CZ" dirty="0"/>
              <a:t> kontrola na místě (kontrolní řád)</a:t>
            </a:r>
          </a:p>
          <a:p>
            <a:pPr marL="400050" lvl="1" indent="0">
              <a:defRPr/>
            </a:pPr>
            <a:r>
              <a:rPr lang="cs-CZ" altLang="cs-CZ" dirty="0"/>
              <a:t> řízení o uložení opatření k nápravě nebo sankce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861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79400" y="15250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Dohled ČNB nad 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500" b="1" dirty="0"/>
              <a:t>Počet subjektů finančního trhu ke dni 30. 6. 2019</a:t>
            </a:r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společnostmi</a:t>
            </a:r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98327"/>
              </p:ext>
            </p:extLst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49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32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86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53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68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483425"/>
            <a:ext cx="9603275" cy="6341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Podmínky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1346200"/>
            <a:ext cx="9958845" cy="412014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dirty="0"/>
              <a:t>Podmínky ukončení</a:t>
            </a:r>
          </a:p>
          <a:p>
            <a:pPr lvl="1">
              <a:defRPr/>
            </a:pPr>
            <a:r>
              <a:rPr lang="cs-CZ" dirty="0"/>
              <a:t>Aktualita z oblasti FP na semináři</a:t>
            </a:r>
          </a:p>
          <a:p>
            <a:pPr lvl="1">
              <a:defRPr/>
            </a:pPr>
            <a:r>
              <a:rPr lang="cs-CZ" dirty="0"/>
              <a:t>Účast na seminářích</a:t>
            </a:r>
          </a:p>
          <a:p>
            <a:pPr lvl="1">
              <a:defRPr/>
            </a:pPr>
            <a:r>
              <a:rPr lang="cs-CZ" dirty="0"/>
              <a:t>Seminární práce – do </a:t>
            </a:r>
            <a:r>
              <a:rPr lang="cs-CZ" dirty="0" err="1"/>
              <a:t>odevzdávárny</a:t>
            </a:r>
            <a:r>
              <a:rPr lang="cs-CZ" dirty="0"/>
              <a:t> nejpozději do 11.12.2019. Skupiny po 2 osobách (cca 6 stran).</a:t>
            </a:r>
          </a:p>
          <a:p>
            <a:pPr marL="457200" lvl="1" indent="0">
              <a:buNone/>
              <a:defRPr/>
            </a:pPr>
            <a:r>
              <a:rPr lang="cs-CZ" dirty="0"/>
              <a:t>Téma: Evropské Nařízení a Směrnice v oblasti regulace a dohledu finančního trhu – </a:t>
            </a:r>
            <a:r>
              <a:rPr lang="cs-CZ" dirty="0" err="1"/>
              <a:t>MiFID</a:t>
            </a:r>
            <a:r>
              <a:rPr lang="cs-CZ" dirty="0"/>
              <a:t>, CRR, CRD (</a:t>
            </a:r>
            <a:r>
              <a:rPr lang="cs-CZ" dirty="0" err="1"/>
              <a:t>Basel</a:t>
            </a:r>
            <a:r>
              <a:rPr lang="cs-CZ" dirty="0"/>
              <a:t> III), </a:t>
            </a:r>
            <a:r>
              <a:rPr lang="cs-CZ" dirty="0" err="1"/>
              <a:t>Solvency</a:t>
            </a:r>
            <a:r>
              <a:rPr lang="cs-CZ" dirty="0"/>
              <a:t>, BRRD, DGSD, MAR, Nebo judikát ESD ve věci finančního trhu (podléhá schválení)</a:t>
            </a:r>
          </a:p>
          <a:p>
            <a:pPr marL="457200" lvl="1" indent="0">
              <a:buNone/>
              <a:defRPr/>
            </a:pPr>
            <a:r>
              <a:rPr lang="cs-CZ" dirty="0"/>
              <a:t>Pojednání a přínos těchto evropských směrnic, co přinesly, jak reagoval trh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47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771" y="445325"/>
            <a:ext cx="9563130" cy="545276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371601"/>
            <a:ext cx="10934700" cy="5029199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ČNB uděluje </a:t>
            </a:r>
            <a:r>
              <a:rPr lang="cs-CZ" b="1" dirty="0"/>
              <a:t>licenci / povolení k činnosti </a:t>
            </a:r>
            <a:r>
              <a:rPr lang="cs-CZ" dirty="0"/>
              <a:t>– pojmový znak subjektů finančního trhu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>
                <a:solidFill>
                  <a:schemeClr val="accent2"/>
                </a:solidFill>
              </a:rPr>
              <a:t>Zánik licence / povolení k činnosti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sankčního odnětí </a:t>
            </a:r>
            <a:r>
              <a:rPr lang="cs-CZ" dirty="0"/>
              <a:t>povolení nebo licence,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</a:t>
            </a:r>
            <a:r>
              <a:rPr lang="cs-CZ" b="1" dirty="0"/>
              <a:t>odnětí povolení nebo licence na žádost </a:t>
            </a:r>
            <a:r>
              <a:rPr lang="cs-CZ" dirty="0"/>
              <a:t>subjektu finančního trhu,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 o svém zrušení a zániku </a:t>
            </a:r>
            <a:r>
              <a:rPr lang="cs-CZ" dirty="0"/>
              <a:t>podle § 68 obchodního zákoníku / § 168 odst. 2 nového občanského zákoníku,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jako důsledek </a:t>
            </a:r>
            <a:r>
              <a:rPr lang="cs-CZ" b="1" dirty="0"/>
              <a:t>rozhodnutí subjektu finančního trhu, že nadále nebude vykonávat činnost</a:t>
            </a:r>
            <a:r>
              <a:rPr lang="cs-CZ" dirty="0"/>
              <a:t>, k níž je povolení nebo licence třeba,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uplynutím doby</a:t>
            </a:r>
            <a:r>
              <a:rPr lang="cs-CZ" dirty="0"/>
              <a:t>, na kterou byl subjekt finančního trhu zřízen.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Následně: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Nevstupuje do likvidace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Vypořádání závazků subjektu finančního trhu vůči třetím osobám</a:t>
            </a:r>
            <a:r>
              <a:rPr lang="cs-CZ" dirty="0"/>
              <a:t>(dle typu subjektu finančního trhu např. vypořádání zákaznického majetku či vyplacení podílů podílníkům) pod dohledem ČNB</a:t>
            </a:r>
          </a:p>
        </p:txBody>
      </p:sp>
    </p:spTree>
    <p:extLst>
      <p:ext uri="{BB962C8B-B14F-4D97-AF65-F5344CB8AC3E}">
        <p14:creationId xmlns:p14="http://schemas.microsoft.com/office/powerpoint/2010/main" val="4167999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482600" y="147638"/>
            <a:ext cx="10972800" cy="1143000"/>
          </a:xfrm>
        </p:spPr>
        <p:txBody>
          <a:bodyPr>
            <a:normAutofit/>
          </a:bodyPr>
          <a:lstStyle/>
          <a:p>
            <a:r>
              <a:rPr lang="cs-CZ" sz="3000" dirty="0">
                <a:solidFill>
                  <a:schemeClr val="bg1"/>
                </a:solidFill>
              </a:rPr>
              <a:t>Vztah zániku povolení / licence subjektu finančního trhu a zrušení subjektu finančního trhu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47278"/>
              </p:ext>
            </p:extLst>
          </p:nvPr>
        </p:nvGraphicFramePr>
        <p:xfrm>
          <a:off x="520700" y="2002561"/>
          <a:ext cx="10642600" cy="4144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321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47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Zánik povolení / licence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b="1" dirty="0">
                          <a:solidFill>
                            <a:schemeClr val="bg1"/>
                          </a:solidFill>
                          <a:effectLst/>
                        </a:rPr>
                        <a:t>Zrušení subjektu finančního trhu</a:t>
                      </a:r>
                      <a:endParaRPr lang="cs-CZ" sz="15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sankčního odnětí povolení / licence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odnětí povolení / licence na žádost subjektu finančního trhu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47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může dále existovat jako běžná obchodní společnost 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36">
                <a:tc rowSpan="2"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Na základě rozhodnutí subjektu finančního trhu o svém zrušení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07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bez likvidace – zánik povolení / licence dnem výmazu subjektu finančního trhu z obchodního rejstříku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942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Na základě rozhodnutí subjektu finančního trhu, že nadále nebude vykonávat činnost, k níž je povolení / licence třeba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subjekt se neruší, ale dále existuje jako běžná obchodní společnost – dohled České národní banky nad vypořádáním závazků vůči třetím osobám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0471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Uplynutím doby, na kterou byl subjekt finančního trhu zřízen </a:t>
                      </a:r>
                      <a:endParaRPr lang="cs-CZ" sz="15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 likvidací</a:t>
                      </a:r>
                      <a:endParaRPr lang="cs-CZ" sz="15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1241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04800" y="122238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Důsledky zániku licence / povolení k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77281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Zrušení</a:t>
            </a:r>
            <a:r>
              <a:rPr lang="cs-CZ" b="1" dirty="0"/>
              <a:t> subjektu finančního trhu ex lege:</a:t>
            </a:r>
          </a:p>
          <a:p>
            <a:pPr marL="0" indent="0">
              <a:buNone/>
            </a:pPr>
            <a:endParaRPr lang="cs-CZ" sz="1200" b="1" dirty="0"/>
          </a:p>
          <a:p>
            <a:r>
              <a:rPr lang="cs-CZ" b="1" dirty="0"/>
              <a:t>Spořitelní a úvěrní družstvo  </a:t>
            </a:r>
            <a:r>
              <a:rPr lang="cs-CZ" dirty="0"/>
              <a:t>-  § 13 odst. 3 zákona o spořitelních a úvěrních družstvech </a:t>
            </a:r>
          </a:p>
          <a:p>
            <a:r>
              <a:rPr lang="cs-CZ" b="1" dirty="0"/>
              <a:t>Samosprávný investiční fond </a:t>
            </a:r>
            <a:r>
              <a:rPr lang="cs-CZ" dirty="0"/>
              <a:t>- § 554 odst. 2 zákona o investičních společnostech a investičních fondech</a:t>
            </a:r>
          </a:p>
          <a:p>
            <a:r>
              <a:rPr lang="cs-CZ" b="1" dirty="0"/>
              <a:t>Pojišťovna, zajišťovna </a:t>
            </a:r>
            <a:r>
              <a:rPr lang="cs-CZ" dirty="0"/>
              <a:t>- § 116 odst. 3 zákona o pojišťovnictví</a:t>
            </a:r>
          </a:p>
          <a:p>
            <a:r>
              <a:rPr lang="cs-CZ" b="1" dirty="0"/>
              <a:t>Penzijní společnost </a:t>
            </a:r>
            <a:r>
              <a:rPr lang="cs-CZ" dirty="0"/>
              <a:t>- § 152 odst. 5 zákona o doplňkovém penzijním spoření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22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Program seminář Finanční právo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Finanční trh - úvod</a:t>
            </a:r>
          </a:p>
          <a:p>
            <a:r>
              <a:rPr lang="cs-CZ" dirty="0"/>
              <a:t>Úvěrový trh – banky a družstevní záložny, ochrana vkladů</a:t>
            </a:r>
          </a:p>
          <a:p>
            <a:r>
              <a:rPr lang="cs-CZ" dirty="0"/>
              <a:t>Kapitálový trh</a:t>
            </a:r>
          </a:p>
          <a:p>
            <a:r>
              <a:rPr lang="cs-CZ" dirty="0"/>
              <a:t>Zrušení a zánik subjektů finančního trhu, úpadek subjektů finančního trhu</a:t>
            </a:r>
          </a:p>
          <a:p>
            <a:r>
              <a:rPr lang="cs-CZ" dirty="0"/>
              <a:t>Pojištění</a:t>
            </a:r>
          </a:p>
          <a:p>
            <a:r>
              <a:rPr lang="cs-CZ" dirty="0"/>
              <a:t>Peněžní trh a Devizový</a:t>
            </a:r>
          </a:p>
          <a:p>
            <a:r>
              <a:rPr lang="cs-CZ" dirty="0"/>
              <a:t>Devizový trh a trh komoditní</a:t>
            </a:r>
          </a:p>
          <a:p>
            <a:r>
              <a:rPr lang="cs-CZ" dirty="0"/>
              <a:t>Diskuze nad seminárními pracemi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4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Členění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organizovaný 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mezibankovní 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na finančním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- Ministerstvo financí</a:t>
            </a:r>
          </a:p>
          <a:p>
            <a:pPr marL="0" indent="0">
              <a:buNone/>
            </a:pPr>
            <a:r>
              <a:rPr lang="cs-CZ" dirty="0"/>
              <a:t>			   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		    - jiné státní/veřejné instituce</a:t>
            </a:r>
          </a:p>
          <a:p>
            <a:endParaRPr lang="cs-CZ" dirty="0"/>
          </a:p>
          <a:p>
            <a:r>
              <a:rPr lang="cs-CZ" b="1" dirty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3270" y="585025"/>
            <a:ext cx="9603275" cy="16427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2170" y="1701801"/>
            <a:ext cx="9603275" cy="434874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zákon č. 21/1992 Sb., o bankách</a:t>
            </a:r>
          </a:p>
          <a:p>
            <a:r>
              <a:rPr lang="cs-CZ" dirty="0"/>
              <a:t>zákon č. 87/1995 Sb., o spořitelních a úvěrních družstvech</a:t>
            </a:r>
          </a:p>
          <a:p>
            <a:r>
              <a:rPr lang="cs-CZ" dirty="0"/>
              <a:t>zákon č. 96/1993 Sb., o stavebním spoření</a:t>
            </a:r>
          </a:p>
          <a:p>
            <a:r>
              <a:rPr lang="cs-CZ" dirty="0"/>
              <a:t>zákon č. 277/2009 Sb., o pojišťovnictví</a:t>
            </a:r>
          </a:p>
          <a:p>
            <a:r>
              <a:rPr lang="cs-CZ" dirty="0"/>
              <a:t>zákon č. 38/2004 Sb., o pojišťovacích zprostředkovatelích a likvidátorech pojistných událostí</a:t>
            </a:r>
          </a:p>
          <a:p>
            <a:r>
              <a:rPr lang="cs-CZ" dirty="0"/>
              <a:t>zákon č. 42/1994 Sb., o penzijním připojištění se státním příspěvkem</a:t>
            </a:r>
          </a:p>
          <a:p>
            <a:r>
              <a:rPr lang="cs-CZ" dirty="0"/>
              <a:t>zákon č. 427/2011 Sb., o doplňkovém penzijním spoření</a:t>
            </a:r>
          </a:p>
          <a:p>
            <a:r>
              <a:rPr lang="cs-CZ" dirty="0"/>
              <a:t>zákon č. 240/2013 Sb., o investičních společnostech a investičních fondech</a:t>
            </a:r>
          </a:p>
          <a:p>
            <a:r>
              <a:rPr lang="cs-CZ" dirty="0"/>
              <a:t>zákon č. 256/2004 Sb., o podnikání na kapitálovém trhu</a:t>
            </a:r>
          </a:p>
          <a:p>
            <a:r>
              <a:rPr lang="cs-CZ" dirty="0"/>
              <a:t>zákon č. 6/1993 Sb., o České národní bance</a:t>
            </a:r>
          </a:p>
          <a:p>
            <a:r>
              <a:rPr lang="cs-CZ" dirty="0"/>
              <a:t>zákon č. 15/1998 Sb., o dohledu v oblasti kapitálového trhu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16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200" y="261938"/>
            <a:ext cx="10972800" cy="114300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Právní odvětví a pododvětví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Subjekty finančního trhu</a:t>
            </a:r>
            <a:br>
              <a:rPr lang="cs-CZ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emitenti</a:t>
            </a:r>
          </a:p>
          <a:p>
            <a:pPr lvl="0"/>
            <a:r>
              <a:rPr lang="cs-CZ" dirty="0"/>
              <a:t>investoři</a:t>
            </a:r>
          </a:p>
          <a:p>
            <a:pPr lvl="0"/>
            <a:r>
              <a:rPr lang="cs-CZ" dirty="0"/>
              <a:t>finanční zprostředkovatelé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212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146</TotalTime>
  <Words>1078</Words>
  <Application>Microsoft Macintosh PowerPoint</Application>
  <PresentationFormat>Widescreen</PresentationFormat>
  <Paragraphs>216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Diseño predeterminado</vt:lpstr>
      <vt:lpstr>Finanční právo III</vt:lpstr>
      <vt:lpstr>Podmínky ukončení</vt:lpstr>
      <vt:lpstr>Program seminář Finanční právo III</vt:lpstr>
      <vt:lpstr>Členění finančního trhu </vt:lpstr>
      <vt:lpstr>Subjekty na finančním trhu </vt:lpstr>
      <vt:lpstr>Právní úprava finančního trhu</vt:lpstr>
      <vt:lpstr>PowerPoint Presentation</vt:lpstr>
      <vt:lpstr>Právní odvětví a pododvětví </vt:lpstr>
      <vt:lpstr>Subjekty finančního trhu </vt:lpstr>
      <vt:lpstr>Subjekty v ČR</vt:lpstr>
      <vt:lpstr>Dle zákona č. 256/2004 Sb., o podnikání na kapitálovém trhu </vt:lpstr>
      <vt:lpstr>Další účastníci finančního trhu </vt:lpstr>
      <vt:lpstr>Instrumenty finančního trhu Investiční nástroje dle ZPKT</vt:lpstr>
      <vt:lpstr>Investiční cenné papíry</vt:lpstr>
      <vt:lpstr>Cenné papíry kolektivního investování</vt:lpstr>
      <vt:lpstr>Nástroje peněžního trhu</vt:lpstr>
      <vt:lpstr>opce, futures, swapy, forwardy </vt:lpstr>
      <vt:lpstr>Dohled ČNB nad finančním trhem</vt:lpstr>
      <vt:lpstr>Dohled ČNB nad subjekty finančního trhu</vt:lpstr>
      <vt:lpstr>Licence / povolení k činnosti</vt:lpstr>
      <vt:lpstr>Vztah zániku povolení / licence subjektu finančního trhu a zrušení subjektu finančního trhu</vt:lpstr>
      <vt:lpstr>Důsledky zániku licence / povolení k činnosti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17</cp:revision>
  <dcterms:created xsi:type="dcterms:W3CDTF">2016-10-06T11:56:38Z</dcterms:created>
  <dcterms:modified xsi:type="dcterms:W3CDTF">2019-10-07T09:08:26Z</dcterms:modified>
</cp:coreProperties>
</file>