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9"/>
  </p:handoutMasterIdLst>
  <p:sldIdLst>
    <p:sldId id="256" r:id="rId2"/>
    <p:sldId id="278" r:id="rId3"/>
    <p:sldId id="279" r:id="rId4"/>
    <p:sldId id="280" r:id="rId5"/>
    <p:sldId id="271" r:id="rId6"/>
    <p:sldId id="267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90" r:id="rId16"/>
    <p:sldId id="291" r:id="rId17"/>
    <p:sldId id="292" r:id="rId18"/>
    <p:sldId id="293" r:id="rId19"/>
    <p:sldId id="294" r:id="rId20"/>
    <p:sldId id="277" r:id="rId21"/>
    <p:sldId id="295" r:id="rId22"/>
    <p:sldId id="296" r:id="rId23"/>
    <p:sldId id="297" r:id="rId24"/>
    <p:sldId id="299" r:id="rId25"/>
    <p:sldId id="300" r:id="rId26"/>
    <p:sldId id="298" r:id="rId27"/>
    <p:sldId id="261" r:id="rId28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40864" y="475488"/>
            <a:ext cx="9354312" cy="2173224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Měnové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Finanční právo 3</a:t>
            </a:r>
          </a:p>
          <a:p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46890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ČR -  oběh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890345"/>
            <a:ext cx="10018713" cy="4255477"/>
          </a:xfrm>
        </p:spPr>
        <p:txBody>
          <a:bodyPr anchor="t">
            <a:noAutofit/>
          </a:bodyPr>
          <a:lstStyle/>
          <a:p>
            <a:r>
              <a:rPr lang="cs-CZ" sz="3200" dirty="0"/>
              <a:t>Každý je povinen přijmout tuzemské bankovky a mince bez omezení, ledaže je oprávněn jejich příjem </a:t>
            </a:r>
            <a:r>
              <a:rPr lang="cs-CZ" sz="3200" dirty="0" smtClean="0"/>
              <a:t>odmítnout</a:t>
            </a:r>
          </a:p>
          <a:p>
            <a:r>
              <a:rPr lang="cs-CZ" sz="3200" dirty="0" smtClean="0"/>
              <a:t>Odmítnout lze např.:</a:t>
            </a:r>
          </a:p>
          <a:p>
            <a:pPr lvl="1"/>
            <a:r>
              <a:rPr lang="cs-CZ" sz="2800" dirty="0" smtClean="0"/>
              <a:t>50 a více mincí</a:t>
            </a:r>
          </a:p>
          <a:p>
            <a:pPr lvl="1"/>
            <a:r>
              <a:rPr lang="cs-CZ" sz="2800" dirty="0" smtClean="0"/>
              <a:t>Neplatné bankovky a mince</a:t>
            </a:r>
          </a:p>
          <a:p>
            <a:pPr lvl="1"/>
            <a:r>
              <a:rPr lang="cs-CZ" sz="2800" dirty="0" smtClean="0"/>
              <a:t>Neroztříděné bankovky a mince</a:t>
            </a:r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2775749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13469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ČR -  oběh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890345"/>
            <a:ext cx="10018713" cy="4255477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Ten</a:t>
            </a:r>
            <a:r>
              <a:rPr lang="cs-CZ" sz="2800" dirty="0"/>
              <a:t>, kdo přijímá tuzemské bankovky nebo mince jako plnění vlastní pohledávky, nesmí za jejich přijetí požadovat </a:t>
            </a:r>
            <a:r>
              <a:rPr lang="cs-CZ" sz="2800" dirty="0" smtClean="0"/>
              <a:t>úplatu</a:t>
            </a:r>
          </a:p>
          <a:p>
            <a:endParaRPr lang="cs-CZ" sz="2800" dirty="0"/>
          </a:p>
          <a:p>
            <a:r>
              <a:rPr lang="cs-CZ" sz="2800" dirty="0" smtClean="0"/>
              <a:t>Není-li dohodnuto jinak, přechází </a:t>
            </a:r>
            <a:r>
              <a:rPr lang="cs-CZ" sz="2800" dirty="0"/>
              <a:t>na příjemce </a:t>
            </a:r>
            <a:r>
              <a:rPr lang="cs-CZ" sz="2800" dirty="0" smtClean="0"/>
              <a:t>převzetím hotovosti </a:t>
            </a:r>
            <a:r>
              <a:rPr lang="cs-CZ" sz="2800" dirty="0"/>
              <a:t>odpovědnost za </a:t>
            </a:r>
            <a:r>
              <a:rPr lang="cs-CZ" sz="2800" dirty="0" smtClean="0"/>
              <a:t>správný </a:t>
            </a:r>
            <a:r>
              <a:rPr lang="cs-CZ" sz="2800" dirty="0"/>
              <a:t>počet a </a:t>
            </a:r>
            <a:r>
              <a:rPr lang="cs-CZ" sz="2800" dirty="0" smtClean="0"/>
              <a:t>pravost</a:t>
            </a:r>
          </a:p>
          <a:p>
            <a:pPr lvl="1"/>
            <a:r>
              <a:rPr lang="cs-CZ" sz="2400" dirty="0" smtClean="0"/>
              <a:t>To </a:t>
            </a:r>
            <a:r>
              <a:rPr lang="cs-CZ" sz="2400" dirty="0"/>
              <a:t>neplatí, pokud příjemce neměl možnost si jejich správný počet a pravost </a:t>
            </a:r>
            <a:r>
              <a:rPr lang="cs-CZ" sz="2400" dirty="0" smtClean="0"/>
              <a:t>zkontrolovat</a:t>
            </a:r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1195016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31064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ČR -  oběh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55648"/>
            <a:ext cx="10018713" cy="4255477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Bankovky nevhodné pro oběh</a:t>
            </a:r>
          </a:p>
          <a:p>
            <a:r>
              <a:rPr lang="cs-CZ" sz="2800" dirty="0" smtClean="0"/>
              <a:t>Banky a </a:t>
            </a:r>
            <a:r>
              <a:rPr lang="cs-CZ" sz="2800" dirty="0"/>
              <a:t>směnárník nevrací zpět do oběhu tuzemské bankovky a mince nevhodné pro další oběh a předává je </a:t>
            </a:r>
            <a:r>
              <a:rPr lang="cs-CZ" sz="2800" dirty="0" smtClean="0"/>
              <a:t>ČNB</a:t>
            </a:r>
          </a:p>
          <a:p>
            <a:r>
              <a:rPr lang="cs-CZ" sz="2800" dirty="0" smtClean="0"/>
              <a:t>Fyzická </a:t>
            </a:r>
            <a:r>
              <a:rPr lang="cs-CZ" sz="2800" dirty="0"/>
              <a:t>osoba s výjimkou směnárníka vrací tuzemské bankovky a mince opotřebované oběhem a běžně poškozené zpět do </a:t>
            </a:r>
            <a:r>
              <a:rPr lang="cs-CZ" sz="2800" dirty="0" smtClean="0"/>
              <a:t>oběhu</a:t>
            </a:r>
          </a:p>
          <a:p>
            <a:endParaRPr lang="cs-CZ" sz="2800" dirty="0" smtClean="0"/>
          </a:p>
          <a:p>
            <a:r>
              <a:rPr lang="cs-CZ" sz="2800" dirty="0" smtClean="0"/>
              <a:t>ČNB a banky bezplatně </a:t>
            </a:r>
            <a:r>
              <a:rPr lang="cs-CZ" sz="2800" dirty="0"/>
              <a:t>vymění běžně poškozené tuzemské bankovky a mince za nepoškozené tuzemské bankovky a mince, </a:t>
            </a:r>
            <a:r>
              <a:rPr lang="cs-CZ" sz="2800" dirty="0" smtClean="0"/>
              <a:t>jestliže jsou celé nebo </a:t>
            </a:r>
            <a:r>
              <a:rPr lang="cs-CZ" sz="2800" dirty="0"/>
              <a:t>se jedná o bankovky, jejichž celková plocha je větší než 50 </a:t>
            </a:r>
            <a:r>
              <a:rPr lang="cs-CZ" sz="2800" dirty="0" smtClean="0"/>
              <a:t>%...</a:t>
            </a:r>
            <a:endParaRPr lang="cs-CZ" sz="2800" dirty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6711352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3774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ČR -  ochrana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890345"/>
            <a:ext cx="10018713" cy="4255477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Každý </a:t>
            </a:r>
            <a:r>
              <a:rPr lang="cs-CZ" sz="2800" dirty="0"/>
              <a:t>může odmítnout přijetí bankovek nebo mincí, u kterých existuje důvodné podezření, že jsou padělané nebo </a:t>
            </a:r>
            <a:r>
              <a:rPr lang="cs-CZ" sz="2800" dirty="0" smtClean="0"/>
              <a:t>pozměněné, </a:t>
            </a:r>
            <a:r>
              <a:rPr lang="cs-CZ" sz="2800" dirty="0"/>
              <a:t>ledaže je povinen je </a:t>
            </a:r>
            <a:r>
              <a:rPr lang="cs-CZ" sz="2800" dirty="0" smtClean="0"/>
              <a:t>zadržet</a:t>
            </a:r>
          </a:p>
          <a:p>
            <a:r>
              <a:rPr lang="cs-CZ" sz="2800" dirty="0" smtClean="0"/>
              <a:t>Směnárník a banky vždy zadrží, vyzve k prokázání totožnosti, předá ČNB</a:t>
            </a:r>
          </a:p>
          <a:p>
            <a:endParaRPr lang="cs-CZ" sz="2800" dirty="0"/>
          </a:p>
          <a:p>
            <a:r>
              <a:rPr lang="cs-CZ" sz="2800" dirty="0" smtClean="0"/>
              <a:t>Např. nezadržení padělaných bankovek směnárníkem či bankou je přestupkem</a:t>
            </a:r>
          </a:p>
        </p:txBody>
      </p:sp>
    </p:spTree>
    <p:extLst>
      <p:ext uri="{BB962C8B-B14F-4D97-AF65-F5344CB8AC3E}">
        <p14:creationId xmlns:p14="http://schemas.microsoft.com/office/powerpoint/2010/main" val="36161765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3774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ČR -  prováděcí vyhláška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890345"/>
            <a:ext cx="10018713" cy="4255477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Způsoby balení bankovek a mincí</a:t>
            </a:r>
          </a:p>
          <a:p>
            <a:r>
              <a:rPr lang="cs-CZ" sz="2800" dirty="0" smtClean="0"/>
              <a:t>Standardy zpracování bankovek a mincí</a:t>
            </a:r>
          </a:p>
          <a:p>
            <a:r>
              <a:rPr lang="cs-CZ" sz="2800" dirty="0" smtClean="0"/>
              <a:t>Popis míry opotřebení</a:t>
            </a:r>
          </a:p>
          <a:p>
            <a:r>
              <a:rPr lang="cs-CZ" sz="2800" dirty="0" smtClean="0"/>
              <a:t>Postup při zadržování bankovek a mincí</a:t>
            </a:r>
          </a:p>
          <a:p>
            <a:r>
              <a:rPr lang="cs-CZ" sz="2800" dirty="0" smtClean="0"/>
              <a:t>Postup při výměně</a:t>
            </a:r>
          </a:p>
        </p:txBody>
      </p:sp>
    </p:spTree>
    <p:extLst>
      <p:ext uri="{BB962C8B-B14F-4D97-AF65-F5344CB8AC3E}">
        <p14:creationId xmlns:p14="http://schemas.microsoft.com/office/powerpoint/2010/main" val="4074342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3774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ČR -  trestné činy, příklady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890345"/>
            <a:ext cx="10018713" cy="4255477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Zák. č. 40/2009 Sb., trestní zákoník</a:t>
            </a:r>
          </a:p>
          <a:p>
            <a:r>
              <a:rPr lang="cs-CZ" sz="2800" dirty="0" smtClean="0"/>
              <a:t>§ 233 Padělání peněz a pozměnění peněz</a:t>
            </a:r>
          </a:p>
          <a:p>
            <a:r>
              <a:rPr lang="cs-CZ" b="1" dirty="0" smtClean="0"/>
              <a:t>(1)</a:t>
            </a:r>
            <a:r>
              <a:rPr lang="cs-CZ" dirty="0" smtClean="0"/>
              <a:t> Kdo sobě nebo jinému opatří nebo přechovává padělané nebo pozměněné peníze nebo prvky peněz sloužící k ochraně proti jejich padělání, bude potrestán odnětím svobody na jeden rok až pět let.</a:t>
            </a:r>
          </a:p>
          <a:p>
            <a:r>
              <a:rPr lang="cs-CZ" b="1" dirty="0" smtClean="0"/>
              <a:t>(2)</a:t>
            </a:r>
            <a:r>
              <a:rPr lang="cs-CZ" dirty="0" smtClean="0"/>
              <a:t> Kdo padělá nebo pozmění peníze v úmyslu udat je jako pravé nebo platné anebo jako peníze vyšší hodnoty, nebo</a:t>
            </a:r>
          </a:p>
          <a:p>
            <a:r>
              <a:rPr lang="cs-CZ" dirty="0" smtClean="0"/>
              <a:t>kdo padělané nebo pozměněné peníze udá jako pravé nebo platné anebo jako peníze vyšší hodnoty,</a:t>
            </a:r>
          </a:p>
          <a:p>
            <a:r>
              <a:rPr lang="cs-CZ" dirty="0" smtClean="0"/>
              <a:t>bude potrestán odnětím svobody na tři léta až osm let.</a:t>
            </a:r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9640072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9144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ČR -  trestné 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890345"/>
            <a:ext cx="10018713" cy="4255477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Zák. č. 40/2009 Sb., trestní zákoník</a:t>
            </a:r>
          </a:p>
          <a:p>
            <a:r>
              <a:rPr lang="cs-CZ" sz="2800" dirty="0" smtClean="0"/>
              <a:t>§ 235 Udávání padělaných a pozměněných peněz</a:t>
            </a:r>
          </a:p>
          <a:p>
            <a:r>
              <a:rPr lang="cs-CZ" dirty="0" smtClean="0"/>
              <a:t>Kdo padělané nebo pozměněné peníze, jimiž mu bylo placeno jako pravými, udá jako pravé, bude potrestán odnětím svobody až na dvě léta, zákazem činnosti nebo propadnutím věci.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6604038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252984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ČR -  trestné 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890345"/>
            <a:ext cx="10018713" cy="4255477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Zák. č. 40/2009 Sb., trestní zákoník</a:t>
            </a:r>
          </a:p>
          <a:p>
            <a:r>
              <a:rPr lang="cs-CZ" sz="2800" dirty="0" smtClean="0"/>
              <a:t>§ 239 Ohrožování oběhu tuzemských peněz</a:t>
            </a:r>
          </a:p>
          <a:p>
            <a:r>
              <a:rPr lang="cs-CZ" b="1" dirty="0" smtClean="0"/>
              <a:t>(1)</a:t>
            </a:r>
            <a:r>
              <a:rPr lang="cs-CZ" dirty="0" smtClean="0"/>
              <a:t> Kdo neoprávněně vyrobí nebo vydá náhražky tuzemských peněz, nebo</a:t>
            </a:r>
          </a:p>
          <a:p>
            <a:r>
              <a:rPr lang="cs-CZ" dirty="0" smtClean="0"/>
              <a:t>kdo takové náhražky neoprávněně dává do oběhu,</a:t>
            </a:r>
          </a:p>
          <a:p>
            <a:r>
              <a:rPr lang="cs-CZ" dirty="0" smtClean="0"/>
              <a:t>bude potrestán odnětím svobody až na šest měsíců, zákazem činnosti nebo propadnutím věci.</a:t>
            </a:r>
          </a:p>
          <a:p>
            <a:r>
              <a:rPr lang="cs-CZ" b="1" dirty="0" smtClean="0"/>
              <a:t>(2)</a:t>
            </a:r>
            <a:r>
              <a:rPr lang="cs-CZ" dirty="0" smtClean="0"/>
              <a:t> Stejně bude potrestán, kdo</a:t>
            </a:r>
          </a:p>
          <a:p>
            <a:r>
              <a:rPr lang="cs-CZ" b="1" dirty="0" smtClean="0"/>
              <a:t>a)</a:t>
            </a:r>
            <a:r>
              <a:rPr lang="cs-CZ" dirty="0" smtClean="0"/>
              <a:t> bez zákonného důvodu odmítá tuzemské peníze, nebo</a:t>
            </a:r>
          </a:p>
          <a:p>
            <a:r>
              <a:rPr lang="cs-CZ" b="1" dirty="0" smtClean="0"/>
              <a:t>b)</a:t>
            </a:r>
            <a:r>
              <a:rPr lang="cs-CZ" dirty="0" smtClean="0"/>
              <a:t> poškozuje tuzemské peníze.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385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Vznik a zánik účetních (žirových) peněz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Účetní peníze jsou představované účetními zůstatky na bankovních účtech</a:t>
            </a:r>
          </a:p>
          <a:p>
            <a:r>
              <a:rPr lang="cs-CZ" sz="2800" dirty="0" smtClean="0"/>
              <a:t>Závazek banky, pohledávka vkladatele</a:t>
            </a:r>
          </a:p>
          <a:p>
            <a:r>
              <a:rPr lang="cs-CZ" sz="2800" dirty="0" smtClean="0"/>
              <a:t>Při bankovním úvěru vznik nových účetních peněz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odlišní „emitenti“, stejná kupní síla</a:t>
            </a:r>
          </a:p>
          <a:p>
            <a:r>
              <a:rPr lang="cs-CZ" sz="2800" dirty="0" smtClean="0"/>
              <a:t>ovlivňování emise v rámci provádění měnové politiky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152061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Rezervy (rezervní peníze)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Rovněž forma účetních záznamů (</a:t>
            </a:r>
            <a:r>
              <a:rPr lang="cs-CZ" sz="2800" i="1" dirty="0" smtClean="0"/>
              <a:t>de facto </a:t>
            </a:r>
            <a:r>
              <a:rPr lang="cs-CZ" sz="2800" dirty="0" smtClean="0"/>
              <a:t>také účetní peníze)</a:t>
            </a:r>
          </a:p>
          <a:p>
            <a:r>
              <a:rPr lang="cs-CZ" sz="2800" dirty="0" smtClean="0"/>
              <a:t>Emitent centrální banka</a:t>
            </a:r>
          </a:p>
          <a:p>
            <a:r>
              <a:rPr lang="cs-CZ" sz="2800" dirty="0" smtClean="0"/>
              <a:t>Omezený přístup (pouze pro držitele rezervních účtů)</a:t>
            </a:r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Jaký je vztah rezervních účtů a mezibankovních plateb?</a:t>
            </a:r>
          </a:p>
          <a:p>
            <a:r>
              <a:rPr lang="cs-CZ" sz="2800" dirty="0" smtClean="0"/>
              <a:t>Co jsou to tzv. povinné minimální rezervy?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1181449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Struktura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00655"/>
            <a:ext cx="10018713" cy="3429000"/>
          </a:xfrm>
        </p:spPr>
        <p:txBody>
          <a:bodyPr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Co je měnové právo? Jakou má pozici v systému práva finančního?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Právní úprava hotovostních peněz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P</a:t>
            </a:r>
            <a:r>
              <a:rPr lang="cs-CZ" sz="3200" dirty="0" smtClean="0"/>
              <a:t>rávní úprava bezhotovostních peněz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Právní aspekty eura</a:t>
            </a:r>
          </a:p>
          <a:p>
            <a:pPr marL="0" indent="0">
              <a:buNone/>
            </a:pPr>
            <a:r>
              <a:rPr lang="cs-CZ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97635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Právní úprava bezhotovostních peněz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Zákon č. 6/1993 Sb., o ČNB</a:t>
            </a:r>
          </a:p>
          <a:p>
            <a:r>
              <a:rPr lang="cs-CZ" dirty="0" smtClean="0"/>
              <a:t>Zákon č. 21/1992 Sb., o bankách</a:t>
            </a:r>
          </a:p>
          <a:p>
            <a:r>
              <a:rPr lang="cs-CZ" dirty="0" smtClean="0"/>
              <a:t>Zákon č. 87/1995 Sb., o spořitelních a úvěrních družstvech</a:t>
            </a:r>
          </a:p>
          <a:p>
            <a:r>
              <a:rPr lang="cs-CZ" dirty="0"/>
              <a:t>a</a:t>
            </a:r>
            <a:r>
              <a:rPr lang="cs-CZ" dirty="0" smtClean="0"/>
              <a:t> další ...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2079226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63184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eurozóně - vznik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31023"/>
            <a:ext cx="10018713" cy="4018086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Maastrichtská smlouva (1992)</a:t>
            </a:r>
          </a:p>
          <a:p>
            <a:r>
              <a:rPr lang="cs-CZ" sz="2800" dirty="0" smtClean="0"/>
              <a:t>Euro v bezhotovostní podobě od 1999</a:t>
            </a:r>
          </a:p>
          <a:p>
            <a:r>
              <a:rPr lang="cs-CZ" sz="2800" dirty="0" smtClean="0"/>
              <a:t>Bankovky a mince od 2002</a:t>
            </a:r>
          </a:p>
          <a:p>
            <a:r>
              <a:rPr lang="cs-CZ" sz="2800" dirty="0" smtClean="0"/>
              <a:t>Dne zákonné platidlo v 19 státech (státy eurozóny)</a:t>
            </a:r>
          </a:p>
          <a:p>
            <a:r>
              <a:rPr lang="cs-CZ" sz="2800" dirty="0" smtClean="0"/>
              <a:t>Všechny státy EU se zavázaly euro přijmout kromě Spojeného království a Dánska</a:t>
            </a:r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1403236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421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eurozóně - emise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76046"/>
            <a:ext cx="10018713" cy="4273063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Emisi provádí ECB a centrální banky států eurozóny (u mincí jen centrální banky států eurozóny)</a:t>
            </a:r>
          </a:p>
          <a:p>
            <a:endParaRPr lang="cs-CZ" sz="2800" dirty="0" smtClean="0"/>
          </a:p>
          <a:p>
            <a:r>
              <a:rPr lang="cs-CZ" sz="2800" dirty="0"/>
              <a:t>Nařízení Rady (ES) č. 974/98 ze dne 3. května 1998 o zavedení </a:t>
            </a:r>
            <a:r>
              <a:rPr lang="cs-CZ" sz="2800" dirty="0" smtClean="0"/>
              <a:t>eura</a:t>
            </a:r>
          </a:p>
          <a:p>
            <a:r>
              <a:rPr lang="cs-CZ" dirty="0"/>
              <a:t>Počínaje 1. lednem 1999 je měnou zúčastněných členských států </a:t>
            </a:r>
            <a:r>
              <a:rPr lang="cs-CZ" dirty="0" smtClean="0"/>
              <a:t>euro </a:t>
            </a:r>
            <a:r>
              <a:rPr lang="cs-CZ" dirty="0"/>
              <a:t>Měnovou jednotkou je jedno euro. Jedno euro se dělí na sto </a:t>
            </a:r>
            <a:r>
              <a:rPr lang="cs-CZ" dirty="0" smtClean="0"/>
              <a:t>centů.</a:t>
            </a:r>
          </a:p>
          <a:p>
            <a:r>
              <a:rPr lang="cs-CZ" dirty="0"/>
              <a:t>Euro nahrazuje měny jednotlivých zúčastněných členských států podle přepočítacích </a:t>
            </a:r>
            <a:r>
              <a:rPr lang="cs-CZ" dirty="0" smtClean="0"/>
              <a:t>koeficientů</a:t>
            </a:r>
          </a:p>
          <a:p>
            <a:r>
              <a:rPr lang="cs-CZ" dirty="0" smtClean="0"/>
              <a:t>Je zúčtovací jednotkou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30164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3447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eurozóně - ochrana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76046"/>
            <a:ext cx="10018713" cy="4273063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Nařízení Rady (ES) č. 1338/2001 ze dne 28. června 2001, kterým se stanoví opatření nutná k ochraně eura proti padělání</a:t>
            </a:r>
          </a:p>
          <a:p>
            <a:r>
              <a:rPr lang="cs-CZ" dirty="0" smtClean="0"/>
              <a:t>Článek 6</a:t>
            </a:r>
          </a:p>
          <a:p>
            <a:r>
              <a:rPr lang="cs-CZ" dirty="0" smtClean="0"/>
              <a:t>Povinnosti úvěrových institucí</a:t>
            </a:r>
          </a:p>
          <a:p>
            <a:r>
              <a:rPr lang="cs-CZ" dirty="0" smtClean="0"/>
              <a:t>1. Úvěrové instituce a všechny ostatní instituce, které se účastní třídění a veřejné distribuce bankovek a mincí v rámci své profesionální činnosti, včetně organizací, jejichž činnost spočívá ve výměně bankovek a mincí různých měn, například směnáren, </a:t>
            </a:r>
            <a:r>
              <a:rPr lang="cs-CZ" b="1" dirty="0" smtClean="0"/>
              <a:t>jsou povinny stahovat z oběhu všechny jimi přijaté </a:t>
            </a:r>
            <a:r>
              <a:rPr lang="cs-CZ" b="1" dirty="0" err="1" smtClean="0"/>
              <a:t>eurobankovky</a:t>
            </a:r>
            <a:r>
              <a:rPr lang="cs-CZ" b="1" dirty="0" smtClean="0"/>
              <a:t> a mince, o kterých vědí nebo mají dostatečné důvody se domnívat, že jsou to padělky</a:t>
            </a:r>
            <a:r>
              <a:rPr lang="cs-CZ" dirty="0" smtClean="0"/>
              <a:t>. Ihned je předají příslušným vnitrostátním orgánům.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32013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Měnové právo na úrovni </a:t>
            </a:r>
            <a:r>
              <a:rPr lang="cs-CZ" b="1" dirty="0" err="1" smtClean="0"/>
              <a:t>eurozóny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3767"/>
            <a:ext cx="10018713" cy="3761233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Primární právo EU</a:t>
            </a:r>
          </a:p>
          <a:p>
            <a:r>
              <a:rPr lang="cs-CZ" sz="3200" dirty="0" smtClean="0"/>
              <a:t>Sekundární právo EU</a:t>
            </a:r>
          </a:p>
          <a:p>
            <a:endParaRPr lang="cs-CZ" sz="3200" dirty="0" smtClean="0"/>
          </a:p>
          <a:p>
            <a:r>
              <a:rPr lang="cs-CZ" sz="3200" dirty="0" smtClean="0"/>
              <a:t>Euro, jako měna </a:t>
            </a:r>
            <a:r>
              <a:rPr lang="cs-CZ" sz="3200" dirty="0" err="1" smtClean="0"/>
              <a:t>eurozóny</a:t>
            </a:r>
            <a:endParaRPr lang="cs-CZ" sz="3200" dirty="0" smtClean="0"/>
          </a:p>
          <a:p>
            <a:r>
              <a:rPr lang="cs-CZ" sz="3200" dirty="0" smtClean="0"/>
              <a:t>„jednotná“ měnová politika </a:t>
            </a:r>
            <a:r>
              <a:rPr lang="cs-CZ" sz="3200" dirty="0" err="1" smtClean="0"/>
              <a:t>eurozóny</a:t>
            </a:r>
            <a:endParaRPr lang="cs-CZ" sz="3200" dirty="0" smtClean="0"/>
          </a:p>
          <a:p>
            <a:r>
              <a:rPr lang="cs-CZ" sz="3200" dirty="0" smtClean="0"/>
              <a:t>Záchranné asistenční fondy</a:t>
            </a:r>
          </a:p>
          <a:p>
            <a:endParaRPr lang="cs-CZ" sz="32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6345328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Základní otázky k eurozóně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3767"/>
            <a:ext cx="10018713" cy="3761233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Kolik má v současné době členů?</a:t>
            </a:r>
          </a:p>
          <a:p>
            <a:r>
              <a:rPr lang="cs-CZ" sz="3200" dirty="0" smtClean="0"/>
              <a:t>Které státy patří mezi první členy?</a:t>
            </a:r>
          </a:p>
          <a:p>
            <a:r>
              <a:rPr lang="cs-CZ" sz="3200" dirty="0" smtClean="0"/>
              <a:t>Jaký je rozdíl mezi ECB, Evropským systémem centrálních bank a tzv. </a:t>
            </a:r>
            <a:r>
              <a:rPr lang="cs-CZ" sz="3200" dirty="0" err="1" smtClean="0"/>
              <a:t>Eurosystémem</a:t>
            </a:r>
            <a:r>
              <a:rPr lang="cs-CZ" sz="3200" dirty="0" smtClean="0"/>
              <a:t>?</a:t>
            </a:r>
          </a:p>
          <a:p>
            <a:r>
              <a:rPr lang="cs-CZ" sz="3200" dirty="0" smtClean="0"/>
              <a:t>Co jsou to tzv. fondy finanční asistence (záchranné fondy</a:t>
            </a:r>
            <a:r>
              <a:rPr lang="cs-CZ" sz="3200" dirty="0" smtClean="0"/>
              <a:t>)?</a:t>
            </a:r>
          </a:p>
          <a:p>
            <a:endParaRPr lang="cs-CZ" sz="3200" dirty="0"/>
          </a:p>
          <a:p>
            <a:r>
              <a:rPr lang="cs-CZ" sz="3200" dirty="0" smtClean="0"/>
              <a:t>(více na přednášce zaměřené na veřejné bankovní právo)</a:t>
            </a:r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392707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Trocha historie mezinárodního měnového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Období před první světovou válkou – dominuje zlatý standard</a:t>
            </a:r>
          </a:p>
          <a:p>
            <a:r>
              <a:rPr lang="cs-CZ" dirty="0" smtClean="0"/>
              <a:t>Meziválečné období – snahy o návrat ke zlatému standardu neuskutečněny</a:t>
            </a:r>
          </a:p>
          <a:p>
            <a:r>
              <a:rPr lang="cs-CZ" dirty="0" smtClean="0"/>
              <a:t>1945-1971 – tzv. </a:t>
            </a:r>
            <a:r>
              <a:rPr lang="cs-CZ" dirty="0" err="1" smtClean="0"/>
              <a:t>bretonwoodský</a:t>
            </a:r>
            <a:r>
              <a:rPr lang="cs-CZ" dirty="0" smtClean="0"/>
              <a:t> systém</a:t>
            </a:r>
          </a:p>
          <a:p>
            <a:r>
              <a:rPr lang="cs-CZ" dirty="0" smtClean="0"/>
              <a:t>70. léta – řízený </a:t>
            </a:r>
            <a:r>
              <a:rPr lang="cs-CZ" dirty="0" err="1" smtClean="0"/>
              <a:t>floating</a:t>
            </a:r>
            <a:endParaRPr lang="cs-CZ" dirty="0" smtClean="0"/>
          </a:p>
          <a:p>
            <a:r>
              <a:rPr lang="cs-CZ" dirty="0" smtClean="0"/>
              <a:t>1979 – 1999 – Evropský měnový systém (vznik zúčtovací jednotky ECU a její </a:t>
            </a:r>
            <a:r>
              <a:rPr lang="cs-CZ" dirty="0" err="1" smtClean="0"/>
              <a:t>floating</a:t>
            </a:r>
            <a:r>
              <a:rPr lang="cs-CZ" dirty="0" smtClean="0"/>
              <a:t> vůči US dolaru; povinnost účastníků udržovat hodnotu měny v určitém poměru k ostatním měnám, které se systému účastnily)</a:t>
            </a:r>
          </a:p>
          <a:p>
            <a:r>
              <a:rPr lang="cs-CZ" dirty="0" smtClean="0"/>
              <a:t>Krize EMS v letech 1992-1993 (odchod Velké Británie a Itálie)</a:t>
            </a:r>
          </a:p>
          <a:p>
            <a:r>
              <a:rPr lang="cs-CZ" dirty="0" smtClean="0"/>
              <a:t>1999 – vznik eura (hotovostní podoba v roce 2002)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9923540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37160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Finanční právo - členění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63624"/>
            <a:ext cx="3910649" cy="3429000"/>
          </a:xfrm>
        </p:spPr>
        <p:txBody>
          <a:bodyPr anchor="t">
            <a:noAutofit/>
          </a:bodyPr>
          <a:lstStyle/>
          <a:p>
            <a:r>
              <a:rPr lang="cs-CZ" sz="3200" u="sng" dirty="0" smtClean="0"/>
              <a:t>Fiskální část</a:t>
            </a:r>
          </a:p>
          <a:p>
            <a:pPr lvl="1"/>
            <a:r>
              <a:rPr lang="cs-CZ" sz="2800" dirty="0" smtClean="0"/>
              <a:t>Daňové právo</a:t>
            </a:r>
          </a:p>
          <a:p>
            <a:pPr lvl="1"/>
            <a:r>
              <a:rPr lang="cs-CZ" sz="2800" dirty="0" smtClean="0"/>
              <a:t>Celní právo</a:t>
            </a:r>
          </a:p>
          <a:p>
            <a:pPr lvl="1"/>
            <a:r>
              <a:rPr lang="cs-CZ" sz="2800" dirty="0" smtClean="0"/>
              <a:t>Rozpočtové právo</a:t>
            </a:r>
          </a:p>
          <a:p>
            <a:pPr lvl="1"/>
            <a:r>
              <a:rPr lang="cs-CZ" sz="2800" dirty="0" smtClean="0"/>
              <a:t>Dotační právo</a:t>
            </a:r>
          </a:p>
          <a:p>
            <a:pPr lvl="1"/>
            <a:endParaRPr lang="cs-CZ" sz="28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40943" y="1563624"/>
            <a:ext cx="4962081" cy="48920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3200" u="sng" noProof="0" dirty="0" smtClean="0"/>
              <a:t>Nef</a:t>
            </a:r>
            <a:r>
              <a:rPr kumimoji="0" lang="cs-C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iskální část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Veřejné bankovní právo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Veřejné pojišťovnické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Veřejné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právo finančních trhů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b="1" baseline="0" dirty="0" smtClean="0"/>
              <a:t>Měnové</a:t>
            </a:r>
            <a:r>
              <a:rPr lang="cs-CZ" sz="2800" b="1" dirty="0" smtClean="0"/>
              <a:t>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Devizové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Puncovní právo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lang="cs-CZ" sz="2800" dirty="0" smtClean="0"/>
              <a:t>Bilanční právo ?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56664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Měnové právo – oblast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5648"/>
            <a:ext cx="10018713" cy="4416552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Do měnového práva řadíme právní normy upravující měnu, měnový systém</a:t>
            </a:r>
          </a:p>
          <a:p>
            <a:r>
              <a:rPr lang="cs-CZ" sz="3200" dirty="0" smtClean="0"/>
              <a:t>Vymezuje zejm.</a:t>
            </a:r>
          </a:p>
          <a:p>
            <a:pPr lvl="1"/>
            <a:r>
              <a:rPr lang="cs-CZ" sz="2400" dirty="0" smtClean="0"/>
              <a:t>Peněžní jednotku</a:t>
            </a:r>
          </a:p>
          <a:p>
            <a:pPr lvl="1"/>
            <a:r>
              <a:rPr lang="cs-CZ" sz="2400" dirty="0" smtClean="0"/>
              <a:t>Formy platidel</a:t>
            </a:r>
          </a:p>
          <a:p>
            <a:pPr lvl="1"/>
            <a:r>
              <a:rPr lang="cs-CZ" sz="2400" dirty="0" smtClean="0"/>
              <a:t>Kompetence a pravidla emise</a:t>
            </a:r>
          </a:p>
          <a:p>
            <a:pPr lvl="1"/>
            <a:r>
              <a:rPr lang="cs-CZ" sz="2400" dirty="0" smtClean="0"/>
              <a:t>Pravidla nuceného oběhu měny</a:t>
            </a:r>
          </a:p>
          <a:p>
            <a:pPr lvl="1"/>
            <a:r>
              <a:rPr lang="cs-CZ" sz="2400" dirty="0" smtClean="0"/>
              <a:t>Platební styk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493667" y="3508247"/>
            <a:ext cx="4117913" cy="2816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2400" dirty="0" smtClean="0"/>
              <a:t>Nástroje k ochraně měny</a:t>
            </a:r>
          </a:p>
          <a:p>
            <a:pPr lvl="1"/>
            <a:r>
              <a:rPr lang="cs-CZ" sz="2400" dirty="0" smtClean="0"/>
              <a:t>Právní aspekty měnové politiky, atd.</a:t>
            </a:r>
          </a:p>
          <a:p>
            <a:pPr marL="457200" lvl="1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507623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vs.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Měnou 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– základní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Penězi může být v obecné rovině vše, co je obecně přijímáno, jako prostředek směny 								(</a:t>
            </a:r>
            <a:r>
              <a:rPr lang="cs-CZ" dirty="0" err="1" smtClean="0"/>
              <a:t>Mishkin</a:t>
            </a:r>
            <a:r>
              <a:rPr lang="cs-CZ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Rozlišování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dirty="0" smtClean="0"/>
              <a:t>Rozlišování peněz jako zákonného platidla (měny) dle různých kritérií: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podle podoby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podle emitenta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podle krytí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podle vnitřní hodnoty, atd.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8534163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170689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ČR -  emise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01952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Právní úprava zák. č. 6/1993 Sb. o ČNB</a:t>
            </a:r>
          </a:p>
          <a:p>
            <a:r>
              <a:rPr lang="cs-CZ" sz="3200" dirty="0" smtClean="0"/>
              <a:t>Zejm. </a:t>
            </a:r>
            <a:r>
              <a:rPr lang="cs-CZ" sz="3200" b="1" dirty="0" smtClean="0"/>
              <a:t>§ 12 – 22 zákona o ČNB</a:t>
            </a:r>
          </a:p>
          <a:p>
            <a:r>
              <a:rPr lang="cs-CZ" sz="3200" i="1" dirty="0" smtClean="0"/>
              <a:t>§ 12 Česká </a:t>
            </a:r>
            <a:r>
              <a:rPr lang="cs-CZ" sz="3200" i="1" dirty="0"/>
              <a:t>národní banka má výhradní právo vydávat bankovky a </a:t>
            </a:r>
            <a:r>
              <a:rPr lang="cs-CZ" sz="3200" i="1" dirty="0" smtClean="0"/>
              <a:t>mince, jakož i bankovky a mince pamětní</a:t>
            </a:r>
          </a:p>
          <a:p>
            <a:r>
              <a:rPr lang="cs-CZ" sz="3200" dirty="0" smtClean="0"/>
              <a:t>ČNB spravuje zásobu bankovek a mincí</a:t>
            </a:r>
          </a:p>
          <a:p>
            <a:r>
              <a:rPr lang="cs-CZ" sz="3200" dirty="0" smtClean="0"/>
              <a:t>ČNB sjednává tisk a ražbu</a:t>
            </a:r>
          </a:p>
          <a:p>
            <a:r>
              <a:rPr lang="cs-CZ" sz="3200" dirty="0" smtClean="0"/>
              <a:t>ČNB vyhláškami stanoví nominální hodnoty, platnost, vzhled, vydání od oběhu, atd.</a:t>
            </a:r>
            <a:endParaRPr lang="cs-CZ" sz="2800" dirty="0" smtClean="0"/>
          </a:p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2148555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18872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Hotovost v ČR -  oběh bankovek a mincí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Zák. č. 136/2011 Sb., o oběhu bankovek a mincí</a:t>
            </a:r>
          </a:p>
          <a:p>
            <a:r>
              <a:rPr lang="cs-CZ" sz="3200" dirty="0" err="1" smtClean="0"/>
              <a:t>Vyhl</a:t>
            </a:r>
            <a:r>
              <a:rPr lang="cs-CZ" sz="3200" dirty="0" smtClean="0"/>
              <a:t>. č. 274/2011 Sb., o provedení zákona o oběhu b. a m.</a:t>
            </a:r>
          </a:p>
          <a:p>
            <a:endParaRPr lang="cs-CZ" sz="3200" dirty="0"/>
          </a:p>
          <a:p>
            <a:r>
              <a:rPr lang="cs-CZ" sz="3200" dirty="0" smtClean="0"/>
              <a:t>Zákon zejm. upravuje</a:t>
            </a:r>
          </a:p>
          <a:p>
            <a:pPr lvl="1"/>
            <a:r>
              <a:rPr lang="cs-CZ" sz="2800" dirty="0" smtClean="0"/>
              <a:t>Oběh</a:t>
            </a:r>
          </a:p>
          <a:p>
            <a:pPr lvl="1"/>
            <a:r>
              <a:rPr lang="cs-CZ" sz="2800" dirty="0" smtClean="0"/>
              <a:t>Ochrana</a:t>
            </a:r>
          </a:p>
          <a:p>
            <a:pPr lvl="1"/>
            <a:r>
              <a:rPr lang="cs-CZ" sz="2800" dirty="0" smtClean="0"/>
              <a:t>Dohled</a:t>
            </a:r>
          </a:p>
          <a:p>
            <a:pPr lvl="1"/>
            <a:r>
              <a:rPr lang="cs-CZ" sz="2800" dirty="0"/>
              <a:t>P</a:t>
            </a:r>
            <a:r>
              <a:rPr lang="cs-CZ" sz="2800" dirty="0" smtClean="0"/>
              <a:t>řestupky</a:t>
            </a:r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5002766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1981</TotalTime>
  <Words>1327</Words>
  <Application>Microsoft Office PowerPoint</Application>
  <PresentationFormat>Širokoúhlá obrazovka</PresentationFormat>
  <Paragraphs>224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Corbel</vt:lpstr>
      <vt:lpstr>Paralaxa</vt:lpstr>
      <vt:lpstr>Měnové právo</vt:lpstr>
      <vt:lpstr>Struktura přednášky</vt:lpstr>
      <vt:lpstr>Finanční právo - členění</vt:lpstr>
      <vt:lpstr>Měnové právo – oblast regulace</vt:lpstr>
      <vt:lpstr>Peníze vs. měna</vt:lpstr>
      <vt:lpstr>Peníze – základní funkce</vt:lpstr>
      <vt:lpstr>Rozlišování </vt:lpstr>
      <vt:lpstr>Hotovost v ČR -  emise</vt:lpstr>
      <vt:lpstr>Hotovost v ČR -  oběh bankovek a mincí I</vt:lpstr>
      <vt:lpstr>Hotovost v ČR -  oběh</vt:lpstr>
      <vt:lpstr>Hotovost v ČR -  oběh</vt:lpstr>
      <vt:lpstr>Hotovost v ČR -  oběh</vt:lpstr>
      <vt:lpstr>Hotovost v ČR -  ochrana</vt:lpstr>
      <vt:lpstr>Hotovost v ČR -  prováděcí vyhláška</vt:lpstr>
      <vt:lpstr>Hotovost v ČR -  trestné činy, příklady</vt:lpstr>
      <vt:lpstr>Hotovost v ČR -  trestné činy</vt:lpstr>
      <vt:lpstr>Hotovost v ČR -  trestné činy</vt:lpstr>
      <vt:lpstr>Vznik a zánik účetních (žirových) peněz</vt:lpstr>
      <vt:lpstr>Rezervy (rezervní peníze)</vt:lpstr>
      <vt:lpstr>Právní úprava bezhotovostních peněz</vt:lpstr>
      <vt:lpstr>Hotovost v eurozóně - vznik</vt:lpstr>
      <vt:lpstr>Hotovost v eurozóně - emise</vt:lpstr>
      <vt:lpstr>Hotovost v eurozóně - ochrana</vt:lpstr>
      <vt:lpstr>Měnové právo na úrovni eurozóny</vt:lpstr>
      <vt:lpstr>Základní otázky k eurozóně</vt:lpstr>
      <vt:lpstr>Trocha historie mezinárodního měnového systému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149</cp:revision>
  <cp:lastPrinted>2019-10-02T07:34:04Z</cp:lastPrinted>
  <dcterms:created xsi:type="dcterms:W3CDTF">2016-10-17T17:38:14Z</dcterms:created>
  <dcterms:modified xsi:type="dcterms:W3CDTF">2019-10-02T08:18:47Z</dcterms:modified>
</cp:coreProperties>
</file>