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6" r:id="rId5"/>
    <p:sldId id="269" r:id="rId6"/>
    <p:sldId id="258" r:id="rId7"/>
    <p:sldId id="270" r:id="rId8"/>
    <p:sldId id="267" r:id="rId9"/>
    <p:sldId id="259" r:id="rId10"/>
    <p:sldId id="268" r:id="rId11"/>
    <p:sldId id="260" r:id="rId12"/>
    <p:sldId id="261" r:id="rId13"/>
    <p:sldId id="262" r:id="rId14"/>
    <p:sldId id="271" r:id="rId15"/>
    <p:sldId id="272" r:id="rId16"/>
    <p:sldId id="273" r:id="rId17"/>
    <p:sldId id="275" r:id="rId18"/>
    <p:sldId id="274" r:id="rId19"/>
    <p:sldId id="276" r:id="rId20"/>
    <p:sldId id="26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9932E-F332-4D61-BD54-825F6CB1E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6D3EA7-105C-4BDA-9D9A-C2F81CD6B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0E3416-93ED-4EB1-8253-C59DD8C0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7FE9C1-2087-4BEF-BC5A-84E8DE17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203313-30F2-46AD-9B20-ADC3EA5A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47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FDA74-3C7F-4547-9809-6D6EE745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641021-BB91-4E32-B67F-EA3567516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3AD66F-DC05-45D7-BAA8-6AFD8252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A022C9-1CC6-4E1E-91E0-DE02DE8D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3E9E19-5E0B-460D-B130-3FE654ED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74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03B6AF3-3E00-4098-9EA8-AC4C22513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AB9A9F-4DE5-46A5-A622-C74FFC10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F37A71-37EF-40A9-8B14-D09E9446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96125C-3D04-4941-9A85-BDC8409F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4F032A-288C-4E7C-A3F0-A559B7FC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09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7A2CB-02F3-469C-AAAC-494044BA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4B8DD-AE05-48A2-8BD2-31303409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FA2D56-8FE0-4BF6-8FEC-93DAD99F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E7A922-A8BA-4FED-A3BF-6F02F4F7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80A590-69D8-4C2E-9794-C1285CCD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1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89F56-345B-47DB-8D01-2EDEE75A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A62AA2-BC01-441C-AC30-BC303C9A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C4B186-9706-47DB-83BB-5EBD3A04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A2AA82-620B-48C0-BD87-1DFBB3DB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BF3C3E-92A6-474B-BB4F-19EFE1CA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90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C6F08-DA2A-4711-813B-1BC03B8B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6382A4-FA8E-460E-B5F9-0B03AF599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EDEC71-02B0-40FC-B528-D15E20B75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683A79-7ED5-475E-9399-23BCC999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5FD648-E5CD-4D8C-8305-E876B665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C718BB-A589-4D80-92AB-C5D9716E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38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7D098-66CE-409E-8955-A5C18407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4E2960-2372-4CBF-A5F2-D90748B03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6FF6D3-FD31-4209-B476-9B904B35B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DA856B2-C8C6-4AF9-A090-AC15B6AB7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D88593-7B1C-4822-8914-14C15781D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D3534A8-85BC-4ADD-B042-35A54110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0A456E-C545-4EF6-B06E-15808676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BE8D8D9-FEFD-4EAF-A7A9-5FBD6DF1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95713-27B2-46A1-9063-9BF07BF5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EEA97B3-8727-48C7-8D4F-DFBF619C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710570-57E7-4BCC-8D4B-7C3262B3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22A41B-32E2-4305-9CE8-8FF978F0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16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CD98BD4-DF14-4801-8AC1-624EC015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AFFEB-713E-4D11-A77E-6E8937F4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0190AC-8C97-4E1E-96C0-E9928F3C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F1E61-1FAC-4269-A031-D0561ED9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2F5E4-DB2C-4AC4-9F90-5A5FE2F36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F32B9B-07CB-4769-A0B2-A6A0E469F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0AF2E9-426C-4E8F-B341-6B75B8A0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0ED6DF-85C9-4DE1-A3A5-B2A8C6DC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63F00C-E164-4AD1-B960-D1680F3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17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E4F50-F896-4CA2-BFBC-77E14CD5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A732E7-9EBD-4E22-A912-A1FBDFAE2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A4490E-9DEB-4575-B612-9B1EE74F6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574597-906F-42E0-A501-87C01397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05000C-1C1C-4F91-B58A-CE6E2D26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57D251-52D2-47D6-BAB8-4F1813B0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46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AF9099B-5B38-4AF4-9842-E11A1B6B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99C545-4D15-4259-A204-51CCEE909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B814C1-B50B-4269-8A66-D77A99B50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7423C-85B6-4292-A71C-286D6F2477DB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C1F34A-7A39-4DAD-B2C0-08BB9A06C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8FDF02-3090-49FA-9CF4-F238062D2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05BB-5806-40C2-AD04-22394EEE1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70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8C351-EB5B-4708-84D3-A947DA8A17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Břetislavova </a:t>
            </a:r>
            <a:r>
              <a:rPr lang="cs-CZ" dirty="0" err="1"/>
              <a:t>dekreta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FE29EA-5214-402F-8647-9EEBED739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Franěk</a:t>
            </a:r>
          </a:p>
        </p:txBody>
      </p:sp>
    </p:spTree>
    <p:extLst>
      <p:ext uri="{BB962C8B-B14F-4D97-AF65-F5344CB8AC3E}">
        <p14:creationId xmlns:p14="http://schemas.microsoft.com/office/powerpoint/2010/main" val="47570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42628-87C3-41CE-AAEF-7DC6C243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článek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2B53B-637D-4687-8EBC-456131587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Břetislav prohlašuje, že od nynějška je zakázána bigamie a jediná povolená je monogamie, která se řídí kanonickým(církevním řádem), každý muž má mít jen jednu ženu a každá žena jen jednoho muže, jelikož bigamii provozují zvířata a lehké děvy v nevěstinci. A každý monogamní svazek má být stvrzen před bohem. Toto lze dokázat na tezi:,,…aby manželka spokojila se s jedním mužem a muž jednou ženou zákonitě před církví provdanou.‘‘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16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AFC25-A25B-4268-B509-5CF9531E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článek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6EB6B-0122-4B1E-8C96-B97C481C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Pokud se muž s manželkou pohádají a situace dospěje až k rozvodu a jestli by se jeden chtěl vrátit zpět do tohoto manželství a druhý ne, nemá již být uvržený do otroctví(</a:t>
            </a:r>
            <a:r>
              <a:rPr lang="cs-CZ" dirty="0" err="1"/>
              <a:t>rabství</a:t>
            </a:r>
            <a:r>
              <a:rPr lang="cs-CZ" dirty="0"/>
              <a:t>), ale má být jen vyhnán do Uher, bez možnosti návratu(ani z hlediska vykoupení). Aby těmito myšlenkami nezkazil zbytek lidí.</a:t>
            </a:r>
          </a:p>
        </p:txBody>
      </p:sp>
    </p:spTree>
    <p:extLst>
      <p:ext uri="{BB962C8B-B14F-4D97-AF65-F5344CB8AC3E}">
        <p14:creationId xmlns:p14="http://schemas.microsoft.com/office/powerpoint/2010/main" val="353034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83C65-61E9-421A-AE76-42C30BB7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článek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ECE32-78B9-4093-8327-BC2046647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Pak-</a:t>
            </a:r>
            <a:r>
              <a:rPr lang="cs-CZ" dirty="0" err="1"/>
              <a:t>li</a:t>
            </a:r>
            <a:r>
              <a:rPr lang="cs-CZ" dirty="0"/>
              <a:t>, že bude žena usvědčena z nevěry, nebo mimomanželského sexu pak bude také vyhnána do Uher. V tomto článku se odsuzuje také umělý potrat, jakožto nejhorší hřích, jenž je možné spáchat před Bohem.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76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2BFE4-1A46-4DE0-805C-BD8440CE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článek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0BAD4-2AB6-4D37-A4A1-367FC5841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 tomto odstavci se objevuje princip </a:t>
            </a:r>
            <a:r>
              <a:rPr lang="cs-CZ" dirty="0" err="1"/>
              <a:t>ordálů</a:t>
            </a:r>
            <a:r>
              <a:rPr lang="cs-CZ" dirty="0"/>
              <a:t>=tzv. božích soudů. Pojednává se zde o násilí mužů na ženách. Pokud není muž na ženu slušný a používá na ni násilí, žena má právo to ohlásit a poté dojde k </a:t>
            </a:r>
            <a:r>
              <a:rPr lang="cs-CZ" dirty="0" err="1"/>
              <a:t>ordálu</a:t>
            </a:r>
            <a:r>
              <a:rPr lang="cs-CZ" dirty="0"/>
              <a:t>, což byla nejčastěji zkouška vodou, nebo ohněm. Kdo v této zkoušce neobstál musel zaplatit knížeti(Břetislavovi) pokutu. Je zde také dodáno, že pokud je někdo podezřelý z vraždy, arcikněz je má udat správci hradu v jehož kompetenci se nachází a ten ať je pošle k soudu. Pokud se budou vzpírat, ať jsou uvrženi do vězení a pokud se nepřiznají je povoleno mučení(žhavým železem nebo vodou). Pokud je někdo usvědčen z toho, že zabil otce, bratra, kněze, tak má být také nahlášen správci hradu, nebo rovnou knížeti a tito lidé s pouty na rukou budou vyhoštěni z království. Tím budou v podstatě sdílet osud mýtického bratrovraha Kaina-propojení s církví.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36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D9993-2779-4C0F-A952-A9541138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článek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7E5B7-3ED0-42CF-8AB4-388F83BAA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Článek pojednává a hospodách=krčmách. Břetislav píše(oprávněně) že krčmy jsou zdrojem všech hříchů a špatných věcí(vraždy, krádeže, cizoložství…). Pak-</a:t>
            </a:r>
            <a:r>
              <a:rPr lang="cs-CZ" dirty="0" err="1"/>
              <a:t>li</a:t>
            </a:r>
            <a:r>
              <a:rPr lang="cs-CZ" dirty="0"/>
              <a:t>, že bude takováto krčma odhalena, člověk co jí zřídil, nebo ten který v ní rozlévá má být veden do centra města na tržiště a zde veřejně zmrskán, tak dlouho jak jen bude exekutor procesu chtít. Dále pak jeho krčma a její vybavení nebudou zabaveny, ale srovnány se zemí, aby to již nikoho nekazilo. Ti pijáci, kteří budou spatřeni v krčmě budou uvrženi do vězení a nebudou propuštěni dokud nesloží pokutu 300 denárů pro knížete.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35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F36D9-F35C-4897-9406-63F27E16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článek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17472-4478-44C8-A0F7-CF65F27F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Tento poslední článek pojednává o svátcích, konkrétně o neděli a křesťanských událostech. Při těchto událostech je zakázáno konání trhu, jelikož je uvedeno v desateru že o dnech páně se má odpočívat. Kdo toto poruší a bude něco vykonávat, jeho práce bude přerušena a to na čem pracoval bude zabaveno biskupem. Dále viník musí zaplatit knížeti 300 denárů. Stejnou pokutu dostanou také ti, kteří pohřbí své křesťanské příbuzné mimo hřbitov(na poli v lese). Musí složit již zmiňovanou pokutu knížeti a biskupovi věnovat vola. Následně musí být mrtvý dopraven na křesťanský hřbitov.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05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F9B0F-99A1-4720-8F57-D9CEC1CF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vyhlášení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6AC751-2B72-4418-B057-35B16FC7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Biskup </a:t>
            </a:r>
            <a:r>
              <a:rPr lang="cs-CZ" dirty="0" err="1"/>
              <a:t>Šebíř</a:t>
            </a:r>
            <a:r>
              <a:rPr lang="cs-CZ" dirty="0"/>
              <a:t> nato všechna nařízení knížete stvrdil vlastní pravomocí</a:t>
            </a:r>
          </a:p>
          <a:p>
            <a:r>
              <a:rPr lang="cs-CZ" dirty="0"/>
              <a:t>Velmožové přísahali na svatou trojici že tato nařízení budou dodržovat</a:t>
            </a:r>
          </a:p>
          <a:p>
            <a:r>
              <a:rPr lang="cs-CZ" dirty="0"/>
              <a:t>Následně vzal biskup kladivo a za modlení a zpěvu ostatních rozbil vršek Vojtěchovy hrobky, kde jak praví Kosmova kronika byly naprosto zachovalé ostatky, doslova jako by ten den sloužil mši</a:t>
            </a:r>
          </a:p>
          <a:p>
            <a:r>
              <a:rPr lang="cs-CZ" dirty="0"/>
              <a:t>Následovaly obětiny pro boha a nakonec bylo složeno až 200 hřiven. </a:t>
            </a:r>
          </a:p>
          <a:p>
            <a:r>
              <a:rPr lang="cs-CZ" dirty="0"/>
              <a:t>Poté byly Vojtěchovy ostatky převezeny do Prahy, nicméně Břetislav svůj záměr na založení arcibiskupství neprosadil.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20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66255-8313-45CA-9A90-5EC3A32C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 err="1"/>
              <a:t>Šerbířův</a:t>
            </a:r>
            <a:r>
              <a:rPr lang="cs-CZ" dirty="0"/>
              <a:t> hrob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FA386185-9701-4ABA-B797-A95A667D7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548FFB-87A6-44B8-BDEB-3C391BB19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" r="2" b="2"/>
          <a:stretch/>
        </p:blipFill>
        <p:spPr bwMode="auto">
          <a:xfrm>
            <a:off x="6090612" y="1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814B1-AF76-45DB-B9BB-87A9061F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A73A8-FEAE-47E8-8621-54C303C0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Břetislavova </a:t>
            </a:r>
            <a:r>
              <a:rPr lang="cs-CZ" dirty="0" err="1"/>
              <a:t>dekreta</a:t>
            </a:r>
            <a:r>
              <a:rPr lang="cs-CZ" dirty="0"/>
              <a:t> jsou první českou právní dochovanou památkou(nepočítá-li se velkomoravský zákon </a:t>
            </a:r>
            <a:r>
              <a:rPr lang="cs-CZ" dirty="0" err="1"/>
              <a:t>Sjudny</a:t>
            </a:r>
            <a:r>
              <a:rPr lang="cs-CZ" dirty="0"/>
              <a:t> </a:t>
            </a:r>
            <a:r>
              <a:rPr lang="cs-CZ" dirty="0" err="1"/>
              <a:t>Ljudem</a:t>
            </a:r>
            <a:r>
              <a:rPr lang="cs-CZ" dirty="0"/>
              <a:t>)</a:t>
            </a:r>
          </a:p>
          <a:p>
            <a:r>
              <a:rPr lang="cs-CZ" dirty="0"/>
              <a:t>Tato listina je pro nás nesmírně cenná, jelikož se v ní odráží středověká společnost, její rozvrstvení, prohřešky, tresty atd… </a:t>
            </a:r>
          </a:p>
          <a:p>
            <a:r>
              <a:rPr lang="cs-CZ" dirty="0"/>
              <a:t>Břetislav tyto </a:t>
            </a:r>
            <a:r>
              <a:rPr lang="cs-CZ" dirty="0" err="1"/>
              <a:t>dekreta</a:t>
            </a:r>
            <a:r>
              <a:rPr lang="cs-CZ" dirty="0"/>
              <a:t> vydal, aby posílil vlastní moc, moc církve svaté, vymýtil pohanství a civilizoval společnost na území českého státu</a:t>
            </a:r>
          </a:p>
          <a:p>
            <a:r>
              <a:rPr lang="cs-CZ" dirty="0"/>
              <a:t>Byl to také symbolický projev moci, jelikož byla poprvé přednesena nad hrobem sv. Vojtěcha v dobytém polském Hnězdně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50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0AB33-F830-48A5-B51F-6A8951E4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D5F4FD-34B4-46B0-A56F-E479129FA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Červená tečka= Hnězdno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56333B-A432-4D04-AD65-C857165E9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10" t="17959" r="5408" b="6394"/>
          <a:stretch/>
        </p:blipFill>
        <p:spPr>
          <a:xfrm>
            <a:off x="5243804" y="1231640"/>
            <a:ext cx="6288833" cy="51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5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85E29-16D2-4B4D-81B5-17E29EE4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Břetislav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653ED1-26A6-4012-95C4-B3A807500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0" y="1409350"/>
            <a:ext cx="10774960" cy="4767613"/>
          </a:xfrm>
        </p:spPr>
        <p:txBody>
          <a:bodyPr>
            <a:normAutofit fontScale="32500" lnSpcReduction="20000"/>
          </a:bodyPr>
          <a:lstStyle/>
          <a:p>
            <a:r>
              <a:rPr lang="cs-CZ" sz="6800" dirty="0"/>
              <a:t>Břetislav I, byl knížetem Českých zemích od roku 1034 n. l. do roku 1055 n. l., kdy také zemřel</a:t>
            </a:r>
          </a:p>
          <a:p>
            <a:r>
              <a:rPr lang="cs-CZ" sz="6800" dirty="0"/>
              <a:t>Český </a:t>
            </a:r>
            <a:r>
              <a:rPr lang="cs-CZ" sz="6800" dirty="0" err="1"/>
              <a:t>Achiles</a:t>
            </a:r>
            <a:r>
              <a:rPr lang="cs-CZ" sz="6800" dirty="0"/>
              <a:t>-nejznámější jeho přezdívka, jenž mu byla udělená Kosmou v jeho kronice</a:t>
            </a:r>
          </a:p>
          <a:p>
            <a:r>
              <a:rPr lang="cs-CZ" sz="6800" dirty="0"/>
              <a:t>Břetislav se narodil někdy mezi roky 1002-1005 n. l. jako nemanželský syn knížete Oldřicha </a:t>
            </a:r>
          </a:p>
          <a:p>
            <a:r>
              <a:rPr lang="cs-CZ" sz="6800" dirty="0"/>
              <a:t>V mládí unesl z kláštera ve </a:t>
            </a:r>
            <a:r>
              <a:rPr lang="cs-CZ" sz="6800" dirty="0" err="1"/>
              <a:t>Schweinfurtu</a:t>
            </a:r>
            <a:r>
              <a:rPr lang="cs-CZ" sz="6800" dirty="0"/>
              <a:t> dceru bavorského velmože Jitku, se kterou se následně oženil, s ní odjel na Moravu, kde se stal údělným knížetem </a:t>
            </a:r>
          </a:p>
          <a:p>
            <a:r>
              <a:rPr lang="cs-CZ" sz="6800" dirty="0"/>
              <a:t>Roku 1031 n. l. se jim narodil první syn Spytihněv.</a:t>
            </a:r>
          </a:p>
          <a:p>
            <a:r>
              <a:rPr lang="cs-CZ" sz="6800" dirty="0"/>
              <a:t>Roku 1034 umírá Břetislavův otec Oldřich a na trůn dosedá jeho strýc Jaromír, který však po krátké době odstupuje a tím se otvírá cesta pro Břetislava</a:t>
            </a:r>
          </a:p>
          <a:p>
            <a:r>
              <a:rPr lang="cs-CZ" sz="6800" dirty="0"/>
              <a:t>Ten se ukazuje jako velice vhodný a silný kníže, nejdříve si upevní domácí pozici a následně začíná s výboji, které vedou do Polska, kde obsadí Hnězdno, zde také roku 1039 vydá </a:t>
            </a:r>
            <a:r>
              <a:rPr lang="cs-CZ" sz="6800" dirty="0" err="1"/>
              <a:t>Dekreta</a:t>
            </a:r>
            <a:r>
              <a:rPr lang="cs-CZ" sz="6800" dirty="0"/>
              <a:t>. </a:t>
            </a:r>
          </a:p>
          <a:p>
            <a:r>
              <a:rPr lang="cs-CZ" sz="6800" dirty="0"/>
              <a:t>Následně převeze ostatky sv. Vojtěcha, Radima a pěti bratří do Čech, jelikož doufá v arcibiskupství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135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3EA28-2AC6-415C-B9E6-73CE8DAF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453" y="2675731"/>
            <a:ext cx="10515600" cy="1325563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ACAA4-8DA7-491B-B434-35878435D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84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8333B-135C-44BE-9C14-240CEA79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B8CD7A-2C0C-4270-AFC2-A9248D40D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Jeho vzrůstající moc začíná ohrožovat mladého Jindřicha III. vládce SŘŘ, ten se připravuje na válku s ním a dává mu téměř nesplnitelná ultimáta, aby ho vyprovokoval k válce</a:t>
            </a:r>
          </a:p>
          <a:p>
            <a:r>
              <a:rPr lang="cs-CZ" dirty="0"/>
              <a:t>Ta propuká roku 1040, kdy je Jindřich III na hlavu poražen u </a:t>
            </a:r>
            <a:r>
              <a:rPr lang="cs-CZ" dirty="0" err="1"/>
              <a:t>Brůdku</a:t>
            </a:r>
            <a:r>
              <a:rPr lang="cs-CZ" dirty="0"/>
              <a:t> na Šumavě a Chlumce pod Krušnými horami</a:t>
            </a:r>
          </a:p>
          <a:p>
            <a:r>
              <a:rPr lang="cs-CZ" dirty="0"/>
              <a:t>Roku 1041 je iniciováno další vojenské tažení, které pronikne až k pražskému hradu</a:t>
            </a:r>
          </a:p>
          <a:p>
            <a:r>
              <a:rPr lang="cs-CZ" dirty="0"/>
              <a:t>Za Břetislavem již nestojí velmoži, jelikož je válka vyčerpává, a tak je Břetislav nucen podstoupit potupný obřad(</a:t>
            </a:r>
            <a:r>
              <a:rPr lang="cs-CZ" dirty="0" err="1"/>
              <a:t>deditio</a:t>
            </a:r>
            <a:r>
              <a:rPr lang="cs-CZ" dirty="0"/>
              <a:t>), kdy se podrobí císaři v Řezně</a:t>
            </a:r>
          </a:p>
          <a:p>
            <a:r>
              <a:rPr lang="cs-CZ" dirty="0"/>
              <a:t> Poté se stává Jindřichovým spojencem a táhnou spolu do Uher</a:t>
            </a:r>
          </a:p>
          <a:p>
            <a:r>
              <a:rPr lang="cs-CZ" dirty="0"/>
              <a:t> Roku 1054 je prosazen seniorát, aby zavázal svých pět synů, že nebudou bojovat o moc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44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FEE6C-720B-4E0F-9613-6E63D2F9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dirty="0"/>
              <a:t>Břetislav I.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B54B0D7E-6F95-44E3-833B-DC83A443D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2050" name="Picture 2" descr="Image result for břetislav 1&quot;">
            <a:extLst>
              <a:ext uri="{FF2B5EF4-FFF2-40B4-BE49-F238E27FC236}">
                <a16:creationId xmlns:a16="http://schemas.microsoft.com/office/drawing/2014/main" id="{BA974BAF-6449-4236-B76B-26BEB0B3B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" r="-2" b="14645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9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85B2B-0BFC-4933-8AD2-E5BE2599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dirty="0"/>
              <a:t>Břetislav I. unáší Jitku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B64CA81B-53C0-4414-9D7C-AE6B79C1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00C6BFE-8BEC-46BC-BCD1-A7E9ACED9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r="-2" b="5077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8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4CBBA-6960-4931-BBF7-3BCA4BF8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Vyhlášení dekret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AEA293-66A3-43A2-9B75-905072C94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Dle legendy se biskupu </a:t>
            </a:r>
            <a:r>
              <a:rPr lang="cs-CZ" dirty="0" err="1"/>
              <a:t>Šerbířovi</a:t>
            </a:r>
            <a:r>
              <a:rPr lang="cs-CZ" dirty="0"/>
              <a:t>, který odpočíval po jitřních obřadech svatý Vojtěch(který byl také biskupem, ale byl zavražděn pohany v </a:t>
            </a:r>
            <a:r>
              <a:rPr lang="cs-CZ" dirty="0" err="1"/>
              <a:t>Prusích</a:t>
            </a:r>
            <a:r>
              <a:rPr lang="cs-CZ" dirty="0"/>
              <a:t>, kde šířil křesťanství) a řekl mu aby promluvil s knížetem Břetislavem, o tom že se již nebudou oddávat hříchům, kterých se při pokřtění odřekli. </a:t>
            </a:r>
          </a:p>
          <a:p>
            <a:r>
              <a:rPr lang="cs-CZ" dirty="0"/>
              <a:t>Když to Břetislav slyšel společně se svými společníky(předáky) se začali modlit u hrobu svatého Vojtěcha v Hnězdně a po společné modlitbě kníže vstal a promluvil k předákům, jestli se chtějí vzdát svých hříchů. Oni se slzami v očích a s dojemným pohnutím pravili, že se chtějí zbavit hříchů. Na to kníže zdvihnul svoji a začal odříkávat svůj zákoník.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99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0F10A5E0-2882-42DA-9698-5FCD0332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886437"/>
            <a:ext cx="3651466" cy="3785419"/>
          </a:xfrm>
        </p:spPr>
        <p:txBody>
          <a:bodyPr>
            <a:normAutofit/>
          </a:bodyPr>
          <a:lstStyle/>
          <a:p>
            <a:r>
              <a:rPr lang="cs-CZ" sz="4400" dirty="0"/>
              <a:t>Zavraždění Sv. Vojtěcha v </a:t>
            </a:r>
            <a:r>
              <a:rPr lang="cs-CZ" sz="4400" dirty="0" err="1"/>
              <a:t>Prusích</a:t>
            </a:r>
            <a:endParaRPr lang="en-US" sz="4400" dirty="0"/>
          </a:p>
        </p:txBody>
      </p:sp>
      <p:pic>
        <p:nvPicPr>
          <p:cNvPr id="4098" name="Picture 2" descr="23. dubna - Zavraždění Sv. Vojtěcha">
            <a:extLst>
              <a:ext uri="{FF2B5EF4-FFF2-40B4-BE49-F238E27FC236}">
                <a16:creationId xmlns:a16="http://schemas.microsoft.com/office/drawing/2014/main" id="{4A0BF517-06C7-4F03-9C89-F396EFC1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r="11592" b="2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7FF5E43-DA33-4E6C-86AE-24A01A0701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r="2697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3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7489-3992-4C78-880E-D7ABB5C7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Rozbor dekret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E71CB-1573-42D0-B246-3D9A2DB3B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6046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1199</Words>
  <Application>Microsoft Office PowerPoint</Application>
  <PresentationFormat>Širokoúhlá obrazovka</PresentationFormat>
  <Paragraphs>50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Břetislavova dekreta</vt:lpstr>
      <vt:lpstr>Břetislav I.</vt:lpstr>
      <vt:lpstr>Prezentace aplikace PowerPoint</vt:lpstr>
      <vt:lpstr>Břetislav I.</vt:lpstr>
      <vt:lpstr>Břetislav I. unáší Jitku</vt:lpstr>
      <vt:lpstr>Vyhlášení dekret</vt:lpstr>
      <vt:lpstr>Prezentace aplikace PowerPoint</vt:lpstr>
      <vt:lpstr>Prezentace aplikace PowerPoint</vt:lpstr>
      <vt:lpstr>Rozbor dekret</vt:lpstr>
      <vt:lpstr>1 článek</vt:lpstr>
      <vt:lpstr>2 článek</vt:lpstr>
      <vt:lpstr>3 článek</vt:lpstr>
      <vt:lpstr>4 článek</vt:lpstr>
      <vt:lpstr>5 článek</vt:lpstr>
      <vt:lpstr>6 článek</vt:lpstr>
      <vt:lpstr>Konec vyhlášení</vt:lpstr>
      <vt:lpstr>Šerbířův hrob</vt:lpstr>
      <vt:lpstr>Závěrem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Břetislavova dekreta</dc:title>
  <dc:creator>Ivo Franěk</dc:creator>
  <cp:lastModifiedBy>Ivo Franěk</cp:lastModifiedBy>
  <cp:revision>5</cp:revision>
  <dcterms:created xsi:type="dcterms:W3CDTF">2019-12-10T11:37:14Z</dcterms:created>
  <dcterms:modified xsi:type="dcterms:W3CDTF">2019-12-10T11:55:24Z</dcterms:modified>
</cp:coreProperties>
</file>