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0" r:id="rId7"/>
    <p:sldId id="261" r:id="rId8"/>
    <p:sldId id="262" r:id="rId9"/>
    <p:sldId id="258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DC0879-B0EF-F080-A490-A5B2BA78EF88}" v="41" dt="2019-10-08T05:40:42.4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95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74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299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2913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506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805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285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949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56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86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0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52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54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75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33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74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988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137DD-C405-4FE6-8367-DC44DAF25620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B98F7-95DB-4380-806D-4FEF64E4A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507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errywriter.cz/2018/02/niccolo-machiavelli-svetoznamy-traktat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55F548-1ADC-49BA-A404-E94C05BB64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Ideál panovníka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D8BA3F-3A59-4096-B916-63B3D4AF5A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Hrubý</a:t>
            </a:r>
          </a:p>
        </p:txBody>
      </p:sp>
    </p:spTree>
    <p:extLst>
      <p:ext uri="{BB962C8B-B14F-4D97-AF65-F5344CB8AC3E}">
        <p14:creationId xmlns:p14="http://schemas.microsoft.com/office/powerpoint/2010/main" val="224533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62017-AFA3-49F2-BC77-CB9E1D534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7F86EA-EEC3-4E63-B14E-69F5C8B16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Pád západořímské říše a filozofické vlivy</a:t>
            </a:r>
          </a:p>
          <a:p>
            <a:r>
              <a:rPr lang="cs-CZ" sz="2800" dirty="0"/>
              <a:t>Díla: </a:t>
            </a:r>
            <a:r>
              <a:rPr lang="cs-CZ" sz="2800" i="1" dirty="0"/>
              <a:t>De </a:t>
            </a:r>
            <a:r>
              <a:rPr lang="cs-CZ" sz="2800" i="1" dirty="0" err="1"/>
              <a:t>officiis</a:t>
            </a:r>
            <a:r>
              <a:rPr lang="cs-CZ" sz="2800" i="1" dirty="0"/>
              <a:t> </a:t>
            </a:r>
            <a:r>
              <a:rPr lang="cs-CZ" sz="2800" dirty="0"/>
              <a:t>(O povinnostech, Cicero), </a:t>
            </a:r>
            <a:r>
              <a:rPr lang="cs-CZ" sz="2800" i="1" dirty="0"/>
              <a:t>De </a:t>
            </a:r>
            <a:r>
              <a:rPr lang="cs-CZ" sz="2800" i="1" dirty="0" err="1"/>
              <a:t>clementia</a:t>
            </a:r>
            <a:r>
              <a:rPr lang="cs-CZ" sz="2800" dirty="0"/>
              <a:t> (O mírnosti, Seneca)</a:t>
            </a:r>
          </a:p>
          <a:p>
            <a:r>
              <a:rPr lang="cs-CZ" sz="2800" dirty="0"/>
              <a:t>Podřízení osobních zájmů, rozvoj vloh, milosrdenství</a:t>
            </a:r>
          </a:p>
          <a:p>
            <a:r>
              <a:rPr lang="cs-CZ" sz="2800" dirty="0"/>
              <a:t>Moudrost, statečnost, umírněnost, spravedlnost</a:t>
            </a:r>
          </a:p>
          <a:p>
            <a:r>
              <a:rPr lang="cs-CZ" sz="2800" dirty="0"/>
              <a:t>Legitimita panovníka</a:t>
            </a:r>
          </a:p>
          <a:p>
            <a:r>
              <a:rPr lang="cs-CZ" sz="2800" dirty="0"/>
              <a:t>Svatý Augustin: </a:t>
            </a:r>
            <a:r>
              <a:rPr lang="cs-CZ" sz="2800" i="1" dirty="0"/>
              <a:t>De </a:t>
            </a:r>
            <a:r>
              <a:rPr lang="cs-CZ" sz="2800" i="1" dirty="0" err="1"/>
              <a:t>civitate</a:t>
            </a:r>
            <a:r>
              <a:rPr lang="cs-CZ" sz="2800" i="1" dirty="0"/>
              <a:t> Dei</a:t>
            </a:r>
            <a:r>
              <a:rPr lang="cs-CZ" sz="2800" dirty="0"/>
              <a:t> – služba, nikoli touha vládnout; pax-</a:t>
            </a:r>
            <a:r>
              <a:rPr lang="cs-CZ" sz="2800" dirty="0" err="1"/>
              <a:t>ordo</a:t>
            </a:r>
            <a:r>
              <a:rPr lang="cs-CZ" sz="2800" dirty="0"/>
              <a:t>-</a:t>
            </a:r>
            <a:r>
              <a:rPr lang="cs-CZ" sz="2800" dirty="0" err="1"/>
              <a:t>iustitia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31682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62017-AFA3-49F2-BC77-CB9E1D534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7F86EA-EEC3-4E63-B14E-69F5C8B16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Starozákonní odkazy – Šalamoun, prvotní hřích a nastolení vlády jednoho nad mnohými (Mojžíš, Saul)</a:t>
            </a:r>
          </a:p>
          <a:p>
            <a:r>
              <a:rPr lang="cs-CZ" sz="2800" dirty="0"/>
              <a:t>Knížecí zrcadla</a:t>
            </a:r>
          </a:p>
          <a:p>
            <a:r>
              <a:rPr lang="cs-CZ" sz="2800" dirty="0"/>
              <a:t>Vládce jako ochránce křesťanství</a:t>
            </a:r>
          </a:p>
          <a:p>
            <a:r>
              <a:rPr lang="cs-CZ" sz="2800" dirty="0"/>
              <a:t>Církev a panovník jako záruka řádu a jednoty, boj o investituru</a:t>
            </a:r>
          </a:p>
          <a:p>
            <a:r>
              <a:rPr lang="cs-CZ" sz="2800" dirty="0"/>
              <a:t>Panovníci jako světci, </a:t>
            </a:r>
            <a:r>
              <a:rPr lang="cs-CZ" sz="2800" dirty="0" err="1"/>
              <a:t>clunyjské</a:t>
            </a:r>
            <a:r>
              <a:rPr lang="cs-CZ" sz="2800" dirty="0"/>
              <a:t> hnutí (sv. Štěpán, sv. Václav)</a:t>
            </a:r>
          </a:p>
        </p:txBody>
      </p:sp>
    </p:spTree>
    <p:extLst>
      <p:ext uri="{BB962C8B-B14F-4D97-AF65-F5344CB8AC3E}">
        <p14:creationId xmlns:p14="http://schemas.microsoft.com/office/powerpoint/2010/main" val="3819096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62017-AFA3-49F2-BC77-CB9E1D534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7F86EA-EEC3-4E63-B14E-69F5C8B16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Scholastika, 12. století: sv. Albert Veliký</a:t>
            </a:r>
          </a:p>
          <a:p>
            <a:r>
              <a:rPr lang="cs-CZ" sz="2800" dirty="0"/>
              <a:t>Sv. Tomáš Akvinský: </a:t>
            </a:r>
            <a:r>
              <a:rPr lang="cs-CZ" sz="2800" i="1" dirty="0" err="1"/>
              <a:t>Summa</a:t>
            </a:r>
            <a:r>
              <a:rPr lang="cs-CZ" sz="2800" i="1" dirty="0"/>
              <a:t> </a:t>
            </a:r>
            <a:r>
              <a:rPr lang="cs-CZ" sz="2800" i="1" dirty="0" err="1"/>
              <a:t>theologiae</a:t>
            </a:r>
            <a:r>
              <a:rPr lang="cs-CZ" sz="2800" dirty="0"/>
              <a:t> – návrat k antice, recepce římského práva, ctnosti (víra, láska, naděje), </a:t>
            </a:r>
            <a:r>
              <a:rPr lang="cs-CZ" sz="2800" i="1" dirty="0"/>
              <a:t>„</a:t>
            </a:r>
            <a:r>
              <a:rPr lang="cs-CZ" sz="2800" i="1" dirty="0" err="1"/>
              <a:t>zoón</a:t>
            </a:r>
            <a:r>
              <a:rPr lang="cs-CZ" sz="2800" i="1" dirty="0"/>
              <a:t> </a:t>
            </a:r>
            <a:r>
              <a:rPr lang="cs-CZ" sz="2800" i="1" dirty="0" err="1"/>
              <a:t>politikón</a:t>
            </a:r>
            <a:r>
              <a:rPr lang="cs-CZ" sz="2800" i="1" dirty="0"/>
              <a:t>“</a:t>
            </a:r>
            <a:r>
              <a:rPr lang="cs-CZ" sz="2800" dirty="0"/>
              <a:t>, panovník jako pastýř</a:t>
            </a:r>
          </a:p>
          <a:p>
            <a:r>
              <a:rPr lang="cs-CZ" sz="2800" dirty="0"/>
              <a:t>Organologické teorie (podobenství o včelím úlu, John ze </a:t>
            </a:r>
            <a:r>
              <a:rPr lang="cs-CZ" sz="2800" dirty="0" err="1"/>
              <a:t>Salisbury</a:t>
            </a:r>
            <a:r>
              <a:rPr lang="cs-CZ" sz="2800" dirty="0"/>
              <a:t>: společnost jako organismus)</a:t>
            </a:r>
          </a:p>
          <a:p>
            <a:r>
              <a:rPr lang="cs-CZ" sz="2800" dirty="0"/>
              <a:t>Rytířská kultura</a:t>
            </a:r>
          </a:p>
        </p:txBody>
      </p:sp>
    </p:spTree>
    <p:extLst>
      <p:ext uri="{BB962C8B-B14F-4D97-AF65-F5344CB8AC3E}">
        <p14:creationId xmlns:p14="http://schemas.microsoft.com/office/powerpoint/2010/main" val="3269912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D6C13-9A99-43B9-9C85-1C77C98A5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Český středověk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2A3C03-A591-41CD-8224-32B1FD0A7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dirty="0"/>
              <a:t>Neznalost knížecích zrcadel</a:t>
            </a:r>
          </a:p>
          <a:p>
            <a:r>
              <a:rPr lang="cs-CZ" sz="2800" dirty="0"/>
              <a:t>Kniha mravních naučení uherského krále sv. Štěpána (</a:t>
            </a:r>
            <a:r>
              <a:rPr lang="cs-CZ" sz="2800" i="1" dirty="0" err="1"/>
              <a:t>Libellus</a:t>
            </a:r>
            <a:r>
              <a:rPr lang="cs-CZ" sz="2800" i="1" dirty="0"/>
              <a:t> de </a:t>
            </a:r>
            <a:r>
              <a:rPr lang="cs-CZ" sz="2800" i="1" dirty="0" err="1"/>
              <a:t>instutione</a:t>
            </a:r>
            <a:r>
              <a:rPr lang="cs-CZ" sz="2800" i="1" dirty="0"/>
              <a:t> </a:t>
            </a:r>
            <a:r>
              <a:rPr lang="cs-CZ" sz="2800" i="1" dirty="0" err="1"/>
              <a:t>morum</a:t>
            </a:r>
            <a:r>
              <a:rPr lang="cs-CZ" sz="2800" dirty="0"/>
              <a:t>)</a:t>
            </a:r>
          </a:p>
          <a:p>
            <a:r>
              <a:rPr lang="cs-CZ" sz="2800" dirty="0"/>
              <a:t>Narativní prameny – legendy, kroniky, rytířské romány – převládající kulturní vzory, srozumitelnost, kulturní archetypy</a:t>
            </a:r>
          </a:p>
          <a:p>
            <a:r>
              <a:rPr lang="cs-CZ" sz="2800" dirty="0"/>
              <a:t>Karel IV.: Morality, </a:t>
            </a:r>
            <a:r>
              <a:rPr lang="cs-CZ" sz="2800" i="1" dirty="0"/>
              <a:t>Vita Caroli</a:t>
            </a:r>
            <a:r>
              <a:rPr lang="cs-CZ" sz="2800" dirty="0"/>
              <a:t> (edukační a didaktické tendence)</a:t>
            </a:r>
          </a:p>
          <a:p>
            <a:r>
              <a:rPr lang="cs-CZ" sz="2800" dirty="0"/>
              <a:t>Kristiánova legenda, </a:t>
            </a:r>
            <a:r>
              <a:rPr lang="cs-CZ" sz="2800" dirty="0" err="1"/>
              <a:t>Chronica</a:t>
            </a:r>
            <a:r>
              <a:rPr lang="cs-CZ" sz="2800" dirty="0"/>
              <a:t> </a:t>
            </a:r>
            <a:r>
              <a:rPr lang="cs-CZ" sz="2800" dirty="0" err="1"/>
              <a:t>Bohemorum</a:t>
            </a:r>
            <a:r>
              <a:rPr lang="cs-CZ" sz="2800" dirty="0"/>
              <a:t>, Zbraslavská kronika</a:t>
            </a:r>
          </a:p>
          <a:p>
            <a:r>
              <a:rPr lang="cs-CZ" sz="2800" dirty="0" err="1"/>
              <a:t>Antiideál</a:t>
            </a:r>
            <a:r>
              <a:rPr lang="cs-CZ" sz="2800" dirty="0"/>
              <a:t> (Jan Lucemburský, Jindřich Korutanský – podle Petra Žitavského)</a:t>
            </a:r>
          </a:p>
        </p:txBody>
      </p:sp>
    </p:spTree>
    <p:extLst>
      <p:ext uri="{BB962C8B-B14F-4D97-AF65-F5344CB8AC3E}">
        <p14:creationId xmlns:p14="http://schemas.microsoft.com/office/powerpoint/2010/main" val="3132083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905A9BAA-B344-45D2-838C-73856C4B1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72" name="Rectangle 71">
              <a:extLst>
                <a:ext uri="{FF2B5EF4-FFF2-40B4-BE49-F238E27FC236}">
                  <a16:creationId xmlns:a16="http://schemas.microsoft.com/office/drawing/2014/main" id="{390434AA-4632-440E-9AE7-411396A7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D462FD1E-E713-4FD4-8746-671C946723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242EDA37-9598-45D9-8920-1C256CEC3D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0" r="11359"/>
          <a:stretch/>
        </p:blipFill>
        <p:spPr bwMode="auto">
          <a:xfrm>
            <a:off x="4636008" y="10"/>
            <a:ext cx="7552815" cy="6856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78A4CDE5-C7BC-41E1-8A4A-79E024CC09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5018565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C8CDC3-015E-46F8-9CC7-F75C55A65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761" y="725407"/>
            <a:ext cx="4338246" cy="1080938"/>
          </a:xfrm>
        </p:spPr>
        <p:txBody>
          <a:bodyPr>
            <a:normAutofit/>
          </a:bodyPr>
          <a:lstStyle/>
          <a:p>
            <a:r>
              <a:rPr lang="cs-CZ" b="1" dirty="0" err="1"/>
              <a:t>Niccolò</a:t>
            </a:r>
            <a:r>
              <a:rPr lang="cs-CZ" b="1" dirty="0"/>
              <a:t> Machiavelli</a:t>
            </a:r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025C7952-5703-489E-8DBD-F2EFAC8EE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5029200" cy="202738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48DAE8-4585-47B3-9388-41998AD94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2" y="2336873"/>
            <a:ext cx="3581635" cy="3599316"/>
          </a:xfrm>
        </p:spPr>
        <p:txBody>
          <a:bodyPr>
            <a:normAutofit/>
          </a:bodyPr>
          <a:lstStyle/>
          <a:p>
            <a:r>
              <a:rPr lang="cs-CZ" sz="2800" dirty="0"/>
              <a:t>Život a dílo</a:t>
            </a:r>
          </a:p>
          <a:p>
            <a:r>
              <a:rPr lang="cs-CZ" sz="2800" dirty="0"/>
              <a:t>Mocenský pragmatismus a realismus</a:t>
            </a:r>
          </a:p>
          <a:p>
            <a:r>
              <a:rPr lang="cs-CZ" sz="2800" dirty="0" err="1"/>
              <a:t>Virtù</a:t>
            </a:r>
            <a:r>
              <a:rPr lang="cs-CZ" sz="2800" dirty="0"/>
              <a:t>, fortuna, </a:t>
            </a:r>
            <a:r>
              <a:rPr lang="cs-CZ" sz="2800" dirty="0" err="1"/>
              <a:t>necessità</a:t>
            </a:r>
            <a:r>
              <a:rPr lang="cs-CZ" sz="2800" dirty="0"/>
              <a:t>, </a:t>
            </a:r>
            <a:r>
              <a:rPr lang="cs-CZ" sz="2800" dirty="0" err="1"/>
              <a:t>occasione</a:t>
            </a:r>
            <a:endParaRPr lang="cs-CZ" sz="2800" dirty="0"/>
          </a:p>
          <a:p>
            <a:r>
              <a:rPr lang="cs-CZ" sz="2800" dirty="0"/>
              <a:t>Zájem státu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3631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ED99D-71E6-4946-B74E-0A3E17E4A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Použité zdroje</a:t>
            </a:r>
            <a:endParaRPr lang="cs-CZ" dirty="0"/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2E9FE818-8652-452C-BE83-357723C822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280355"/>
              </p:ext>
            </p:extLst>
          </p:nvPr>
        </p:nvGraphicFramePr>
        <p:xfrm>
          <a:off x="681038" y="2336800"/>
          <a:ext cx="9613900" cy="1741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13900">
                  <a:extLst>
                    <a:ext uri="{9D8B030D-6E8A-4147-A177-3AD203B41FA5}">
                      <a16:colId xmlns:a16="http://schemas.microsoft.com/office/drawing/2014/main" val="3619585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b="0" cap="all" dirty="0">
                          <a:effectLst/>
                        </a:rPr>
                        <a:t>ANTONÍN</a:t>
                      </a:r>
                      <a:r>
                        <a:rPr lang="cs-CZ" b="0" dirty="0">
                          <a:effectLst/>
                        </a:rPr>
                        <a:t>, Robert. Ideální panovník českého středověku: kulturně-historická skica z dějin středověkého myšlení. Vyd. 1. Praha: NLN, Nakladatelství Lidové noviny, 2013. 674 s. Česká historie; sv. 28. ISBN 978-80-7422-239-9.</a:t>
                      </a:r>
                    </a:p>
                    <a:p>
                      <a:pPr lvl="0">
                        <a:buNone/>
                      </a:pPr>
                      <a:r>
                        <a:rPr lang="cs-CZ" sz="1800" b="0" i="0" u="none" strike="noStrike" cap="all" noProof="0" dirty="0">
                          <a:effectLst/>
                          <a:latin typeface="Trebuchet MS"/>
                        </a:rPr>
                        <a:t>MACHIAVELLI</a:t>
                      </a:r>
                      <a:r>
                        <a:rPr lang="cs-CZ" sz="1800" b="0" i="0" u="none" strike="noStrike" noProof="0" dirty="0">
                          <a:effectLst/>
                          <a:latin typeface="Trebuchet MS"/>
                        </a:rPr>
                        <a:t>, </a:t>
                      </a:r>
                      <a:r>
                        <a:rPr lang="cs-CZ" sz="1800" b="0" i="0" u="none" strike="noStrike" noProof="0" dirty="0" err="1">
                          <a:effectLst/>
                          <a:latin typeface="Trebuchet MS"/>
                        </a:rPr>
                        <a:t>Niccolò</a:t>
                      </a:r>
                      <a:r>
                        <a:rPr lang="cs-CZ" sz="1800" b="0" i="0" u="none" strike="noStrike" noProof="0" dirty="0">
                          <a:effectLst/>
                          <a:latin typeface="Trebuchet MS"/>
                        </a:rPr>
                        <a:t>. </a:t>
                      </a:r>
                      <a:r>
                        <a:rPr lang="cs-CZ" sz="1800" b="0" i="1" u="none" strike="noStrike" noProof="0" dirty="0">
                          <a:effectLst/>
                          <a:latin typeface="Trebuchet MS"/>
                        </a:rPr>
                        <a:t>Vladař</a:t>
                      </a:r>
                      <a:r>
                        <a:rPr lang="cs-CZ" sz="1800" b="0" i="0" u="none" strike="noStrike" noProof="0" dirty="0">
                          <a:effectLst/>
                          <a:latin typeface="Trebuchet MS"/>
                        </a:rPr>
                        <a:t>. Vyd. v tomto překladu 2., V Argu 1. Praha: Argo, 2012. 155 s. ISBN 978-80-257-0736-4.</a:t>
                      </a:r>
                    </a:p>
                    <a:p>
                      <a:pPr lvl="0">
                        <a:buNone/>
                      </a:pPr>
                      <a:r>
                        <a:rPr lang="cs-CZ" sz="1800" b="0" i="0" u="none" strike="noStrike" noProof="0" dirty="0">
                          <a:effectLst/>
                          <a:hlinkClick r:id="rId2"/>
                        </a:rPr>
                        <a:t>http://www.jerrywriter.cz/2018/02/niccolo-machiavelli-svetoznamy-traktat.html</a:t>
                      </a:r>
                      <a:endParaRPr lang="cs-CZ"/>
                    </a:p>
                  </a:txBody>
                  <a:tcPr marL="47625" marR="47625" marT="47625" marB="47625" anchor="ctr"/>
                </a:tc>
                <a:extLst>
                  <a:ext uri="{0D108BD9-81ED-4DB2-BD59-A6C34878D82A}">
                    <a16:rowId xmlns:a16="http://schemas.microsoft.com/office/drawing/2014/main" val="1535935148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20D86A8D-384E-43C6-9150-23A327433254}"/>
              </a:ext>
            </a:extLst>
          </p:cNvPr>
          <p:cNvSpPr txBox="1"/>
          <p:nvPr/>
        </p:nvSpPr>
        <p:spPr>
          <a:xfrm>
            <a:off x="4724400" y="3200400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230666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0" ma:contentTypeDescription="Vytvoří nový dokument" ma:contentTypeScope="" ma:versionID="d22ca0edfe7d3ff1706e1fe48aba3de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28730ae8c709167699626d34fa7750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C30A29-3001-42AE-936A-A639AA9ACB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E9F122A-148F-4624-BF43-903C1B2A87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992C78-39C0-42BE-9E66-E1469C2BDC4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260</Words>
  <Application>Microsoft Office PowerPoint</Application>
  <PresentationFormat>Širokoúhlá obrazovka</PresentationFormat>
  <Paragraphs>32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Berlín</vt:lpstr>
      <vt:lpstr>Ideál panovníka</vt:lpstr>
      <vt:lpstr>Středověk</vt:lpstr>
      <vt:lpstr>Středověk</vt:lpstr>
      <vt:lpstr>Středověk</vt:lpstr>
      <vt:lpstr>Český středověk</vt:lpstr>
      <vt:lpstr>Niccolò Machiavelli</vt:lpstr>
      <vt:lpstr>Použité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Ideál panovníka</dc:title>
  <dc:creator>Tomáš Hrubý</dc:creator>
  <cp:lastModifiedBy>Tomáš Hrubý</cp:lastModifiedBy>
  <cp:revision>22</cp:revision>
  <dcterms:created xsi:type="dcterms:W3CDTF">2019-10-07T17:40:04Z</dcterms:created>
  <dcterms:modified xsi:type="dcterms:W3CDTF">2019-10-09T12:09:09Z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