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02" r:id="rId42"/>
    <p:sldId id="299" r:id="rId43"/>
    <p:sldId id="301" r:id="rId44"/>
    <p:sldId id="300" r:id="rId45"/>
    <p:sldId id="297" r:id="rId46"/>
    <p:sldId id="298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D738-261C-4BF7-A601-2D1DA827F3B0}" type="datetimeFigureOut">
              <a:rPr lang="cs-CZ" smtClean="0"/>
              <a:pPr/>
              <a:t>29.10.2019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8086-E913-4C1F-9814-23A194F4D3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D738-261C-4BF7-A601-2D1DA827F3B0}" type="datetimeFigureOut">
              <a:rPr lang="cs-CZ" smtClean="0"/>
              <a:pPr/>
              <a:t>29.10.2019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8086-E913-4C1F-9814-23A194F4D3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D738-261C-4BF7-A601-2D1DA827F3B0}" type="datetimeFigureOut">
              <a:rPr lang="cs-CZ" smtClean="0"/>
              <a:pPr/>
              <a:t>29.10.2019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8086-E913-4C1F-9814-23A194F4D3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D738-261C-4BF7-A601-2D1DA827F3B0}" type="datetimeFigureOut">
              <a:rPr lang="cs-CZ" smtClean="0"/>
              <a:pPr/>
              <a:t>29.10.2019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8086-E913-4C1F-9814-23A194F4D3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D738-261C-4BF7-A601-2D1DA827F3B0}" type="datetimeFigureOut">
              <a:rPr lang="cs-CZ" smtClean="0"/>
              <a:pPr/>
              <a:t>29.10.2019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8086-E913-4C1F-9814-23A194F4D3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D738-261C-4BF7-A601-2D1DA827F3B0}" type="datetimeFigureOut">
              <a:rPr lang="cs-CZ" smtClean="0"/>
              <a:pPr/>
              <a:t>29.10.2019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8086-E913-4C1F-9814-23A194F4D3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D738-261C-4BF7-A601-2D1DA827F3B0}" type="datetimeFigureOut">
              <a:rPr lang="cs-CZ" smtClean="0"/>
              <a:pPr/>
              <a:t>29.10.2019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8086-E913-4C1F-9814-23A194F4D3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D738-261C-4BF7-A601-2D1DA827F3B0}" type="datetimeFigureOut">
              <a:rPr lang="cs-CZ" smtClean="0"/>
              <a:pPr/>
              <a:t>29.10.2019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8086-E913-4C1F-9814-23A194F4D3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D738-261C-4BF7-A601-2D1DA827F3B0}" type="datetimeFigureOut">
              <a:rPr lang="cs-CZ" smtClean="0"/>
              <a:pPr/>
              <a:t>29.10.2019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8086-E913-4C1F-9814-23A194F4D3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D738-261C-4BF7-A601-2D1DA827F3B0}" type="datetimeFigureOut">
              <a:rPr lang="cs-CZ" smtClean="0"/>
              <a:pPr/>
              <a:t>29.10.2019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8086-E913-4C1F-9814-23A194F4D3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D738-261C-4BF7-A601-2D1DA827F3B0}" type="datetimeFigureOut">
              <a:rPr lang="cs-CZ" smtClean="0"/>
              <a:pPr/>
              <a:t>29.10.2019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8086-E913-4C1F-9814-23A194F4D3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0D738-261C-4BF7-A601-2D1DA827F3B0}" type="datetimeFigureOut">
              <a:rPr lang="cs-CZ" smtClean="0"/>
              <a:pPr/>
              <a:t>29.10.2019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88086-E913-4C1F-9814-23A194F4D37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1569551204-prazska-korunovace-karla-iv/21656226239/" TargetMode="External"/><Relationship Id="rId2" Type="http://schemas.openxmlformats.org/officeDocument/2006/relationships/hyperlink" Target="https://www.youtube.com/watch?v=01xRjoq7ib0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korunovace-ve-stredoveku_c11a0b_profi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-1667329"/>
            <a:ext cx="9715568" cy="10344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1604" y="6072206"/>
            <a:ext cx="621836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sz="2800" dirty="0" smtClean="0">
                <a:latin typeface="Bahnschrift" pitchFamily="34" charset="0"/>
              </a:rPr>
              <a:t>Nastolovací rituály českých panovníků</a:t>
            </a:r>
            <a:endParaRPr lang="cs-CZ" sz="2800" dirty="0">
              <a:latin typeface="Bahnschrif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72400" cy="1470025"/>
          </a:xfrm>
        </p:spPr>
        <p:txBody>
          <a:bodyPr/>
          <a:lstStyle/>
          <a:p>
            <a:r>
              <a:rPr lang="cs-CZ" dirty="0" smtClean="0"/>
              <a:t>České prostředí</a:t>
            </a:r>
            <a:endParaRPr lang="cs-CZ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Picture 9" descr="Coat_of_arms_of_the_lands_of_the_Bohemian_Crown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1785926"/>
            <a:ext cx="4000528" cy="4503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Doba knížecí</a:t>
            </a:r>
            <a:endParaRPr lang="cs-CZ" dirty="0"/>
          </a:p>
        </p:txBody>
      </p:sp>
      <p:pic>
        <p:nvPicPr>
          <p:cNvPr id="4" name="Content Placeholder 3" descr="500px-Přemyslovci_erb.sv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9322" y="2285992"/>
            <a:ext cx="2602069" cy="2768601"/>
          </a:xfrm>
        </p:spPr>
      </p:pic>
      <p:pic>
        <p:nvPicPr>
          <p:cNvPr id="5" name="Picture 4" descr="Baptism_of_the_bohemian_duke_borivo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928802"/>
            <a:ext cx="5264857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Žiži/Siži/Zizi?</a:t>
            </a:r>
            <a:endParaRPr lang="cs-CZ" dirty="0"/>
          </a:p>
        </p:txBody>
      </p:sp>
      <p:pic>
        <p:nvPicPr>
          <p:cNvPr id="4" name="Content Placeholder 3" descr="phrad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500174"/>
            <a:ext cx="6953250" cy="4486275"/>
          </a:xfrm>
        </p:spPr>
      </p:pic>
      <p:sp>
        <p:nvSpPr>
          <p:cNvPr id="5" name="TextBox 4"/>
          <p:cNvSpPr txBox="1"/>
          <p:nvPr/>
        </p:nvSpPr>
        <p:spPr>
          <a:xfrm>
            <a:off x="3506242" y="3786190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800px-Praha,_obelisk_na_Hradě_(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357298"/>
            <a:ext cx="6643734" cy="4982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Nejen v Čechách...</a:t>
            </a:r>
            <a:endParaRPr lang="cs-CZ" dirty="0"/>
          </a:p>
        </p:txBody>
      </p:sp>
      <p:pic>
        <p:nvPicPr>
          <p:cNvPr id="4" name="Content Placeholder 3" descr="800px-Stone_of_Destiny_2018-07-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857364"/>
            <a:ext cx="4280929" cy="2857520"/>
          </a:xfrm>
        </p:spPr>
      </p:pic>
      <p:sp>
        <p:nvSpPr>
          <p:cNvPr id="5" name="TextBox 4"/>
          <p:cNvSpPr txBox="1"/>
          <p:nvPr/>
        </p:nvSpPr>
        <p:spPr>
          <a:xfrm>
            <a:off x="1071538" y="4857760"/>
            <a:ext cx="2469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Lia Fáil, Hill of Tara, Irsko</a:t>
            </a:r>
            <a:endParaRPr lang="cs-CZ" dirty="0"/>
          </a:p>
        </p:txBody>
      </p:sp>
      <p:pic>
        <p:nvPicPr>
          <p:cNvPr id="6" name="Picture 5" descr="450px-Coronation_Stone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357298"/>
            <a:ext cx="3000378" cy="4000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1742" y="5429264"/>
            <a:ext cx="4502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údajný korunovační kámen anglosaských králů</a:t>
            </a:r>
          </a:p>
          <a:p>
            <a:pPr algn="ctr"/>
            <a:r>
              <a:rPr lang="cs-CZ" dirty="0" smtClean="0"/>
              <a:t>Kingston upon Thames (Wessex)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Nejen v Čechách...</a:t>
            </a:r>
            <a:endParaRPr lang="cs-CZ" dirty="0"/>
          </a:p>
        </p:txBody>
      </p:sp>
      <p:pic>
        <p:nvPicPr>
          <p:cNvPr id="4" name="Content Placeholder 3" descr="Replica_of_the_Stone_of_Scone,_Scone_Palace,_Scotland_(892454188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571612"/>
            <a:ext cx="4095779" cy="3071834"/>
          </a:xfrm>
        </p:spPr>
      </p:pic>
      <p:sp>
        <p:nvSpPr>
          <p:cNvPr id="5" name="TextBox 4"/>
          <p:cNvSpPr txBox="1"/>
          <p:nvPr/>
        </p:nvSpPr>
        <p:spPr>
          <a:xfrm>
            <a:off x="714348" y="4786322"/>
            <a:ext cx="322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Stone of Scone, Skotsko (replika)</a:t>
            </a:r>
            <a:endParaRPr lang="cs-CZ" dirty="0"/>
          </a:p>
        </p:txBody>
      </p:sp>
      <p:pic>
        <p:nvPicPr>
          <p:cNvPr id="6" name="Picture 5" descr="220px-Coronation_Chair_and_Stone_of_Sco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2000240"/>
            <a:ext cx="2643206" cy="3628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7752" y="5643578"/>
            <a:ext cx="389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korunovační křeslo britských panovníků</a:t>
            </a:r>
          </a:p>
          <a:p>
            <a:pPr algn="ctr"/>
            <a:r>
              <a:rPr lang="cs-CZ" dirty="0" smtClean="0"/>
              <a:t>s vloženým skotským kamenem</a:t>
            </a:r>
            <a:endParaRPr lang="cs-CZ" dirty="0"/>
          </a:p>
        </p:txBody>
      </p:sp>
      <p:pic>
        <p:nvPicPr>
          <p:cNvPr id="8" name="Picture 7" descr="queen-elizabeth-ii-coronation-8564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1785926"/>
            <a:ext cx="3357586" cy="3681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Nejen v Čechách...</a:t>
            </a:r>
            <a:endParaRPr lang="cs-CZ" dirty="0"/>
          </a:p>
        </p:txBody>
      </p:sp>
      <p:pic>
        <p:nvPicPr>
          <p:cNvPr id="4" name="Content Placeholder 3" descr="Om_konungaval._Olaus_Magnu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643050"/>
            <a:ext cx="4349853" cy="2928958"/>
          </a:xfrm>
        </p:spPr>
      </p:pic>
      <p:pic>
        <p:nvPicPr>
          <p:cNvPr id="5" name="Picture 4" descr="Mora_stenar_002_0406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500173"/>
            <a:ext cx="2857520" cy="3810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0100" y="5786454"/>
            <a:ext cx="707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kámen Mora, Uppsala, Švédsko; místo volby švédských králů do 15. století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Korutany</a:t>
            </a:r>
            <a:endParaRPr lang="cs-CZ" dirty="0"/>
          </a:p>
        </p:txBody>
      </p:sp>
      <p:pic>
        <p:nvPicPr>
          <p:cNvPr id="4" name="Content Placeholder 3" descr="800px-Klagenfurt_Landhaus_Großer_Wappensaal_Fürstenstein_19072006_629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500174"/>
            <a:ext cx="6500858" cy="4323071"/>
          </a:xfrm>
        </p:spPr>
      </p:pic>
      <p:sp>
        <p:nvSpPr>
          <p:cNvPr id="5" name="TextBox 4"/>
          <p:cNvSpPr txBox="1"/>
          <p:nvPr/>
        </p:nvSpPr>
        <p:spPr>
          <a:xfrm>
            <a:off x="3214678" y="6000768"/>
            <a:ext cx="2652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Fürstenstein/knežji kamen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Korutany</a:t>
            </a:r>
            <a:endParaRPr lang="cs-CZ" dirty="0"/>
          </a:p>
        </p:txBody>
      </p:sp>
      <p:pic>
        <p:nvPicPr>
          <p:cNvPr id="4" name="Content Placeholder 3" descr="Vojvodski_sto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428736"/>
            <a:ext cx="3143272" cy="4067764"/>
          </a:xfrm>
        </p:spPr>
      </p:pic>
      <p:pic>
        <p:nvPicPr>
          <p:cNvPr id="5" name="Picture 4" descr="Stuhlk01h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2000240"/>
            <a:ext cx="5024451" cy="33549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6050" y="5857892"/>
            <a:ext cx="296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Herzogstuhl/vojvodski prestol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Rituál</a:t>
            </a:r>
            <a:endParaRPr lang="cs-CZ" dirty="0"/>
          </a:p>
        </p:txBody>
      </p:sp>
      <p:pic>
        <p:nvPicPr>
          <p:cNvPr id="4" name="Content Placeholder 3" descr="Kaernten_herzogeinsetzu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488"/>
            <a:ext cx="5309581" cy="3929090"/>
          </a:xfrm>
        </p:spPr>
      </p:pic>
      <p:pic>
        <p:nvPicPr>
          <p:cNvPr id="5" name="Picture 4" descr="Fromiller_-_Einsetzung_des_Kärntner_Herzogs_am_Fürstenstein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357298"/>
            <a:ext cx="3756958" cy="490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Korutany</a:t>
            </a:r>
            <a:endParaRPr lang="cs-CZ" dirty="0"/>
          </a:p>
        </p:txBody>
      </p:sp>
      <p:pic>
        <p:nvPicPr>
          <p:cNvPr id="4" name="Content Placeholder 3" descr="Ernest_the_Ir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643050"/>
            <a:ext cx="2928958" cy="3661198"/>
          </a:xfrm>
        </p:spPr>
      </p:pic>
      <p:pic>
        <p:nvPicPr>
          <p:cNvPr id="5" name="Picture 4" descr="250px-Jean_Bod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9" y="1928802"/>
            <a:ext cx="2834841" cy="3571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5500702"/>
            <a:ext cx="4079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Arnošt (Ernest) Habsburský, zvaný Železný</a:t>
            </a:r>
          </a:p>
          <a:p>
            <a:pPr algn="ctr"/>
            <a:r>
              <a:rPr lang="cs-CZ" dirty="0" smtClean="0"/>
              <a:t>1414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terminologie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Inaugurace</a:t>
            </a:r>
          </a:p>
          <a:p>
            <a:r>
              <a:rPr lang="cs-CZ" sz="2400" dirty="0" smtClean="0"/>
              <a:t>Nastolení, intronizace</a:t>
            </a:r>
          </a:p>
          <a:p>
            <a:r>
              <a:rPr lang="cs-CZ" sz="2400" dirty="0" smtClean="0"/>
              <a:t>Korunovace</a:t>
            </a:r>
          </a:p>
          <a:p>
            <a:r>
              <a:rPr lang="cs-CZ" sz="2400" dirty="0" smtClean="0"/>
              <a:t>Pomazání</a:t>
            </a:r>
          </a:p>
          <a:p>
            <a:r>
              <a:rPr lang="cs-CZ" sz="2400" dirty="0" smtClean="0"/>
              <a:t>Investitura</a:t>
            </a:r>
          </a:p>
          <a:p>
            <a:r>
              <a:rPr lang="cs-CZ" sz="2400" dirty="0" smtClean="0"/>
              <a:t>Provolání</a:t>
            </a:r>
          </a:p>
          <a:p>
            <a:r>
              <a:rPr lang="cs-CZ" sz="2400" dirty="0" smtClean="0"/>
              <a:t>Volba</a:t>
            </a:r>
          </a:p>
          <a:p>
            <a:r>
              <a:rPr lang="cs-CZ" sz="2400" smtClean="0"/>
              <a:t>...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Kosmova kronika</a:t>
            </a:r>
            <a:endParaRPr lang="cs-CZ" dirty="0"/>
          </a:p>
        </p:txBody>
      </p:sp>
      <p:pic>
        <p:nvPicPr>
          <p:cNvPr id="4" name="Content Placeholder 3" descr="220px-Kosma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926" y="1571612"/>
            <a:ext cx="3143272" cy="44577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Přemyslovy střevíce a mošna</a:t>
            </a:r>
            <a:endParaRPr lang="cs-CZ" dirty="0"/>
          </a:p>
        </p:txBody>
      </p:sp>
      <p:pic>
        <p:nvPicPr>
          <p:cNvPr id="4" name="Content Placeholder 3" descr="Premysl_Ora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571612"/>
            <a:ext cx="5536761" cy="4525963"/>
          </a:xfrm>
        </p:spPr>
      </p:pic>
      <p:pic>
        <p:nvPicPr>
          <p:cNvPr id="5" name="Picture 4" descr="Lycene_strevice_Premysla_Ora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2857496"/>
            <a:ext cx="2667019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Doba královská</a:t>
            </a:r>
            <a:endParaRPr lang="cs-CZ" dirty="0"/>
          </a:p>
        </p:txBody>
      </p:sp>
      <p:pic>
        <p:nvPicPr>
          <p:cNvPr id="4" name="Content Placeholder 3" descr="220px-Charles_IV-John_Ocko_votive_picture-fragme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643050"/>
            <a:ext cx="2571768" cy="3822582"/>
          </a:xfrm>
        </p:spPr>
      </p:pic>
      <p:pic>
        <p:nvPicPr>
          <p:cNvPr id="5" name="Picture 4" descr="436px-Coat_of_arms_of_the_Kingdom_of_Bohemia_(Wenceslaus_II_of_Bohemia)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571612"/>
            <a:ext cx="2958947" cy="4071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Vratislav I. a Vladislav I.</a:t>
            </a:r>
            <a:endParaRPr lang="cs-CZ" dirty="0"/>
          </a:p>
        </p:txBody>
      </p:sp>
      <p:pic>
        <p:nvPicPr>
          <p:cNvPr id="4" name="Content Placeholder 3" descr="W_vratislav_ii_198_32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428736"/>
            <a:ext cx="2428892" cy="3925482"/>
          </a:xfrm>
        </p:spPr>
      </p:pic>
      <p:pic>
        <p:nvPicPr>
          <p:cNvPr id="5" name="Picture 4" descr="9e9a7f00090edd1f6880e93af8053ad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1571612"/>
            <a:ext cx="3062292" cy="3697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5500702"/>
            <a:ext cx="4004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20. 4. 1085 – Mohuč – císař Jindřich IV.</a:t>
            </a:r>
          </a:p>
          <a:p>
            <a:r>
              <a:rPr lang="cs-CZ" dirty="0" smtClean="0"/>
              <a:t>15. 6. 1086 – Praha – trevírský arcibiskup</a:t>
            </a:r>
            <a:endParaRPr lang="cs-CZ" dirty="0"/>
          </a:p>
        </p:txBody>
      </p:sp>
      <p:sp>
        <p:nvSpPr>
          <p:cNvPr id="7" name="TextBox 6"/>
          <p:cNvSpPr txBox="1"/>
          <p:nvPr/>
        </p:nvSpPr>
        <p:spPr>
          <a:xfrm>
            <a:off x="4452075" y="5500702"/>
            <a:ext cx="4691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11. 1. 1158 – Řezno – císař Fridrich I. Barbarossa</a:t>
            </a:r>
          </a:p>
          <a:p>
            <a:r>
              <a:rPr lang="cs-CZ" dirty="0" smtClean="0"/>
              <a:t>8. 9. 1158 – Milán – císař Fridrich I. Barbarossa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Poslední Přemyslovci</a:t>
            </a:r>
            <a:endParaRPr lang="cs-CZ" dirty="0"/>
          </a:p>
        </p:txBody>
      </p:sp>
      <p:pic>
        <p:nvPicPr>
          <p:cNvPr id="4" name="Content Placeholder 3" descr="koruna krá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714488"/>
            <a:ext cx="4540573" cy="2822752"/>
          </a:xfrm>
        </p:spPr>
      </p:pic>
      <p:pic>
        <p:nvPicPr>
          <p:cNvPr id="5" name="Picture 4" descr="Posledni_Premyslovc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643050"/>
            <a:ext cx="4000500" cy="2828925"/>
          </a:xfrm>
          <a:prstGeom prst="rect">
            <a:avLst/>
          </a:prstGeom>
        </p:spPr>
      </p:pic>
      <p:pic>
        <p:nvPicPr>
          <p:cNvPr id="6" name="Picture 5" descr="329px-Coat_of_arms_of_the_Archbishopric_of_Mainz_(1250)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4" y="4714884"/>
            <a:ext cx="1638300" cy="1817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Lucemburkové</a:t>
            </a:r>
            <a:endParaRPr lang="cs-CZ" dirty="0"/>
          </a:p>
        </p:txBody>
      </p:sp>
      <p:pic>
        <p:nvPicPr>
          <p:cNvPr id="4" name="Content Placeholder 3" descr="Busta_Arnost_z_Pardubi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500174"/>
            <a:ext cx="4828030" cy="3071834"/>
          </a:xfrm>
        </p:spPr>
      </p:pic>
      <p:pic>
        <p:nvPicPr>
          <p:cNvPr id="5" name="Picture 4" descr="Wappen_Erzbistum_Pra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500174"/>
            <a:ext cx="2056394" cy="2786082"/>
          </a:xfrm>
          <a:prstGeom prst="rect">
            <a:avLst/>
          </a:prstGeom>
        </p:spPr>
      </p:pic>
      <p:pic>
        <p:nvPicPr>
          <p:cNvPr id="6" name="Picture 5" descr="karl2-586x3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4687210"/>
            <a:ext cx="3648081" cy="1960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15. a 16. století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sedisvakance (Albrecht Habsburský → Ludvík Jagellonský)</a:t>
            </a:r>
          </a:p>
          <a:p>
            <a:r>
              <a:rPr lang="cs-CZ" sz="2000" dirty="0" smtClean="0"/>
              <a:t>administrátoři</a:t>
            </a:r>
          </a:p>
          <a:p>
            <a:r>
              <a:rPr lang="cs-CZ" sz="2000" dirty="0" smtClean="0"/>
              <a:t>za Habsburků opět obsazeno</a:t>
            </a:r>
          </a:p>
          <a:p>
            <a:endParaRPr lang="cs-CZ" sz="2000" dirty="0"/>
          </a:p>
        </p:txBody>
      </p:sp>
      <p:pic>
        <p:nvPicPr>
          <p:cNvPr id="4" name="Picture 3" descr="Hans_Bocksberger_der_Aeltere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2285992"/>
            <a:ext cx="2143140" cy="4149637"/>
          </a:xfrm>
          <a:prstGeom prst="rect">
            <a:avLst/>
          </a:prstGeom>
        </p:spPr>
      </p:pic>
      <p:pic>
        <p:nvPicPr>
          <p:cNvPr id="5" name="Picture 4" descr="27402610_Georg_of_Podebra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3071809"/>
            <a:ext cx="2428892" cy="3279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Třicetiletá válka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Fridrich Falcký – protestantský obřad</a:t>
            </a:r>
          </a:p>
          <a:p>
            <a:r>
              <a:rPr lang="cs-CZ" sz="2000" dirty="0" smtClean="0"/>
              <a:t>OZZ</a:t>
            </a:r>
            <a:endParaRPr lang="cs-CZ" sz="2000" dirty="0"/>
          </a:p>
        </p:txBody>
      </p:sp>
      <p:pic>
        <p:nvPicPr>
          <p:cNvPr id="4" name="Picture 3" descr="Obnovené_zřízení_zemské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8" y="2500306"/>
            <a:ext cx="2696771" cy="3995216"/>
          </a:xfrm>
          <a:prstGeom prst="rect">
            <a:avLst/>
          </a:prstGeom>
        </p:spPr>
      </p:pic>
      <p:pic>
        <p:nvPicPr>
          <p:cNvPr id="5" name="Picture 4" descr="0226670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2500305"/>
            <a:ext cx="2928958" cy="3905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Poslední korunovace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7. 9. 1836 – Ferdinand V.</a:t>
            </a:r>
            <a:endParaRPr lang="cs-CZ" sz="2000" dirty="0"/>
          </a:p>
        </p:txBody>
      </p:sp>
      <p:pic>
        <p:nvPicPr>
          <p:cNvPr id="4" name="Picture 3" descr="Coronation_Ferdinand_V_of_Bohemi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2143116"/>
            <a:ext cx="3499104" cy="424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Nekorunovaní králové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Václav III.</a:t>
            </a:r>
          </a:p>
          <a:p>
            <a:r>
              <a:rPr lang="cs-CZ" sz="2000" dirty="0" smtClean="0"/>
              <a:t>Jindřich Korutanský</a:t>
            </a:r>
          </a:p>
          <a:p>
            <a:r>
              <a:rPr lang="cs-CZ" sz="2000" dirty="0" smtClean="0"/>
              <a:t>Rudolf Habsburský</a:t>
            </a:r>
          </a:p>
          <a:p>
            <a:r>
              <a:rPr lang="cs-CZ" sz="2000" dirty="0" smtClean="0"/>
              <a:t>Josef I.</a:t>
            </a:r>
          </a:p>
          <a:p>
            <a:r>
              <a:rPr lang="cs-CZ" sz="2000" dirty="0" smtClean="0"/>
              <a:t>(Karel Albrecht Bavorský)</a:t>
            </a:r>
          </a:p>
          <a:p>
            <a:r>
              <a:rPr lang="cs-CZ" sz="2000" dirty="0" smtClean="0"/>
              <a:t>Josef II.</a:t>
            </a:r>
          </a:p>
          <a:p>
            <a:r>
              <a:rPr lang="cs-CZ" sz="2000" dirty="0" smtClean="0"/>
              <a:t>František Josef I.</a:t>
            </a:r>
          </a:p>
          <a:p>
            <a:r>
              <a:rPr lang="cs-CZ" sz="2000" dirty="0" smtClean="0"/>
              <a:t>Karel I. (III.)</a:t>
            </a:r>
          </a:p>
          <a:p>
            <a:endParaRPr lang="cs-CZ" sz="2000" dirty="0" smtClean="0"/>
          </a:p>
          <a:p>
            <a:r>
              <a:rPr lang="cs-CZ" sz="2000" dirty="0" smtClean="0"/>
              <a:t>naopak: Ferdinand IV.</a:t>
            </a:r>
            <a:endParaRPr lang="cs-CZ" sz="2000" dirty="0"/>
          </a:p>
        </p:txBody>
      </p:sp>
      <p:pic>
        <p:nvPicPr>
          <p:cNvPr id="5" name="Picture 4" descr="800px-Maria_Theresa_of_Austria_as_queen_of_Bohem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1357298"/>
            <a:ext cx="3763469" cy="4929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Inaugurace</a:t>
            </a:r>
            <a:endParaRPr lang="cs-CZ" dirty="0"/>
          </a:p>
        </p:txBody>
      </p:sp>
      <p:pic>
        <p:nvPicPr>
          <p:cNvPr id="4" name="Content Placeholder 3" descr="Inaugurate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643050"/>
            <a:ext cx="4061147" cy="2796390"/>
          </a:xfrm>
        </p:spPr>
      </p:pic>
      <p:pic>
        <p:nvPicPr>
          <p:cNvPr id="5" name="Picture 4" descr="Augur,_Nordisk_familjebo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500174"/>
            <a:ext cx="3042861" cy="5000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Korunovační řád</a:t>
            </a:r>
            <a:endParaRPr lang="cs-CZ" dirty="0"/>
          </a:p>
        </p:txBody>
      </p:sp>
      <p:pic>
        <p:nvPicPr>
          <p:cNvPr id="4" name="Content Placeholder 3" descr="1152407-4508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436" y="1600200"/>
            <a:ext cx="804312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Návštěva Vyšehradu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 smtClean="0"/>
              <a:t>Kníže</a:t>
            </a:r>
            <a:r>
              <a:rPr lang="cs-CZ" sz="2000" dirty="0" smtClean="0"/>
              <a:t> navštíví s církevními i světskými představiteli Vyšehrad a pomodlí se zde v předvečer korunovace</a:t>
            </a:r>
          </a:p>
          <a:p>
            <a:r>
              <a:rPr lang="cs-CZ" sz="2000" dirty="0" smtClean="0"/>
              <a:t>Zde i střevíce a mošna Přemysla Oráče (ale výslovně nezmíněno v Řádu)</a:t>
            </a:r>
          </a:p>
          <a:p>
            <a:r>
              <a:rPr lang="cs-CZ" sz="2000" dirty="0" smtClean="0"/>
              <a:t>Poté nešpory a ceremoniálně uložen k spánku na Pražském hradě</a:t>
            </a:r>
            <a:endParaRPr lang="cs-CZ" sz="2000" dirty="0"/>
          </a:p>
        </p:txBody>
      </p:sp>
      <p:pic>
        <p:nvPicPr>
          <p:cNvPr id="4" name="Picture 3" descr="1472913848_P2016090303798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3429000"/>
            <a:ext cx="3911067" cy="2698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Ráno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Ceremoniální probuzení a oblečení</a:t>
            </a:r>
          </a:p>
          <a:p>
            <a:r>
              <a:rPr lang="cs-CZ" sz="2000" dirty="0" smtClean="0"/>
              <a:t>Průvod do katedrály</a:t>
            </a:r>
          </a:p>
          <a:p>
            <a:r>
              <a:rPr lang="cs-CZ" sz="2000" dirty="0" smtClean="0"/>
              <a:t>Zastavení v kapli sv. Václava (od Maxmiliána I.)</a:t>
            </a:r>
          </a:p>
          <a:p>
            <a:r>
              <a:rPr lang="cs-CZ" sz="2000" dirty="0" smtClean="0"/>
              <a:t>[...]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Skrutinium a aklamace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i="1" dirty="0" smtClean="0"/>
              <a:t>Arcibiskup: </a:t>
            </a:r>
            <a:r>
              <a:rPr lang="cs-CZ" sz="2000" dirty="0" smtClean="0"/>
              <a:t>„Chceš-li svatú vieru od křesťanských mužóv danú držeti a skutky spravedlivými chovati?“</a:t>
            </a:r>
          </a:p>
          <a:p>
            <a:r>
              <a:rPr lang="cs-CZ" sz="2000" i="1" dirty="0" smtClean="0"/>
              <a:t>Kníže: </a:t>
            </a:r>
            <a:r>
              <a:rPr lang="cs-CZ" sz="2000" dirty="0" smtClean="0"/>
              <a:t>„Chci.“</a:t>
            </a:r>
          </a:p>
          <a:p>
            <a:r>
              <a:rPr lang="cs-CZ" sz="2000" i="1" dirty="0" smtClean="0"/>
              <a:t>Arcibiskup: </a:t>
            </a:r>
            <a:r>
              <a:rPr lang="cs-CZ" sz="2000" dirty="0" smtClean="0"/>
              <a:t>„Chceš-li od Boha tobě králevstvie pójčeného podle spravedlnosti otcóv tvých zpravovati a brániti?“</a:t>
            </a:r>
          </a:p>
          <a:p>
            <a:r>
              <a:rPr lang="cs-CZ" sz="2000" i="1" dirty="0" smtClean="0"/>
              <a:t>Kníže: </a:t>
            </a:r>
            <a:r>
              <a:rPr lang="cs-CZ" sz="2000" dirty="0" smtClean="0"/>
              <a:t>„Tak jakož božskú posilen pomocí a utěšením všech věrných jeho moci budu, tak věrně vše činiti slibuji.“</a:t>
            </a:r>
          </a:p>
          <a:p>
            <a:r>
              <a:rPr lang="cs-CZ" sz="2000" i="1" dirty="0" smtClean="0"/>
              <a:t>Arcibiskup: </a:t>
            </a:r>
            <a:r>
              <a:rPr lang="cs-CZ" sz="2000" dirty="0" smtClean="0"/>
              <a:t>„Chcete-li také vy N. kniežeti a zprávci sě poddati a jeho králevstvie tvrdú věrú ustanoviti a ku přikázání jeho poslušní býti podle slova svatého apoštola, jenž die: Všeliká duše mocem vyšším poddána buď, leč králi jakožto povýšenému?“</a:t>
            </a:r>
          </a:p>
          <a:p>
            <a:r>
              <a:rPr lang="cs-CZ" sz="2000" i="1" dirty="0" smtClean="0"/>
              <a:t>Lid: </a:t>
            </a:r>
            <a:r>
              <a:rPr lang="cs-CZ" sz="2000" b="1" dirty="0" smtClean="0"/>
              <a:t>„Rádi, rádi, rádi!“</a:t>
            </a:r>
            <a:endParaRPr lang="cs-CZ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Litanie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Prostrace + litanie</a:t>
            </a:r>
          </a:p>
          <a:p>
            <a:r>
              <a:rPr lang="cs-CZ" sz="2000" dirty="0" smtClean="0"/>
              <a:t>[...]</a:t>
            </a:r>
          </a:p>
          <a:p>
            <a:r>
              <a:rPr lang="cs-CZ" sz="2000" dirty="0" smtClean="0"/>
              <a:t>Začátek mše</a:t>
            </a:r>
          </a:p>
          <a:p>
            <a:pPr>
              <a:buNone/>
            </a:pPr>
            <a:endParaRPr lang="cs-CZ" sz="2000" dirty="0"/>
          </a:p>
        </p:txBody>
      </p:sp>
      <p:pic>
        <p:nvPicPr>
          <p:cNvPr id="4" name="Picture 3" descr="Archbishop_Charles_J_Brown_lays_prostrate_before_Pope_Benedict_XVI_at_his_consecration_as_a_bishop_in_St_Peters_Basilica_CNA_Vatican_Catholic_News_1_6_12_thum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3500438"/>
            <a:ext cx="3057525" cy="242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Pomazání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Průvod se svatým olejem z kaple sv. Václava, svlečení knížete</a:t>
            </a:r>
          </a:p>
          <a:p>
            <a:r>
              <a:rPr lang="cs-CZ" sz="2000" dirty="0" smtClean="0"/>
              <a:t>„mazání hlavy, prsí</a:t>
            </a:r>
            <a:r>
              <a:rPr lang="cs-CZ" sz="2000" smtClean="0"/>
              <a:t>, </a:t>
            </a:r>
            <a:r>
              <a:rPr lang="cs-CZ" sz="2000" smtClean="0"/>
              <a:t>plecí, ramenú</a:t>
            </a:r>
            <a:r>
              <a:rPr lang="cs-CZ" sz="2000" dirty="0" smtClean="0"/>
              <a:t>“</a:t>
            </a:r>
          </a:p>
          <a:p>
            <a:r>
              <a:rPr lang="cs-CZ" sz="2000" i="1" dirty="0" smtClean="0"/>
              <a:t>A: </a:t>
            </a:r>
            <a:r>
              <a:rPr lang="cs-CZ" sz="2000" dirty="0" smtClean="0"/>
              <a:t>„Maži tě za krále olejem svaceným, ve jmě Otcě i Syna i Svatého Ducha. Amen. Pokoj s tebú.“</a:t>
            </a:r>
          </a:p>
          <a:p>
            <a:r>
              <a:rPr lang="cs-CZ" sz="2000" i="1" dirty="0" smtClean="0"/>
              <a:t>K: </a:t>
            </a:r>
            <a:r>
              <a:rPr lang="cs-CZ" sz="2000" dirty="0" smtClean="0"/>
              <a:t>„I s tvým duchem.“</a:t>
            </a:r>
          </a:p>
          <a:p>
            <a:r>
              <a:rPr lang="cs-CZ" sz="2000" i="1" dirty="0" smtClean="0"/>
              <a:t>A: </a:t>
            </a:r>
            <a:r>
              <a:rPr lang="cs-CZ" sz="2000" dirty="0" smtClean="0"/>
              <a:t>„Maži tě za krále olejem svaceným. Svatého ducha milosc, pokory našie řádem, v tě sstup obižná, aby jakožto našima nedóstojnýma rukama olejem přirozeným ztučněl jsi, </a:t>
            </a:r>
            <a:r>
              <a:rPr lang="cs-CZ" sz="2000" dirty="0" smtClean="0">
                <a:solidFill>
                  <a:srgbClr val="FF0000"/>
                </a:solidFill>
              </a:rPr>
              <a:t>zevnitř jsa obmyt</a:t>
            </a:r>
            <a:r>
              <a:rPr lang="cs-CZ" sz="2000" dirty="0" smtClean="0"/>
              <a:t>, taktéž jeho nevidomým mazáním zmazán, utučněn býti zaslúžil vnitř, a jeho také najsvrchovanějie duchovním umazáním </a:t>
            </a:r>
            <a:r>
              <a:rPr lang="cs-CZ" sz="2000" dirty="0" smtClean="0">
                <a:solidFill>
                  <a:srgbClr val="FF0000"/>
                </a:solidFill>
              </a:rPr>
              <a:t>vždycky omyt, neslušné věci varovati sě vší myslí naučil nebo mohl, a užitečné duše tvé ustavičně mysliti, žádati a činiti mohl,</a:t>
            </a:r>
            <a:r>
              <a:rPr lang="cs-CZ" sz="2000" dirty="0" smtClean="0"/>
              <a:t> s pomocí Pána našeho Jesu Krista, jenž s Uotcem krajuje na věky věkoma. Amen.“</a:t>
            </a:r>
            <a:endParaRPr lang="cs-CZ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Oblékání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Subtile, </a:t>
            </a:r>
            <a:r>
              <a:rPr lang="cs-CZ" sz="2000" b="1" dirty="0" smtClean="0"/>
              <a:t>dalmatika</a:t>
            </a:r>
          </a:p>
          <a:p>
            <a:r>
              <a:rPr lang="cs-CZ" sz="2000" dirty="0" smtClean="0"/>
              <a:t>Pomazání rukou</a:t>
            </a:r>
          </a:p>
          <a:p>
            <a:r>
              <a:rPr lang="cs-CZ" sz="2000" i="1" dirty="0" smtClean="0"/>
              <a:t>A: </a:t>
            </a:r>
            <a:r>
              <a:rPr lang="cs-CZ" sz="2000" dirty="0" smtClean="0"/>
              <a:t>„Mazaně buďte ruce těto olejem svaceným, jímžto mazáni byli králové a proroci, a jakžto mazal Samuel Davida za krále, aby byl požehnaný a ustavený král v tomto králevství nad lidem tiemto, kterýžto Hospodin buoh tvój dal tobě k upravování a k vládení. [...]“</a:t>
            </a:r>
          </a:p>
          <a:p>
            <a:r>
              <a:rPr lang="cs-CZ" sz="2000" dirty="0" smtClean="0"/>
              <a:t>[..]</a:t>
            </a:r>
          </a:p>
          <a:p>
            <a:r>
              <a:rPr lang="cs-CZ" sz="2000" dirty="0" smtClean="0"/>
              <a:t>Odevzdání pláště („Vezmi plášč na čtyři hrana udělaný, skrže něžto srozuměj, že čtyři cěsty světa božské moci jsou poddány a nižádný móž sčastně kralovati na zemi, leč by jemu moc královánie byla dána s nebes.“)</a:t>
            </a:r>
          </a:p>
          <a:p>
            <a:r>
              <a:rPr lang="cs-CZ" sz="2000" dirty="0" smtClean="0"/>
              <a:t>Odevzdání meče („ten meč, [...] aby obrana a zasloněnie mohl býti kostelóv, vdov, sirotkóv i všech Bohu slúžících, proti ukrutnosci pohanské strach a síla [...]“)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Oblékání, korunovace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Náramky</a:t>
            </a:r>
          </a:p>
          <a:p>
            <a:r>
              <a:rPr lang="cs-CZ" sz="2000" dirty="0" smtClean="0"/>
              <a:t>Prsten</a:t>
            </a:r>
          </a:p>
          <a:p>
            <a:r>
              <a:rPr lang="cs-CZ" sz="2000" dirty="0" smtClean="0"/>
              <a:t>Odevdání meče na oltář Bohu</a:t>
            </a:r>
          </a:p>
          <a:p>
            <a:r>
              <a:rPr lang="cs-CZ" sz="2000" dirty="0" smtClean="0"/>
              <a:t>Žezlo + jablko („Přijmi proto prut moci a pravdy, skrzě nějž urozuměj, aby krásil o dobrotivých a zžasil zlé, bludné nauč, cestě pokluzlým ruky podaj, rozpraš pyšné a zdvihni pokorné [...]“)</a:t>
            </a:r>
          </a:p>
          <a:p>
            <a:r>
              <a:rPr lang="cs-CZ" sz="2000" dirty="0" smtClean="0"/>
              <a:t>Koruna – pokropena + vsazena („Vezmi korunu králevstvie, kterážto ač nedóstojnýma, však biskupovýma rukama na tvú hlavu jest vstavena, skrzě nižto svatosci chválu a česc a skutkóv moci zjevně znamenati rozuměj [...] takéž ty zevnitřně pravý Boží následovník a hrdinný proti všem protivníkóm cierkve Kristovy obráncě [...]“</a:t>
            </a:r>
          </a:p>
          <a:p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Content Placeholder 3" descr="NUB65c3a5_165119_52017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785794"/>
            <a:ext cx="7884252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Nastolení, slib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i="1" dirty="0" smtClean="0"/>
              <a:t>A: </a:t>
            </a:r>
            <a:r>
              <a:rPr lang="cs-CZ" sz="2000" dirty="0" smtClean="0"/>
              <a:t>„Stój a drž viec miesto, kteréžtos až dotavadto otcovým nadstúpením držal, dědickým právem tobě oddané, skrzě moc Boha všemohúcieho a nynějšie poručeni naše [...]“</a:t>
            </a:r>
          </a:p>
          <a:p>
            <a:r>
              <a:rPr lang="cs-CZ" sz="2000" i="1" dirty="0" smtClean="0"/>
              <a:t>K: </a:t>
            </a:r>
            <a:r>
              <a:rPr lang="cs-CZ" sz="2000" dirty="0" smtClean="0"/>
              <a:t>„Vyznávám a slibuji před Bohem i anděly jeho nynie a potom viec zákon a spravedlnosc i pokoj svaté božie cierkve a lidu mně poddanému podle moci a vědomie zachovati a činiti [...]“</a:t>
            </a:r>
            <a:endParaRPr lang="cs-CZ" sz="2000" i="1" dirty="0" smtClean="0"/>
          </a:p>
          <a:p>
            <a:endParaRPr lang="cs-CZ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Provolání, aklamace</a:t>
            </a:r>
            <a:endParaRPr lang="cs-CZ" dirty="0"/>
          </a:p>
        </p:txBody>
      </p:sp>
      <p:pic>
        <p:nvPicPr>
          <p:cNvPr id="4" name="Content Placeholder 3" descr="Chronicle_by_John_Skylitzis,_which_depicts_the_elevation_of_the_emperor_on_a_shield_by_the_soldi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4155974" cy="3427422"/>
          </a:xfrm>
        </p:spPr>
      </p:pic>
      <p:pic>
        <p:nvPicPr>
          <p:cNvPr id="5" name="Picture 4" descr="img_7056-we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643050"/>
            <a:ext cx="3827505" cy="3429000"/>
          </a:xfrm>
          <a:prstGeom prst="rect">
            <a:avLst/>
          </a:prstGeom>
        </p:spPr>
      </p:pic>
      <p:pic>
        <p:nvPicPr>
          <p:cNvPr id="6" name="Picture 5" descr="Manuel_II_Paleologu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1285860"/>
            <a:ext cx="3219466" cy="5336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Královna, závěr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Analogicky, abatyše kláštera sv. Jiří (od 16. stol.)</a:t>
            </a:r>
          </a:p>
          <a:p>
            <a:r>
              <a:rPr lang="cs-CZ" sz="2000" dirty="0" smtClean="0"/>
              <a:t>X mazání rukou, X meč, X náramky</a:t>
            </a:r>
          </a:p>
          <a:p>
            <a:r>
              <a:rPr lang="cs-CZ" sz="2000" dirty="0" smtClean="0"/>
              <a:t>Dokončení mše</a:t>
            </a:r>
          </a:p>
          <a:p>
            <a:r>
              <a:rPr lang="cs-CZ" sz="2000" dirty="0" smtClean="0"/>
              <a:t>Pasování  Svatováclavských rytířů</a:t>
            </a:r>
          </a:p>
          <a:p>
            <a:r>
              <a:rPr lang="cs-CZ" sz="2000" dirty="0" smtClean="0"/>
              <a:t>Holdovací sněm a hostina</a:t>
            </a:r>
            <a:endParaRPr lang="cs-CZ" sz="2000" dirty="0"/>
          </a:p>
        </p:txBody>
      </p:sp>
      <p:pic>
        <p:nvPicPr>
          <p:cNvPr id="4" name="Picture 3" descr="RSA65c02b_165113_49868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3643314"/>
            <a:ext cx="4381500" cy="2857500"/>
          </a:xfrm>
          <a:prstGeom prst="rect">
            <a:avLst/>
          </a:prstGeom>
        </p:spPr>
      </p:pic>
      <p:pic>
        <p:nvPicPr>
          <p:cNvPr id="5" name="Picture 4" descr="SvatovaclavskyMe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454" y="928670"/>
            <a:ext cx="1571636" cy="5144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Něco málo ke klenotům...</a:t>
            </a:r>
            <a:endParaRPr lang="cs-CZ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72dca329465e851e6d367c7d8ca2e2d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330" y="3643314"/>
            <a:ext cx="1810723" cy="2714727"/>
          </a:xfrm>
          <a:prstGeom prst="rect">
            <a:avLst/>
          </a:prstGeom>
        </p:spPr>
      </p:pic>
      <p:pic>
        <p:nvPicPr>
          <p:cNvPr id="6" name="Picture 5" descr="SFO4e1fd1_25DOM_MECC_JIHLAVA_934422_CMY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429132"/>
            <a:ext cx="4143404" cy="2012510"/>
          </a:xfrm>
          <a:prstGeom prst="rect">
            <a:avLst/>
          </a:prstGeom>
        </p:spPr>
      </p:pic>
      <p:pic>
        <p:nvPicPr>
          <p:cNvPr id="7" name="Picture 6" descr="profimedia-016514683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643050"/>
            <a:ext cx="3537596" cy="2357454"/>
          </a:xfrm>
          <a:prstGeom prst="rect">
            <a:avLst/>
          </a:prstGeom>
        </p:spPr>
      </p:pic>
      <p:pic>
        <p:nvPicPr>
          <p:cNvPr id="4" name="Content Placeholder 3" descr="10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43372" y="500042"/>
            <a:ext cx="2714644" cy="35907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 descr="0245556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3714752"/>
            <a:ext cx="3819991" cy="2857520"/>
          </a:xfrm>
        </p:spPr>
      </p:pic>
      <p:pic>
        <p:nvPicPr>
          <p:cNvPr id="5" name="Picture 4" descr="1152815-4653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14290"/>
            <a:ext cx="6000792" cy="3375446"/>
          </a:xfrm>
          <a:prstGeom prst="rect">
            <a:avLst/>
          </a:prstGeom>
        </p:spPr>
      </p:pic>
      <p:pic>
        <p:nvPicPr>
          <p:cNvPr id="6" name="Picture 5" descr="korunni-komo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2643182"/>
            <a:ext cx="3188024" cy="3952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Content Placeholder 3" descr="1b8c04_1017b8a300ce4ed7b88ec3a2e98a66f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9190" y="642918"/>
            <a:ext cx="3383534" cy="2335730"/>
          </a:xfrm>
        </p:spPr>
      </p:pic>
      <p:pic>
        <p:nvPicPr>
          <p:cNvPr id="5" name="Picture 4" descr="16 c 1 Lombar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500042"/>
            <a:ext cx="3350876" cy="2143140"/>
          </a:xfrm>
          <a:prstGeom prst="rect">
            <a:avLst/>
          </a:prstGeom>
        </p:spPr>
      </p:pic>
      <p:pic>
        <p:nvPicPr>
          <p:cNvPr id="6" name="Picture 5" descr="4908259653_dd68cf2503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3357562"/>
            <a:ext cx="3071834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Videa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Rekonstrukce korunovace Karla IV. : </a:t>
            </a:r>
            <a:r>
              <a:rPr lang="cs-CZ" sz="2000" dirty="0" smtClean="0">
                <a:hlinkClick r:id="rId2"/>
              </a:rPr>
              <a:t>https://www.youtube.com/watch?v=01xRjoq7ib0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Dokument ČT o korunovaci: </a:t>
            </a:r>
          </a:p>
          <a:p>
            <a:pPr>
              <a:buNone/>
            </a:pPr>
            <a:r>
              <a:rPr lang="cs-CZ" sz="2000" dirty="0" smtClean="0"/>
              <a:t>	</a:t>
            </a:r>
            <a:r>
              <a:rPr lang="cs-CZ" sz="2000" dirty="0" smtClean="0">
                <a:hlinkClick r:id="rId3"/>
              </a:rPr>
              <a:t>https://www.ceskatelevize.cz/porady/11569551204-prazska-korunovace-karla-iv/21656226239/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KUTHAN, Jiří; ŠMIED, Miroslav (eds.). </a:t>
            </a:r>
            <a:r>
              <a:rPr lang="cs-CZ" sz="2000" i="1" dirty="0" smtClean="0"/>
              <a:t>Korunovační řád českých králů. </a:t>
            </a:r>
            <a:r>
              <a:rPr lang="cs-CZ" sz="2000" dirty="0" smtClean="0"/>
              <a:t>Praha: Univerzita Karlova, 2009, 435 s. ISBN 978-80-7308-266-6.</a:t>
            </a:r>
          </a:p>
          <a:p>
            <a:r>
              <a:rPr lang="cs-CZ" sz="2000" dirty="0" smtClean="0"/>
              <a:t>TŘEŠTÍK, Dušan. </a:t>
            </a:r>
            <a:r>
              <a:rPr lang="cs-CZ" sz="2000" i="1" dirty="0" smtClean="0"/>
              <a:t>Počátky Přemyslovců. </a:t>
            </a:r>
            <a:r>
              <a:rPr lang="cs-CZ" sz="2000" dirty="0" smtClean="0"/>
              <a:t>Praha: Lidové noviny, 1997, 658 s. ISBN 80-7106-138-7.</a:t>
            </a:r>
          </a:p>
          <a:p>
            <a:r>
              <a:rPr lang="cs-CZ" sz="2000" dirty="0" smtClean="0"/>
              <a:t>SEKYRKOVÁ, Milada. </a:t>
            </a:r>
            <a:r>
              <a:rPr lang="cs-CZ" sz="2000" i="1" dirty="0" smtClean="0"/>
              <a:t>7.9.1836 Ferdinand V.: Poslední pražská korunovace. </a:t>
            </a:r>
            <a:r>
              <a:rPr lang="cs-CZ" sz="2000" dirty="0" smtClean="0"/>
              <a:t>Praha: Havran, 2004, 189 s. ISBN 80-86515-37-0.</a:t>
            </a:r>
          </a:p>
          <a:p>
            <a:r>
              <a:rPr lang="cs-CZ" sz="2000" dirty="0" smtClean="0"/>
              <a:t>KOSMAS. </a:t>
            </a:r>
            <a:r>
              <a:rPr lang="cs-CZ" sz="2000" i="1" dirty="0" smtClean="0"/>
              <a:t>Kronika Čechů. </a:t>
            </a:r>
            <a:r>
              <a:rPr lang="cs-CZ" sz="2000" dirty="0" smtClean="0"/>
              <a:t>Praha: Argo, 2011, 285 s. ISBN 978-80-257-0465-3.</a:t>
            </a:r>
          </a:p>
          <a:p>
            <a:r>
              <a:rPr lang="cs-CZ" sz="2000" dirty="0" smtClean="0"/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Volba</a:t>
            </a:r>
            <a:endParaRPr lang="cs-CZ" dirty="0"/>
          </a:p>
        </p:txBody>
      </p:sp>
      <p:pic>
        <p:nvPicPr>
          <p:cNvPr id="4" name="Content Placeholder 3" descr="400px-Potęga_Rzeczypospolitej_u_zenitu._Złota_wolność._Elekcja_R.P._157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357298"/>
            <a:ext cx="5288769" cy="3358368"/>
          </a:xfrm>
        </p:spPr>
      </p:pic>
      <p:pic>
        <p:nvPicPr>
          <p:cNvPr id="5" name="Picture 4" descr="800px-vaclav_brozik_-_volb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2857496"/>
            <a:ext cx="4905378" cy="3235462"/>
          </a:xfrm>
          <a:prstGeom prst="rect">
            <a:avLst/>
          </a:prstGeom>
        </p:spPr>
      </p:pic>
      <p:pic>
        <p:nvPicPr>
          <p:cNvPr id="6" name="Picture 5" descr="balduineum_wahl_heinrich_vi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1214422"/>
            <a:ext cx="7358114" cy="5278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Investitura</a:t>
            </a:r>
            <a:endParaRPr lang="cs-CZ" dirty="0"/>
          </a:p>
        </p:txBody>
      </p:sp>
      <p:pic>
        <p:nvPicPr>
          <p:cNvPr id="4" name="Content Placeholder 3" descr="Investiturewoodcu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357298"/>
            <a:ext cx="4018429" cy="4602737"/>
          </a:xfrm>
        </p:spPr>
      </p:pic>
      <p:pic>
        <p:nvPicPr>
          <p:cNvPr id="5" name="Picture 4" descr="consecration-of-a-medieval-bishop-probably-drawn-by-matthew-paris-H9MY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357298"/>
            <a:ext cx="4455866" cy="521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Nastolení, intronizace</a:t>
            </a:r>
            <a:endParaRPr lang="cs-CZ" dirty="0"/>
          </a:p>
        </p:txBody>
      </p:sp>
      <p:pic>
        <p:nvPicPr>
          <p:cNvPr id="4" name="Content Placeholder 3" descr="220px-Coronation_Chair_and_Stone_of_Sco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571612"/>
            <a:ext cx="3333766" cy="4576352"/>
          </a:xfrm>
        </p:spPr>
      </p:pic>
      <p:pic>
        <p:nvPicPr>
          <p:cNvPr id="5" name="Picture 4" descr="kveit5884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1428736"/>
            <a:ext cx="3238508" cy="4857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Pomazání</a:t>
            </a:r>
            <a:endParaRPr lang="cs-CZ" dirty="0"/>
          </a:p>
        </p:txBody>
      </p:sp>
      <p:pic>
        <p:nvPicPr>
          <p:cNvPr id="4" name="Content Placeholder 3" descr="samuel_bringing_gods_message_to_a_boy_of_bethlehe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285860"/>
            <a:ext cx="3712704" cy="4525963"/>
          </a:xfrm>
        </p:spPr>
      </p:pic>
      <p:pic>
        <p:nvPicPr>
          <p:cNvPr id="5" name="Picture 4" descr="CoronationChri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714620"/>
            <a:ext cx="4624394" cy="3068750"/>
          </a:xfrm>
          <a:prstGeom prst="rect">
            <a:avLst/>
          </a:prstGeom>
        </p:spPr>
      </p:pic>
      <p:pic>
        <p:nvPicPr>
          <p:cNvPr id="6" name="Picture 5" descr="Reliquaireanciendelasainteampou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950" y="357166"/>
            <a:ext cx="1892808" cy="2276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5929330"/>
            <a:ext cx="837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„Poslal tedy pro něj a dal ho přivést. Byl ryšavý, s krásnýma očima a pěkného vzhledu. Tu řekl Hospodin: „Nuže, pomaž ho! To je on.“</a:t>
            </a:r>
          </a:p>
          <a:p>
            <a:r>
              <a:rPr lang="cs-CZ" sz="1200" dirty="0" smtClean="0"/>
              <a:t>Samuel tedy vzal roh s olejem a pomazal ho uprostřed jeho bratrů. A duch Hospodinův se Davida zmocňoval od onoho dne i nadále.“</a:t>
            </a:r>
          </a:p>
          <a:p>
            <a:r>
              <a:rPr lang="cs-CZ" sz="1200" dirty="0" smtClean="0"/>
              <a:t>1. Samuelova, 16, 12-13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Korunovace</a:t>
            </a:r>
            <a:endParaRPr lang="cs-CZ" dirty="0"/>
          </a:p>
        </p:txBody>
      </p:sp>
      <p:pic>
        <p:nvPicPr>
          <p:cNvPr id="4" name="Content Placeholder 3" descr="Coronation_of_Louis_VIII_and_Blanche_of_Castille_12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571612"/>
            <a:ext cx="4201602" cy="4525963"/>
          </a:xfrm>
        </p:spPr>
      </p:pic>
      <p:pic>
        <p:nvPicPr>
          <p:cNvPr id="5" name="Picture 4" descr="Karl_den_store_krons_av_leo_II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1714488"/>
            <a:ext cx="4029242" cy="4143404"/>
          </a:xfrm>
          <a:prstGeom prst="rect">
            <a:avLst/>
          </a:prstGeom>
        </p:spPr>
      </p:pic>
      <p:pic>
        <p:nvPicPr>
          <p:cNvPr id="6" name="Picture 5" descr="Coelestin_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46" y="1500174"/>
            <a:ext cx="4795322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3234</TotalTime>
  <Words>1096</Words>
  <Application>Microsoft Office PowerPoint</Application>
  <PresentationFormat>On-screen Show (4:3)</PresentationFormat>
  <Paragraphs>133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Základní terminologie</vt:lpstr>
      <vt:lpstr>Inaugurace</vt:lpstr>
      <vt:lpstr>Provolání, aklamace</vt:lpstr>
      <vt:lpstr>Volba</vt:lpstr>
      <vt:lpstr>Investitura</vt:lpstr>
      <vt:lpstr>Nastolení, intronizace</vt:lpstr>
      <vt:lpstr>Pomazání</vt:lpstr>
      <vt:lpstr>Korunovace</vt:lpstr>
      <vt:lpstr>České prostředí</vt:lpstr>
      <vt:lpstr>Doba knížecí</vt:lpstr>
      <vt:lpstr>Žiži/Siži/Zizi?</vt:lpstr>
      <vt:lpstr>Nejen v Čechách...</vt:lpstr>
      <vt:lpstr>Nejen v Čechách...</vt:lpstr>
      <vt:lpstr>Nejen v Čechách...</vt:lpstr>
      <vt:lpstr>Korutany</vt:lpstr>
      <vt:lpstr>Korutany</vt:lpstr>
      <vt:lpstr>Rituál</vt:lpstr>
      <vt:lpstr>Korutany</vt:lpstr>
      <vt:lpstr>Kosmova kronika</vt:lpstr>
      <vt:lpstr>Přemyslovy střevíce a mošna</vt:lpstr>
      <vt:lpstr>Doba královská</vt:lpstr>
      <vt:lpstr>Vratislav I. a Vladislav I.</vt:lpstr>
      <vt:lpstr>Poslední Přemyslovci</vt:lpstr>
      <vt:lpstr>Lucemburkové</vt:lpstr>
      <vt:lpstr>15. a 16. století</vt:lpstr>
      <vt:lpstr>Třicetiletá válka</vt:lpstr>
      <vt:lpstr>Poslední korunovace</vt:lpstr>
      <vt:lpstr>Nekorunovaní králové</vt:lpstr>
      <vt:lpstr>Korunovační řád</vt:lpstr>
      <vt:lpstr>Návštěva Vyšehradu</vt:lpstr>
      <vt:lpstr>Ráno</vt:lpstr>
      <vt:lpstr>Skrutinium a aklamace</vt:lpstr>
      <vt:lpstr>Litanie</vt:lpstr>
      <vt:lpstr>Pomazání</vt:lpstr>
      <vt:lpstr>Oblékání</vt:lpstr>
      <vt:lpstr>Oblékání, korunovace</vt:lpstr>
      <vt:lpstr>Slide 38</vt:lpstr>
      <vt:lpstr>Nastolení, slib</vt:lpstr>
      <vt:lpstr>Královna, závěr</vt:lpstr>
      <vt:lpstr>Něco málo ke klenotům...</vt:lpstr>
      <vt:lpstr>Slide 42</vt:lpstr>
      <vt:lpstr>Slide 43</vt:lpstr>
      <vt:lpstr>Slide 44</vt:lpstr>
      <vt:lpstr>Videa</vt:lpstr>
      <vt:lpstr>Zdroje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Štěpán Burda</dc:creator>
  <cp:lastModifiedBy>Štěpán Burda</cp:lastModifiedBy>
  <cp:revision>55</cp:revision>
  <dcterms:created xsi:type="dcterms:W3CDTF">2019-10-08T17:20:58Z</dcterms:created>
  <dcterms:modified xsi:type="dcterms:W3CDTF">2019-10-29T10:03:57Z</dcterms:modified>
</cp:coreProperties>
</file>