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81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9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6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6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393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2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1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4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7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735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815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914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s.muni.cz/th/210598/pravf_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D3882-84F4-4552-8636-4DCAE2399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560" y="1649691"/>
            <a:ext cx="3101209" cy="2236989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Nástupnictví</a:t>
            </a:r>
            <a:br>
              <a:rPr lang="cs-CZ" sz="4000" dirty="0"/>
            </a:br>
            <a:r>
              <a:rPr lang="cs-CZ" sz="4000" dirty="0"/>
              <a:t>Přemyslovci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A2247B-76FC-4583-AFAF-A5AAFE491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544" y="3956279"/>
            <a:ext cx="2611225" cy="1086237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endParaRPr lang="cs-CZ" sz="1700" dirty="0"/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cs-CZ" sz="1700" dirty="0"/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cs-CZ" sz="1700" dirty="0"/>
              <a:t>Eliška Babíková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EE23B-7337-44CD-882F-A24707157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5" r="-2" b="1146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4162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E0CCF-5DEF-4EBC-A900-E06BE604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</p:spPr>
        <p:txBody>
          <a:bodyPr>
            <a:normAutofit/>
          </a:bodyPr>
          <a:lstStyle/>
          <a:p>
            <a:r>
              <a:rPr lang="cs-CZ"/>
              <a:t>První Přemyslovci</a:t>
            </a:r>
            <a:endParaRPr lang="cs-CZ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C3E1F-F848-429E-A6D6-86E45FBD3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0448D8-C0A2-41DA-A057-A43ABD4E3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2" y="1791976"/>
            <a:ext cx="5071256" cy="295400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6148F-02FC-4193-8616-CCD425E9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828" y="2171700"/>
            <a:ext cx="5127172" cy="3581400"/>
          </a:xfrm>
        </p:spPr>
        <p:txBody>
          <a:bodyPr>
            <a:normAutofit/>
          </a:bodyPr>
          <a:lstStyle/>
          <a:p>
            <a:r>
              <a:rPr lang="cs-CZ" dirty="0"/>
              <a:t>Bořivoj</a:t>
            </a:r>
          </a:p>
          <a:p>
            <a:r>
              <a:rPr lang="cs-CZ" dirty="0"/>
              <a:t>Spytihněv I.</a:t>
            </a:r>
          </a:p>
          <a:p>
            <a:r>
              <a:rPr lang="cs-CZ" dirty="0"/>
              <a:t>Vratislav</a:t>
            </a:r>
          </a:p>
          <a:p>
            <a:r>
              <a:rPr lang="cs-CZ" dirty="0"/>
              <a:t>Václav</a:t>
            </a:r>
          </a:p>
          <a:p>
            <a:r>
              <a:rPr lang="cs-CZ" dirty="0"/>
              <a:t>Boleslav I.</a:t>
            </a:r>
          </a:p>
          <a:p>
            <a:r>
              <a:rPr lang="cs-CZ" dirty="0"/>
              <a:t>Boleslav II.</a:t>
            </a:r>
          </a:p>
          <a:p>
            <a:pPr lvl="1"/>
            <a:r>
              <a:rPr lang="cs-CZ" dirty="0"/>
              <a:t>Spor se Slavníkovci</a:t>
            </a:r>
          </a:p>
        </p:txBody>
      </p:sp>
    </p:spTree>
    <p:extLst>
      <p:ext uri="{BB962C8B-B14F-4D97-AF65-F5344CB8AC3E}">
        <p14:creationId xmlns:p14="http://schemas.microsoft.com/office/powerpoint/2010/main" val="230382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37A68B-1C01-4B21-8F62-9F127D170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FDC72-7E53-460C-A6FB-FFD01BA8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631373"/>
            <a:ext cx="4018839" cy="2035628"/>
          </a:xfrm>
        </p:spPr>
        <p:txBody>
          <a:bodyPr>
            <a:normAutofit/>
          </a:bodyPr>
          <a:lstStyle/>
          <a:p>
            <a:r>
              <a:rPr lang="cs-CZ" dirty="0"/>
              <a:t>Boje o trůn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2293C0-B87E-46D6-A41E-8FB055AD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001521"/>
            <a:ext cx="4490719" cy="4235994"/>
          </a:xfrm>
        </p:spPr>
        <p:txBody>
          <a:bodyPr>
            <a:normAutofit/>
          </a:bodyPr>
          <a:lstStyle/>
          <a:p>
            <a:r>
              <a:rPr lang="cs-CZ" sz="1800" dirty="0"/>
              <a:t>Probíhaly mezi syny Boleslava II.</a:t>
            </a:r>
          </a:p>
          <a:p>
            <a:pPr lvl="1"/>
            <a:r>
              <a:rPr lang="cs-CZ" sz="1800" dirty="0"/>
              <a:t>Boleslav III., Jaromír a Oldřich</a:t>
            </a:r>
          </a:p>
          <a:p>
            <a:r>
              <a:rPr lang="cs-CZ" sz="1800" dirty="0"/>
              <a:t>Břetislav (český Achilles)</a:t>
            </a:r>
          </a:p>
          <a:p>
            <a:r>
              <a:rPr lang="cs-CZ" sz="1800" dirty="0"/>
              <a:t>Vratislav II.</a:t>
            </a:r>
          </a:p>
          <a:p>
            <a:pPr lvl="1"/>
            <a:r>
              <a:rPr lang="cs-CZ" sz="1800" dirty="0"/>
              <a:t>První český král</a:t>
            </a:r>
          </a:p>
          <a:p>
            <a:r>
              <a:rPr lang="cs-CZ" sz="1800" dirty="0"/>
              <a:t>Vladislav II. (Vladislav I.)</a:t>
            </a:r>
          </a:p>
          <a:p>
            <a:pPr lvl="1"/>
            <a:r>
              <a:rPr lang="cs-CZ" sz="1800" dirty="0"/>
              <a:t>Druhý český král</a:t>
            </a:r>
          </a:p>
          <a:p>
            <a:pPr marL="0" indent="0">
              <a:buNone/>
            </a:pPr>
            <a:endParaRPr lang="cs-CZ" sz="15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BCBE98-69EA-40E7-B937-FCA553A58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4110F1-452D-43FC-91BD-29788D08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683" y="822058"/>
            <a:ext cx="5384074" cy="522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7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39260-A083-441F-9E63-AE4FE638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cs-CZ" dirty="0"/>
              <a:t>Poslední Přemyslovci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4829B7-47EE-4685-ADC0-DE464C22A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3A6BB4-1887-4C6C-AAF2-7DFA6422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1" y="825080"/>
            <a:ext cx="6517065" cy="488779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5A857A-3943-4572-9070-779C237DF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r>
              <a:rPr lang="cs-CZ" dirty="0"/>
              <a:t>Přemysl Otakar I.</a:t>
            </a:r>
          </a:p>
          <a:p>
            <a:r>
              <a:rPr lang="cs-CZ" dirty="0"/>
              <a:t>Václav I.</a:t>
            </a:r>
          </a:p>
          <a:p>
            <a:r>
              <a:rPr lang="cs-CZ" dirty="0"/>
              <a:t>Přemysl Otakar II.</a:t>
            </a:r>
          </a:p>
          <a:p>
            <a:r>
              <a:rPr lang="cs-CZ" dirty="0"/>
              <a:t>Václav II.</a:t>
            </a:r>
          </a:p>
          <a:p>
            <a:r>
              <a:rPr lang="cs-CZ" dirty="0"/>
              <a:t>Václav III.</a:t>
            </a:r>
          </a:p>
        </p:txBody>
      </p:sp>
    </p:spTree>
    <p:extLst>
      <p:ext uri="{BB962C8B-B14F-4D97-AF65-F5344CB8AC3E}">
        <p14:creationId xmlns:p14="http://schemas.microsoft.com/office/powerpoint/2010/main" val="211428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3FA198-8A64-4B72-9601-3E4D1D385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D604825-F822-430D-AF2F-5E46EA55D71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16720" y="0"/>
            <a:ext cx="8393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E1BA8-F894-429E-A2F5-7DAC86E5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DB00C5-E694-4D42-A7AE-B01A5797A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ŽEMLIČKA, Josef. </a:t>
            </a:r>
            <a:r>
              <a:rPr lang="cs-CZ" i="1" dirty="0"/>
              <a:t>Přemyslovci: jak žili, vládli a umírali</a:t>
            </a:r>
            <a:r>
              <a:rPr lang="cs-CZ" dirty="0"/>
              <a:t>. Praha: NLN, Nakladatelství Lidové noviny, 2005. ISBN 80-710-6759-8.</a:t>
            </a:r>
          </a:p>
          <a:p>
            <a:r>
              <a:rPr lang="cs-CZ" dirty="0"/>
              <a:t>KALOUSEK, Josef. </a:t>
            </a:r>
            <a:r>
              <a:rPr lang="cs-CZ" i="1" dirty="0"/>
              <a:t>České státní právo</a:t>
            </a:r>
            <a:r>
              <a:rPr lang="cs-CZ" dirty="0"/>
              <a:t>. Vydání druhé, místy opravené. Praha: Bursík a Kohout, knihkupci C. K. České university, 1892.</a:t>
            </a:r>
          </a:p>
          <a:p>
            <a:r>
              <a:rPr lang="cs-CZ" dirty="0"/>
              <a:t>RAZIM, Jakub. </a:t>
            </a:r>
            <a:r>
              <a:rPr lang="cs-CZ" i="1" dirty="0"/>
              <a:t>Právní poměr Čech k říši v době přemyslovské se zvláštním zřetelem k otázce nástupnictví</a:t>
            </a:r>
            <a:r>
              <a:rPr lang="cs-CZ" dirty="0"/>
              <a:t>. 2017. Dostupné také z: </a:t>
            </a:r>
            <a:r>
              <a:rPr lang="cs-CZ" dirty="0">
                <a:hlinkClick r:id="rId2"/>
              </a:rPr>
              <a:t>http://is.muni.cz/th/210598/pravf_d/</a:t>
            </a:r>
            <a:endParaRPr lang="cs-CZ" dirty="0"/>
          </a:p>
          <a:p>
            <a:r>
              <a:rPr lang="cs-CZ" dirty="0"/>
              <a:t>STARÝ, Marek. K právním aspektům nástupnictví na knížecí stolec a královský trůn v Čechách za vlády Přemyslovců. </a:t>
            </a:r>
            <a:r>
              <a:rPr lang="cs-CZ" i="1" dirty="0"/>
              <a:t>Právněhistorické studie</a:t>
            </a:r>
            <a:r>
              <a:rPr lang="cs-CZ" dirty="0"/>
              <a:t> [online]. 2005 [cit. 2019-10-30].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749739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Vlastní 7">
      <a:dk1>
        <a:sysClr val="windowText" lastClr="000000"/>
      </a:dk1>
      <a:lt1>
        <a:sysClr val="window" lastClr="FFFFFF"/>
      </a:lt1>
      <a:dk2>
        <a:srgbClr val="1A2E40"/>
      </a:dk2>
      <a:lt2>
        <a:srgbClr val="E1ECEE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206</Words>
  <Application>Microsoft Office PowerPoint</Application>
  <PresentationFormat>Širokoúhlá obrazovka</PresentationFormat>
  <Paragraphs>31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Franklin Gothic Book</vt:lpstr>
      <vt:lpstr>Oříznutí</vt:lpstr>
      <vt:lpstr>Nástupnictví Přemyslovci</vt:lpstr>
      <vt:lpstr>První Přemyslovci</vt:lpstr>
      <vt:lpstr>Boje o trůn</vt:lpstr>
      <vt:lpstr>Poslední Přemyslovci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Nástupnictví Přemyslovci</dc:title>
  <dc:creator>Eliška Babíková</dc:creator>
  <cp:lastModifiedBy>Eliška Babíková</cp:lastModifiedBy>
  <cp:revision>11</cp:revision>
  <dcterms:created xsi:type="dcterms:W3CDTF">2019-10-23T13:52:13Z</dcterms:created>
  <dcterms:modified xsi:type="dcterms:W3CDTF">2019-12-09T14:46:33Z</dcterms:modified>
</cp:coreProperties>
</file>