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15"/>
  </p:notesMasterIdLst>
  <p:sldIdLst>
    <p:sldId id="256" r:id="rId5"/>
    <p:sldId id="260" r:id="rId6"/>
    <p:sldId id="257" r:id="rId7"/>
    <p:sldId id="258" r:id="rId8"/>
    <p:sldId id="259" r:id="rId9"/>
    <p:sldId id="261" r:id="rId10"/>
    <p:sldId id="262" r:id="rId11"/>
    <p:sldId id="263" r:id="rId12"/>
    <p:sldId id="265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A53273-0994-4E4E-8D55-1E905E24288D}" v="21" dt="2019-12-10T00:22:41.728"/>
    <p1510:client id="{AD124EF3-3CEE-4817-88AA-7C30A3516169}" v="2" dt="2019-12-10T09:38:02.8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9C247-5ACD-4AEE-88F5-512AFF95E097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0C1F3-1BE2-4263-86FE-0F9A1F4323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255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27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09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893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8301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026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728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307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778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502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0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98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708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928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58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484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17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98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25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C129163-CCA1-4CBF-9B61-6B9DEFB165C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BD08266-6A8E-4AFC-BCD1-1D4CF51219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32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EB765-A848-4614-A959-CC109855D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0693" y="705850"/>
            <a:ext cx="9440034" cy="1828801"/>
          </a:xfrm>
        </p:spPr>
        <p:txBody>
          <a:bodyPr>
            <a:normAutofit fontScale="90000"/>
          </a:bodyPr>
          <a:lstStyle/>
          <a:p>
            <a:r>
              <a:rPr lang="cs-CZ" dirty="0"/>
              <a:t>Nástupnictví v době Jagellonské </a:t>
            </a:r>
            <a:br>
              <a:rPr lang="cs-CZ" dirty="0"/>
            </a:br>
            <a:r>
              <a:rPr lang="cs-CZ" dirty="0"/>
              <a:t>a nástup Habsburků na český trůn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B522CF-1A42-46BD-B234-98EC05A926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Tomáš Baránek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020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4FF5D-4305-4035-84D5-518B2977F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52F675-B230-49A0-A376-9653DB07A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</a:rPr>
              <a:t>KALOUSEK, Josef. </a:t>
            </a:r>
            <a:r>
              <a:rPr lang="cs-CZ" i="1" dirty="0">
                <a:effectLst/>
              </a:rPr>
              <a:t>České státní právo</a:t>
            </a:r>
            <a:r>
              <a:rPr lang="cs-CZ" dirty="0">
                <a:effectLst/>
              </a:rPr>
              <a:t>. Vyd. 2., místy </a:t>
            </a:r>
            <a:r>
              <a:rPr lang="cs-CZ" dirty="0" err="1">
                <a:effectLst/>
              </a:rPr>
              <a:t>opr</a:t>
            </a:r>
            <a:r>
              <a:rPr lang="cs-CZ" dirty="0">
                <a:effectLst/>
              </a:rPr>
              <a:t>. Praha: Bursík a Kohout, 1892.</a:t>
            </a:r>
          </a:p>
          <a:p>
            <a:r>
              <a:rPr lang="cs-CZ" dirty="0">
                <a:effectLst/>
              </a:rPr>
              <a:t>PÁNEK, Jaroslav a Oldřich TŮMA. </a:t>
            </a:r>
            <a:r>
              <a:rPr lang="cs-CZ" i="1" dirty="0">
                <a:effectLst/>
              </a:rPr>
              <a:t>Dějiny českých zemí</a:t>
            </a:r>
            <a:r>
              <a:rPr lang="cs-CZ" dirty="0">
                <a:effectLst/>
              </a:rPr>
              <a:t>. Vydání druhé, doplněné. Praha: Univerzita Karlova, nakladatelství Karolinum, 2018. ISBN 978-80-246-3994-9.</a:t>
            </a:r>
          </a:p>
          <a:p>
            <a:r>
              <a:rPr lang="cs-CZ" i="1" dirty="0">
                <a:effectLst/>
              </a:rPr>
              <a:t>Osudová volba?. </a:t>
            </a:r>
            <a:r>
              <a:rPr lang="cs-CZ" dirty="0">
                <a:effectLst/>
              </a:rPr>
              <a:t>In: </a:t>
            </a:r>
            <a:r>
              <a:rPr lang="cs-CZ" i="1" dirty="0">
                <a:effectLst/>
              </a:rPr>
              <a:t>Bílá místa </a:t>
            </a:r>
            <a:r>
              <a:rPr lang="en-US" dirty="0">
                <a:effectLst/>
              </a:rPr>
              <a:t>[</a:t>
            </a:r>
            <a:r>
              <a:rPr lang="cs-CZ" dirty="0">
                <a:effectLst/>
              </a:rPr>
              <a:t>televizní dokument</a:t>
            </a:r>
            <a:r>
              <a:rPr lang="en-US" dirty="0">
                <a:effectLst/>
              </a:rPr>
              <a:t>]</a:t>
            </a:r>
            <a:r>
              <a:rPr lang="cs-CZ" dirty="0">
                <a:effectLst/>
              </a:rPr>
              <a:t> ČT2, 3. 1. 2011</a:t>
            </a:r>
          </a:p>
        </p:txBody>
      </p:sp>
    </p:spTree>
    <p:extLst>
      <p:ext uri="{BB962C8B-B14F-4D97-AF65-F5344CB8AC3E}">
        <p14:creationId xmlns:p14="http://schemas.microsoft.com/office/powerpoint/2010/main" val="1530511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98E570-51F1-411E-A1A1-4565733F4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majestát Karla IV.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BB0806-0AA8-40E8-AE48-11D9DB799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Privilegia z dubna 1348</a:t>
            </a:r>
          </a:p>
          <a:p>
            <a:r>
              <a:rPr lang="cs-CZ" dirty="0">
                <a:effectLst/>
              </a:rPr>
              <a:t>Stanovuje zásadu primogenitury pro mužské potomky</a:t>
            </a:r>
          </a:p>
          <a:p>
            <a:r>
              <a:rPr lang="cs-CZ" dirty="0">
                <a:effectLst/>
              </a:rPr>
              <a:t>V případě následnictví po přeslici byla možnost volby dědičky, resp. jejího manžela, čeští stavové chápou jenom dceru posledního krále, navíc neprovdanou</a:t>
            </a:r>
          </a:p>
          <a:p>
            <a:r>
              <a:rPr lang="cs-CZ" dirty="0">
                <a:effectLst/>
              </a:rPr>
              <a:t>Pokud panovnický rod vymře po meči i po přeslici, následuje svobodná volba panovníka sněmem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4895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279C5-9CC0-43C5-9DCF-9E30B454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Vladislav Jagellonský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B3B18B-FCFD-4F92-AC17-3975C88A4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760630"/>
          </a:xfrm>
        </p:spPr>
        <p:txBody>
          <a:bodyPr/>
          <a:lstStyle/>
          <a:p>
            <a:r>
              <a:rPr lang="cs-CZ" dirty="0"/>
              <a:t>Jiří z Poděbrad má v plánu založit novou panovnickou dynastii, zbavuje se právních překážek, ovšem politické překážky jsou nepřekonatelné, proto nabízí českou korunu polskému rodu Jagellonců</a:t>
            </a:r>
          </a:p>
          <a:p>
            <a:r>
              <a:rPr lang="cs-CZ" dirty="0"/>
              <a:t>Syn polského krále Vladislav je zvolen českým sněmem roku 1469 za nástupce Jiřího z Poděbrad, po Jiříkově smrti 1471 je volba opakována a Vladislav je přijat za českého krále</a:t>
            </a:r>
          </a:p>
          <a:p>
            <a:r>
              <a:rPr lang="cs-CZ" dirty="0"/>
              <a:t>Dynastická příbuznost s Lucemburky není brána v potaz = Vladislav je zvolen na základě svobodného rozhodnutí českých stavů</a:t>
            </a:r>
          </a:p>
          <a:p>
            <a:r>
              <a:rPr lang="cs-CZ" dirty="0"/>
              <a:t>Po Vladislavově zvolení v Kutné Hoře se nechává v Jihlavě zvolit českým králem také Matyáš Korvín</a:t>
            </a:r>
          </a:p>
          <a:p>
            <a:r>
              <a:rPr lang="cs-CZ" dirty="0"/>
              <a:t>Pokračuje v bojích s Matyášem Korvínem, 1478 Olomoucký mír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374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5DD5AD-9DF4-456A-9639-A9B5DB6D6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Olomoucký mír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D30603-2464-4875-BAC0-9E3106ECD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34118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Rozdělení české koruny, oba panovníci smějí užívat titul českého krále</a:t>
            </a:r>
          </a:p>
          <a:p>
            <a:r>
              <a:rPr lang="cs-CZ" dirty="0"/>
              <a:t>Vladislav vládne Českému království, Matyáš ve vedlejších zemích koruny české (Morava, Slezsko, Horní a Dolní Lužice)</a:t>
            </a:r>
          </a:p>
          <a:p>
            <a:r>
              <a:rPr lang="cs-CZ" dirty="0"/>
              <a:t>Po případné Matyášovi smrti má Vladislav možnost vykoupit vedlejší země české za 400000 uherských zlatých, Matyášovi dědicové mají při úhradě povinnost tyto země vydat</a:t>
            </a:r>
          </a:p>
          <a:p>
            <a:r>
              <a:rPr lang="cs-CZ" dirty="0"/>
              <a:t>Matyášovi dědicové mohli využívat zmíněné země jako páni, nemohli se však označovat za krále českého</a:t>
            </a:r>
          </a:p>
          <a:p>
            <a:r>
              <a:rPr lang="cs-CZ" dirty="0"/>
              <a:t>Po případné Vladislavově smrti bez dědiců by od českých stavů bylo očekáváno zvolení Matyáše českým králem (nevzniká jim však povinnost ho zvolit)</a:t>
            </a:r>
          </a:p>
          <a:p>
            <a:r>
              <a:rPr lang="cs-CZ" dirty="0"/>
              <a:t>Po smrti Matyáše Korvína roku 1490 je Vladislav Jagellonský zvolen uherským králem (sídlo v </a:t>
            </a:r>
            <a:r>
              <a:rPr lang="cs-CZ" dirty="0" err="1"/>
              <a:t>Budíně</a:t>
            </a:r>
            <a:r>
              <a:rPr lang="cs-CZ" dirty="0"/>
              <a:t>)</a:t>
            </a:r>
          </a:p>
          <a:p>
            <a:pPr marL="369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974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5F2045-3F83-4C7F-BC7C-6DB55A644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Ludvík Jagellonský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B63C85-78C1-4DA5-BF06-D17F984C7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žádost Vladislava Jagellonského byli Ludvík a jeho sestra Anna roku 1507 přijati sněmem za dědice českého království</a:t>
            </a:r>
          </a:p>
          <a:p>
            <a:r>
              <a:rPr lang="cs-CZ" dirty="0"/>
              <a:t>Anna pod podmínkou, že ji Vladislav neprovdá bez souhlasu českých stavů</a:t>
            </a:r>
          </a:p>
          <a:p>
            <a:r>
              <a:rPr lang="cs-CZ" dirty="0"/>
              <a:t>Ludvík byl korunován roku 1509, v jeho třech letech</a:t>
            </a:r>
          </a:p>
          <a:p>
            <a:r>
              <a:rPr lang="cs-CZ" dirty="0"/>
              <a:t>Po smrti Vladislava Jagellonského roku 1516 nastupuje tedy bez další volby</a:t>
            </a:r>
          </a:p>
          <a:p>
            <a:r>
              <a:rPr lang="cs-CZ" dirty="0"/>
              <a:t>Za jeho vlády mocenské boje české šlechty (Ludvík převážně sídlil v </a:t>
            </a:r>
            <a:r>
              <a:rPr lang="cs-CZ" dirty="0" err="1"/>
              <a:t>Budíně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1688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04587-A1BF-47A6-A638-4A49E2704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Nástup Habsburků na český trůn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035723-9CEE-48D7-BFD9-226BAC77E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Dlouhodobá snaha Habsburků dědit po Jagelloncích</a:t>
            </a:r>
          </a:p>
          <a:p>
            <a:r>
              <a:rPr lang="cs-CZ" dirty="0"/>
              <a:t>Prešpurský mír z roku 1491 – Maxmilián a jeho dědicové se mají stát nástupci Vladislava Jagellonského a jeho dědiců, týká se však pouze uherského království</a:t>
            </a:r>
          </a:p>
          <a:p>
            <a:r>
              <a:rPr lang="cs-CZ" dirty="0"/>
              <a:t>Propojení Jagellonské a Habsburské dynastie roku 1515 – Ludvík Jagellonský si bere za manželku sestru Ferdinanda Marii</a:t>
            </a:r>
          </a:p>
          <a:p>
            <a:r>
              <a:rPr lang="cs-CZ" dirty="0"/>
              <a:t>Sestra Ludvíka Anna je provdána za Ferdinanda, arciknížete rakouského, bez souhlasu českého sněmu</a:t>
            </a:r>
          </a:p>
          <a:p>
            <a:r>
              <a:rPr lang="cs-CZ" dirty="0"/>
              <a:t>Ferdinand hned po smrti Ludvíka Jagellonského posílá své zmocněnce, aby pro se domohl českého trůnu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125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1DDC7E-F104-417A-9955-148357624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Ferdinand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865D70-C80A-4A3A-A321-00282B15B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961323"/>
            <a:ext cx="10364452" cy="382987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Svůj nárok zakládal skrze svou manželku Annu, sestru Ludvíka, též skrze vzájemné nástupnické smlouvy mezi Habsburky a Jagellonci</a:t>
            </a:r>
          </a:p>
          <a:p>
            <a:r>
              <a:rPr lang="cs-CZ" dirty="0"/>
              <a:t>Také nechal najít starou smlouvu z roku 1366, kterou však právně zrušil již Jiří z Poděbrad</a:t>
            </a:r>
          </a:p>
          <a:p>
            <a:r>
              <a:rPr lang="cs-CZ" i="1" dirty="0"/>
              <a:t>Poslové Ferdinandovi se však dozvěděli od přívrženců jeho, má-li se dosednutí jeho na trůn český zdařiti, že není radno klásti váhu na dědické právo a dědické smlouvy, poněvadž prý Čechové mají právo svobodné volby, když král zemře bez mužského potomstva.</a:t>
            </a:r>
            <a:r>
              <a:rPr lang="cs-CZ" dirty="0"/>
              <a:t>¹</a:t>
            </a:r>
          </a:p>
          <a:p>
            <a:r>
              <a:rPr lang="cs-CZ" dirty="0"/>
              <a:t>Jeho dědická práva tedy nebyla brána v potaz a rozhodovalo se svobodnou volbou stavů</a:t>
            </a:r>
          </a:p>
          <a:p>
            <a:r>
              <a:rPr lang="cs-CZ" dirty="0"/>
              <a:t>Mimo Ferdinanda se o trůn ucházeli bavorští vévodové Ludvík a Vilém z rodu </a:t>
            </a:r>
            <a:r>
              <a:rPr lang="cs-CZ" dirty="0" err="1"/>
              <a:t>Wittelsbachů</a:t>
            </a:r>
            <a:r>
              <a:rPr lang="cs-CZ" dirty="0"/>
              <a:t> a také král Polský, bratr Vladislava Jagellonského Zikmund I.</a:t>
            </a:r>
          </a:p>
          <a:p>
            <a:r>
              <a:rPr lang="cs-CZ" dirty="0"/>
              <a:t>Bavorští vévodové slibovali převzetí dluhů po předešlých králích, Zikmund zakládal svůj nárok též na dědickém právu, to mu však spíše ublížilo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713829-F537-4BDE-A6A4-9E8C62135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1. KALOUSEK, Josef. České státní právo. Vyd. 2., místy </a:t>
            </a:r>
            <a:r>
              <a:rPr lang="cs-CZ" dirty="0" err="1"/>
              <a:t>opr</a:t>
            </a:r>
            <a:r>
              <a:rPr lang="cs-CZ" dirty="0"/>
              <a:t>. Praha: Bursík a Kohout, 1892. st. 202</a:t>
            </a:r>
          </a:p>
        </p:txBody>
      </p:sp>
    </p:spTree>
    <p:extLst>
      <p:ext uri="{BB962C8B-B14F-4D97-AF65-F5344CB8AC3E}">
        <p14:creationId xmlns:p14="http://schemas.microsoft.com/office/powerpoint/2010/main" val="2403639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18640-FEC6-492E-98F7-F498649A8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Ferdinand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5EC02B-FF51-47F7-ADF9-C80871E8E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Polský král svou kandidaturu oznámil pozdě, proto se reálně rozhodovalo jen mezi Ferdinandem a bavorskými vévody Vilémem a Ludvíkem</a:t>
            </a:r>
          </a:p>
          <a:p>
            <a:r>
              <a:rPr lang="cs-CZ" dirty="0"/>
              <a:t>Samotnou volbu předcházeli sliby a uplácení, volilo po osmi zástupcích od každého stavu v kapli sv. Václava </a:t>
            </a:r>
          </a:p>
          <a:p>
            <a:r>
              <a:rPr lang="cs-CZ" dirty="0"/>
              <a:t>Není jisté co přesně Ferdinandovi zajistilo vítězství</a:t>
            </a:r>
          </a:p>
          <a:p>
            <a:r>
              <a:rPr lang="cs-CZ" dirty="0"/>
              <a:t>23. října 1526 byl Ferdinand jednomyslně zvolen českým králem, musel však potvrdit zemské svobody a privilegia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5280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4B5CA-4C42-419E-8D94-22869EAF1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Děkuji </a:t>
            </a:r>
            <a:r>
              <a:rPr lang="cs-CZ" dirty="0"/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3213740250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F5561F39BE34843BC0588A6F98E6DA0" ma:contentTypeVersion="2" ma:contentTypeDescription="Vytvoří nový dokument" ma:contentTypeScope="" ma:versionID="2dca8b33915821047be7454cc5752eac">
  <xsd:schema xmlns:xsd="http://www.w3.org/2001/XMLSchema" xmlns:xs="http://www.w3.org/2001/XMLSchema" xmlns:p="http://schemas.microsoft.com/office/2006/metadata/properties" xmlns:ns3="6c9e3ad0-618a-4dcc-96eb-795fe81a1907" targetNamespace="http://schemas.microsoft.com/office/2006/metadata/properties" ma:root="true" ma:fieldsID="97dd29149d7f51bdc118d310826a52c6" ns3:_="">
    <xsd:import namespace="6c9e3ad0-618a-4dcc-96eb-795fe81a1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9e3ad0-618a-4dcc-96eb-795fe81a19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1AEB526-0DC5-4815-A78D-B1C86D299C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9e3ad0-618a-4dcc-96eb-795fe81a1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390242-EDDC-4312-A0B4-8B4FB81BEE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B492DD-3905-4867-8422-8F4660035D44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6c9e3ad0-618a-4dcc-96eb-795fe81a190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339</TotalTime>
  <Words>756</Words>
  <Application>Microsoft Office PowerPoint</Application>
  <PresentationFormat>Širokoúhlá obrazovka</PresentationFormat>
  <Paragraphs>50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Tw Cen MT</vt:lpstr>
      <vt:lpstr>Kapka</vt:lpstr>
      <vt:lpstr>Nástupnictví v době Jagellonské  a nástup Habsburků na český trůn</vt:lpstr>
      <vt:lpstr>majestát Karla IV.</vt:lpstr>
      <vt:lpstr>Vladislav Jagellonský</vt:lpstr>
      <vt:lpstr>Olomoucký mír</vt:lpstr>
      <vt:lpstr>Ludvík Jagellonský</vt:lpstr>
      <vt:lpstr>Nástup Habsburků na český trůn</vt:lpstr>
      <vt:lpstr>Ferdinand I</vt:lpstr>
      <vt:lpstr>Ferdinand I.</vt:lpstr>
      <vt:lpstr>Děkuji za pozornost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Nástupnictví v době Jagellonské</dc:title>
  <dc:creator>Tomáš Baránek</dc:creator>
  <cp:lastModifiedBy>Tomáš Baránek</cp:lastModifiedBy>
  <cp:revision>5</cp:revision>
  <dcterms:created xsi:type="dcterms:W3CDTF">2019-12-09T17:04:08Z</dcterms:created>
  <dcterms:modified xsi:type="dcterms:W3CDTF">2019-12-10T12:02:57Z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0x010100DF5561F39BE34843BC0588A6F98E6DA0</vt:lpwstr>
  </property>
</Properties>
</file>