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8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30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5" r:id="rId6"/>
    <p:sldLayoutId id="2147483736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34719-2D81-443B-8FB8-9CA4FFF2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96" y="457199"/>
            <a:ext cx="11281609" cy="5943603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0"/>
          </a:effectLst>
        </p:spPr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9CC623-FD26-47FD-9E70-44325D45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54EF7-D937-4082-A347-6AEEA9C3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752" y="685800"/>
            <a:ext cx="10826496" cy="54864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AA9EBC-7595-4BFB-B804-5C66A5E96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370" y="1106424"/>
            <a:ext cx="6571302" cy="4633289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tx1"/>
                </a:solidFill>
              </a:rPr>
              <a:t>Lucemburkové a nástupnictví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AF4A48-0B0E-447F-80FD-5262E60D9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371" y="4337633"/>
            <a:ext cx="2615299" cy="140208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1309-1458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2D363E-8FE6-47EF-8748-3CCD722F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69" y="1846968"/>
            <a:ext cx="2680940" cy="3152199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B8F2A38F-C2EF-4EF5-AFA6-844B674191E8}"/>
              </a:ext>
            </a:extLst>
          </p:cNvPr>
          <p:cNvSpPr txBox="1">
            <a:spLocks/>
          </p:cNvSpPr>
          <p:nvPr/>
        </p:nvSpPr>
        <p:spPr>
          <a:xfrm>
            <a:off x="8617889" y="5304159"/>
            <a:ext cx="2615299" cy="56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Petr Štěpnička</a:t>
            </a:r>
          </a:p>
        </p:txBody>
      </p:sp>
    </p:spTree>
    <p:extLst>
      <p:ext uri="{BB962C8B-B14F-4D97-AF65-F5344CB8AC3E}">
        <p14:creationId xmlns:p14="http://schemas.microsoft.com/office/powerpoint/2010/main" val="303699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F8540E-CD5F-4445-BF70-B1185AC0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 panose="020F0302020204030204" pitchFamily="34" charset="0"/>
              </a:rPr>
              <a:t>Do nástupu krále Jana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F3927-CCE6-4011-BF63-8ED7B078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/>
              <a:t>1306 – smrt Václava III., zvolení Jindřicha Korutanského králem</a:t>
            </a:r>
          </a:p>
          <a:p>
            <a:r>
              <a:rPr lang="cs-CZ" dirty="0"/>
              <a:t>1307 – Albrecht H. označuje Čechy za odumřelé léno (protiprávně, viz. ZBS)  a dává je synu Rudolfovi,  ten usedá na trůn, umírá</a:t>
            </a:r>
          </a:p>
          <a:p>
            <a:r>
              <a:rPr lang="cs-CZ" dirty="0"/>
              <a:t>Po smrti boje o trůn mezi Fridrichem H. a Jindřichem K., 1308 – umírá Albrecht, oslabení vlivu Habsburků, na trůnu Jindřich.</a:t>
            </a:r>
          </a:p>
          <a:p>
            <a:r>
              <a:rPr lang="cs-CZ" dirty="0"/>
              <a:t>Říšský trůn – Jindřich Lucemburský, 1309</a:t>
            </a:r>
          </a:p>
          <a:p>
            <a:r>
              <a:rPr lang="cs-CZ" dirty="0"/>
              <a:t>1309 – Jindřich K. slabý panovník, nespokojenost všech, návrh na sňatek Jana Lucemburského s Eliškou Přemyslovnou, Jindřich vyhnán, Jan na trůně</a:t>
            </a:r>
          </a:p>
          <a:p>
            <a:endParaRPr lang="cs-CZ" dirty="0"/>
          </a:p>
        </p:txBody>
      </p:sp>
      <p:pic>
        <p:nvPicPr>
          <p:cNvPr id="5" name="Obrázek 4" descr="Obsah obrázku skupina, vsedě, vyplněné, lidé&#10;&#10;Popis byl vytvořen automaticky">
            <a:extLst>
              <a:ext uri="{FF2B5EF4-FFF2-40B4-BE49-F238E27FC236}">
                <a16:creationId xmlns:a16="http://schemas.microsoft.com/office/drawing/2014/main" id="{2B21BF5B-3A9A-4F5B-ACD2-B4DCE17E9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r="23838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Obrázek 4" descr="Obsah obrázku budova, exteriér, kůň, staré&#10;&#10;Popis byl vytvořen automaticky">
            <a:extLst>
              <a:ext uri="{FF2B5EF4-FFF2-40B4-BE49-F238E27FC236}">
                <a16:creationId xmlns:a16="http://schemas.microsoft.com/office/drawing/2014/main" id="{88FA4DBF-0AE7-435F-A538-AC9CFCC6E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r="16704" b="1"/>
          <a:stretch/>
        </p:blipFill>
        <p:spPr>
          <a:xfrm>
            <a:off x="424928" y="436226"/>
            <a:ext cx="5522976" cy="6053328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33B097-746D-4DA2-BEA4-4C972CAE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545" y="541867"/>
            <a:ext cx="4602152" cy="905933"/>
          </a:xfrm>
        </p:spPr>
        <p:txBody>
          <a:bodyPr>
            <a:normAutofit/>
          </a:bodyPr>
          <a:lstStyle/>
          <a:p>
            <a:r>
              <a:rPr lang="cs-CZ" dirty="0"/>
              <a:t>1310 - 1346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B5DAE-289B-4B73-9B21-F7EE0586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545" y="1447800"/>
            <a:ext cx="4602152" cy="49826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100" dirty="0"/>
              <a:t>1310 a 1311 – inaugurační diplomy pro Čechy a Moravu (dědičné právo do 4. kolene, daně pouze se svolením sněmu, vojsko pouze na ochranu hranic, výhradní právo na úřady pro rodilé Čechy a Moravany)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Stoupá moc šlechty, udílení dvorských úřadů, po roce Jan zavádí absolutistickou vládu po vzoru Francie, nespokojenost šlechty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I přes zavedený absolutismus klesá vliv krále -) politická angažovanost manželky Elišky (</a:t>
            </a:r>
            <a:r>
              <a:rPr lang="cs-CZ" sz="1100"/>
              <a:t>privilegium Richarda </a:t>
            </a:r>
            <a:r>
              <a:rPr lang="cs-CZ" sz="1100" dirty="0"/>
              <a:t>Cornwallského), 1312 – přiznává jí podíl na vládě,  umírá Jindřich Lucemburský</a:t>
            </a:r>
            <a:r>
              <a:rPr lang="cs-CZ" sz="1100"/>
              <a:t>, 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1318 – Domažlické úmluvy, stavovský státní systém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1323 – Habsburkové vracejí listiny, podle kterých mají nárok na </a:t>
            </a:r>
            <a:r>
              <a:rPr lang="cs-CZ" sz="1100" dirty="0" err="1"/>
              <a:t>ćeský</a:t>
            </a:r>
            <a:r>
              <a:rPr lang="cs-CZ" sz="1100" dirty="0"/>
              <a:t> trůn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1335 – Trenčínská smlouva, </a:t>
            </a:r>
          </a:p>
          <a:p>
            <a:pPr>
              <a:lnSpc>
                <a:spcPct val="110000"/>
              </a:lnSpc>
            </a:pPr>
            <a:r>
              <a:rPr lang="cs-CZ" sz="1100" dirty="0"/>
              <a:t>1341 – List většího Města pražského – primogenitura Lucemburků</a:t>
            </a:r>
          </a:p>
        </p:txBody>
      </p:sp>
    </p:spTree>
    <p:extLst>
      <p:ext uri="{BB962C8B-B14F-4D97-AF65-F5344CB8AC3E}">
        <p14:creationId xmlns:p14="http://schemas.microsoft.com/office/powerpoint/2010/main" val="106307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BF5B6-73BD-483D-8132-1D50600E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644339"/>
          </a:xfrm>
        </p:spPr>
        <p:txBody>
          <a:bodyPr>
            <a:normAutofit/>
          </a:bodyPr>
          <a:lstStyle/>
          <a:p>
            <a:r>
              <a:rPr lang="cs-CZ" dirty="0"/>
              <a:t>1346 - 1378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69A2168-C872-49E0-A3D9-93D6F66A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86932"/>
            <a:ext cx="6281928" cy="5196164"/>
          </a:xfrm>
        </p:spPr>
        <p:txBody>
          <a:bodyPr>
            <a:normAutofit/>
          </a:bodyPr>
          <a:lstStyle/>
          <a:p>
            <a:r>
              <a:rPr lang="cs-CZ" dirty="0"/>
              <a:t>1348 – Majestát Karla IV. – ZBS, dědičnost trůnu po meči i přeslici, volba krále v případě vymření rodu</a:t>
            </a:r>
          </a:p>
          <a:p>
            <a:r>
              <a:rPr lang="cs-CZ" dirty="0"/>
              <a:t>1349 – svému bratru uděluje Markrabství moravské jako léno, dědičné po meči, v případě vymření vedlejší linie přechází zpět na českého krále</a:t>
            </a:r>
          </a:p>
          <a:p>
            <a:r>
              <a:rPr lang="cs-CZ" dirty="0"/>
              <a:t>1356 – Zlatá bula Karla IV. – upravuje dědictví, samostatnost Českého království</a:t>
            </a:r>
          </a:p>
          <a:p>
            <a:r>
              <a:rPr lang="cs-CZ" dirty="0"/>
              <a:t>1360 – Habsburkové mají nárok na český trůn díky sňatku s Karlovou dcerou – smlouva o nenárokování </a:t>
            </a:r>
          </a:p>
          <a:p>
            <a:r>
              <a:rPr lang="cs-CZ" dirty="0"/>
              <a:t>1362 – Rakousko - uherská smlouva o dědictví: vymřou-li dědicové jedné země, tak nástupnictví připadá zemi druhé. Později zrušená.</a:t>
            </a:r>
          </a:p>
          <a:p>
            <a:r>
              <a:rPr lang="cs-CZ" dirty="0"/>
              <a:t>1364 – Rakousko – česká smlouva o dědictví: stejný princip, akorát by musely vymřít rody v Rakousku i Uhersku, aby Rakousko připadlo Česku. Obnovená 1366, bez podmínky vymření uherské větve.</a:t>
            </a:r>
          </a:p>
          <a:p>
            <a:r>
              <a:rPr lang="cs-CZ" dirty="0"/>
              <a:t>Bohatá sňatková politika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7" name="Zástupný obsah 6" descr="Obsah obrázku nošení, staré, muž, košile&#10;&#10;Popis byl vytvořen automaticky">
            <a:extLst>
              <a:ext uri="{FF2B5EF4-FFF2-40B4-BE49-F238E27FC236}">
                <a16:creationId xmlns:a16="http://schemas.microsoft.com/office/drawing/2014/main" id="{F0299CA8-292A-4AB4-B788-CBF04C396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F8C570-EAFF-42BB-B76A-636A356AD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fotka, kniha, počítač, různé&#10;&#10;Popis byl vytvořen automaticky">
            <a:extLst>
              <a:ext uri="{FF2B5EF4-FFF2-40B4-BE49-F238E27FC236}">
                <a16:creationId xmlns:a16="http://schemas.microsoft.com/office/drawing/2014/main" id="{C6F97F5C-FD77-4F5B-B594-0B702D01C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r="1" b="12408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531583-F98A-418F-989C-BC208E7C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688367"/>
          </a:xfrm>
        </p:spPr>
        <p:txBody>
          <a:bodyPr>
            <a:normAutofit/>
          </a:bodyPr>
          <a:lstStyle/>
          <a:p>
            <a:r>
              <a:rPr lang="cs-CZ" dirty="0"/>
              <a:t>1378 - 1458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90E38-5BC0-4978-99F7-6F9ACEC8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1" y="1405467"/>
            <a:ext cx="6320875" cy="4461933"/>
          </a:xfrm>
        </p:spPr>
        <p:txBody>
          <a:bodyPr>
            <a:normAutofit fontScale="92500"/>
          </a:bodyPr>
          <a:lstStyle/>
          <a:p>
            <a:r>
              <a:rPr lang="cs-CZ" dirty="0"/>
              <a:t>1404 – Václav IV. upravuje Rakousko-českou smlouvu: karlovské linii připadnou Rakousy v případě vymření mužské linie,  rakouská strana dědí pouze v případě vymření Lucemburků po meči i přeslici </a:t>
            </a:r>
          </a:p>
          <a:p>
            <a:r>
              <a:rPr lang="cs-CZ" dirty="0"/>
              <a:t>Zikmund se nechává přes odpor národa korunovat králem – 1421 Čáslavský sněm, Zikmund sesazen (viz. smlouvy 1348), urovnání sporů 1436</a:t>
            </a:r>
          </a:p>
          <a:p>
            <a:r>
              <a:rPr lang="cs-CZ" dirty="0"/>
              <a:t>1421 – testament, jeho dceři měly připadnout všechny dědické nároky -) po smrti </a:t>
            </a:r>
            <a:r>
              <a:rPr lang="cs-CZ" dirty="0" err="1"/>
              <a:t>Zikmuna</a:t>
            </a:r>
            <a:r>
              <a:rPr lang="cs-CZ" dirty="0"/>
              <a:t> má nárok na trůn Albrecht Rakouský</a:t>
            </a:r>
          </a:p>
          <a:p>
            <a:r>
              <a:rPr lang="cs-CZ" dirty="0"/>
              <a:t>Albrecht nastupuje na trůn, ale většina ho jako krále neuznává, umírá 1440, syn Ladislav Pohrobek</a:t>
            </a:r>
          </a:p>
          <a:p>
            <a:r>
              <a:rPr lang="cs-CZ" dirty="0"/>
              <a:t>1440 – nová volba krále. Dle dědických smluv nárok Fridrich Německý a Albrecht Bavorský – odmítají. Ladislav Pohrobek zvolen králem 1452 bez dědických nároků potomstva, umírá.</a:t>
            </a:r>
          </a:p>
          <a:p>
            <a:r>
              <a:rPr lang="cs-CZ" dirty="0"/>
              <a:t>O trůn se uchází na základě Karlových smluv Vilém Saský skrze sestru Ladislava Pohrobka -) ZBS tradičně vykládána tak, že se o nároky může přihlásit pouze neprovdaná žena z panujícího rodu, 1458 zvolen Jiří </a:t>
            </a:r>
            <a:r>
              <a:rPr lang="cs-CZ"/>
              <a:t>z Poděbrad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1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9C94D-ACC0-4937-8BBD-6BAE548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E36B5-3458-47F9-A6EE-6040A4D5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BAXA, B. Dějiny práva na území republiky československé pro potřeby universitních posluchačů. Brno : Nákladem československého akademického spolku Právník, 1935. s. 43-46 a 60-66. </a:t>
            </a:r>
          </a:p>
          <a:p>
            <a:r>
              <a:rPr lang="cs-CZ" dirty="0"/>
              <a:t>ČÁDA, F. Povšechné právní dějiny československé. I. Od nejstarších dob do doby husitské. Brno : Československý akademický spolek Právník, 1947. s. 10-13, 19-21, 69-63 a 87-90. </a:t>
            </a:r>
          </a:p>
          <a:p>
            <a:r>
              <a:rPr lang="cs-CZ" dirty="0"/>
              <a:t>KALOUSEK, J. České státní právo. 2., místy </a:t>
            </a:r>
            <a:r>
              <a:rPr lang="cs-CZ" dirty="0" err="1"/>
              <a:t>opr</a:t>
            </a:r>
            <a:r>
              <a:rPr lang="cs-CZ" dirty="0"/>
              <a:t>. vyd. Praha : Bursík a Kohout, 1892. s. 1-32. 168-180.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154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640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Garamond</vt:lpstr>
      <vt:lpstr>Sagona Book</vt:lpstr>
      <vt:lpstr>Sagona ExtraLight</vt:lpstr>
      <vt:lpstr>SavonVTI</vt:lpstr>
      <vt:lpstr>Lucemburkové a nástupnictví</vt:lpstr>
      <vt:lpstr>Do nástupu krále Jana</vt:lpstr>
      <vt:lpstr>1310 - 1346</vt:lpstr>
      <vt:lpstr>1346 - 1378 </vt:lpstr>
      <vt:lpstr>1378 - 1458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Lucemburkové a nástupnictví</dc:title>
  <dc:creator>Petr Štěpnička</dc:creator>
  <cp:lastModifiedBy>Petr Štěpnička</cp:lastModifiedBy>
  <cp:revision>13</cp:revision>
  <dcterms:created xsi:type="dcterms:W3CDTF">2019-12-02T20:34:44Z</dcterms:created>
  <dcterms:modified xsi:type="dcterms:W3CDTF">2019-12-09T19:11:34Z</dcterms:modified>
</cp:coreProperties>
</file>