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B2B652-1077-4923-AE7F-D880A91C4391}" v="8" dt="2019-10-28T20:36:48.639"/>
    <p1510:client id="{7289FDBD-200B-4309-A529-5F5AB098F55C}" v="3713" dt="2019-10-26T09:29:07.521"/>
    <p1510:client id="{88A2D6B4-52B0-4D73-AF6C-E94E1615C617}" v="1377" dt="2019-10-27T11:55:47.7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29.10.2019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7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29.10.2019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8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29.10.2019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23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29.10.2019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02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29.10.2019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46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29.10.2019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05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29.10.2019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61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29.10.2019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665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29.10.2019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67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29.10.2019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036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10A5-1A13-4087-8DFA-155E6E5B5D73}" type="datetimeFigureOut">
              <a:rPr lang="tr-TR" smtClean="0"/>
              <a:t>29.10.2019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70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7B7810A5-1A13-4087-8DFA-155E6E5B5D73}" type="datetimeFigureOut">
              <a:rPr lang="tr-TR" smtClean="0"/>
              <a:t>29.10.2019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CBFCC-E1FF-473E-BF42-70E7405CF173}" type="slidenum">
              <a:rPr lang="tr-TR" smtClean="0"/>
              <a:t>‹#›</a:t>
            </a:fld>
            <a:endParaRPr lang="tr-T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1758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28281-3783-403A-B1AB-0182A003DF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>
                <a:cs typeface="Arial"/>
              </a:rPr>
              <a:t>Přemyslovský</a:t>
            </a:r>
            <a:r>
              <a:rPr lang="tr-TR" dirty="0">
                <a:cs typeface="Arial"/>
              </a:rPr>
              <a:t> </a:t>
            </a:r>
            <a:r>
              <a:rPr lang="tr-TR" dirty="0" err="1">
                <a:cs typeface="Arial"/>
              </a:rPr>
              <a:t>dvůr</a:t>
            </a:r>
            <a:endParaRPr lang="tr-TR" dirty="0" err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42EAC-8BF3-4BFD-9891-145BC49409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cs typeface="Arial"/>
              </a:rPr>
              <a:t>Jan </a:t>
            </a:r>
            <a:r>
              <a:rPr lang="tr-TR" dirty="0" err="1">
                <a:cs typeface="Arial"/>
              </a:rPr>
              <a:t>Lisický</a:t>
            </a:r>
            <a:endParaRPr lang="tr-TR" dirty="0" err="1"/>
          </a:p>
        </p:txBody>
      </p:sp>
    </p:spTree>
    <p:extLst>
      <p:ext uri="{BB962C8B-B14F-4D97-AF65-F5344CB8AC3E}">
        <p14:creationId xmlns:p14="http://schemas.microsoft.com/office/powerpoint/2010/main" val="553726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1B0FFC-0007-4DB5-B6BF-D50136D70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Komorník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18B088-86E6-4396-A807-208BBF9D8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 dirty="0" err="1">
                <a:cs typeface="Arial"/>
              </a:rPr>
              <a:t>Camerarius</a:t>
            </a:r>
            <a:endParaRPr lang="cs-CZ" dirty="0">
              <a:cs typeface="Arial"/>
            </a:endParaRPr>
          </a:p>
          <a:p>
            <a:pPr marL="344170" indent="-344170"/>
            <a:r>
              <a:rPr lang="cs-CZ" dirty="0">
                <a:cs typeface="Arial"/>
              </a:rPr>
              <a:t>Správa nad komorou (</a:t>
            </a:r>
            <a:r>
              <a:rPr lang="cs-CZ" dirty="0" err="1">
                <a:cs typeface="Arial"/>
              </a:rPr>
              <a:t>camera</a:t>
            </a:r>
            <a:r>
              <a:rPr lang="cs-CZ" dirty="0">
                <a:cs typeface="Arial"/>
              </a:rPr>
              <a:t>), důvěrník panovníka, soudce, nejbližší služebník</a:t>
            </a:r>
          </a:p>
          <a:p>
            <a:pPr marL="344170" indent="-344170"/>
            <a:r>
              <a:rPr lang="cs-CZ" dirty="0">
                <a:cs typeface="Arial"/>
              </a:rPr>
              <a:t>Hierarchie komorníků - v čele </a:t>
            </a:r>
            <a:r>
              <a:rPr lang="cs-CZ" dirty="0" err="1">
                <a:cs typeface="Arial"/>
              </a:rPr>
              <a:t>camerarius</a:t>
            </a:r>
            <a:r>
              <a:rPr lang="cs-CZ" dirty="0">
                <a:cs typeface="Arial"/>
              </a:rPr>
              <a:t> </a:t>
            </a:r>
            <a:r>
              <a:rPr lang="cs-CZ" dirty="0" err="1">
                <a:cs typeface="Arial"/>
              </a:rPr>
              <a:t>summus</a:t>
            </a:r>
            <a:r>
              <a:rPr lang="cs-CZ" dirty="0">
                <a:cs typeface="Arial"/>
              </a:rPr>
              <a:t>, podkomoří</a:t>
            </a:r>
          </a:p>
        </p:txBody>
      </p:sp>
    </p:spTree>
    <p:extLst>
      <p:ext uri="{BB962C8B-B14F-4D97-AF65-F5344CB8AC3E}">
        <p14:creationId xmlns:p14="http://schemas.microsoft.com/office/powerpoint/2010/main" val="958523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676C3-BE6D-4981-A43A-9CA395CE5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Palatin/Falckrabě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B6A3CA-E53B-4781-B34D-5BA28B135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 dirty="0" err="1">
                <a:cs typeface="Arial"/>
              </a:rPr>
              <a:t>Comes</a:t>
            </a:r>
            <a:r>
              <a:rPr lang="cs-CZ" dirty="0">
                <a:cs typeface="Arial"/>
              </a:rPr>
              <a:t> </a:t>
            </a:r>
            <a:r>
              <a:rPr lang="cs-CZ" dirty="0" err="1">
                <a:cs typeface="Arial"/>
              </a:rPr>
              <a:t>palatinus</a:t>
            </a:r>
            <a:endParaRPr lang="cs-CZ" dirty="0">
              <a:cs typeface="Arial"/>
            </a:endParaRPr>
          </a:p>
          <a:p>
            <a:pPr marL="344170" indent="-344170"/>
            <a:r>
              <a:rPr lang="cs-CZ" dirty="0">
                <a:cs typeface="Arial"/>
              </a:rPr>
              <a:t>A) Nejvyšší úředník, zástupce panovníka, velení nad bojovníky</a:t>
            </a:r>
          </a:p>
          <a:p>
            <a:pPr marL="344170" indent="-344170"/>
            <a:r>
              <a:rPr lang="cs-CZ" dirty="0">
                <a:cs typeface="Arial"/>
              </a:rPr>
              <a:t>B) Synonymum komorníka, nádvorní župan (</a:t>
            </a:r>
            <a:r>
              <a:rPr lang="cs-CZ" dirty="0" err="1">
                <a:cs typeface="Arial"/>
              </a:rPr>
              <a:t>nádorispan</a:t>
            </a:r>
            <a:r>
              <a:rPr lang="cs-CZ" dirty="0">
                <a:cs typeface="Arial"/>
              </a:rPr>
              <a:t>)</a:t>
            </a:r>
          </a:p>
          <a:p>
            <a:pPr marL="344170" indent="-344170"/>
            <a:r>
              <a:rPr lang="cs-CZ" dirty="0">
                <a:cs typeface="Arial"/>
              </a:rPr>
              <a:t>C) Nebyl to úřad, první u dvora, mezi přáteli panovníka</a:t>
            </a:r>
          </a:p>
          <a:p>
            <a:pPr marL="344170" indent="-344170"/>
            <a:r>
              <a:rPr lang="cs-CZ" dirty="0" err="1">
                <a:cs typeface="Arial"/>
              </a:rPr>
              <a:t>Kojata</a:t>
            </a:r>
            <a:r>
              <a:rPr lang="cs-CZ" dirty="0">
                <a:cs typeface="Arial"/>
              </a:rPr>
              <a:t>, Vacek</a:t>
            </a:r>
          </a:p>
        </p:txBody>
      </p:sp>
    </p:spTree>
    <p:extLst>
      <p:ext uri="{BB962C8B-B14F-4D97-AF65-F5344CB8AC3E}">
        <p14:creationId xmlns:p14="http://schemas.microsoft.com/office/powerpoint/2010/main" val="3299959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8481E5-BF29-42E4-B1A7-2B9A7FDE9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Nejvyšší lovčí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1CD2B6-2C99-452F-A78C-A27F84BFE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Magister venatorum, summus curie mee venator</a:t>
            </a:r>
            <a:endParaRPr lang="cs-CZ" dirty="0">
              <a:cs typeface="Arial"/>
            </a:endParaRPr>
          </a:p>
          <a:p>
            <a:pPr marL="344170" indent="-344170"/>
            <a:r>
              <a:rPr lang="cs-CZ">
                <a:cs typeface="Arial"/>
              </a:rPr>
              <a:t>Organizace knížecích lovů</a:t>
            </a:r>
            <a:endParaRPr lang="cs-CZ"/>
          </a:p>
          <a:p>
            <a:pPr marL="344170" indent="-344170"/>
            <a:r>
              <a:rPr lang="cs-CZ">
                <a:cs typeface="Arial"/>
              </a:rPr>
              <a:t>I na cestách</a:t>
            </a:r>
          </a:p>
        </p:txBody>
      </p:sp>
    </p:spTree>
    <p:extLst>
      <p:ext uri="{BB962C8B-B14F-4D97-AF65-F5344CB8AC3E}">
        <p14:creationId xmlns:p14="http://schemas.microsoft.com/office/powerpoint/2010/main" val="2929186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809DD-9F86-409D-B61A-17ABA5C13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Mistr nad kuchaři a pekaři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A9A6DF-2DD3-4926-BC0E-71B652425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Zajištění obživy dvora</a:t>
            </a:r>
          </a:p>
          <a:p>
            <a:pPr marL="344170" indent="-344170"/>
            <a:r>
              <a:rPr lang="cs-CZ" b="1">
                <a:cs typeface="Arial"/>
              </a:rPr>
              <a:t>Stolník </a:t>
            </a:r>
            <a:r>
              <a:rPr lang="cs-CZ">
                <a:cs typeface="Arial"/>
              </a:rPr>
              <a:t>- dapifer, mensa</a:t>
            </a:r>
          </a:p>
          <a:p>
            <a:pPr marL="344170" indent="-344170"/>
            <a:r>
              <a:rPr lang="cs-CZ" b="1">
                <a:cs typeface="Arial"/>
              </a:rPr>
              <a:t>Číšník</a:t>
            </a:r>
            <a:r>
              <a:rPr lang="cs-CZ">
                <a:cs typeface="Arial"/>
              </a:rPr>
              <a:t> - Pincerna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4715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1BA0B5-560A-4EB0-87AE-11B3C3FB8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Maršálek/podkoní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809A91-72BB-4E1B-A67E-92753A470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Marscalsus/agaso</a:t>
            </a:r>
          </a:p>
          <a:p>
            <a:pPr marL="344170" indent="-344170"/>
            <a:r>
              <a:rPr lang="cs-CZ">
                <a:cs typeface="Arial"/>
              </a:rPr>
              <a:t>Stáje, koně, ozbrojený doprovod panovníka, zabezpečování cestování, velitel vojska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200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91DC5B-86D2-4E89-BF7E-61DD388A3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Mečník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A049EC-2B58-45C8-A51B-C358409F8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Ensifer</a:t>
            </a:r>
            <a:endParaRPr lang="cs-CZ" dirty="0">
              <a:cs typeface="Arial"/>
            </a:endParaRPr>
          </a:p>
          <a:p>
            <a:pPr marL="344170" indent="-344170"/>
            <a:r>
              <a:rPr lang="cs-CZ">
                <a:cs typeface="Arial"/>
              </a:rPr>
              <a:t>Nesení meče před panovníkem v průběhu procesí</a:t>
            </a:r>
            <a:endParaRPr lang="cs-CZ"/>
          </a:p>
          <a:p>
            <a:pPr marL="344170" indent="-344170"/>
            <a:r>
              <a:rPr lang="cs-CZ">
                <a:cs typeface="Arial"/>
              </a:rPr>
              <a:t>Oslavy, svátky, slavnostní příležitosti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618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0AD245-8D62-45B7-9783-5B5E72374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Kancelář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76E01E-5816-46E0-83FA-BBFF04168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Kancléř - Cancellarius</a:t>
            </a:r>
          </a:p>
          <a:p>
            <a:pPr marL="344170" indent="-344170"/>
            <a:r>
              <a:rPr lang="cs-CZ">
                <a:cs typeface="Arial"/>
              </a:rPr>
              <a:t>Podkancléř - Subcancellarius</a:t>
            </a:r>
          </a:p>
          <a:p>
            <a:pPr marL="344170" indent="-344170"/>
            <a:r>
              <a:rPr lang="cs-CZ">
                <a:cs typeface="Arial"/>
              </a:rPr>
              <a:t>Notář - Notarius</a:t>
            </a:r>
          </a:p>
          <a:p>
            <a:pPr marL="344170" indent="-344170"/>
            <a:r>
              <a:rPr lang="cs-CZ">
                <a:cs typeface="Arial"/>
              </a:rPr>
              <a:t>Listinná agenda, diplomatická jednání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9003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207E0-0879-44BA-A52D-0BFBEBF6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Další světské úřady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6DC46B-EBF0-4FB2-9342-C474A4943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Dvorský sudí - Iudex curie</a:t>
            </a:r>
          </a:p>
          <a:p>
            <a:pPr marL="344170" indent="-344170"/>
            <a:r>
              <a:rPr lang="cs-CZ">
                <a:cs typeface="Arial"/>
              </a:rPr>
              <a:t>Vilik – Villicus</a:t>
            </a:r>
          </a:p>
          <a:p>
            <a:pPr marL="344170" indent="-344170"/>
            <a:r>
              <a:rPr lang="cs-CZ">
                <a:cs typeface="Arial"/>
              </a:rPr>
              <a:t>Vychovatel - Pedagogus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6155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612B1D-8578-490B-B9C7-521C9F9F7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Kaplan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48A1F5-8043-4086-BC49-CA9B4B7E4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Dohled nad kanceláří, starost o panovníkův duchovní život</a:t>
            </a:r>
          </a:p>
        </p:txBody>
      </p:sp>
    </p:spTree>
    <p:extLst>
      <p:ext uri="{BB962C8B-B14F-4D97-AF65-F5344CB8AC3E}">
        <p14:creationId xmlns:p14="http://schemas.microsoft.com/office/powerpoint/2010/main" val="4291414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36594-603C-4129-8A5F-3648E6FB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1197 - 1253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1F6321-E46D-4474-B22B-A7775F505C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25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86D5F-10C3-47DE-93DD-02ADA7036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Co je to dvůr?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ED0D77-B667-47F8-AEE8-6298AE0AA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 dirty="0">
                <a:cs typeface="Arial"/>
              </a:rPr>
              <a:t>Srdce říše, </a:t>
            </a:r>
            <a:r>
              <a:rPr lang="cs-CZ" dirty="0" err="1">
                <a:cs typeface="Arial"/>
              </a:rPr>
              <a:t>prosředek</a:t>
            </a:r>
            <a:r>
              <a:rPr lang="cs-CZ" dirty="0">
                <a:cs typeface="Arial"/>
              </a:rPr>
              <a:t> vlády panovníka</a:t>
            </a:r>
          </a:p>
          <a:p>
            <a:pPr marL="344170" indent="-344170"/>
            <a:r>
              <a:rPr lang="cs-CZ" dirty="0">
                <a:cs typeface="Arial"/>
              </a:rPr>
              <a:t>Je tam, kde se nachází panovník</a:t>
            </a:r>
          </a:p>
          <a:p>
            <a:pPr marL="344170" indent="-344170"/>
            <a:r>
              <a:rPr lang="cs-CZ" dirty="0" err="1">
                <a:cs typeface="Arial"/>
              </a:rPr>
              <a:t>Hinkmar</a:t>
            </a:r>
            <a:r>
              <a:rPr lang="cs-CZ" dirty="0">
                <a:cs typeface="Arial"/>
              </a:rPr>
              <a:t> z Remeše -</a:t>
            </a:r>
            <a:r>
              <a:rPr lang="cs-CZ" i="1" dirty="0">
                <a:cs typeface="Arial"/>
              </a:rPr>
              <a:t> De </a:t>
            </a:r>
            <a:r>
              <a:rPr lang="cs-CZ" i="1" dirty="0" err="1">
                <a:cs typeface="Arial"/>
              </a:rPr>
              <a:t>ordine</a:t>
            </a:r>
            <a:r>
              <a:rPr lang="cs-CZ" i="1" dirty="0">
                <a:cs typeface="Arial"/>
              </a:rPr>
              <a:t> </a:t>
            </a:r>
            <a:r>
              <a:rPr lang="cs-CZ" i="1" dirty="0" err="1">
                <a:cs typeface="Arial"/>
              </a:rPr>
              <a:t>palatii</a:t>
            </a:r>
            <a:r>
              <a:rPr lang="cs-CZ" dirty="0">
                <a:cs typeface="Arial"/>
              </a:rPr>
              <a:t>, </a:t>
            </a:r>
            <a:r>
              <a:rPr lang="cs-CZ" dirty="0" err="1">
                <a:cs typeface="Arial"/>
              </a:rPr>
              <a:t>Adalhard</a:t>
            </a:r>
            <a:r>
              <a:rPr lang="cs-CZ" dirty="0">
                <a:cs typeface="Arial"/>
              </a:rPr>
              <a:t>, </a:t>
            </a:r>
            <a:r>
              <a:rPr lang="cs-CZ" i="1" dirty="0" err="1">
                <a:cs typeface="Arial"/>
              </a:rPr>
              <a:t>Constitutio</a:t>
            </a:r>
            <a:r>
              <a:rPr lang="cs-CZ" i="1" dirty="0">
                <a:cs typeface="Arial"/>
              </a:rPr>
              <a:t> </a:t>
            </a:r>
            <a:r>
              <a:rPr lang="cs-CZ" i="1" dirty="0" err="1">
                <a:cs typeface="Arial"/>
              </a:rPr>
              <a:t>domus</a:t>
            </a:r>
            <a:r>
              <a:rPr lang="cs-CZ" i="1" dirty="0">
                <a:cs typeface="Arial"/>
              </a:rPr>
              <a:t> </a:t>
            </a:r>
            <a:r>
              <a:rPr lang="cs-CZ" i="1" dirty="0" err="1">
                <a:cs typeface="Arial"/>
              </a:rPr>
              <a:t>regis</a:t>
            </a:r>
            <a:r>
              <a:rPr lang="cs-CZ" dirty="0">
                <a:cs typeface="Arial"/>
              </a:rPr>
              <a:t>, Konrád z </a:t>
            </a:r>
            <a:r>
              <a:rPr lang="cs-CZ" dirty="0" err="1">
                <a:cs typeface="Arial"/>
              </a:rPr>
              <a:t>Megenberku</a:t>
            </a:r>
            <a:r>
              <a:rPr lang="cs-CZ" dirty="0">
                <a:cs typeface="Arial"/>
              </a:rPr>
              <a:t> - </a:t>
            </a:r>
            <a:r>
              <a:rPr lang="cs-CZ" i="1" dirty="0" err="1">
                <a:cs typeface="Arial"/>
              </a:rPr>
              <a:t>Yconomica</a:t>
            </a:r>
            <a:endParaRPr lang="cs-CZ" i="1" dirty="0">
              <a:cs typeface="Arial"/>
            </a:endParaRPr>
          </a:p>
          <a:p>
            <a:pPr marL="0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1738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18FAC-EB6D-4042-9052-895CFAB6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Komorník a podkomoří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5D50F2-8CF1-406E-9651-C6FE258B1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Objezdy</a:t>
            </a:r>
            <a:endParaRPr lang="cs-CZ" dirty="0">
              <a:cs typeface="Arial"/>
            </a:endParaRPr>
          </a:p>
          <a:p>
            <a:pPr marL="344170" indent="-344170"/>
            <a:r>
              <a:rPr lang="cs-CZ">
                <a:cs typeface="Arial"/>
              </a:rPr>
              <a:t>Hrabišici, Vítkovci</a:t>
            </a:r>
            <a:endParaRPr lang="cs-CZ" dirty="0">
              <a:cs typeface="Arial"/>
            </a:endParaRPr>
          </a:p>
          <a:p>
            <a:pPr marL="344170" indent="-344170"/>
            <a:r>
              <a:rPr lang="cs-CZ">
                <a:cs typeface="Arial"/>
              </a:rPr>
              <a:t>Komorník - Kompetence soustřeďovány do oblasti soudní</a:t>
            </a:r>
          </a:p>
          <a:p>
            <a:pPr marL="344170" indent="-344170"/>
            <a:r>
              <a:rPr lang="cs-CZ">
                <a:cs typeface="Arial"/>
              </a:rPr>
              <a:t>Podkomoří - Finančník, poskytovatel úvěrů, správa klášterů a měst, záležitosti městské samosprávy, jejich soudní agendu, …</a:t>
            </a:r>
          </a:p>
          <a:p>
            <a:pPr marL="1258570" lvl="2" indent="0">
              <a:buNone/>
            </a:pPr>
            <a:r>
              <a:rPr lang="cs-CZ" dirty="0">
                <a:cs typeface="Arial"/>
              </a:rPr>
              <a:t>      </a:t>
            </a:r>
            <a:r>
              <a:rPr lang="cs-CZ">
                <a:cs typeface="Arial"/>
              </a:rPr>
              <a:t> - Camerarius domini regis, subcamerarius, camerarius roster, …</a:t>
            </a:r>
          </a:p>
        </p:txBody>
      </p:sp>
    </p:spTree>
    <p:extLst>
      <p:ext uri="{BB962C8B-B14F-4D97-AF65-F5344CB8AC3E}">
        <p14:creationId xmlns:p14="http://schemas.microsoft.com/office/powerpoint/2010/main" val="3638491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9A58E7-5BCF-4C1D-A93A-B129BA755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Nové úřady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B669DC-E0F2-4CD4-924C-BBA06D021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Kuchař - Coquus</a:t>
            </a:r>
          </a:p>
          <a:p>
            <a:pPr marL="344170" indent="-344170"/>
            <a:r>
              <a:rPr lang="cs-CZ">
                <a:cs typeface="Arial"/>
              </a:rPr>
              <a:t>Sklepník - Celerarius</a:t>
            </a:r>
            <a:endParaRPr lang="cs-CZ" dirty="0">
              <a:cs typeface="Arial"/>
            </a:endParaRPr>
          </a:p>
          <a:p>
            <a:pPr marL="344170" indent="-344170"/>
            <a:r>
              <a:rPr lang="cs-CZ">
                <a:cs typeface="Arial"/>
              </a:rPr>
              <a:t>Kojná - Nutrix</a:t>
            </a:r>
            <a:endParaRPr lang="cs-CZ" dirty="0">
              <a:cs typeface="Arial"/>
            </a:endParaRPr>
          </a:p>
          <a:p>
            <a:pPr marL="344170" indent="-344170"/>
            <a:r>
              <a:rPr lang="cs-CZ">
                <a:cs typeface="Arial"/>
              </a:rPr>
              <a:t>Krejčí - Sartor</a:t>
            </a:r>
            <a:endParaRPr lang="cs-CZ" dirty="0">
              <a:cs typeface="Arial"/>
            </a:endParaRPr>
          </a:p>
          <a:p>
            <a:pPr marL="344170" indent="-344170"/>
            <a:r>
              <a:rPr lang="cs-CZ">
                <a:cs typeface="Arial"/>
              </a:rPr>
              <a:t>Holič/brandýř - Rasor</a:t>
            </a:r>
            <a:endParaRPr lang="cs-CZ" dirty="0">
              <a:cs typeface="Arial"/>
            </a:endParaRPr>
          </a:p>
          <a:p>
            <a:pPr marL="344170" indent="-344170"/>
            <a:r>
              <a:rPr lang="cs-CZ">
                <a:cs typeface="Arial"/>
              </a:rPr>
              <a:t>Lékař - Medicus</a:t>
            </a:r>
            <a:endParaRPr lang="cs-CZ" dirty="0">
              <a:cs typeface="Arial"/>
            </a:endParaRPr>
          </a:p>
          <a:p>
            <a:pPr marL="344170" indent="-344170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8551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4A758F-A70C-48F2-AC69-2C945E0D5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Konec přemyslovské éry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70EB37-946E-462A-9251-1D6F06AD2C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05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FCEB00-795A-4F01-91A4-E85691B01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Komorník a podkomoří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400CE-354F-4630-B251-63831BCD0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 dirty="0">
                <a:cs typeface="Arial"/>
              </a:rPr>
              <a:t>Komorník - První úředník u soudu, dohled nad platy, výnosy a příjmy královské komory</a:t>
            </a:r>
          </a:p>
          <a:p>
            <a:pPr marL="344170" indent="-344170"/>
            <a:r>
              <a:rPr lang="cs-CZ" dirty="0">
                <a:cs typeface="Arial"/>
              </a:rPr>
              <a:t>Podkomoří - Péče o kláštery a královská města</a:t>
            </a:r>
          </a:p>
        </p:txBody>
      </p:sp>
    </p:spTree>
    <p:extLst>
      <p:ext uri="{BB962C8B-B14F-4D97-AF65-F5344CB8AC3E}">
        <p14:creationId xmlns:p14="http://schemas.microsoft.com/office/powerpoint/2010/main" val="2588614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F54778-8A1C-4D27-B1F3-B8539194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Číšník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D53321-CFB2-49ED-BF56-BC33FD2D9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Poplatky z krčem a hospod, cla, zřizování krčem, správa nad schrotamt úředníky</a:t>
            </a:r>
          </a:p>
          <a:p>
            <a:pPr marL="344170" indent="-344170"/>
            <a:r>
              <a:rPr lang="cs-CZ">
                <a:cs typeface="Arial"/>
              </a:rPr>
              <a:t>Obsluha panovníka, zajištování nápojů pro panovníka</a:t>
            </a:r>
          </a:p>
          <a:p>
            <a:pPr marL="344170" indent="-344170"/>
            <a:r>
              <a:rPr lang="cs-CZ">
                <a:cs typeface="Arial"/>
              </a:rPr>
              <a:t>Podčeší</a:t>
            </a:r>
            <a:endParaRPr lang="cs-CZ" dirty="0">
              <a:cs typeface="Arial"/>
            </a:endParaRPr>
          </a:p>
          <a:p>
            <a:pPr marL="344170" indent="-344170"/>
            <a:r>
              <a:rPr lang="cs-CZ">
                <a:cs typeface="Arial"/>
              </a:rPr>
              <a:t>Stolník obdobné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74250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C6883-2D3F-44C6-A119-B7A57147E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Hofmistr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2B2683-A100-4B61-AA90-4F2EBB888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Magister curie</a:t>
            </a:r>
          </a:p>
          <a:p>
            <a:pPr marL="344170" indent="-344170"/>
            <a:r>
              <a:rPr lang="cs-CZ">
                <a:cs typeface="Arial"/>
              </a:rPr>
              <a:t>Organizace dvorského chodu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3760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B091D-751A-4079-BB23-B0AD9836F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Pražský purkrabí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DE0E9E-1A38-4DAF-8118-A2128C0C3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Burgravius Pragensis</a:t>
            </a:r>
          </a:p>
          <a:p>
            <a:pPr marL="344170" indent="-344170"/>
            <a:r>
              <a:rPr lang="cs-CZ">
                <a:cs typeface="Arial"/>
              </a:rPr>
              <a:t>Bezpečnost Pražského hradu, údržba okolí, časem dohled nad zemskou hotovostí</a:t>
            </a:r>
          </a:p>
          <a:p>
            <a:pPr marL="344170" indent="-344170"/>
            <a:r>
              <a:rPr lang="cs-CZ">
                <a:cs typeface="Arial"/>
              </a:rPr>
              <a:t>Celozemský úřad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75481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74CD08-E312-495D-ADF6-582CC4653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Další úřady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CDBBE-21E3-4054-A8DA-F096158DA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cs typeface="Arial"/>
              </a:rPr>
              <a:t>Zemský písař - Notarius terrae</a:t>
            </a:r>
          </a:p>
          <a:p>
            <a:pPr marL="344170" indent="-344170"/>
            <a:r>
              <a:rPr lang="cs-CZ">
                <a:cs typeface="Arial"/>
              </a:rPr>
              <a:t>Písař kuchyně - Notarius coquine</a:t>
            </a:r>
          </a:p>
          <a:p>
            <a:pPr marL="344170" indent="-344170"/>
            <a:r>
              <a:rPr lang="cs-CZ">
                <a:cs typeface="Arial"/>
              </a:rPr>
              <a:t>Sklepmistr – Magister cellarii</a:t>
            </a:r>
            <a:endParaRPr lang="cs-CZ" dirty="0">
              <a:cs typeface="Arial"/>
            </a:endParaRPr>
          </a:p>
          <a:p>
            <a:pPr marL="344170" indent="-344170"/>
            <a:r>
              <a:rPr lang="cs-CZ">
                <a:cs typeface="Arial"/>
              </a:rPr>
              <a:t>Spížník - Spiesmagister</a:t>
            </a:r>
          </a:p>
          <a:p>
            <a:pPr marL="344170" indent="-344170"/>
            <a:r>
              <a:rPr lang="cs-CZ">
                <a:cs typeface="Arial"/>
              </a:rPr>
              <a:t>Chůva - Obstetrix</a:t>
            </a:r>
          </a:p>
          <a:p>
            <a:pPr marL="344170" indent="-344170"/>
            <a:r>
              <a:rPr lang="cs-CZ">
                <a:cs typeface="Arial"/>
              </a:rPr>
              <a:t>Zpovědník - Confessor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62091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237E4-9A9B-40A4-9462-C0C30F3B1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Změna poměrů po nástupu </a:t>
            </a:r>
            <a:r>
              <a:rPr lang="cs-CZ" dirty="0">
                <a:cs typeface="Arial"/>
              </a:rPr>
              <a:t>Lucemburků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3962AF-6632-431D-8823-7697EBB18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2052116"/>
            <a:ext cx="8251760" cy="3997828"/>
          </a:xfrm>
        </p:spPr>
        <p:txBody>
          <a:bodyPr/>
          <a:lstStyle/>
          <a:p>
            <a:pPr marL="344170" indent="-344170"/>
            <a:r>
              <a:rPr lang="cs-CZ" dirty="0">
                <a:cs typeface="Arial"/>
              </a:rPr>
              <a:t>Úřady zemské a dvorské</a:t>
            </a:r>
          </a:p>
          <a:p>
            <a:pPr marL="344170" indent="-344170"/>
            <a:r>
              <a:rPr lang="cs-CZ" dirty="0">
                <a:cs typeface="Arial"/>
              </a:rPr>
              <a:t>Zemské - </a:t>
            </a:r>
            <a:r>
              <a:rPr lang="cs-CZ" dirty="0" err="1">
                <a:cs typeface="Arial"/>
              </a:rPr>
              <a:t>Summus</a:t>
            </a:r>
            <a:r>
              <a:rPr lang="cs-CZ" dirty="0">
                <a:cs typeface="Arial"/>
              </a:rPr>
              <a:t> - Komorník, podkomoří, sudí, ...</a:t>
            </a:r>
          </a:p>
          <a:p>
            <a:pPr marL="0" indent="0">
              <a:buNone/>
            </a:pPr>
            <a:r>
              <a:rPr lang="cs-CZ" dirty="0">
                <a:cs typeface="Arial"/>
              </a:rPr>
              <a:t>                   - Dědičné - Maršálek (Páni z Lipé), Číšník (</a:t>
            </a:r>
            <a:r>
              <a:rPr lang="cs-CZ" dirty="0" err="1">
                <a:cs typeface="Arial"/>
              </a:rPr>
              <a:t>Vartemberkové</a:t>
            </a:r>
            <a:r>
              <a:rPr lang="cs-CZ" dirty="0">
                <a:cs typeface="Arial"/>
              </a:rPr>
              <a:t>), Stolník (Zajíci z </a:t>
            </a:r>
            <a:r>
              <a:rPr lang="cs-CZ" dirty="0" err="1">
                <a:cs typeface="Arial"/>
              </a:rPr>
              <a:t>Házmburka</a:t>
            </a:r>
            <a:r>
              <a:rPr lang="cs-CZ" dirty="0">
                <a:cs typeface="Arial"/>
              </a:rPr>
              <a:t>)</a:t>
            </a:r>
          </a:p>
          <a:p>
            <a:pPr marL="344170" indent="-344170"/>
            <a:r>
              <a:rPr lang="cs-CZ">
                <a:cs typeface="Arial"/>
              </a:rPr>
              <a:t>Dvorské </a:t>
            </a:r>
            <a:r>
              <a:rPr lang="cs-CZ" dirty="0">
                <a:cs typeface="Arial"/>
              </a:rPr>
              <a:t>- Curie </a:t>
            </a:r>
            <a:r>
              <a:rPr lang="cs-CZ" dirty="0" err="1">
                <a:cs typeface="Arial"/>
              </a:rPr>
              <a:t>regis</a:t>
            </a:r>
            <a:r>
              <a:rPr lang="cs-CZ" dirty="0">
                <a:cs typeface="Arial"/>
              </a:rPr>
              <a:t>, </a:t>
            </a:r>
            <a:r>
              <a:rPr lang="cs-CZ" dirty="0" err="1">
                <a:cs typeface="Arial"/>
              </a:rPr>
              <a:t>regalis</a:t>
            </a:r>
            <a:r>
              <a:rPr lang="cs-CZ" dirty="0">
                <a:cs typeface="Arial"/>
              </a:rPr>
              <a:t>, </a:t>
            </a:r>
            <a:r>
              <a:rPr lang="cs-CZ" dirty="0" err="1">
                <a:cs typeface="Arial"/>
              </a:rPr>
              <a:t>domine</a:t>
            </a:r>
            <a:r>
              <a:rPr lang="cs-CZ" dirty="0">
                <a:cs typeface="Arial"/>
              </a:rPr>
              <a:t>, </a:t>
            </a:r>
            <a:r>
              <a:rPr lang="cs-CZ" dirty="0" err="1">
                <a:cs typeface="Arial"/>
              </a:rPr>
              <a:t>noster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05469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2A3FB2-CE78-4449-A466-DDCFDC5CF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Zdroj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8FD9C-872F-4D3A-A40F-54AEB8CA9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>
                <a:ea typeface="+mn-lt"/>
                <a:cs typeface="+mn-lt"/>
              </a:rPr>
              <a:t>DVOŘÁČKOVÁ-MALÁ, Dana a Jan ZELENKA. </a:t>
            </a:r>
            <a:r>
              <a:rPr lang="cs-CZ" i="1">
                <a:ea typeface="+mn-lt"/>
                <a:cs typeface="+mn-lt"/>
              </a:rPr>
              <a:t>Panovnický dvůr za vlády Přemyslovců - Curia ducis, curia regis</a:t>
            </a:r>
            <a:r>
              <a:rPr lang="cs-CZ">
                <a:ea typeface="+mn-lt"/>
                <a:cs typeface="+mn-lt"/>
              </a:rPr>
              <a:t>. Praha: Historický ústav AV ČR, 2012. ISBN 978-80-7286-182-8.</a:t>
            </a:r>
            <a:endParaRPr lang="cs-CZ">
              <a:cs typeface="Arial" panose="020B0604020202020204"/>
            </a:endParaRPr>
          </a:p>
          <a:p>
            <a:pPr marL="344170" indent="-344170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292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9C3ACB-6B25-4EAA-A908-5EDF2A536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Curia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63E91E-74CA-4D3E-86E4-17C0D1A3A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 dirty="0">
                <a:cs typeface="Arial"/>
              </a:rPr>
              <a:t>Sídlo</a:t>
            </a:r>
          </a:p>
          <a:p>
            <a:pPr marL="344170" indent="-344170"/>
            <a:r>
              <a:rPr lang="cs-CZ" dirty="0">
                <a:cs typeface="Arial"/>
              </a:rPr>
              <a:t>Dvůr</a:t>
            </a:r>
          </a:p>
          <a:p>
            <a:pPr marL="344170" indent="-344170"/>
            <a:r>
              <a:rPr lang="cs-CZ" dirty="0">
                <a:cs typeface="Arial"/>
              </a:rPr>
              <a:t>Shromáždění</a:t>
            </a:r>
          </a:p>
          <a:p>
            <a:pPr marL="344170" indent="-344170"/>
            <a:r>
              <a:rPr lang="cs-CZ" dirty="0">
                <a:cs typeface="Arial"/>
              </a:rPr>
              <a:t>Hospodářské centrum</a:t>
            </a:r>
          </a:p>
          <a:p>
            <a:pPr marL="344170" indent="-344170"/>
            <a:endParaRPr lang="cs-CZ" dirty="0">
              <a:cs typeface="Arial"/>
            </a:endParaRPr>
          </a:p>
          <a:p>
            <a:pPr marL="344170" indent="-344170"/>
            <a:r>
              <a:rPr lang="cs-CZ" dirty="0" err="1">
                <a:cs typeface="Arial"/>
              </a:rPr>
              <a:t>Curtis</a:t>
            </a:r>
            <a:r>
              <a:rPr lang="cs-CZ" dirty="0">
                <a:cs typeface="Arial"/>
              </a:rPr>
              <a:t>/aula/</a:t>
            </a:r>
            <a:r>
              <a:rPr lang="cs-CZ" dirty="0" err="1">
                <a:cs typeface="Arial"/>
              </a:rPr>
              <a:t>palatium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1945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598DC-9B71-4D2F-A324-F76DD9B4D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Curia minor x Curia maior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FADB2B-AF3C-45A2-B5DE-3E911699A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 dirty="0">
                <a:cs typeface="Arial"/>
              </a:rPr>
              <a:t>Každodenní x Úplný</a:t>
            </a:r>
          </a:p>
          <a:p>
            <a:pPr marL="344170" indent="-344170"/>
            <a:r>
              <a:rPr lang="cs-CZ" dirty="0" err="1">
                <a:cs typeface="Arial"/>
              </a:rPr>
              <a:t>Curtensis</a:t>
            </a:r>
            <a:r>
              <a:rPr lang="cs-CZ" dirty="0">
                <a:cs typeface="Arial"/>
              </a:rPr>
              <a:t> - služebný v domácnosti/dvořan</a:t>
            </a:r>
          </a:p>
          <a:p>
            <a:pPr marL="344170" indent="-344170"/>
            <a:endParaRPr lang="cs-CZ" dirty="0">
              <a:cs typeface="Arial"/>
            </a:endParaRPr>
          </a:p>
          <a:p>
            <a:pPr marL="344170" indent="-344170"/>
            <a:r>
              <a:rPr lang="cs-CZ" dirty="0">
                <a:cs typeface="Arial"/>
              </a:rPr>
              <a:t>Curia </a:t>
            </a:r>
            <a:r>
              <a:rPr lang="cs-CZ" dirty="0" err="1">
                <a:cs typeface="Arial"/>
              </a:rPr>
              <a:t>ordinaria</a:t>
            </a:r>
            <a:r>
              <a:rPr lang="cs-CZ" dirty="0">
                <a:cs typeface="Arial"/>
              </a:rPr>
              <a:t>/curia </a:t>
            </a:r>
            <a:r>
              <a:rPr lang="cs-CZ" dirty="0" err="1">
                <a:cs typeface="Arial"/>
              </a:rPr>
              <a:t>cottidiana</a:t>
            </a:r>
            <a:r>
              <a:rPr lang="cs-CZ" dirty="0">
                <a:cs typeface="Arial"/>
              </a:rPr>
              <a:t>/curia plena/</a:t>
            </a:r>
            <a:r>
              <a:rPr lang="cs-CZ" dirty="0" err="1">
                <a:cs typeface="Arial"/>
              </a:rPr>
              <a:t>cottidiana</a:t>
            </a:r>
            <a:r>
              <a:rPr lang="cs-CZ" dirty="0">
                <a:cs typeface="Arial"/>
              </a:rPr>
              <a:t> </a:t>
            </a:r>
            <a:r>
              <a:rPr lang="cs-CZ" dirty="0" err="1">
                <a:cs typeface="Arial"/>
              </a:rPr>
              <a:t>familia</a:t>
            </a:r>
            <a:r>
              <a:rPr lang="cs-CZ" dirty="0">
                <a:cs typeface="Arial"/>
              </a:rPr>
              <a:t> X Universa curia</a:t>
            </a:r>
          </a:p>
        </p:txBody>
      </p:sp>
    </p:spTree>
    <p:extLst>
      <p:ext uri="{BB962C8B-B14F-4D97-AF65-F5344CB8AC3E}">
        <p14:creationId xmlns:p14="http://schemas.microsoft.com/office/powerpoint/2010/main" val="3789008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45164-1723-4DD6-A8AD-64B8C9520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cs typeface="Arial"/>
              </a:rPr>
              <a:t>Curialitas</a:t>
            </a:r>
            <a:r>
              <a:rPr lang="cs-CZ" dirty="0">
                <a:cs typeface="Arial"/>
              </a:rPr>
              <a:t>/</a:t>
            </a:r>
            <a:r>
              <a:rPr lang="cs-CZ" dirty="0" err="1">
                <a:cs typeface="Arial"/>
              </a:rPr>
              <a:t>Curialis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B14347-2675-47CD-AFC6-CEE16CA50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 dirty="0">
                <a:cs typeface="Arial"/>
              </a:rPr>
              <a:t>Způsob chování na panovnickém dvoře</a:t>
            </a:r>
          </a:p>
          <a:p>
            <a:pPr marL="344170" indent="-344170"/>
            <a:r>
              <a:rPr lang="cs-CZ" dirty="0">
                <a:cs typeface="Arial"/>
              </a:rPr>
              <a:t>Od estetického k etickému</a:t>
            </a:r>
          </a:p>
          <a:p>
            <a:pPr marL="344170" indent="-344170"/>
            <a:r>
              <a:rPr lang="cs-CZ" dirty="0" err="1">
                <a:cs typeface="Arial"/>
              </a:rPr>
              <a:t>Kurteis</a:t>
            </a:r>
          </a:p>
          <a:p>
            <a:pPr marL="344170" indent="-344170"/>
            <a:r>
              <a:rPr lang="cs-CZ" dirty="0">
                <a:cs typeface="Arial"/>
              </a:rPr>
              <a:t>Rytířská kultura</a:t>
            </a:r>
          </a:p>
          <a:p>
            <a:pPr marL="344170" indent="-344170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5991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4BC61B-D649-4931-BEEA-651143B86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Metodologie studia dvora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9C5601-658F-4BDE-8771-68B730728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 dirty="0">
                <a:cs typeface="Arial"/>
              </a:rPr>
              <a:t>Strukturálně-personální analýza</a:t>
            </a:r>
          </a:p>
          <a:p>
            <a:pPr marL="344170" indent="-344170"/>
            <a:r>
              <a:rPr lang="cs-CZ" dirty="0">
                <a:cs typeface="Arial"/>
              </a:rPr>
              <a:t>Společensko-reprezentativní analýza</a:t>
            </a:r>
          </a:p>
          <a:p>
            <a:pPr marL="344170" indent="-344170"/>
            <a:r>
              <a:rPr lang="cs-CZ" dirty="0">
                <a:cs typeface="Arial"/>
              </a:rPr>
              <a:t>Analýza prostorových souvislostí</a:t>
            </a:r>
          </a:p>
        </p:txBody>
      </p:sp>
    </p:spTree>
    <p:extLst>
      <p:ext uri="{BB962C8B-B14F-4D97-AF65-F5344CB8AC3E}">
        <p14:creationId xmlns:p14="http://schemas.microsoft.com/office/powerpoint/2010/main" val="2611409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058BCA-C159-485E-8D08-B9EEDDC2B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Dvůr v prostoru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8EE50-41B9-45CD-8706-85F8367E5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 dirty="0">
                <a:cs typeface="Arial"/>
              </a:rPr>
              <a:t>Aula, </a:t>
            </a:r>
            <a:r>
              <a:rPr lang="cs-CZ" dirty="0" err="1">
                <a:cs typeface="Arial"/>
              </a:rPr>
              <a:t>castrum</a:t>
            </a:r>
            <a:r>
              <a:rPr lang="cs-CZ" dirty="0">
                <a:cs typeface="Arial"/>
              </a:rPr>
              <a:t>, </a:t>
            </a:r>
            <a:r>
              <a:rPr lang="cs-CZ" dirty="0" err="1">
                <a:cs typeface="Arial"/>
              </a:rPr>
              <a:t>castellum</a:t>
            </a:r>
            <a:r>
              <a:rPr lang="cs-CZ" dirty="0">
                <a:cs typeface="Arial"/>
              </a:rPr>
              <a:t>, </a:t>
            </a:r>
            <a:r>
              <a:rPr lang="cs-CZ" dirty="0" err="1">
                <a:cs typeface="Arial"/>
              </a:rPr>
              <a:t>civitas</a:t>
            </a:r>
            <a:r>
              <a:rPr lang="cs-CZ" dirty="0">
                <a:cs typeface="Arial"/>
              </a:rPr>
              <a:t>, curia, </a:t>
            </a:r>
            <a:r>
              <a:rPr lang="cs-CZ" dirty="0" err="1">
                <a:cs typeface="Arial"/>
              </a:rPr>
              <a:t>curtis</a:t>
            </a:r>
            <a:r>
              <a:rPr lang="cs-CZ" dirty="0">
                <a:cs typeface="Arial"/>
              </a:rPr>
              <a:t>, </a:t>
            </a:r>
            <a:r>
              <a:rPr lang="cs-CZ" dirty="0" err="1">
                <a:cs typeface="Arial"/>
              </a:rPr>
              <a:t>domus</a:t>
            </a:r>
            <a:r>
              <a:rPr lang="cs-CZ" dirty="0">
                <a:cs typeface="Arial"/>
              </a:rPr>
              <a:t>, </a:t>
            </a:r>
            <a:r>
              <a:rPr lang="cs-CZ" dirty="0" err="1">
                <a:cs typeface="Arial"/>
              </a:rPr>
              <a:t>metropolis</a:t>
            </a:r>
            <a:r>
              <a:rPr lang="cs-CZ" dirty="0">
                <a:cs typeface="Arial"/>
              </a:rPr>
              <a:t>, oppidum, </a:t>
            </a:r>
            <a:r>
              <a:rPr lang="cs-CZ" dirty="0" err="1">
                <a:cs typeface="Arial"/>
              </a:rPr>
              <a:t>palatium</a:t>
            </a:r>
            <a:r>
              <a:rPr lang="cs-CZ" dirty="0">
                <a:cs typeface="Arial"/>
              </a:rPr>
              <a:t>, </a:t>
            </a:r>
            <a:r>
              <a:rPr lang="cs-CZ" dirty="0" err="1">
                <a:cs typeface="Arial"/>
              </a:rPr>
              <a:t>tecta</a:t>
            </a:r>
            <a:r>
              <a:rPr lang="cs-CZ" dirty="0">
                <a:cs typeface="Arial"/>
              </a:rPr>
              <a:t>, </a:t>
            </a:r>
            <a:r>
              <a:rPr lang="cs-CZ" dirty="0" err="1">
                <a:cs typeface="Arial"/>
              </a:rPr>
              <a:t>urbs</a:t>
            </a:r>
            <a:r>
              <a:rPr lang="cs-CZ" dirty="0">
                <a:cs typeface="Arial"/>
              </a:rPr>
              <a:t>, …</a:t>
            </a:r>
            <a:endParaRPr lang="cs-CZ" dirty="0"/>
          </a:p>
          <a:p>
            <a:pPr marL="344170" indent="-344170"/>
            <a:r>
              <a:rPr lang="cs-CZ" dirty="0">
                <a:cs typeface="Arial"/>
              </a:rPr>
              <a:t>Levý Hradec, Praha , Vyšehrad</a:t>
            </a:r>
          </a:p>
          <a:p>
            <a:pPr marL="344170" indent="-344170"/>
            <a:r>
              <a:rPr lang="cs-CZ" dirty="0">
                <a:cs typeface="Arial"/>
              </a:rPr>
              <a:t>Komora/ložnice</a:t>
            </a:r>
          </a:p>
          <a:p>
            <a:pPr marL="344170" indent="-344170"/>
            <a:r>
              <a:rPr lang="cs-CZ" dirty="0">
                <a:cs typeface="Arial"/>
              </a:rPr>
              <a:t>Na cestách - hrady, kláštery, městská </a:t>
            </a:r>
            <a:r>
              <a:rPr lang="cs-CZ" dirty="0" err="1">
                <a:cs typeface="Arial"/>
              </a:rPr>
              <a:t>centa</a:t>
            </a:r>
            <a:r>
              <a:rPr lang="cs-CZ" dirty="0">
                <a:cs typeface="Arial"/>
              </a:rPr>
              <a:t>, měšťanské domy, lovecké dvorce, stany</a:t>
            </a:r>
          </a:p>
        </p:txBody>
      </p:sp>
    </p:spTree>
    <p:extLst>
      <p:ext uri="{BB962C8B-B14F-4D97-AF65-F5344CB8AC3E}">
        <p14:creationId xmlns:p14="http://schemas.microsoft.com/office/powerpoint/2010/main" val="763004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C116E-B52C-4344-B0AC-D773452EF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Přemyslovský dvůr do konce 12. století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F13BDA-130A-425E-AA5A-D1AC6A6E21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961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938B6D-F95C-4BF8-915D-6920DE2E5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Dispensator</a:t>
            </a:r>
            <a:endParaRPr lang="cs-CZ" dirty="0">
              <a:cs typeface="Arial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D7F676-1D83-4551-AAC1-95ACD3011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170" indent="-344170"/>
            <a:r>
              <a:rPr lang="cs-CZ" dirty="0">
                <a:cs typeface="Arial"/>
              </a:rPr>
              <a:t>Kristiánova legenda</a:t>
            </a:r>
          </a:p>
          <a:p>
            <a:pPr marL="344170" indent="-344170"/>
            <a:r>
              <a:rPr lang="cs-CZ" dirty="0">
                <a:cs typeface="Arial"/>
              </a:rPr>
              <a:t>První mezi dvořany</a:t>
            </a:r>
          </a:p>
          <a:p>
            <a:pPr marL="344170" indent="-344170"/>
            <a:r>
              <a:rPr lang="cs-CZ" dirty="0">
                <a:cs typeface="Arial"/>
              </a:rPr>
              <a:t>Podiven</a:t>
            </a:r>
          </a:p>
          <a:p>
            <a:pPr marL="344170" indent="-344170"/>
            <a:r>
              <a:rPr lang="cs-CZ" dirty="0">
                <a:cs typeface="Arial"/>
              </a:rPr>
              <a:t>Správce</a:t>
            </a:r>
          </a:p>
        </p:txBody>
      </p:sp>
    </p:spTree>
    <p:extLst>
      <p:ext uri="{BB962C8B-B14F-4D97-AF65-F5344CB8AC3E}">
        <p14:creationId xmlns:p14="http://schemas.microsoft.com/office/powerpoint/2010/main" val="3304827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71</TotalTime>
  <Words>538</Words>
  <Application>Microsoft Office PowerPoint</Application>
  <PresentationFormat>Širokoúhlá obrazovka</PresentationFormat>
  <Paragraphs>118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MS Shell Dlg 2</vt:lpstr>
      <vt:lpstr>Wingdings</vt:lpstr>
      <vt:lpstr>Wingdings 3</vt:lpstr>
      <vt:lpstr>Madison</vt:lpstr>
      <vt:lpstr>Přemyslovský dvůr</vt:lpstr>
      <vt:lpstr>Co je to dvůr?</vt:lpstr>
      <vt:lpstr>Curia</vt:lpstr>
      <vt:lpstr>Curia minor x Curia maior</vt:lpstr>
      <vt:lpstr>Curialitas/Curialis</vt:lpstr>
      <vt:lpstr>Metodologie studia dvora</vt:lpstr>
      <vt:lpstr>Dvůr v prostoru</vt:lpstr>
      <vt:lpstr>Přemyslovský dvůr do konce 12. století</vt:lpstr>
      <vt:lpstr>Dispensator</vt:lpstr>
      <vt:lpstr>Komorník</vt:lpstr>
      <vt:lpstr>Palatin/Falckrabě</vt:lpstr>
      <vt:lpstr>Nejvyšší lovčí</vt:lpstr>
      <vt:lpstr>Mistr nad kuchaři a pekaři</vt:lpstr>
      <vt:lpstr>Maršálek/podkoní</vt:lpstr>
      <vt:lpstr>Mečník</vt:lpstr>
      <vt:lpstr>Kancelář</vt:lpstr>
      <vt:lpstr>Další světské úřady</vt:lpstr>
      <vt:lpstr>Kaplan</vt:lpstr>
      <vt:lpstr>1197 - 1253</vt:lpstr>
      <vt:lpstr>Komorník a podkomoří</vt:lpstr>
      <vt:lpstr>Nové úřady</vt:lpstr>
      <vt:lpstr>Konec přemyslovské éry</vt:lpstr>
      <vt:lpstr>Komorník a podkomoří</vt:lpstr>
      <vt:lpstr>Číšník</vt:lpstr>
      <vt:lpstr>Hofmistr</vt:lpstr>
      <vt:lpstr>Pražský purkrabí</vt:lpstr>
      <vt:lpstr>Další úřady</vt:lpstr>
      <vt:lpstr>Změna poměrů po nástupu Lucemburků</vt:lpstr>
      <vt:lpstr>Zdroj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Jan Lisický</cp:lastModifiedBy>
  <cp:revision>724</cp:revision>
  <dcterms:created xsi:type="dcterms:W3CDTF">2019-10-21T19:12:54Z</dcterms:created>
  <dcterms:modified xsi:type="dcterms:W3CDTF">2019-10-29T10:22:06Z</dcterms:modified>
</cp:coreProperties>
</file>