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60" r:id="rId5"/>
    <p:sldId id="261" r:id="rId6"/>
    <p:sldId id="263" r:id="rId7"/>
    <p:sldId id="268" r:id="rId8"/>
    <p:sldId id="262" r:id="rId9"/>
    <p:sldId id="275" r:id="rId10"/>
    <p:sldId id="259" r:id="rId11"/>
    <p:sldId id="272" r:id="rId12"/>
    <p:sldId id="273" r:id="rId13"/>
    <p:sldId id="269" r:id="rId14"/>
    <p:sldId id="271" r:id="rId15"/>
    <p:sldId id="270" r:id="rId16"/>
    <p:sldId id="266" r:id="rId17"/>
    <p:sldId id="276" r:id="rId18"/>
    <p:sldId id="274" r:id="rId19"/>
    <p:sldId id="277" r:id="rId20"/>
    <p:sldId id="278" r:id="rId21"/>
    <p:sldId id="264" r:id="rId22"/>
    <p:sldId id="26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6" autoAdjust="0"/>
    <p:restoredTop sz="81757" autoAdjust="0"/>
  </p:normalViewPr>
  <p:slideViewPr>
    <p:cSldViewPr snapToGrid="0">
      <p:cViewPr varScale="1">
        <p:scale>
          <a:sx n="54" d="100"/>
          <a:sy n="54" d="100"/>
        </p:scale>
        <p:origin x="960" y="84"/>
      </p:cViewPr>
      <p:guideLst/>
    </p:cSldViewPr>
  </p:slideViewPr>
  <p:outlineViewPr>
    <p:cViewPr>
      <p:scale>
        <a:sx n="33" d="100"/>
        <a:sy n="33" d="100"/>
      </p:scale>
      <p:origin x="0" y="-65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F05EF-8068-4829-A198-B31A673C1B40}" type="datetimeFigureOut">
              <a:rPr lang="cs-CZ" smtClean="0"/>
              <a:t>08.11.2019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0F973-AE64-4940-9E15-DE159E6D7B1B}" type="slidenum">
              <a:rPr lang="cs-CZ" smtClean="0"/>
              <a:t>‹#›</a:t>
            </a:fld>
            <a:endParaRPr lang="cs-CZ"/>
          </a:p>
        </p:txBody>
      </p:sp>
    </p:spTree>
    <p:extLst>
      <p:ext uri="{BB962C8B-B14F-4D97-AF65-F5344CB8AC3E}">
        <p14:creationId xmlns:p14="http://schemas.microsoft.com/office/powerpoint/2010/main" val="68061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2</a:t>
            </a:fld>
            <a:endParaRPr lang="cs-CZ"/>
          </a:p>
        </p:txBody>
      </p:sp>
    </p:spTree>
    <p:extLst>
      <p:ext uri="{BB962C8B-B14F-4D97-AF65-F5344CB8AC3E}">
        <p14:creationId xmlns:p14="http://schemas.microsoft.com/office/powerpoint/2010/main" val="143972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Udělena ve Vratislavi </a:t>
            </a:r>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13</a:t>
            </a:fld>
            <a:endParaRPr lang="cs-CZ"/>
          </a:p>
        </p:txBody>
      </p:sp>
    </p:spTree>
    <p:extLst>
      <p:ext uri="{BB962C8B-B14F-4D97-AF65-F5344CB8AC3E}">
        <p14:creationId xmlns:p14="http://schemas.microsoft.com/office/powerpoint/2010/main" val="1006013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Václav IV. Uděluje 1.července 1416 – nejstarší městská listina </a:t>
            </a:r>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14</a:t>
            </a:fld>
            <a:endParaRPr lang="cs-CZ"/>
          </a:p>
        </p:txBody>
      </p:sp>
    </p:spTree>
    <p:extLst>
      <p:ext uri="{BB962C8B-B14F-4D97-AF65-F5344CB8AC3E}">
        <p14:creationId xmlns:p14="http://schemas.microsoft.com/office/powerpoint/2010/main" val="3553909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a:t>Prostá miniatura – patří sem většina dosud známých miniatur, které vydává císař Zikmund pro města (znak českého brodu) jinak např. Tábor potvrzen zlatou bulou)</a:t>
            </a:r>
          </a:p>
          <a:p>
            <a:pPr marL="228600" indent="-228600">
              <a:buAutoNum type="arabicPeriod"/>
            </a:pPr>
            <a:r>
              <a:rPr lang="cs-CZ" dirty="0"/>
              <a:t>Architektonická miniatura (Kutná Hora)</a:t>
            </a:r>
          </a:p>
          <a:p>
            <a:pPr marL="228600" indent="-228600">
              <a:buAutoNum type="arabicPeriod"/>
            </a:pPr>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15</a:t>
            </a:fld>
            <a:endParaRPr lang="cs-CZ"/>
          </a:p>
        </p:txBody>
      </p:sp>
    </p:spTree>
    <p:extLst>
      <p:ext uri="{BB962C8B-B14F-4D97-AF65-F5344CB8AC3E}">
        <p14:creationId xmlns:p14="http://schemas.microsoft.com/office/powerpoint/2010/main" val="331624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28600" indent="-228600">
              <a:buAutoNum type="arabicPeriod"/>
            </a:pPr>
            <a:r>
              <a:rPr lang="cs-CZ" dirty="0"/>
              <a:t>Římský a český král</a:t>
            </a:r>
          </a:p>
          <a:p>
            <a:pPr marL="228600" indent="-228600">
              <a:buAutoNum type="arabicPeriod"/>
            </a:pPr>
            <a:r>
              <a:rPr lang="cs-CZ" dirty="0"/>
              <a:t>Rodu z </a:t>
            </a:r>
            <a:r>
              <a:rPr lang="cs-CZ" dirty="0" err="1"/>
              <a:t>Herštejna</a:t>
            </a:r>
            <a:endParaRPr lang="cs-CZ" dirty="0"/>
          </a:p>
          <a:p>
            <a:pPr marL="228600" indent="-228600">
              <a:buAutoNum type="arabicPeriod"/>
            </a:pPr>
            <a:r>
              <a:rPr lang="cs-CZ" dirty="0"/>
              <a:t>buď došlo k udělení erbu vymřelého rodu, nebo dostali </a:t>
            </a:r>
            <a:r>
              <a:rPr lang="cs-CZ" dirty="0" err="1"/>
              <a:t>erbum</a:t>
            </a:r>
            <a:r>
              <a:rPr lang="cs-CZ" dirty="0"/>
              <a:t> novum</a:t>
            </a:r>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16</a:t>
            </a:fld>
            <a:endParaRPr lang="cs-CZ"/>
          </a:p>
        </p:txBody>
      </p:sp>
    </p:spTree>
    <p:extLst>
      <p:ext uri="{BB962C8B-B14F-4D97-AF65-F5344CB8AC3E}">
        <p14:creationId xmlns:p14="http://schemas.microsoft.com/office/powerpoint/2010/main" val="1892338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Erbovní listina udělená </a:t>
            </a:r>
            <a:r>
              <a:rPr lang="cs-CZ" dirty="0" err="1"/>
              <a:t>ferdinandem</a:t>
            </a:r>
            <a:r>
              <a:rPr lang="cs-CZ" dirty="0"/>
              <a:t> 1542 pro </a:t>
            </a:r>
            <a:r>
              <a:rPr lang="cs-CZ" dirty="0" err="1"/>
              <a:t>opatsvtí</a:t>
            </a:r>
            <a:r>
              <a:rPr lang="cs-CZ" dirty="0"/>
              <a:t> </a:t>
            </a:r>
            <a:r>
              <a:rPr lang="cs-CZ" dirty="0" err="1"/>
              <a:t>geras</a:t>
            </a:r>
            <a:r>
              <a:rPr lang="cs-CZ" dirty="0"/>
              <a:t> v dolních Rakousech </a:t>
            </a:r>
          </a:p>
          <a:p>
            <a:pPr algn="ctr"/>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18</a:t>
            </a:fld>
            <a:endParaRPr lang="cs-CZ"/>
          </a:p>
        </p:txBody>
      </p:sp>
    </p:spTree>
    <p:extLst>
      <p:ext uri="{BB962C8B-B14F-4D97-AF65-F5344CB8AC3E}">
        <p14:creationId xmlns:p14="http://schemas.microsoft.com/office/powerpoint/2010/main" val="251317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20</a:t>
            </a:fld>
            <a:endParaRPr lang="cs-CZ"/>
          </a:p>
        </p:txBody>
      </p:sp>
    </p:spTree>
    <p:extLst>
      <p:ext uri="{BB962C8B-B14F-4D97-AF65-F5344CB8AC3E}">
        <p14:creationId xmlns:p14="http://schemas.microsoft.com/office/powerpoint/2010/main" val="1418968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22</a:t>
            </a:fld>
            <a:endParaRPr lang="cs-CZ"/>
          </a:p>
        </p:txBody>
      </p:sp>
    </p:spTree>
    <p:extLst>
      <p:ext uri="{BB962C8B-B14F-4D97-AF65-F5344CB8AC3E}">
        <p14:creationId xmlns:p14="http://schemas.microsoft.com/office/powerpoint/2010/main" val="142888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3</a:t>
            </a:fld>
            <a:endParaRPr lang="cs-CZ"/>
          </a:p>
        </p:txBody>
      </p:sp>
    </p:spTree>
    <p:extLst>
      <p:ext uri="{BB962C8B-B14F-4D97-AF65-F5344CB8AC3E}">
        <p14:creationId xmlns:p14="http://schemas.microsoft.com/office/powerpoint/2010/main" val="3865159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4</a:t>
            </a:fld>
            <a:endParaRPr lang="cs-CZ"/>
          </a:p>
        </p:txBody>
      </p:sp>
    </p:spTree>
    <p:extLst>
      <p:ext uri="{BB962C8B-B14F-4D97-AF65-F5344CB8AC3E}">
        <p14:creationId xmlns:p14="http://schemas.microsoft.com/office/powerpoint/2010/main" val="405104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r>
              <a:rPr lang="cs-CZ" dirty="0"/>
              <a:t>Předává bavorský routový praporec</a:t>
            </a:r>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6</a:t>
            </a:fld>
            <a:endParaRPr lang="cs-CZ"/>
          </a:p>
        </p:txBody>
      </p:sp>
    </p:spTree>
    <p:extLst>
      <p:ext uri="{BB962C8B-B14F-4D97-AF65-F5344CB8AC3E}">
        <p14:creationId xmlns:p14="http://schemas.microsoft.com/office/powerpoint/2010/main" val="17821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7</a:t>
            </a:fld>
            <a:endParaRPr lang="cs-CZ"/>
          </a:p>
        </p:txBody>
      </p:sp>
    </p:spTree>
    <p:extLst>
      <p:ext uri="{BB962C8B-B14F-4D97-AF65-F5344CB8AC3E}">
        <p14:creationId xmlns:p14="http://schemas.microsoft.com/office/powerpoint/2010/main" val="1888768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8</a:t>
            </a:fld>
            <a:endParaRPr lang="cs-CZ"/>
          </a:p>
        </p:txBody>
      </p:sp>
    </p:spTree>
    <p:extLst>
      <p:ext uri="{BB962C8B-B14F-4D97-AF65-F5344CB8AC3E}">
        <p14:creationId xmlns:p14="http://schemas.microsoft.com/office/powerpoint/2010/main" val="860608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9</a:t>
            </a:fld>
            <a:endParaRPr lang="cs-CZ"/>
          </a:p>
        </p:txBody>
      </p:sp>
    </p:spTree>
    <p:extLst>
      <p:ext uri="{BB962C8B-B14F-4D97-AF65-F5344CB8AC3E}">
        <p14:creationId xmlns:p14="http://schemas.microsoft.com/office/powerpoint/2010/main" val="1361994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10</a:t>
            </a:fld>
            <a:endParaRPr lang="cs-CZ"/>
          </a:p>
        </p:txBody>
      </p:sp>
    </p:spTree>
    <p:extLst>
      <p:ext uri="{BB962C8B-B14F-4D97-AF65-F5344CB8AC3E}">
        <p14:creationId xmlns:p14="http://schemas.microsoft.com/office/powerpoint/2010/main" val="122847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1487 polepšení Týnského znaku o srdeční štítek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Prvně erb pánu z </a:t>
            </a:r>
            <a:r>
              <a:rPr lang="cs-CZ" dirty="0" err="1"/>
              <a:t>lichtenburka</a:t>
            </a:r>
            <a:r>
              <a:rPr lang="cs-CZ" dirty="0"/>
              <a:t> a z </a:t>
            </a:r>
            <a:r>
              <a:rPr lang="cs-CZ" dirty="0" err="1"/>
              <a:t>Lipé</a:t>
            </a: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1607 František </a:t>
            </a:r>
            <a:r>
              <a:rPr lang="cs-CZ" dirty="0" err="1"/>
              <a:t>Ditrichstein</a:t>
            </a:r>
            <a:r>
              <a:rPr lang="cs-CZ" dirty="0"/>
              <a:t> povyšuje znak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5"/>
          </p:nvPr>
        </p:nvSpPr>
        <p:spPr/>
        <p:txBody>
          <a:bodyPr/>
          <a:lstStyle/>
          <a:p>
            <a:fld id="{8CF0F973-AE64-4940-9E15-DE159E6D7B1B}" type="slidenum">
              <a:rPr lang="cs-CZ" smtClean="0"/>
              <a:t>12</a:t>
            </a:fld>
            <a:endParaRPr lang="cs-CZ"/>
          </a:p>
        </p:txBody>
      </p:sp>
    </p:spTree>
    <p:extLst>
      <p:ext uri="{BB962C8B-B14F-4D97-AF65-F5344CB8AC3E}">
        <p14:creationId xmlns:p14="http://schemas.microsoft.com/office/powerpoint/2010/main" val="1982774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cs-CZ"/>
              <a:t>Kliknutím lze upravit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E96323AE-AF7C-46D4-81A1-9944DBDAD22A}" type="datetimeFigureOut">
              <a:rPr lang="cs-CZ" smtClean="0"/>
              <a:t>08.11.2019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826756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cs-CZ"/>
              <a:t>Kliknutím lze upravit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323AE-AF7C-46D4-81A1-9944DBDAD22A}" type="datetimeFigureOut">
              <a:rPr lang="cs-CZ" smtClean="0"/>
              <a:t>08.11.2019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232498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323AE-AF7C-46D4-81A1-9944DBDAD22A}" type="datetimeFigureOut">
              <a:rPr lang="cs-CZ" smtClean="0"/>
              <a:t>08.11.2019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357140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cs-CZ"/>
              <a:t>Kliknutím lze upravit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323AE-AF7C-46D4-81A1-9944DBDAD22A}" type="datetimeFigureOut">
              <a:rPr lang="cs-CZ" smtClean="0"/>
              <a:t>08.11.2019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45BBD5-EFB2-4C08-8A6D-E34E5E1C9210}" type="slidenum">
              <a:rPr lang="cs-CZ" smtClean="0"/>
              <a:t>‹#›</a:t>
            </a:fld>
            <a:endParaRPr lang="cs-CZ"/>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0063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cs-CZ"/>
              <a:t>Kliknutím lze upravit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323AE-AF7C-46D4-81A1-9944DBDAD22A}" type="datetimeFigureOut">
              <a:rPr lang="cs-CZ" smtClean="0"/>
              <a:t>08.11.2019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356575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cs-CZ"/>
              <a:t>Kliknutím lze upravit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E96323AE-AF7C-46D4-81A1-9944DBDAD22A}" type="datetimeFigureOut">
              <a:rPr lang="cs-CZ" smtClean="0"/>
              <a:t>08.11.2019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925723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cs-CZ"/>
              <a:t>Kliknutím lze upravit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3" name="Date Placeholder 2"/>
          <p:cNvSpPr>
            <a:spLocks noGrp="1"/>
          </p:cNvSpPr>
          <p:nvPr>
            <p:ph type="dt" sz="half" idx="10"/>
          </p:nvPr>
        </p:nvSpPr>
        <p:spPr/>
        <p:txBody>
          <a:bodyPr/>
          <a:lstStyle/>
          <a:p>
            <a:fld id="{E96323AE-AF7C-46D4-81A1-9944DBDAD22A}" type="datetimeFigureOut">
              <a:rPr lang="cs-CZ" smtClean="0"/>
              <a:t>08.11.2019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796506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6323AE-AF7C-46D4-81A1-9944DBDAD22A}" type="datetimeFigureOut">
              <a:rPr lang="cs-CZ" smtClean="0"/>
              <a:t>08.11.2019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3684025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6323AE-AF7C-46D4-81A1-9944DBDAD22A}" type="datetimeFigureOut">
              <a:rPr lang="cs-CZ" smtClean="0"/>
              <a:t>08.11.2019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135218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96323AE-AF7C-46D4-81A1-9944DBDAD22A}" type="datetimeFigureOut">
              <a:rPr lang="cs-CZ" smtClean="0"/>
              <a:t>08.11.2019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106343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cs-CZ"/>
              <a:t>Kliknutím lze upravit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E96323AE-AF7C-46D4-81A1-9944DBDAD22A}" type="datetimeFigureOut">
              <a:rPr lang="cs-CZ" smtClean="0"/>
              <a:t>08.11.2019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267282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cs-CZ"/>
              <a:t>Kliknutím lze upravit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96323AE-AF7C-46D4-81A1-9944DBDAD22A}" type="datetimeFigureOut">
              <a:rPr lang="cs-CZ" smtClean="0"/>
              <a:t>08.11.2019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267023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913795" y="2912232"/>
            <a:ext cx="5107208" cy="287896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912232"/>
            <a:ext cx="5095357" cy="287896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96323AE-AF7C-46D4-81A1-9944DBDAD22A}" type="datetimeFigureOut">
              <a:rPr lang="cs-CZ" smtClean="0"/>
              <a:t>08.11.2019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41211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96323AE-AF7C-46D4-81A1-9944DBDAD22A}" type="datetimeFigureOut">
              <a:rPr lang="cs-CZ" smtClean="0"/>
              <a:t>08.11.2019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153881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323AE-AF7C-46D4-81A1-9944DBDAD22A}" type="datetimeFigureOut">
              <a:rPr lang="cs-CZ" smtClean="0"/>
              <a:t>08.11.2019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340752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cs-CZ"/>
              <a:t>Kliknutím lze upravit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323AE-AF7C-46D4-81A1-9944DBDAD22A}" type="datetimeFigureOut">
              <a:rPr lang="cs-CZ" smtClean="0"/>
              <a:t>08.11.2019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246998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E96323AE-AF7C-46D4-81A1-9944DBDAD22A}" type="datetimeFigureOut">
              <a:rPr lang="cs-CZ" smtClean="0"/>
              <a:t>08.11.2019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345BBD5-EFB2-4C08-8A6D-E34E5E1C9210}" type="slidenum">
              <a:rPr lang="cs-CZ" smtClean="0"/>
              <a:t>‹#›</a:t>
            </a:fld>
            <a:endParaRPr lang="cs-CZ"/>
          </a:p>
        </p:txBody>
      </p:sp>
    </p:spTree>
    <p:extLst>
      <p:ext uri="{BB962C8B-B14F-4D97-AF65-F5344CB8AC3E}">
        <p14:creationId xmlns:p14="http://schemas.microsoft.com/office/powerpoint/2010/main" val="191727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6323AE-AF7C-46D4-81A1-9944DBDAD22A}" type="datetimeFigureOut">
              <a:rPr lang="cs-CZ" smtClean="0"/>
              <a:t>08.11.2019</a:t>
            </a:fld>
            <a:endParaRPr lang="cs-CZ"/>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345BBD5-EFB2-4C08-8A6D-E34E5E1C9210}" type="slidenum">
              <a:rPr lang="cs-CZ" smtClean="0"/>
              <a:t>‹#›</a:t>
            </a:fld>
            <a:endParaRPr lang="cs-CZ"/>
          </a:p>
        </p:txBody>
      </p:sp>
    </p:spTree>
    <p:extLst>
      <p:ext uri="{BB962C8B-B14F-4D97-AF65-F5344CB8AC3E}">
        <p14:creationId xmlns:p14="http://schemas.microsoft.com/office/powerpoint/2010/main" val="2350016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space.cuni.cz/bitstream/handle/20.500.11956/17884/140036530.pdf?sequence=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9DBE37-A85D-4DC8-A7F8-37F4E435C4E6}"/>
              </a:ext>
            </a:extLst>
          </p:cNvPr>
          <p:cNvSpPr>
            <a:spLocks noGrp="1"/>
          </p:cNvSpPr>
          <p:nvPr>
            <p:ph type="ctrTitle"/>
          </p:nvPr>
        </p:nvSpPr>
        <p:spPr>
          <a:xfrm>
            <a:off x="1595269" y="2235200"/>
            <a:ext cx="9001462" cy="2387600"/>
          </a:xfrm>
        </p:spPr>
        <p:txBody>
          <a:bodyPr/>
          <a:lstStyle/>
          <a:p>
            <a:r>
              <a:rPr lang="cs-CZ" dirty="0"/>
              <a:t>Nobilitační a erbovní listiny</a:t>
            </a:r>
            <a:br>
              <a:rPr lang="cs-CZ" dirty="0"/>
            </a:br>
            <a:endParaRPr lang="cs-CZ" dirty="0"/>
          </a:p>
        </p:txBody>
      </p:sp>
      <p:sp>
        <p:nvSpPr>
          <p:cNvPr id="4" name="Podnadpis 3">
            <a:extLst>
              <a:ext uri="{FF2B5EF4-FFF2-40B4-BE49-F238E27FC236}">
                <a16:creationId xmlns:a16="http://schemas.microsoft.com/office/drawing/2014/main" id="{023DCC06-6AAB-4111-9D02-20D11C6CF247}"/>
              </a:ext>
            </a:extLst>
          </p:cNvPr>
          <p:cNvSpPr>
            <a:spLocks noGrp="1"/>
          </p:cNvSpPr>
          <p:nvPr>
            <p:ph type="subTitle" idx="1"/>
          </p:nvPr>
        </p:nvSpPr>
        <p:spPr>
          <a:xfrm>
            <a:off x="9801118" y="6143358"/>
            <a:ext cx="2252336" cy="483074"/>
          </a:xfrm>
        </p:spPr>
        <p:txBody>
          <a:bodyPr>
            <a:normAutofit lnSpcReduction="10000"/>
          </a:bodyPr>
          <a:lstStyle/>
          <a:p>
            <a:r>
              <a:rPr lang="cs-CZ" dirty="0"/>
              <a:t>5.11.2019</a:t>
            </a:r>
          </a:p>
        </p:txBody>
      </p:sp>
    </p:spTree>
    <p:extLst>
      <p:ext uri="{BB962C8B-B14F-4D97-AF65-F5344CB8AC3E}">
        <p14:creationId xmlns:p14="http://schemas.microsoft.com/office/powerpoint/2010/main" val="3603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5A5540-7775-46E5-BE30-EF1A26CAA28D}"/>
              </a:ext>
            </a:extLst>
          </p:cNvPr>
          <p:cNvSpPr>
            <a:spLocks noGrp="1"/>
          </p:cNvSpPr>
          <p:nvPr>
            <p:ph type="title"/>
          </p:nvPr>
        </p:nvSpPr>
        <p:spPr/>
        <p:txBody>
          <a:bodyPr/>
          <a:lstStyle/>
          <a:p>
            <a:r>
              <a:rPr lang="cs-CZ" dirty="0"/>
              <a:t>Právo na znak </a:t>
            </a:r>
            <a:br>
              <a:rPr lang="cs-CZ" dirty="0"/>
            </a:br>
            <a:r>
              <a:rPr lang="cs-CZ" sz="1200" dirty="0"/>
              <a:t>(Karel Schwarzenberg)</a:t>
            </a:r>
            <a:endParaRPr lang="cs-CZ" dirty="0"/>
          </a:p>
        </p:txBody>
      </p:sp>
      <p:sp>
        <p:nvSpPr>
          <p:cNvPr id="3" name="Zástupný obsah 2">
            <a:extLst>
              <a:ext uri="{FF2B5EF4-FFF2-40B4-BE49-F238E27FC236}">
                <a16:creationId xmlns:a16="http://schemas.microsoft.com/office/drawing/2014/main" id="{676D8AE6-EF32-45F5-9E52-86D65573469F}"/>
              </a:ext>
            </a:extLst>
          </p:cNvPr>
          <p:cNvSpPr>
            <a:spLocks noGrp="1"/>
          </p:cNvSpPr>
          <p:nvPr>
            <p:ph idx="1"/>
          </p:nvPr>
        </p:nvSpPr>
        <p:spPr>
          <a:xfrm>
            <a:off x="5826222" y="3283597"/>
            <a:ext cx="5878891" cy="2250305"/>
          </a:xfrm>
        </p:spPr>
        <p:txBody>
          <a:bodyPr>
            <a:normAutofit/>
          </a:bodyPr>
          <a:lstStyle/>
          <a:p>
            <a:pPr marL="0" indent="0">
              <a:buNone/>
            </a:pPr>
            <a:r>
              <a:rPr lang="cs-CZ" dirty="0"/>
              <a:t>- Nabytí práva</a:t>
            </a:r>
          </a:p>
          <a:p>
            <a:pPr marL="0" indent="0">
              <a:buNone/>
            </a:pPr>
            <a:r>
              <a:rPr lang="cs-CZ" dirty="0"/>
              <a:t>             -  každá právnická osoba znaku schopna</a:t>
            </a:r>
          </a:p>
          <a:p>
            <a:pPr marL="0" indent="0">
              <a:buNone/>
            </a:pPr>
            <a:r>
              <a:rPr lang="cs-CZ" dirty="0"/>
              <a:t>             - dědičnost (muž)</a:t>
            </a:r>
          </a:p>
          <a:p>
            <a:pPr marL="0" indent="0">
              <a:buNone/>
            </a:pPr>
            <a:r>
              <a:rPr lang="cs-CZ" dirty="0"/>
              <a:t>             - znaky rodové, hodnostní, územní</a:t>
            </a:r>
          </a:p>
          <a:p>
            <a:pPr marL="0" indent="0">
              <a:buNone/>
            </a:pPr>
            <a:endParaRPr lang="cs-CZ" dirty="0"/>
          </a:p>
        </p:txBody>
      </p:sp>
      <p:sp>
        <p:nvSpPr>
          <p:cNvPr id="4" name="TextovéPole 3">
            <a:extLst>
              <a:ext uri="{FF2B5EF4-FFF2-40B4-BE49-F238E27FC236}">
                <a16:creationId xmlns:a16="http://schemas.microsoft.com/office/drawing/2014/main" id="{1B2B8309-8E33-4248-A262-B27B588BE1A9}"/>
              </a:ext>
            </a:extLst>
          </p:cNvPr>
          <p:cNvSpPr txBox="1"/>
          <p:nvPr/>
        </p:nvSpPr>
        <p:spPr>
          <a:xfrm>
            <a:off x="486887" y="1959228"/>
            <a:ext cx="5997039" cy="2031325"/>
          </a:xfrm>
          <a:prstGeom prst="rect">
            <a:avLst/>
          </a:prstGeom>
          <a:noFill/>
        </p:spPr>
        <p:txBody>
          <a:bodyPr wrap="square" rtlCol="0">
            <a:spAutoFit/>
          </a:bodyPr>
          <a:lstStyle/>
          <a:p>
            <a:pPr marL="285750" indent="-285750">
              <a:buFontTx/>
              <a:buChar char="-"/>
            </a:pPr>
            <a:r>
              <a:rPr lang="cs-CZ" dirty="0"/>
              <a:t>Udělení práva</a:t>
            </a:r>
          </a:p>
          <a:p>
            <a:endParaRPr lang="cs-CZ" dirty="0"/>
          </a:p>
          <a:p>
            <a:r>
              <a:rPr lang="cs-CZ" dirty="0"/>
              <a:t>              - udílení uprázdněných erbů jako léna</a:t>
            </a:r>
          </a:p>
          <a:p>
            <a:r>
              <a:rPr lang="cs-CZ" dirty="0"/>
              <a:t>              - erbovní strýcovství</a:t>
            </a:r>
          </a:p>
          <a:p>
            <a:r>
              <a:rPr lang="cs-CZ" dirty="0"/>
              <a:t>              - pravomoc delegována na falckrabata</a:t>
            </a:r>
          </a:p>
          <a:p>
            <a:r>
              <a:rPr lang="cs-CZ" dirty="0"/>
              <a:t>             - územní partikularismus</a:t>
            </a:r>
          </a:p>
          <a:p>
            <a:endParaRPr lang="cs-CZ" dirty="0"/>
          </a:p>
        </p:txBody>
      </p:sp>
      <p:sp>
        <p:nvSpPr>
          <p:cNvPr id="5" name="TextovéPole 4">
            <a:extLst>
              <a:ext uri="{FF2B5EF4-FFF2-40B4-BE49-F238E27FC236}">
                <a16:creationId xmlns:a16="http://schemas.microsoft.com/office/drawing/2014/main" id="{F6BDE35C-6C78-4C49-A1F6-DCE3CD29CEB8}"/>
              </a:ext>
            </a:extLst>
          </p:cNvPr>
          <p:cNvSpPr txBox="1"/>
          <p:nvPr/>
        </p:nvSpPr>
        <p:spPr>
          <a:xfrm>
            <a:off x="913795" y="4494074"/>
            <a:ext cx="4073236" cy="1754326"/>
          </a:xfrm>
          <a:prstGeom prst="rect">
            <a:avLst/>
          </a:prstGeom>
          <a:noFill/>
        </p:spPr>
        <p:txBody>
          <a:bodyPr wrap="square" rtlCol="0">
            <a:spAutoFit/>
          </a:bodyPr>
          <a:lstStyle/>
          <a:p>
            <a:r>
              <a:rPr lang="cs-CZ" dirty="0"/>
              <a:t> - Zánik práva</a:t>
            </a:r>
          </a:p>
          <a:p>
            <a:endParaRPr lang="cs-CZ" dirty="0"/>
          </a:p>
          <a:p>
            <a:r>
              <a:rPr lang="cs-CZ" dirty="0"/>
              <a:t>      - smrtí (bez dědiců)</a:t>
            </a:r>
          </a:p>
          <a:p>
            <a:r>
              <a:rPr lang="cs-CZ" dirty="0"/>
              <a:t>      - vzdáním se</a:t>
            </a:r>
          </a:p>
          <a:p>
            <a:r>
              <a:rPr lang="cs-CZ" dirty="0"/>
              <a:t>      - zánik s hodností</a:t>
            </a:r>
          </a:p>
          <a:p>
            <a:r>
              <a:rPr lang="cs-CZ" dirty="0"/>
              <a:t>      - zánik TČ</a:t>
            </a:r>
          </a:p>
        </p:txBody>
      </p:sp>
    </p:spTree>
    <p:extLst>
      <p:ext uri="{BB962C8B-B14F-4D97-AF65-F5344CB8AC3E}">
        <p14:creationId xmlns:p14="http://schemas.microsoft.com/office/powerpoint/2010/main" val="2688406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1339CF-2888-4637-99E3-2E8E3293EB5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701CDB8-D85E-4112-AB90-7ADA3FEC2D4C}"/>
              </a:ext>
            </a:extLst>
          </p:cNvPr>
          <p:cNvSpPr>
            <a:spLocks noGrp="1"/>
          </p:cNvSpPr>
          <p:nvPr>
            <p:ph idx="1"/>
          </p:nvPr>
        </p:nvSpPr>
        <p:spPr/>
        <p:txBody>
          <a:bodyPr/>
          <a:lstStyle/>
          <a:p>
            <a:endParaRPr lang="cs-CZ"/>
          </a:p>
        </p:txBody>
      </p:sp>
      <p:pic>
        <p:nvPicPr>
          <p:cNvPr id="4" name="Picture 6" descr="Výsledek obrázku pro historický znak brna z roku 1646">
            <a:extLst>
              <a:ext uri="{FF2B5EF4-FFF2-40B4-BE49-F238E27FC236}">
                <a16:creationId xmlns:a16="http://schemas.microsoft.com/office/drawing/2014/main" id="{5C2062C0-0A4C-4364-85AD-2ECF21526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1"/>
            <a:ext cx="7036612" cy="690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90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50055A-0F8A-4AE7-80F4-CC43CF1FE4FE}"/>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BEEEA50-BCEC-4328-AB4B-E5D137CA1D02}"/>
              </a:ext>
            </a:extLst>
          </p:cNvPr>
          <p:cNvSpPr>
            <a:spLocks noGrp="1"/>
          </p:cNvSpPr>
          <p:nvPr>
            <p:ph idx="1"/>
          </p:nvPr>
        </p:nvSpPr>
        <p:spPr/>
        <p:txBody>
          <a:bodyPr/>
          <a:lstStyle/>
          <a:p>
            <a:endParaRPr lang="cs-CZ"/>
          </a:p>
        </p:txBody>
      </p:sp>
      <p:pic>
        <p:nvPicPr>
          <p:cNvPr id="4" name="Picture 2">
            <a:extLst>
              <a:ext uri="{FF2B5EF4-FFF2-40B4-BE49-F238E27FC236}">
                <a16:creationId xmlns:a16="http://schemas.microsoft.com/office/drawing/2014/main" id="{58F73DCE-0EC0-475A-8D3A-77F19ED70B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28"/>
          <a:stretch/>
        </p:blipFill>
        <p:spPr bwMode="auto">
          <a:xfrm>
            <a:off x="10649" y="-80476"/>
            <a:ext cx="5213398" cy="69285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ýsledek obrázku pro žďárský klášter znak">
            <a:extLst>
              <a:ext uri="{FF2B5EF4-FFF2-40B4-BE49-F238E27FC236}">
                <a16:creationId xmlns:a16="http://schemas.microsoft.com/office/drawing/2014/main" id="{20048E17-89E8-417C-8AFD-E123D5524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90001"/>
            <a:ext cx="6433618" cy="728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091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97EFCE-1A02-418F-9BF6-E1F20C072C9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9C73266-4F1E-48EC-8009-15C0C43154E3}"/>
              </a:ext>
            </a:extLst>
          </p:cNvPr>
          <p:cNvSpPr>
            <a:spLocks noGrp="1"/>
          </p:cNvSpPr>
          <p:nvPr>
            <p:ph idx="1"/>
          </p:nvPr>
        </p:nvSpPr>
        <p:spPr/>
        <p:txBody>
          <a:bodyPr/>
          <a:lstStyle/>
          <a:p>
            <a:endParaRPr lang="cs-CZ"/>
          </a:p>
        </p:txBody>
      </p:sp>
      <p:pic>
        <p:nvPicPr>
          <p:cNvPr id="4" name="Picture 2">
            <a:extLst>
              <a:ext uri="{FF2B5EF4-FFF2-40B4-BE49-F238E27FC236}">
                <a16:creationId xmlns:a16="http://schemas.microsoft.com/office/drawing/2014/main" id="{12325EDB-7D70-4F87-BFDF-DAE4D38C9D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328" r="1516"/>
          <a:stretch/>
        </p:blipFill>
        <p:spPr bwMode="auto">
          <a:xfrm rot="16200000">
            <a:off x="2607312" y="566460"/>
            <a:ext cx="7445732" cy="572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59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3C1D2D-6A27-4BCE-A058-0F760321246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D3DB37A-1E1C-4053-A4ED-AF52AF76DBB5}"/>
              </a:ext>
            </a:extLst>
          </p:cNvPr>
          <p:cNvSpPr>
            <a:spLocks noGrp="1"/>
          </p:cNvSpPr>
          <p:nvPr>
            <p:ph idx="1"/>
          </p:nvPr>
        </p:nvSpPr>
        <p:spPr/>
        <p:txBody>
          <a:bodyPr/>
          <a:lstStyle/>
          <a:p>
            <a:endParaRPr lang="cs-CZ"/>
          </a:p>
        </p:txBody>
      </p:sp>
      <p:pic>
        <p:nvPicPr>
          <p:cNvPr id="2050" name="Picture 2">
            <a:extLst>
              <a:ext uri="{FF2B5EF4-FFF2-40B4-BE49-F238E27FC236}">
                <a16:creationId xmlns:a16="http://schemas.microsoft.com/office/drawing/2014/main" id="{B5A9E4F1-84E2-4D0F-A479-79A053074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0"/>
            <a:ext cx="9105900" cy="7028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8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97210DC-BB5C-4B4B-A97F-9AC985A932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19" r="6911" b="19794"/>
          <a:stretch/>
        </p:blipFill>
        <p:spPr bwMode="auto">
          <a:xfrm>
            <a:off x="9284629" y="0"/>
            <a:ext cx="3121068" cy="35198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579F31E-6326-4217-9D18-9DEC855E8E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45" b="20068"/>
          <a:stretch/>
        </p:blipFill>
        <p:spPr bwMode="auto">
          <a:xfrm>
            <a:off x="2821840" y="-2"/>
            <a:ext cx="3352800" cy="35198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3795A4E-E461-41F3-9B4A-673C7539CA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911" b="29415"/>
          <a:stretch/>
        </p:blipFill>
        <p:spPr bwMode="auto">
          <a:xfrm>
            <a:off x="6022022" y="-1"/>
            <a:ext cx="3404145" cy="3519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946B2A8-F976-4B13-B127-BC7327C0D0A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79" t="8247" r="6911" b="22403"/>
          <a:stretch/>
        </p:blipFill>
        <p:spPr bwMode="auto">
          <a:xfrm>
            <a:off x="7593741" y="3429000"/>
            <a:ext cx="3121068" cy="34436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EA74753-61FF-4B5B-AE9F-9988488F169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37" t="4611" r="6911" b="48014"/>
          <a:stretch/>
        </p:blipFill>
        <p:spPr bwMode="auto">
          <a:xfrm>
            <a:off x="2963273" y="3519813"/>
            <a:ext cx="4619728" cy="33439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DD764A2-7358-44A4-844E-53EEB02FEA2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340" t="3183" r="11009" b="7693"/>
          <a:stretch/>
        </p:blipFill>
        <p:spPr bwMode="auto">
          <a:xfrm>
            <a:off x="-157795" y="0"/>
            <a:ext cx="3121068" cy="438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55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3EE5AEE-A21F-4E74-8497-77B51181097F}"/>
              </a:ext>
            </a:extLst>
          </p:cNvPr>
          <p:cNvSpPr>
            <a:spLocks noGrp="1"/>
          </p:cNvSpPr>
          <p:nvPr>
            <p:ph idx="1"/>
          </p:nvPr>
        </p:nvSpPr>
        <p:spPr>
          <a:xfrm>
            <a:off x="359764" y="209862"/>
            <a:ext cx="5580863" cy="6475751"/>
          </a:xfrm>
        </p:spPr>
        <p:txBody>
          <a:bodyPr/>
          <a:lstStyle/>
          <a:p>
            <a:r>
              <a:rPr lang="cs-CZ" dirty="0"/>
              <a:t>Zikmund Lucemburský uděluje Petrovi a Pavlovi z </a:t>
            </a:r>
            <a:r>
              <a:rPr lang="cs-CZ" dirty="0" err="1"/>
              <a:t>Eberštejna</a:t>
            </a:r>
            <a:r>
              <a:rPr lang="cs-CZ" dirty="0"/>
              <a:t> erb vymřelého rodu (1420) </a:t>
            </a:r>
          </a:p>
        </p:txBody>
      </p:sp>
      <p:pic>
        <p:nvPicPr>
          <p:cNvPr id="5122" name="Picture 2">
            <a:extLst>
              <a:ext uri="{FF2B5EF4-FFF2-40B4-BE49-F238E27FC236}">
                <a16:creationId xmlns:a16="http://schemas.microsoft.com/office/drawing/2014/main" id="{3CB45F87-D7C3-4D91-8699-086B3DC3E3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71" b="6312"/>
          <a:stretch/>
        </p:blipFill>
        <p:spPr bwMode="auto">
          <a:xfrm>
            <a:off x="6251374" y="-10544"/>
            <a:ext cx="5940626" cy="687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8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8D03E8-8DA9-4808-99A4-387E4C20B56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842C2F0-2858-4657-94D1-564D71617EB0}"/>
              </a:ext>
            </a:extLst>
          </p:cNvPr>
          <p:cNvSpPr>
            <a:spLocks noGrp="1"/>
          </p:cNvSpPr>
          <p:nvPr>
            <p:ph idx="1"/>
          </p:nvPr>
        </p:nvSpPr>
        <p:spPr/>
        <p:txBody>
          <a:bodyPr/>
          <a:lstStyle/>
          <a:p>
            <a:endParaRPr lang="cs-CZ"/>
          </a:p>
        </p:txBody>
      </p:sp>
      <p:pic>
        <p:nvPicPr>
          <p:cNvPr id="1026" name="Picture 2" descr="Výsledek obrázku pro adelsbrief">
            <a:extLst>
              <a:ext uri="{FF2B5EF4-FFF2-40B4-BE49-F238E27FC236}">
                <a16:creationId xmlns:a16="http://schemas.microsoft.com/office/drawing/2014/main" id="{D4EAA509-3E43-4AF5-9213-6AB5973CC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234" y="7805"/>
            <a:ext cx="9623684" cy="6682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32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647315-4240-488B-943E-A40106549A1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5C32C8EA-B4A4-4007-83D9-0F75D4AE9772}"/>
              </a:ext>
            </a:extLst>
          </p:cNvPr>
          <p:cNvSpPr>
            <a:spLocks noGrp="1"/>
          </p:cNvSpPr>
          <p:nvPr>
            <p:ph idx="1"/>
          </p:nvPr>
        </p:nvSpPr>
        <p:spPr/>
        <p:txBody>
          <a:bodyPr/>
          <a:lstStyle/>
          <a:p>
            <a:endParaRPr lang="cs-CZ"/>
          </a:p>
        </p:txBody>
      </p:sp>
      <p:pic>
        <p:nvPicPr>
          <p:cNvPr id="1028" name="Picture 4" descr="Wappenbrief König Ferdinands, © IMAGNO/Gerhard Trumler">
            <a:extLst>
              <a:ext uri="{FF2B5EF4-FFF2-40B4-BE49-F238E27FC236}">
                <a16:creationId xmlns:a16="http://schemas.microsoft.com/office/drawing/2014/main" id="{476815B7-1ADD-4ADE-9FD4-66A631E83C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540" y="-67491"/>
            <a:ext cx="9357756" cy="707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87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B9DDA7-447A-40B0-97D8-2BCEB3E913EA}"/>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DF4BA24-B829-4EA0-B7B7-EA466122372A}"/>
              </a:ext>
            </a:extLst>
          </p:cNvPr>
          <p:cNvSpPr>
            <a:spLocks noGrp="1"/>
          </p:cNvSpPr>
          <p:nvPr>
            <p:ph idx="1"/>
          </p:nvPr>
        </p:nvSpPr>
        <p:spPr/>
        <p:txBody>
          <a:bodyPr/>
          <a:lstStyle/>
          <a:p>
            <a:endParaRPr lang="cs-CZ"/>
          </a:p>
        </p:txBody>
      </p:sp>
      <p:pic>
        <p:nvPicPr>
          <p:cNvPr id="1026" name="Picture 2">
            <a:extLst>
              <a:ext uri="{FF2B5EF4-FFF2-40B4-BE49-F238E27FC236}">
                <a16:creationId xmlns:a16="http://schemas.microsoft.com/office/drawing/2014/main" id="{08AAE30D-78FF-4CF9-A93F-2497C8696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665" y="-47501"/>
            <a:ext cx="9310254" cy="6982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46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72738D-10DF-4A42-B8F2-611E99393ABD}"/>
              </a:ext>
            </a:extLst>
          </p:cNvPr>
          <p:cNvSpPr>
            <a:spLocks noGrp="1"/>
          </p:cNvSpPr>
          <p:nvPr>
            <p:ph type="title"/>
          </p:nvPr>
        </p:nvSpPr>
        <p:spPr/>
        <p:txBody>
          <a:bodyPr/>
          <a:lstStyle/>
          <a:p>
            <a:r>
              <a:rPr lang="cs-CZ" dirty="0"/>
              <a:t>Nejstarší nobilitační praxe</a:t>
            </a:r>
          </a:p>
        </p:txBody>
      </p:sp>
      <p:sp>
        <p:nvSpPr>
          <p:cNvPr id="4" name="Podnadpis 2">
            <a:extLst>
              <a:ext uri="{FF2B5EF4-FFF2-40B4-BE49-F238E27FC236}">
                <a16:creationId xmlns:a16="http://schemas.microsoft.com/office/drawing/2014/main" id="{58B40376-7275-4FBA-AFEE-21590670A44C}"/>
              </a:ext>
            </a:extLst>
          </p:cNvPr>
          <p:cNvSpPr>
            <a:spLocks noGrp="1"/>
          </p:cNvSpPr>
          <p:nvPr>
            <p:ph idx="1"/>
          </p:nvPr>
        </p:nvSpPr>
        <p:spPr>
          <a:xfrm>
            <a:off x="914400" y="2095500"/>
            <a:ext cx="10353675" cy="3695700"/>
          </a:xfrm>
        </p:spPr>
        <p:txBody>
          <a:bodyPr/>
          <a:lstStyle/>
          <a:p>
            <a:pPr>
              <a:buFontTx/>
              <a:buChar char="-"/>
            </a:pPr>
            <a:r>
              <a:rPr lang="cs-CZ" dirty="0"/>
              <a:t>Původní nobilitace byly rituálním aktem, později dochází k přechodu k formalizovanějšímu způsobu skrze nobilitační listy.</a:t>
            </a:r>
          </a:p>
          <a:p>
            <a:pPr marL="0" indent="0">
              <a:buNone/>
            </a:pPr>
            <a:endParaRPr lang="cs-CZ" dirty="0"/>
          </a:p>
          <a:p>
            <a:pPr>
              <a:buFontTx/>
              <a:buChar char="-"/>
            </a:pPr>
            <a:r>
              <a:rPr lang="cs-CZ" i="1" dirty="0" err="1"/>
              <a:t>Cronica</a:t>
            </a:r>
            <a:r>
              <a:rPr lang="cs-CZ" i="1" dirty="0"/>
              <a:t> et </a:t>
            </a:r>
            <a:r>
              <a:rPr lang="cs-CZ" i="1" dirty="0" err="1"/>
              <a:t>gasta</a:t>
            </a:r>
            <a:r>
              <a:rPr lang="cs-CZ" i="1" dirty="0"/>
              <a:t> </a:t>
            </a:r>
            <a:r>
              <a:rPr lang="cs-CZ" i="1" dirty="0" err="1"/>
              <a:t>ducum</a:t>
            </a:r>
            <a:r>
              <a:rPr lang="cs-CZ" i="1" dirty="0"/>
              <a:t> </a:t>
            </a:r>
            <a:r>
              <a:rPr lang="cs-CZ" i="1" dirty="0" err="1"/>
              <a:t>sive</a:t>
            </a:r>
            <a:r>
              <a:rPr lang="cs-CZ" i="1" dirty="0"/>
              <a:t> </a:t>
            </a:r>
            <a:r>
              <a:rPr lang="cs-CZ" i="1" dirty="0" err="1"/>
              <a:t>principum</a:t>
            </a:r>
            <a:r>
              <a:rPr lang="cs-CZ" i="1" dirty="0"/>
              <a:t> </a:t>
            </a:r>
            <a:r>
              <a:rPr lang="cs-CZ" i="1" dirty="0" err="1"/>
              <a:t>Polonorum</a:t>
            </a:r>
            <a:r>
              <a:rPr lang="cs-CZ" dirty="0"/>
              <a:t> (Gall </a:t>
            </a:r>
            <a:r>
              <a:rPr lang="cs-CZ" dirty="0" err="1"/>
              <a:t>Anonim</a:t>
            </a:r>
            <a:r>
              <a:rPr lang="cs-CZ" dirty="0"/>
              <a:t>) – nejstarší dochovaný záznam o nobilitaci (poč. 12. století)</a:t>
            </a:r>
          </a:p>
          <a:p>
            <a:pPr>
              <a:buFontTx/>
              <a:buChar char="-"/>
            </a:pPr>
            <a:endParaRPr lang="cs-CZ" i="1" dirty="0"/>
          </a:p>
          <a:p>
            <a:pPr>
              <a:buFontTx/>
              <a:buChar char="-"/>
            </a:pPr>
            <a:r>
              <a:rPr lang="cs-CZ" i="1" dirty="0"/>
              <a:t> Kosmas</a:t>
            </a:r>
            <a:r>
              <a:rPr lang="cs-CZ" dirty="0"/>
              <a:t> ve své kronice přichází s podobnou historkou vztahující se na české země (záchrana Knížete Jaromíra Hovorem)</a:t>
            </a:r>
            <a:endParaRPr lang="cs-CZ" i="1" dirty="0"/>
          </a:p>
        </p:txBody>
      </p:sp>
    </p:spTree>
    <p:extLst>
      <p:ext uri="{BB962C8B-B14F-4D97-AF65-F5344CB8AC3E}">
        <p14:creationId xmlns:p14="http://schemas.microsoft.com/office/powerpoint/2010/main" val="3226601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09272D-697E-416E-A18E-A93851D76F7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EAAA365-029F-4F7C-892F-0E33F04995CA}"/>
              </a:ext>
            </a:extLst>
          </p:cNvPr>
          <p:cNvSpPr>
            <a:spLocks noGrp="1"/>
          </p:cNvSpPr>
          <p:nvPr>
            <p:ph idx="1"/>
          </p:nvPr>
        </p:nvSpPr>
        <p:spPr/>
        <p:txBody>
          <a:bodyPr/>
          <a:lstStyle/>
          <a:p>
            <a:endParaRPr lang="cs-CZ"/>
          </a:p>
        </p:txBody>
      </p:sp>
      <p:pic>
        <p:nvPicPr>
          <p:cNvPr id="4" name="Picture 4" descr="Výsledek obrázku pro erbovní listiny">
            <a:extLst>
              <a:ext uri="{FF2B5EF4-FFF2-40B4-BE49-F238E27FC236}">
                <a16:creationId xmlns:a16="http://schemas.microsoft.com/office/drawing/2014/main" id="{D51F963F-BC6B-4B86-8615-B1368FDFB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294" y="50470"/>
            <a:ext cx="9076706" cy="6807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83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016EB2-A647-4379-A9DF-A169466F6A1A}"/>
              </a:ext>
            </a:extLst>
          </p:cNvPr>
          <p:cNvSpPr>
            <a:spLocks noGrp="1"/>
          </p:cNvSpPr>
          <p:nvPr>
            <p:ph type="title"/>
          </p:nvPr>
        </p:nvSpPr>
        <p:spPr>
          <a:xfrm>
            <a:off x="836320" y="140155"/>
            <a:ext cx="10353761" cy="1326321"/>
          </a:xfrm>
        </p:spPr>
        <p:txBody>
          <a:bodyPr/>
          <a:lstStyle/>
          <a:p>
            <a:r>
              <a:rPr lang="cs-CZ" dirty="0"/>
              <a:t>zdroje</a:t>
            </a:r>
          </a:p>
        </p:txBody>
      </p:sp>
      <p:sp>
        <p:nvSpPr>
          <p:cNvPr id="3" name="Zástupný obsah 2">
            <a:extLst>
              <a:ext uri="{FF2B5EF4-FFF2-40B4-BE49-F238E27FC236}">
                <a16:creationId xmlns:a16="http://schemas.microsoft.com/office/drawing/2014/main" id="{48309A90-8E4B-4689-95DF-C2F469890E94}"/>
              </a:ext>
            </a:extLst>
          </p:cNvPr>
          <p:cNvSpPr>
            <a:spLocks noGrp="1"/>
          </p:cNvSpPr>
          <p:nvPr>
            <p:ph idx="1"/>
          </p:nvPr>
        </p:nvSpPr>
        <p:spPr>
          <a:xfrm>
            <a:off x="836320" y="1466476"/>
            <a:ext cx="10661136" cy="5251369"/>
          </a:xfrm>
        </p:spPr>
        <p:txBody>
          <a:bodyPr>
            <a:normAutofit/>
          </a:bodyPr>
          <a:lstStyle/>
          <a:p>
            <a:r>
              <a:rPr lang="cs-CZ" dirty="0">
                <a:effectLst/>
              </a:rPr>
              <a:t>BRŇOVJÁK, Jiří. </a:t>
            </a:r>
            <a:r>
              <a:rPr lang="cs-CZ" i="1" dirty="0">
                <a:effectLst/>
              </a:rPr>
              <a:t>Nobilitace ve světle písemných pramenů: výstup ze semináře ... pořádaného ve dnech 8.-9. května 2008 Ostravskou univerzitou v Ostravě a Zemským archivem v Opavě v prostorách Zemského archivu v Opavě, pobočky Olomouc</a:t>
            </a:r>
            <a:r>
              <a:rPr lang="cs-CZ" dirty="0">
                <a:effectLst/>
              </a:rPr>
              <a:t>. Ostrava: Ostravská univerzita v Ostravě, 2009. </a:t>
            </a:r>
            <a:r>
              <a:rPr lang="cs-CZ" dirty="0" err="1">
                <a:effectLst/>
              </a:rPr>
              <a:t>Nobilitas</a:t>
            </a:r>
            <a:r>
              <a:rPr lang="cs-CZ" dirty="0">
                <a:effectLst/>
              </a:rPr>
              <a:t> in </a:t>
            </a:r>
            <a:r>
              <a:rPr lang="cs-CZ" dirty="0" err="1">
                <a:effectLst/>
              </a:rPr>
              <a:t>historia</a:t>
            </a:r>
            <a:r>
              <a:rPr lang="cs-CZ" dirty="0">
                <a:effectLst/>
              </a:rPr>
              <a:t> moderna. ISBN 978-80-7368-744-1.</a:t>
            </a:r>
          </a:p>
          <a:p>
            <a:r>
              <a:rPr lang="cs-CZ" dirty="0">
                <a:effectLst/>
              </a:rPr>
              <a:t>KOSMAS. </a:t>
            </a:r>
            <a:r>
              <a:rPr lang="cs-CZ" i="1" dirty="0">
                <a:effectLst/>
              </a:rPr>
              <a:t>Kosmova kronika česká</a:t>
            </a:r>
            <a:r>
              <a:rPr lang="cs-CZ" dirty="0">
                <a:effectLst/>
              </a:rPr>
              <a:t>. Přeložil Karel HRDINA, přeložil Marie BLÁHOVÁ. V Praze: Československý spisovatel, 2012. ISBN 978-80-7459-110-5.</a:t>
            </a:r>
          </a:p>
          <a:p>
            <a:r>
              <a:rPr lang="cs-CZ" dirty="0">
                <a:effectLst/>
              </a:rPr>
              <a:t>FIALA, Michal a Tomáš KREJČÍK, BRŇOVJÁK, Jiří a Jakub HRDLIČKA, </a:t>
            </a:r>
            <a:r>
              <a:rPr lang="cs-CZ" dirty="0" err="1">
                <a:effectLst/>
              </a:rPr>
              <a:t>ed</a:t>
            </a:r>
            <a:r>
              <a:rPr lang="cs-CZ" dirty="0">
                <a:effectLst/>
              </a:rPr>
              <a:t>. </a:t>
            </a:r>
            <a:r>
              <a:rPr lang="cs-CZ" i="1" dirty="0" err="1">
                <a:effectLst/>
              </a:rPr>
              <a:t>Litterae</a:t>
            </a:r>
            <a:r>
              <a:rPr lang="cs-CZ" i="1" dirty="0">
                <a:effectLst/>
              </a:rPr>
              <a:t> </a:t>
            </a:r>
            <a:r>
              <a:rPr lang="cs-CZ" i="1" dirty="0" err="1">
                <a:effectLst/>
              </a:rPr>
              <a:t>armorum</a:t>
            </a:r>
            <a:r>
              <a:rPr lang="cs-CZ" i="1" dirty="0">
                <a:effectLst/>
              </a:rPr>
              <a:t>: erbovní listiny Národního archivu v Praze</a:t>
            </a:r>
            <a:r>
              <a:rPr lang="cs-CZ" dirty="0">
                <a:effectLst/>
              </a:rPr>
              <a:t>. Praha: Archiv hlavního města Prahy, 2011. </a:t>
            </a:r>
            <a:r>
              <a:rPr lang="cs-CZ" dirty="0" err="1">
                <a:effectLst/>
              </a:rPr>
              <a:t>Nobilitas</a:t>
            </a:r>
            <a:r>
              <a:rPr lang="cs-CZ" dirty="0">
                <a:effectLst/>
              </a:rPr>
              <a:t> in </a:t>
            </a:r>
            <a:r>
              <a:rPr lang="cs-CZ" dirty="0" err="1">
                <a:effectLst/>
              </a:rPr>
              <a:t>historia</a:t>
            </a:r>
            <a:r>
              <a:rPr lang="cs-CZ" dirty="0">
                <a:effectLst/>
              </a:rPr>
              <a:t> moderna. ISBN 978-80-86852-34-8.</a:t>
            </a:r>
          </a:p>
          <a:p>
            <a:r>
              <a:rPr lang="cs-CZ" dirty="0">
                <a:effectLst/>
              </a:rPr>
              <a:t>KREJČÍK, Tomáš. </a:t>
            </a:r>
            <a:r>
              <a:rPr lang="cs-CZ" i="1" dirty="0">
                <a:effectLst/>
              </a:rPr>
              <a:t>Pečeť v kultuře středověku</a:t>
            </a:r>
            <a:r>
              <a:rPr lang="cs-CZ" dirty="0">
                <a:effectLst/>
              </a:rPr>
              <a:t>. Šenov u Ostravy: </a:t>
            </a:r>
            <a:r>
              <a:rPr lang="cs-CZ" dirty="0" err="1">
                <a:effectLst/>
              </a:rPr>
              <a:t>Tilia</a:t>
            </a:r>
            <a:r>
              <a:rPr lang="cs-CZ" dirty="0">
                <a:effectLst/>
              </a:rPr>
              <a:t>, 1998. Universum (</a:t>
            </a:r>
            <a:r>
              <a:rPr lang="cs-CZ" dirty="0" err="1">
                <a:effectLst/>
              </a:rPr>
              <a:t>Tilia</a:t>
            </a:r>
            <a:r>
              <a:rPr lang="cs-CZ" dirty="0">
                <a:effectLst/>
              </a:rPr>
              <a:t>). ISBN 80-7042-499-0.</a:t>
            </a:r>
            <a:endParaRPr lang="cs-CZ" dirty="0"/>
          </a:p>
        </p:txBody>
      </p:sp>
    </p:spTree>
    <p:extLst>
      <p:ext uri="{BB962C8B-B14F-4D97-AF65-F5344CB8AC3E}">
        <p14:creationId xmlns:p14="http://schemas.microsoft.com/office/powerpoint/2010/main" val="2472211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035AFC-327A-42EC-B122-F55EA7E02E77}"/>
              </a:ext>
            </a:extLst>
          </p:cNvPr>
          <p:cNvSpPr>
            <a:spLocks noGrp="1"/>
          </p:cNvSpPr>
          <p:nvPr>
            <p:ph type="title"/>
          </p:nvPr>
        </p:nvSpPr>
        <p:spPr>
          <a:xfrm>
            <a:off x="913794" y="-230492"/>
            <a:ext cx="10353761" cy="1326321"/>
          </a:xfrm>
        </p:spPr>
        <p:txBody>
          <a:bodyPr/>
          <a:lstStyle/>
          <a:p>
            <a:r>
              <a:rPr lang="cs-CZ" dirty="0"/>
              <a:t>zdroje</a:t>
            </a:r>
          </a:p>
        </p:txBody>
      </p:sp>
      <p:sp>
        <p:nvSpPr>
          <p:cNvPr id="3" name="Zástupný obsah 2">
            <a:extLst>
              <a:ext uri="{FF2B5EF4-FFF2-40B4-BE49-F238E27FC236}">
                <a16:creationId xmlns:a16="http://schemas.microsoft.com/office/drawing/2014/main" id="{B38C94DD-2786-4951-BB30-EF607F325718}"/>
              </a:ext>
            </a:extLst>
          </p:cNvPr>
          <p:cNvSpPr>
            <a:spLocks noGrp="1"/>
          </p:cNvSpPr>
          <p:nvPr>
            <p:ph idx="1"/>
          </p:nvPr>
        </p:nvSpPr>
        <p:spPr>
          <a:xfrm>
            <a:off x="924445" y="841917"/>
            <a:ext cx="10353762" cy="5174166"/>
          </a:xfrm>
        </p:spPr>
        <p:txBody>
          <a:bodyPr>
            <a:normAutofit fontScale="85000" lnSpcReduction="10000"/>
          </a:bodyPr>
          <a:lstStyle/>
          <a:p>
            <a:r>
              <a:rPr lang="cs-CZ" dirty="0">
                <a:effectLst/>
              </a:rPr>
              <a:t>ŽUPANIČ, Jan, Michal FIALA a Pavel KOBLASA. </a:t>
            </a:r>
            <a:r>
              <a:rPr lang="cs-CZ" i="1" dirty="0">
                <a:effectLst/>
              </a:rPr>
              <a:t>Šlechtický archiv </a:t>
            </a:r>
            <a:r>
              <a:rPr lang="cs-CZ" i="1" dirty="0" err="1">
                <a:effectLst/>
              </a:rPr>
              <a:t>c.k</a:t>
            </a:r>
            <a:r>
              <a:rPr lang="cs-CZ" i="1" dirty="0">
                <a:effectLst/>
              </a:rPr>
              <a:t>. ministerstva vnitra: erbovní listiny Národního archivu, Státního oblastního archivu v Praze, Archivu hlavního města Prahy (dodatky), Archivu Národního muzea (dodatky)</a:t>
            </a:r>
            <a:r>
              <a:rPr lang="cs-CZ" dirty="0">
                <a:effectLst/>
              </a:rPr>
              <a:t>. Praha: Agentura Pankrác, 2014. ISBN 978-80-86781-24-2.</a:t>
            </a:r>
          </a:p>
          <a:p>
            <a:r>
              <a:rPr lang="cs-CZ" dirty="0">
                <a:effectLst/>
              </a:rPr>
              <a:t>BRŇOVJÁK, Jiří. </a:t>
            </a:r>
            <a:r>
              <a:rPr lang="cs-CZ" i="1" dirty="0">
                <a:effectLst/>
              </a:rPr>
              <a:t>Šlechticem z moci úřední: udělování šlechtických titulů v českých zemích 1705-1780</a:t>
            </a:r>
            <a:r>
              <a:rPr lang="cs-CZ" dirty="0">
                <a:effectLst/>
              </a:rPr>
              <a:t>. Ostrava: Ostravská univerzita v Ostravě, 2015. </a:t>
            </a:r>
            <a:r>
              <a:rPr lang="cs-CZ" dirty="0" err="1">
                <a:effectLst/>
              </a:rPr>
              <a:t>Nobilitas</a:t>
            </a:r>
            <a:r>
              <a:rPr lang="cs-CZ" dirty="0">
                <a:effectLst/>
              </a:rPr>
              <a:t> in </a:t>
            </a:r>
            <a:r>
              <a:rPr lang="cs-CZ" dirty="0" err="1">
                <a:effectLst/>
              </a:rPr>
              <a:t>historia</a:t>
            </a:r>
            <a:r>
              <a:rPr lang="cs-CZ" dirty="0">
                <a:effectLst/>
              </a:rPr>
              <a:t> moderna. ISBN 978-80-7464-461-0.</a:t>
            </a:r>
          </a:p>
          <a:p>
            <a:r>
              <a:rPr lang="cs-CZ" i="1" dirty="0">
                <a:effectLst/>
              </a:rPr>
              <a:t>Památky </a:t>
            </a:r>
            <a:r>
              <a:rPr lang="cs-CZ" i="1" dirty="0" err="1">
                <a:effectLst/>
              </a:rPr>
              <a:t>archaeologické</a:t>
            </a:r>
            <a:r>
              <a:rPr lang="cs-CZ" i="1" dirty="0">
                <a:effectLst/>
              </a:rPr>
              <a:t> a místopisné: organ </a:t>
            </a:r>
            <a:r>
              <a:rPr lang="cs-CZ" i="1" dirty="0" err="1">
                <a:effectLst/>
              </a:rPr>
              <a:t>Archaeologického</a:t>
            </a:r>
            <a:r>
              <a:rPr lang="cs-CZ" i="1" dirty="0">
                <a:effectLst/>
              </a:rPr>
              <a:t> sboru Musea království Českého a Historického spolku v Praze</a:t>
            </a:r>
            <a:r>
              <a:rPr lang="cs-CZ" dirty="0">
                <a:effectLst/>
              </a:rPr>
              <a:t>. Praha: </a:t>
            </a:r>
            <a:r>
              <a:rPr lang="cs-CZ" dirty="0" err="1">
                <a:effectLst/>
              </a:rPr>
              <a:t>Archaeologický</a:t>
            </a:r>
            <a:r>
              <a:rPr lang="cs-CZ" dirty="0">
                <a:effectLst/>
              </a:rPr>
              <a:t> sbor Musea království Českého, 1913. ISSN 1801-5786.</a:t>
            </a:r>
          </a:p>
          <a:p>
            <a:r>
              <a:rPr lang="cs-CZ" i="1" dirty="0">
                <a:effectLst/>
              </a:rPr>
              <a:t>Sborník prací Filozofické fakulty Ostravské univerzity</a:t>
            </a:r>
            <a:r>
              <a:rPr lang="cs-CZ" dirty="0">
                <a:effectLst/>
              </a:rPr>
              <a:t>. Ostrava: Ostravská univerzita, 1996-^^^^.</a:t>
            </a:r>
          </a:p>
          <a:p>
            <a:r>
              <a:rPr lang="cs-CZ" dirty="0">
                <a:effectLst/>
              </a:rPr>
              <a:t>DŘÍMAL, Jaroslav, </a:t>
            </a:r>
            <a:r>
              <a:rPr lang="cs-CZ" dirty="0" err="1">
                <a:effectLst/>
              </a:rPr>
              <a:t>ed</a:t>
            </a:r>
            <a:r>
              <a:rPr lang="cs-CZ" dirty="0">
                <a:effectLst/>
              </a:rPr>
              <a:t>. </a:t>
            </a:r>
            <a:r>
              <a:rPr lang="cs-CZ" i="1" dirty="0">
                <a:effectLst/>
              </a:rPr>
              <a:t>Znaky a pečeti jihomoravských měst a městeček</a:t>
            </a:r>
            <a:r>
              <a:rPr lang="cs-CZ" dirty="0">
                <a:effectLst/>
              </a:rPr>
              <a:t>. Brno: Blok, 1979. Brno v minulosti a dnes.</a:t>
            </a:r>
          </a:p>
          <a:p>
            <a:r>
              <a:rPr lang="cs-CZ" dirty="0">
                <a:effectLst/>
              </a:rPr>
              <a:t>NOVOTNÝ, Robert. </a:t>
            </a:r>
            <a:r>
              <a:rPr lang="cs-CZ" i="1" dirty="0">
                <a:effectLst/>
              </a:rPr>
              <a:t>Sociální, institucionální a konfesionální aspekty vývoje české šlechty v pozdním středověku. </a:t>
            </a:r>
            <a:r>
              <a:rPr lang="cs-CZ" dirty="0">
                <a:effectLst/>
              </a:rPr>
              <a:t>Praha, 2008. 209 s.  Dizertační práce. Univerzita Karlova, Pedagogická fakulta. (Vedoucí práce Petr </a:t>
            </a:r>
            <a:r>
              <a:rPr lang="cs-CZ" dirty="0" err="1">
                <a:effectLst/>
              </a:rPr>
              <a:t>Čornej</a:t>
            </a:r>
            <a:r>
              <a:rPr lang="cs-CZ" dirty="0">
                <a:effectLst/>
              </a:rPr>
              <a:t>.) Dostupné také z: </a:t>
            </a:r>
            <a:r>
              <a:rPr lang="cs-CZ" u="sng" dirty="0">
                <a:effectLst/>
                <a:hlinkClick r:id="rId3"/>
              </a:rPr>
              <a:t>https://dspace.cuni.cz/bitstream/handle/20.500.11956/17884/140036530.pdf?sequence=1</a:t>
            </a:r>
            <a:endParaRPr lang="cs-CZ" dirty="0">
              <a:effectLst/>
            </a:endParaRPr>
          </a:p>
          <a:p>
            <a:endParaRPr lang="cs-CZ" dirty="0">
              <a:effectLst/>
            </a:endParaRPr>
          </a:p>
        </p:txBody>
      </p:sp>
    </p:spTree>
    <p:extLst>
      <p:ext uri="{BB962C8B-B14F-4D97-AF65-F5344CB8AC3E}">
        <p14:creationId xmlns:p14="http://schemas.microsoft.com/office/powerpoint/2010/main" val="243262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7D96131-775C-4EBC-B8ED-6682FAEEEE31}"/>
              </a:ext>
            </a:extLst>
          </p:cNvPr>
          <p:cNvSpPr>
            <a:spLocks noGrp="1"/>
          </p:cNvSpPr>
          <p:nvPr>
            <p:ph idx="1"/>
          </p:nvPr>
        </p:nvSpPr>
        <p:spPr>
          <a:xfrm>
            <a:off x="6639874" y="307890"/>
            <a:ext cx="5399530" cy="6242220"/>
          </a:xfrm>
        </p:spPr>
        <p:txBody>
          <a:bodyPr>
            <a:normAutofit/>
          </a:bodyPr>
          <a:lstStyle/>
          <a:p>
            <a:pPr marL="0" indent="0" algn="just">
              <a:buNone/>
            </a:pPr>
            <a:r>
              <a:rPr lang="cs-CZ" dirty="0"/>
              <a:t>„Služebník Hovora, vší chvály hodný přítel knížete, dosáhl té milosti za svou zásluhu, že bylo </a:t>
            </a:r>
            <a:r>
              <a:rPr lang="cs-CZ" dirty="0" err="1"/>
              <a:t>biřicovým</a:t>
            </a:r>
            <a:r>
              <a:rPr lang="cs-CZ" dirty="0"/>
              <a:t> hlasem všude po trzích provoláno, že Hovora sám i jeho rod budoucí mají býti mezi urozenými a svobodnými na věky věků.  Mimo to dali mu hodnost lovčího, jež přísluší ke dvoru Zbečnu a kterou od té doby až dosud drží v pokoleních jeho potomci.“ </a:t>
            </a:r>
            <a:br>
              <a:rPr lang="cs-CZ" dirty="0"/>
            </a:br>
            <a:br>
              <a:rPr lang="cs-CZ" dirty="0"/>
            </a:br>
            <a:r>
              <a:rPr lang="cs-CZ" i="1" dirty="0"/>
              <a:t>Kosmova kronika česká</a:t>
            </a:r>
          </a:p>
        </p:txBody>
      </p:sp>
      <p:pic>
        <p:nvPicPr>
          <p:cNvPr id="1026" name="Picture 2">
            <a:extLst>
              <a:ext uri="{FF2B5EF4-FFF2-40B4-BE49-F238E27FC236}">
                <a16:creationId xmlns:a16="http://schemas.microsoft.com/office/drawing/2014/main" id="{F9B98B49-40D8-450D-B537-0FED6BEED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343" b="4344"/>
          <a:stretch/>
        </p:blipFill>
        <p:spPr bwMode="auto">
          <a:xfrm>
            <a:off x="17193" y="0"/>
            <a:ext cx="656789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0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A785381-1BE3-425B-B24B-386FD5D94E47}"/>
              </a:ext>
            </a:extLst>
          </p:cNvPr>
          <p:cNvSpPr>
            <a:spLocks noGrp="1"/>
          </p:cNvSpPr>
          <p:nvPr>
            <p:ph idx="1"/>
          </p:nvPr>
        </p:nvSpPr>
        <p:spPr>
          <a:xfrm>
            <a:off x="374754" y="149902"/>
            <a:ext cx="4047344" cy="6430780"/>
          </a:xfrm>
        </p:spPr>
        <p:txBody>
          <a:bodyPr/>
          <a:lstStyle/>
          <a:p>
            <a:r>
              <a:rPr lang="cs-CZ" i="1" dirty="0"/>
              <a:t>Nobilitační listina Karla IV. (1355, Padova) – určena pro Jakuba ze Santa </a:t>
            </a:r>
            <a:r>
              <a:rPr lang="cs-CZ" i="1" dirty="0" err="1"/>
              <a:t>Croce</a:t>
            </a:r>
            <a:endParaRPr lang="cs-CZ" i="1" dirty="0"/>
          </a:p>
          <a:p>
            <a:endParaRPr lang="cs-CZ" i="1" dirty="0"/>
          </a:p>
          <a:p>
            <a:r>
              <a:rPr lang="cs-CZ" i="1" dirty="0"/>
              <a:t>Unikát, jenž představuje most mezi rituálním aktem (předáním erbu) a uchováním nobilitační listiny</a:t>
            </a:r>
          </a:p>
        </p:txBody>
      </p:sp>
      <p:pic>
        <p:nvPicPr>
          <p:cNvPr id="1026" name="Picture 2">
            <a:extLst>
              <a:ext uri="{FF2B5EF4-FFF2-40B4-BE49-F238E27FC236}">
                <a16:creationId xmlns:a16="http://schemas.microsoft.com/office/drawing/2014/main" id="{10205832-DEAF-46DF-97CE-BCF0CBFF2B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902"/>
          <a:stretch/>
        </p:blipFill>
        <p:spPr bwMode="auto">
          <a:xfrm>
            <a:off x="4801224" y="0"/>
            <a:ext cx="7220887" cy="665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05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246F8C-3E0C-467B-8CE1-E86EF6B3A1DF}"/>
              </a:ext>
            </a:extLst>
          </p:cNvPr>
          <p:cNvSpPr>
            <a:spLocks noGrp="1"/>
          </p:cNvSpPr>
          <p:nvPr>
            <p:ph type="title"/>
          </p:nvPr>
        </p:nvSpPr>
        <p:spPr/>
        <p:txBody>
          <a:bodyPr/>
          <a:lstStyle/>
          <a:p>
            <a:endParaRPr lang="cs-CZ"/>
          </a:p>
        </p:txBody>
      </p:sp>
      <p:pic>
        <p:nvPicPr>
          <p:cNvPr id="6" name="Zástupný obsah 5">
            <a:extLst>
              <a:ext uri="{FF2B5EF4-FFF2-40B4-BE49-F238E27FC236}">
                <a16:creationId xmlns:a16="http://schemas.microsoft.com/office/drawing/2014/main" id="{5BB2A8BF-D69B-4B59-A553-C4C3F3059F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9098" y="-153017"/>
            <a:ext cx="9968458" cy="7164033"/>
          </a:xfrm>
        </p:spPr>
      </p:pic>
    </p:spTree>
    <p:extLst>
      <p:ext uri="{BB962C8B-B14F-4D97-AF65-F5344CB8AC3E}">
        <p14:creationId xmlns:p14="http://schemas.microsoft.com/office/powerpoint/2010/main" val="116311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A6AC37C-DA3D-4F7D-95CA-A7D081559621}"/>
              </a:ext>
            </a:extLst>
          </p:cNvPr>
          <p:cNvSpPr>
            <a:spLocks noGrp="1"/>
          </p:cNvSpPr>
          <p:nvPr>
            <p:ph idx="1"/>
          </p:nvPr>
        </p:nvSpPr>
        <p:spPr>
          <a:xfrm>
            <a:off x="7510072" y="164892"/>
            <a:ext cx="4474961" cy="6490741"/>
          </a:xfrm>
        </p:spPr>
        <p:txBody>
          <a:bodyPr/>
          <a:lstStyle/>
          <a:p>
            <a:r>
              <a:rPr lang="cs-CZ" dirty="0"/>
              <a:t>Ludvík Bavor (1337) – dovolení o pokrytí nově postaveného hradu bavorským praporcem </a:t>
            </a:r>
          </a:p>
        </p:txBody>
      </p:sp>
      <p:pic>
        <p:nvPicPr>
          <p:cNvPr id="4098" name="Picture 2">
            <a:extLst>
              <a:ext uri="{FF2B5EF4-FFF2-40B4-BE49-F238E27FC236}">
                <a16:creationId xmlns:a16="http://schemas.microsoft.com/office/drawing/2014/main" id="{98FE585F-C568-49F9-A48E-4AECFF2050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411" b="20082"/>
          <a:stretch/>
        </p:blipFill>
        <p:spPr bwMode="auto">
          <a:xfrm>
            <a:off x="0" y="0"/>
            <a:ext cx="7293717" cy="6913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503C0-4045-4EFC-8CD4-BB37A6037E29}"/>
              </a:ext>
            </a:extLst>
          </p:cNvPr>
          <p:cNvSpPr>
            <a:spLocks noGrp="1"/>
          </p:cNvSpPr>
          <p:nvPr>
            <p:ph type="title"/>
          </p:nvPr>
        </p:nvSpPr>
        <p:spPr/>
        <p:txBody>
          <a:bodyPr/>
          <a:lstStyle/>
          <a:p>
            <a:r>
              <a:rPr lang="cs-CZ" dirty="0"/>
              <a:t>Erbovní listiny</a:t>
            </a:r>
          </a:p>
        </p:txBody>
      </p:sp>
      <p:sp>
        <p:nvSpPr>
          <p:cNvPr id="3" name="Zástupný obsah 2">
            <a:extLst>
              <a:ext uri="{FF2B5EF4-FFF2-40B4-BE49-F238E27FC236}">
                <a16:creationId xmlns:a16="http://schemas.microsoft.com/office/drawing/2014/main" id="{20070797-EBC3-43CE-B166-6B7194DF25C3}"/>
              </a:ext>
            </a:extLst>
          </p:cNvPr>
          <p:cNvSpPr>
            <a:spLocks noGrp="1"/>
          </p:cNvSpPr>
          <p:nvPr>
            <p:ph idx="1"/>
          </p:nvPr>
        </p:nvSpPr>
        <p:spPr/>
        <p:txBody>
          <a:bodyPr>
            <a:normAutofit/>
          </a:bodyPr>
          <a:lstStyle/>
          <a:p>
            <a:r>
              <a:rPr lang="cs-CZ" dirty="0"/>
              <a:t>Pozvolný vývoj ovlivňován partikulárními zvyklostmi</a:t>
            </a:r>
          </a:p>
          <a:p>
            <a:pPr marL="0" indent="0">
              <a:buNone/>
            </a:pPr>
            <a:endParaRPr lang="cs-CZ" dirty="0"/>
          </a:p>
          <a:p>
            <a:r>
              <a:rPr lang="cs-CZ" dirty="0"/>
              <a:t>Šlechtický erb = zeměpanské léno (panovník s ním může disponovat)</a:t>
            </a:r>
          </a:p>
          <a:p>
            <a:pPr marL="0" indent="0">
              <a:buNone/>
            </a:pPr>
            <a:endParaRPr lang="cs-CZ" dirty="0"/>
          </a:p>
          <a:p>
            <a:r>
              <a:rPr lang="cs-CZ" dirty="0"/>
              <a:t>Nová forma listin za vlády lucemburské dynastie (Karel IV. Vydává 3 </a:t>
            </a:r>
            <a:r>
              <a:rPr lang="cs-CZ" dirty="0" err="1"/>
              <a:t>noblitační</a:t>
            </a:r>
            <a:r>
              <a:rPr lang="cs-CZ" dirty="0"/>
              <a:t> a 3 erbovní listiny </a:t>
            </a:r>
          </a:p>
          <a:p>
            <a:endParaRPr lang="cs-CZ" dirty="0"/>
          </a:p>
          <a:p>
            <a:endParaRPr lang="cs-CZ" dirty="0"/>
          </a:p>
        </p:txBody>
      </p:sp>
      <p:pic>
        <p:nvPicPr>
          <p:cNvPr id="5" name="Obrázek 4">
            <a:extLst>
              <a:ext uri="{FF2B5EF4-FFF2-40B4-BE49-F238E27FC236}">
                <a16:creationId xmlns:a16="http://schemas.microsoft.com/office/drawing/2014/main" id="{D7158014-392F-44F5-9583-A09F62F02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983" y="939655"/>
            <a:ext cx="9368852" cy="4851545"/>
          </a:xfrm>
          <a:prstGeom prst="rect">
            <a:avLst/>
          </a:prstGeom>
        </p:spPr>
      </p:pic>
    </p:spTree>
    <p:extLst>
      <p:ext uri="{BB962C8B-B14F-4D97-AF65-F5344CB8AC3E}">
        <p14:creationId xmlns:p14="http://schemas.microsoft.com/office/powerpoint/2010/main" val="204860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64BB65-F5C4-46CB-9679-7794EC2CD794}"/>
              </a:ext>
            </a:extLst>
          </p:cNvPr>
          <p:cNvSpPr>
            <a:spLocks noGrp="1"/>
          </p:cNvSpPr>
          <p:nvPr>
            <p:ph type="title"/>
          </p:nvPr>
        </p:nvSpPr>
        <p:spPr>
          <a:xfrm>
            <a:off x="936971" y="151750"/>
            <a:ext cx="10353761" cy="1326321"/>
          </a:xfrm>
        </p:spPr>
        <p:txBody>
          <a:bodyPr/>
          <a:lstStyle/>
          <a:p>
            <a:r>
              <a:rPr lang="cs-CZ" dirty="0"/>
              <a:t>Ustálená praxe</a:t>
            </a:r>
          </a:p>
        </p:txBody>
      </p:sp>
      <p:sp>
        <p:nvSpPr>
          <p:cNvPr id="3" name="Zástupný obsah 2">
            <a:extLst>
              <a:ext uri="{FF2B5EF4-FFF2-40B4-BE49-F238E27FC236}">
                <a16:creationId xmlns:a16="http://schemas.microsoft.com/office/drawing/2014/main" id="{65D067C6-746B-4186-91BD-84E9B8A92496}"/>
              </a:ext>
            </a:extLst>
          </p:cNvPr>
          <p:cNvSpPr>
            <a:spLocks noGrp="1"/>
          </p:cNvSpPr>
          <p:nvPr>
            <p:ph idx="1"/>
          </p:nvPr>
        </p:nvSpPr>
        <p:spPr>
          <a:xfrm>
            <a:off x="901268" y="1478071"/>
            <a:ext cx="10923301" cy="4313129"/>
          </a:xfrm>
        </p:spPr>
        <p:txBody>
          <a:bodyPr>
            <a:normAutofit/>
          </a:bodyPr>
          <a:lstStyle/>
          <a:p>
            <a:r>
              <a:rPr lang="cs-CZ" dirty="0"/>
              <a:t>9. srpna 1339  - Nejstarší česká erbovní listina vydaná Janem Lucemburským Mikuláši bis. tridentskému</a:t>
            </a:r>
          </a:p>
          <a:p>
            <a:r>
              <a:rPr lang="cs-CZ" dirty="0"/>
              <a:t>Právo možno delegovat na knížata, vliv na udílení erbů měly také církevní vrchnosti</a:t>
            </a:r>
          </a:p>
          <a:p>
            <a:pPr marL="0" indent="0">
              <a:buNone/>
            </a:pPr>
            <a:endParaRPr lang="cs-CZ" dirty="0"/>
          </a:p>
          <a:p>
            <a:r>
              <a:rPr lang="cs-CZ" dirty="0"/>
              <a:t>Erby od 13./14. století udíleny i městům (s tím spojena privilegia – u nás první 1416 Slavkov na Moravě)</a:t>
            </a:r>
          </a:p>
          <a:p>
            <a:pPr marL="0" indent="0">
              <a:buNone/>
            </a:pPr>
            <a:r>
              <a:rPr lang="cs-CZ" dirty="0"/>
              <a:t>                                                              - pečetění červeným voskem (Gdaňsk, 1457)</a:t>
            </a:r>
          </a:p>
          <a:p>
            <a:pPr marL="0" indent="0">
              <a:buNone/>
            </a:pPr>
            <a:r>
              <a:rPr lang="cs-CZ" dirty="0"/>
              <a:t>                                                               - popř. Povýšení erbu</a:t>
            </a:r>
          </a:p>
          <a:p>
            <a:r>
              <a:rPr lang="cs-CZ" dirty="0"/>
              <a:t>Za vlády Zikmunda Lucemburského se stává vydávání nobilitačních listin velmi populární</a:t>
            </a:r>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318046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C1CAB91-9375-4179-ACC0-F906753DDA55}"/>
              </a:ext>
            </a:extLst>
          </p:cNvPr>
          <p:cNvSpPr>
            <a:spLocks noGrp="1"/>
          </p:cNvSpPr>
          <p:nvPr>
            <p:ph idx="1"/>
          </p:nvPr>
        </p:nvSpPr>
        <p:spPr>
          <a:xfrm>
            <a:off x="321733" y="287867"/>
            <a:ext cx="11480800" cy="5977466"/>
          </a:xfrm>
        </p:spPr>
        <p:txBody>
          <a:bodyPr>
            <a:noAutofit/>
          </a:bodyPr>
          <a:lstStyle/>
          <a:p>
            <a:pPr marL="0" indent="0" algn="just">
              <a:buNone/>
            </a:pPr>
            <a:r>
              <a:rPr lang="cs-CZ" sz="2800" dirty="0"/>
              <a:t>„ Když tedy římský král Václav povýšil za peníze všechny ševce, obchodníky, kramáře, a jiné služebné osoby pochybného původu do šlechtického stavu, přidělil jim erby a jména vymřelých rodů a s šlechtictvím nakládal jak s kramářstvím. Pravá šlechta začala být velmi popuzena, že obchodníci a kramáři mají být považování za urozené a mají požívat stejné úcty jako oni. Následkem toho bylo, že to z dobrého rodu, kteří uzavřeli z majetkových důvodů sňatek s někým se zakoupenou urozeností, svou urozenost oslabili. Mnozí ze šlechticů však takový skutek učinili,  přesto však zůstávali ve šlechtickém společenství, což narušovalo řád věcí. Pravá šlechta nyní lituje toho, že ze světských pohnutek zisku ztratila své výsadní postavení a upadla v pohrdání.“</a:t>
            </a:r>
          </a:p>
        </p:txBody>
      </p:sp>
    </p:spTree>
    <p:extLst>
      <p:ext uri="{BB962C8B-B14F-4D97-AF65-F5344CB8AC3E}">
        <p14:creationId xmlns:p14="http://schemas.microsoft.com/office/powerpoint/2010/main" val="39124910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Damašek</Template>
  <TotalTime>1623</TotalTime>
  <Words>1026</Words>
  <Application>Microsoft Office PowerPoint</Application>
  <PresentationFormat>Širokoúhlá obrazovka</PresentationFormat>
  <Paragraphs>89</Paragraphs>
  <Slides>22</Slides>
  <Notes>16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Bookman Old Style</vt:lpstr>
      <vt:lpstr>Calibri</vt:lpstr>
      <vt:lpstr>Rockwell</vt:lpstr>
      <vt:lpstr>Damask</vt:lpstr>
      <vt:lpstr>Nobilitační a erbovní listiny </vt:lpstr>
      <vt:lpstr>Nejstarší nobilitační praxe</vt:lpstr>
      <vt:lpstr>Prezentace aplikace PowerPoint</vt:lpstr>
      <vt:lpstr>Prezentace aplikace PowerPoint</vt:lpstr>
      <vt:lpstr>Prezentace aplikace PowerPoint</vt:lpstr>
      <vt:lpstr>Prezentace aplikace PowerPoint</vt:lpstr>
      <vt:lpstr>Erbovní listiny</vt:lpstr>
      <vt:lpstr>Ustálená praxe</vt:lpstr>
      <vt:lpstr>Prezentace aplikace PowerPoint</vt:lpstr>
      <vt:lpstr>Právo na znak  (Karel Schwarzenberg)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zdroje</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Veronika Ondrášková</dc:creator>
  <cp:lastModifiedBy>Veronika Ondrášková</cp:lastModifiedBy>
  <cp:revision>86</cp:revision>
  <dcterms:created xsi:type="dcterms:W3CDTF">2019-10-09T13:07:34Z</dcterms:created>
  <dcterms:modified xsi:type="dcterms:W3CDTF">2019-11-08T15:47:32Z</dcterms:modified>
</cp:coreProperties>
</file>