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10"/>
    <p:restoredTop sz="94689"/>
  </p:normalViewPr>
  <p:slideViewPr>
    <p:cSldViewPr snapToGrid="0" snapToObjects="1">
      <p:cViewPr varScale="1">
        <p:scale>
          <a:sx n="125" d="100"/>
          <a:sy n="125" d="100"/>
        </p:scale>
        <p:origin x="16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38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50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73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87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14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76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2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28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0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E99EF-C119-E641-B972-780CE0476625}" type="datetimeFigureOut">
              <a:rPr lang="cs-CZ" smtClean="0"/>
              <a:t>15.10.19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D1BC5-DD93-C04A-8E00-A966C1E7B1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530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05DE5-3870-6A49-9C96-7EA652A14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cs-CZ" b="1" dirty="0"/>
              <a:t>Brno a jeho městské právo</a:t>
            </a:r>
          </a:p>
        </p:txBody>
      </p:sp>
    </p:spTree>
    <p:extLst>
      <p:ext uri="{BB962C8B-B14F-4D97-AF65-F5344CB8AC3E}">
        <p14:creationId xmlns:p14="http://schemas.microsoft.com/office/powerpoint/2010/main" val="424738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EFC47F-C663-EE40-8DDA-F3AAB6846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6279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A2C1B-B3F1-9349-9D4E-A157A0F10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Stránská skála – paleolit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5-7.století – první doložené slovanské osídlení brněnské oblasti</a:t>
            </a:r>
          </a:p>
        </p:txBody>
      </p:sp>
    </p:spTree>
    <p:extLst>
      <p:ext uri="{BB962C8B-B14F-4D97-AF65-F5344CB8AC3E}">
        <p14:creationId xmlns:p14="http://schemas.microsoft.com/office/powerpoint/2010/main" val="409729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41CB2A-DE3C-A449-85E7-6B7591009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Přemyslovci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B7E71E-5192-3744-BBB0-97546DE4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11. století Břetislav dobývá Moravu a připojuje ji k Čechám (kníže Oldřich)</a:t>
            </a:r>
          </a:p>
          <a:p>
            <a:r>
              <a:rPr lang="cs-CZ" dirty="0"/>
              <a:t>1055 Břetislav určuje Brno jako sídlo mladších knížat</a:t>
            </a:r>
          </a:p>
          <a:p>
            <a:r>
              <a:rPr lang="cs-CZ" dirty="0"/>
              <a:t>Břetislavova závěť – seniorátní/stařešinský systém</a:t>
            </a:r>
          </a:p>
          <a:p>
            <a:r>
              <a:rPr lang="cs-CZ" dirty="0"/>
              <a:t>Spytihněv II.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57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E34C6-518D-C44C-A5A1-7D989F4C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Vratislav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739E6-9856-4D4F-AF34-5D19EE91B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Brno– Konrád I.</a:t>
            </a:r>
          </a:p>
          <a:p>
            <a:r>
              <a:rPr lang="cs-CZ" dirty="0"/>
              <a:t>Olomouc - Ota I. </a:t>
            </a:r>
          </a:p>
          <a:p>
            <a:r>
              <a:rPr lang="cs-CZ" dirty="0"/>
              <a:t>Touha předat nástupnictví svým synům </a:t>
            </a:r>
          </a:p>
          <a:p>
            <a:r>
              <a:rPr lang="cs-CZ" dirty="0"/>
              <a:t>1091, Kosmova kronika: ad </a:t>
            </a:r>
            <a:r>
              <a:rPr lang="cs-CZ" dirty="0" err="1"/>
              <a:t>urbem</a:t>
            </a:r>
            <a:r>
              <a:rPr lang="cs-CZ" dirty="0"/>
              <a:t>, cui nomen </a:t>
            </a:r>
            <a:r>
              <a:rPr lang="cs-CZ" dirty="0" err="1"/>
              <a:t>Brinem</a:t>
            </a:r>
            <a:endParaRPr lang="cs-CZ" dirty="0"/>
          </a:p>
          <a:p>
            <a:r>
              <a:rPr lang="cs-CZ" dirty="0"/>
              <a:t>Břetislav II.</a:t>
            </a:r>
          </a:p>
          <a:p>
            <a:r>
              <a:rPr lang="cs-CZ" dirty="0"/>
              <a:t>Přemysl I. Otakar – právo primogenitury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57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A356A-81C9-CB4A-A5FA-006CCD5A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Brno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A05D4-0CD2-3F48-9DA6-920FA6572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Oldřich a </a:t>
            </a:r>
            <a:r>
              <a:rPr lang="cs-CZ" dirty="0" err="1"/>
              <a:t>Litold</a:t>
            </a:r>
            <a:endParaRPr lang="cs-CZ" dirty="0"/>
          </a:p>
          <a:p>
            <a:r>
              <a:rPr lang="cs-CZ" dirty="0"/>
              <a:t>1099 Břetislav II. táhne se svým vojskem na Brno</a:t>
            </a:r>
          </a:p>
          <a:p>
            <a:r>
              <a:rPr lang="cs-CZ" dirty="0"/>
              <a:t>1101 Brno je knížecím sídlem s právem ražby mince</a:t>
            </a:r>
          </a:p>
          <a:p>
            <a:r>
              <a:rPr lang="cs-CZ" dirty="0"/>
              <a:t>Provincie se zvláštními výsadami</a:t>
            </a:r>
          </a:p>
          <a:p>
            <a:r>
              <a:rPr lang="cs-CZ" dirty="0"/>
              <a:t>Oldřich a </a:t>
            </a:r>
            <a:r>
              <a:rPr lang="cs-CZ" dirty="0" err="1"/>
              <a:t>Litold</a:t>
            </a:r>
            <a:r>
              <a:rPr lang="cs-CZ" dirty="0"/>
              <a:t> se dostávají do ústraní a umírají</a:t>
            </a:r>
          </a:p>
          <a:p>
            <a:r>
              <a:rPr lang="cs-CZ" dirty="0"/>
              <a:t>Vladislav I. předává Brněnsko a Znojemsko Soběslavovi</a:t>
            </a:r>
          </a:p>
          <a:p>
            <a:r>
              <a:rPr lang="cs-CZ" dirty="0"/>
              <a:t>1142-1146 válka moravských knížat proti českým</a:t>
            </a:r>
          </a:p>
          <a:p>
            <a:r>
              <a:rPr lang="cs-CZ" dirty="0"/>
              <a:t>1243 Václav I.</a:t>
            </a:r>
          </a:p>
        </p:txBody>
      </p:sp>
    </p:spTree>
    <p:extLst>
      <p:ext uri="{BB962C8B-B14F-4D97-AF65-F5344CB8AC3E}">
        <p14:creationId xmlns:p14="http://schemas.microsoft.com/office/powerpoint/2010/main" val="328130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0C945-8CC6-4D42-A91E-5D3CBF84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Společnost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1FE04-4C7C-374F-BC0F-A392E4696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Měsťané</a:t>
            </a:r>
            <a:endParaRPr lang="cs-CZ" dirty="0"/>
          </a:p>
          <a:p>
            <a:r>
              <a:rPr lang="cs-CZ" dirty="0"/>
              <a:t>Nepodléhali městskému právu ( šlechtici, židé, duchovní)</a:t>
            </a:r>
          </a:p>
          <a:p>
            <a:r>
              <a:rPr lang="cs-CZ" dirty="0"/>
              <a:t>Dělení poplatníku podle profesí (asi 40)</a:t>
            </a:r>
          </a:p>
          <a:p>
            <a:pPr marL="0" indent="0">
              <a:buNone/>
            </a:pPr>
            <a:r>
              <a:rPr lang="cs-CZ" dirty="0"/>
              <a:t>Hradní obyvatelé</a:t>
            </a:r>
          </a:p>
          <a:p>
            <a:r>
              <a:rPr lang="cs-CZ" dirty="0"/>
              <a:t>Komoří se staral o desátky</a:t>
            </a:r>
          </a:p>
          <a:p>
            <a:r>
              <a:rPr lang="cs-CZ" dirty="0"/>
              <a:t>Kastelán bděl nad hradním okrskem</a:t>
            </a:r>
          </a:p>
          <a:p>
            <a:r>
              <a:rPr lang="cs-CZ" dirty="0"/>
              <a:t>Sudí řešili právo (urození </a:t>
            </a:r>
            <a:r>
              <a:rPr lang="cs-CZ" dirty="0" err="1"/>
              <a:t>x</a:t>
            </a:r>
            <a:r>
              <a:rPr lang="cs-CZ" dirty="0"/>
              <a:t> poddaní)</a:t>
            </a:r>
          </a:p>
        </p:txBody>
      </p:sp>
    </p:spTree>
    <p:extLst>
      <p:ext uri="{BB962C8B-B14F-4D97-AF65-F5344CB8AC3E}">
        <p14:creationId xmlns:p14="http://schemas.microsoft.com/office/powerpoint/2010/main" val="17780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4F90E-623D-C247-A76C-22660D40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Privilegium </a:t>
            </a:r>
            <a:r>
              <a:rPr lang="cs-CZ" b="1" dirty="0" err="1"/>
              <a:t>Maius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2AFF95-F760-784E-85F6-78D761B44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Podrobná ustanovení z oblasti trestního práva</a:t>
            </a:r>
          </a:p>
          <a:p>
            <a:r>
              <a:rPr lang="cs-CZ" dirty="0"/>
              <a:t>Vražda, zabití v sebeobraně, četné případy zranění, účast na rvačce</a:t>
            </a:r>
          </a:p>
          <a:p>
            <a:r>
              <a:rPr lang="cs-CZ" dirty="0"/>
              <a:t>Loupež</a:t>
            </a:r>
          </a:p>
          <a:p>
            <a:r>
              <a:rPr lang="cs-CZ" dirty="0"/>
              <a:t>Znásilnění ženy, panny, nevěstky</a:t>
            </a:r>
          </a:p>
          <a:p>
            <a:r>
              <a:rPr lang="cs-CZ" dirty="0"/>
              <a:t>Nošení dlouhé dýky</a:t>
            </a:r>
          </a:p>
          <a:p>
            <a:r>
              <a:rPr lang="cs-CZ" dirty="0"/>
              <a:t>Odstavec 17 – měšťané jsou si rovni, osvobození od mýta</a:t>
            </a:r>
          </a:p>
        </p:txBody>
      </p:sp>
    </p:spTree>
    <p:extLst>
      <p:ext uri="{BB962C8B-B14F-4D97-AF65-F5344CB8AC3E}">
        <p14:creationId xmlns:p14="http://schemas.microsoft.com/office/powerpoint/2010/main" val="266736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B1887-9D8F-8B42-8887-4FB39CE0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Privilegium Minus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6D1175-830B-F746-89BB-3BCD9D6BB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postavení města naprosto zásadní</a:t>
            </a:r>
          </a:p>
          <a:p>
            <a:r>
              <a:rPr lang="cs-CZ" dirty="0"/>
              <a:t>Zemské šlechtě je zapovězeno uplatňovat v Brně jakékoliv pravomoci</a:t>
            </a:r>
          </a:p>
          <a:p>
            <a:r>
              <a:rPr lang="cs-CZ" dirty="0"/>
              <a:t>Úloha městského rychtáře</a:t>
            </a:r>
          </a:p>
          <a:p>
            <a:r>
              <a:rPr lang="cs-CZ" dirty="0"/>
              <a:t>Zákaz provozování sladoven (kvůli požáru)</a:t>
            </a:r>
          </a:p>
          <a:p>
            <a:r>
              <a:rPr lang="cs-CZ" dirty="0"/>
              <a:t>Mílové právo</a:t>
            </a:r>
          </a:p>
          <a:p>
            <a:r>
              <a:rPr lang="cs-CZ" dirty="0"/>
              <a:t>Odstavec 16 – městská rada + ustanovení o pokutách</a:t>
            </a:r>
          </a:p>
        </p:txBody>
      </p:sp>
    </p:spTree>
    <p:extLst>
      <p:ext uri="{BB962C8B-B14F-4D97-AF65-F5344CB8AC3E}">
        <p14:creationId xmlns:p14="http://schemas.microsoft.com/office/powerpoint/2010/main" val="3788543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7146E-9131-7947-8243-EDEE073A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3FC3E4-F41F-D644-9761-E7E46268C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Nejobsáhlejší právo tehdejší doby</a:t>
            </a:r>
          </a:p>
          <a:p>
            <a:endParaRPr lang="cs-CZ" dirty="0"/>
          </a:p>
          <a:p>
            <a:r>
              <a:rPr lang="cs-CZ" dirty="0"/>
              <a:t>Základ pro jiná městská práva (Jihlava, Uherské Hradiště)</a:t>
            </a:r>
          </a:p>
          <a:p>
            <a:endParaRPr lang="cs-CZ" dirty="0"/>
          </a:p>
          <a:p>
            <a:r>
              <a:rPr lang="cs-CZ" dirty="0"/>
              <a:t>Brno připadlo do sféry vlivu panovníka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50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5275</TotalTime>
  <Words>290</Words>
  <Application>Microsoft Macintosh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Brno a jeho městské právo</vt:lpstr>
      <vt:lpstr>Prezentace aplikace PowerPoint</vt:lpstr>
      <vt:lpstr>Přemyslovci</vt:lpstr>
      <vt:lpstr>Vratislav II.</vt:lpstr>
      <vt:lpstr>Brno</vt:lpstr>
      <vt:lpstr>Společnost</vt:lpstr>
      <vt:lpstr>Privilegium Maius</vt:lpstr>
      <vt:lpstr>Privilegium Minus</vt:lpstr>
      <vt:lpstr>Význam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Brno a jeho městské právo</dc:title>
  <dc:creator>Tomáš Hlavenka</dc:creator>
  <cp:lastModifiedBy>Tomáš Hlavenka</cp:lastModifiedBy>
  <cp:revision>14</cp:revision>
  <dcterms:created xsi:type="dcterms:W3CDTF">2019-10-10T10:31:49Z</dcterms:created>
  <dcterms:modified xsi:type="dcterms:W3CDTF">2019-10-15T10:24:15Z</dcterms:modified>
</cp:coreProperties>
</file>