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337" r:id="rId3"/>
    <p:sldId id="305" r:id="rId4"/>
    <p:sldId id="311" r:id="rId5"/>
    <p:sldId id="312" r:id="rId6"/>
    <p:sldId id="313" r:id="rId7"/>
    <p:sldId id="320" r:id="rId8"/>
    <p:sldId id="321" r:id="rId9"/>
    <p:sldId id="322" r:id="rId10"/>
    <p:sldId id="323" r:id="rId11"/>
    <p:sldId id="314" r:id="rId12"/>
    <p:sldId id="336" r:id="rId13"/>
    <p:sldId id="315" r:id="rId14"/>
    <p:sldId id="330" r:id="rId15"/>
    <p:sldId id="316" r:id="rId16"/>
    <p:sldId id="331" r:id="rId17"/>
    <p:sldId id="328" r:id="rId18"/>
    <p:sldId id="329" r:id="rId19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747" autoAdjust="0"/>
  </p:normalViewPr>
  <p:slideViewPr>
    <p:cSldViewPr>
      <p:cViewPr>
        <p:scale>
          <a:sx n="77" d="100"/>
          <a:sy n="77" d="100"/>
        </p:scale>
        <p:origin x="-10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430A28A-834E-4E78-833E-95F3645027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617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217052C-B559-4455-A57A-0C57AB7FDD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326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DA8AB88D-7C25-4296-9D92-292B8E64CA5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9" name="Picture 25" descr="PF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099B9-50FA-47A1-94C2-003C4A35B9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15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0F9CE-CB2C-4242-B18D-0C2472BA70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603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9306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7973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52274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42784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9598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13643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89325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1773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59F06-7EA8-4E84-855E-3C5E463007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67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060819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566746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48027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37BAAB-1542-44AC-8C6C-72171E064A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313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044C4B-3843-413C-AD89-C2D599C707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9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57D352-0F48-463D-9674-41D0C3D5CF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9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8B0CF7-F52C-4135-9F33-CD1A44FF5F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34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E0388B-91A7-4181-A96B-6C2C723545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5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4EBB23-A9AF-493B-B82D-922C8068A8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88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967908-2F84-4EE8-9BC5-744F35DA65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50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378040A6-3223-4100-A594-D783EA708E9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2" name="Picture 18" descr="PF_PPT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1" name="Picture 23" descr="PF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3213100"/>
            <a:ext cx="8280400" cy="33115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3600" b="1" i="1" dirty="0" smtClean="0"/>
              <a:t>          Dějiny soukromého práva </a:t>
            </a:r>
            <a:r>
              <a:rPr lang="cs-CZ" altLang="cs-CZ" sz="3600" b="1" i="1" dirty="0" smtClean="0"/>
              <a:t>4</a:t>
            </a:r>
            <a:r>
              <a:rPr lang="cs-CZ" altLang="cs-CZ" sz="3600" i="1" dirty="0" smtClean="0"/>
              <a:t/>
            </a:r>
            <a:br>
              <a:rPr lang="cs-CZ" altLang="cs-CZ" sz="3600" i="1" dirty="0" smtClean="0"/>
            </a:br>
            <a:r>
              <a:rPr lang="cs-CZ" altLang="cs-CZ" sz="800" i="1" dirty="0" smtClean="0"/>
              <a:t>.</a:t>
            </a:r>
            <a:r>
              <a:rPr lang="cs-CZ" altLang="cs-CZ" sz="3600" i="1" dirty="0" smtClean="0"/>
              <a:t/>
            </a:r>
            <a:br>
              <a:rPr lang="cs-CZ" altLang="cs-CZ" sz="3600" i="1" dirty="0" smtClean="0"/>
            </a:br>
            <a:r>
              <a:rPr lang="cs-CZ" altLang="cs-CZ" sz="3400" i="1" dirty="0" smtClean="0"/>
              <a:t>    Přehled vývoje soukromého práva </a:t>
            </a:r>
            <a:r>
              <a:rPr lang="cs-CZ" altLang="cs-CZ" sz="3400" i="1" dirty="0" smtClean="0"/>
              <a:t>3</a:t>
            </a:r>
            <a:r>
              <a:rPr lang="cs-CZ" altLang="cs-CZ" sz="3400" i="1" dirty="0" smtClean="0"/>
              <a:t/>
            </a:r>
            <a:br>
              <a:rPr lang="cs-CZ" altLang="cs-CZ" sz="3400" i="1" dirty="0" smtClean="0"/>
            </a:br>
            <a:r>
              <a:rPr lang="cs-CZ" altLang="cs-CZ" sz="3400" i="1" dirty="0" smtClean="0"/>
              <a:t>Dějiny kodifikace a meziválečná éra</a:t>
            </a:r>
            <a:r>
              <a:rPr lang="cs-CZ" altLang="cs-CZ" sz="3600" b="1" i="1" dirty="0" smtClean="0"/>
              <a:t/>
            </a:r>
            <a:br>
              <a:rPr lang="cs-CZ" altLang="cs-CZ" sz="3600" b="1" i="1" dirty="0" smtClean="0"/>
            </a:br>
            <a:r>
              <a:rPr lang="cs-CZ" altLang="cs-CZ" sz="1200" b="1" i="1" dirty="0" smtClean="0"/>
              <a:t>.</a:t>
            </a:r>
            <a:r>
              <a:rPr lang="cs-CZ" altLang="cs-CZ" sz="3600" b="1" i="1" dirty="0" smtClean="0"/>
              <a:t/>
            </a:r>
            <a:br>
              <a:rPr lang="cs-CZ" altLang="cs-CZ" sz="3600" b="1" i="1" dirty="0" smtClean="0"/>
            </a:br>
            <a:r>
              <a:rPr lang="cs-CZ" altLang="cs-CZ" sz="2800" b="1" i="1" dirty="0" smtClean="0">
                <a:solidFill>
                  <a:schemeClr val="accent1"/>
                </a:solidFill>
              </a:rPr>
              <a:t>(provází </a:t>
            </a:r>
            <a:r>
              <a:rPr lang="cs-CZ" altLang="cs-CZ" sz="2800" b="1" i="1" dirty="0" smtClean="0">
                <a:solidFill>
                  <a:schemeClr val="accent1"/>
                </a:solidFill>
              </a:rPr>
              <a:t>Pavel </a:t>
            </a:r>
            <a:r>
              <a:rPr lang="cs-CZ" altLang="cs-CZ" sz="2800" b="1" i="1" dirty="0">
                <a:solidFill>
                  <a:schemeClr val="accent1"/>
                </a:solidFill>
              </a:rPr>
              <a:t>S</a:t>
            </a:r>
            <a:r>
              <a:rPr lang="cs-CZ" altLang="cs-CZ" sz="2800" b="1" i="1" dirty="0" smtClean="0">
                <a:solidFill>
                  <a:schemeClr val="accent1"/>
                </a:solidFill>
              </a:rPr>
              <a:t>alák)</a:t>
            </a:r>
            <a:endParaRPr lang="cs-CZ" altLang="cs-CZ" sz="28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5538"/>
            <a:ext cx="8219256" cy="503237"/>
          </a:xfrm>
        </p:spPr>
        <p:txBody>
          <a:bodyPr/>
          <a:lstStyle/>
          <a:p>
            <a:pPr algn="ctr"/>
            <a:r>
              <a:rPr lang="cs-CZ" b="1" dirty="0" smtClean="0"/>
              <a:t>Personální složení </a:t>
            </a:r>
            <a:r>
              <a:rPr lang="cs-CZ" b="1" dirty="0" smtClean="0"/>
              <a:t>mýtus </a:t>
            </a:r>
            <a:r>
              <a:rPr lang="cs-CZ" b="1" dirty="0" smtClean="0"/>
              <a:t>I </a:t>
            </a:r>
            <a:r>
              <a:rPr lang="cs-CZ" b="1" dirty="0" smtClean="0"/>
              <a:t>- jen </a:t>
            </a:r>
            <a:r>
              <a:rPr lang="cs-CZ" b="1" dirty="0" smtClean="0"/>
              <a:t>profesoři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4176463" cy="4608090"/>
          </a:xfrm>
        </p:spPr>
        <p:txBody>
          <a:bodyPr/>
          <a:lstStyle/>
          <a:p>
            <a:r>
              <a:rPr lang="cs-CZ" sz="1600" dirty="0" smtClean="0"/>
              <a:t>Subkomitéty cca 6-10 členů – profesoři, soudci, advokáti, notáři, zástupci ministerstva unifikací a spravedlnosti</a:t>
            </a:r>
          </a:p>
          <a:p>
            <a:r>
              <a:rPr lang="cs-CZ" sz="1600" dirty="0" smtClean="0"/>
              <a:t>Např. subkomitét pro dědické právo:</a:t>
            </a:r>
          </a:p>
          <a:p>
            <a:pPr lvl="1"/>
            <a:r>
              <a:rPr lang="cs-CZ" sz="1600" dirty="0" smtClean="0"/>
              <a:t>Prof. E. Svoboda – </a:t>
            </a:r>
            <a:r>
              <a:rPr lang="cs-CZ" sz="1600" dirty="0" err="1" smtClean="0"/>
              <a:t>PrF</a:t>
            </a:r>
            <a:r>
              <a:rPr lang="cs-CZ" sz="1600" dirty="0" smtClean="0"/>
              <a:t> UK</a:t>
            </a:r>
          </a:p>
          <a:p>
            <a:pPr lvl="1"/>
            <a:r>
              <a:rPr lang="cs-CZ" sz="1600" dirty="0" smtClean="0"/>
              <a:t>Sekční šéf Hartmann – ministerstvo spravedlnosti</a:t>
            </a:r>
          </a:p>
          <a:p>
            <a:pPr lvl="1"/>
            <a:r>
              <a:rPr lang="cs-CZ" sz="1600" dirty="0" smtClean="0"/>
              <a:t>Sekční šéf dr. A. </a:t>
            </a:r>
            <a:r>
              <a:rPr lang="cs-CZ" sz="1600" dirty="0" err="1" smtClean="0"/>
              <a:t>Ráth</a:t>
            </a:r>
            <a:r>
              <a:rPr lang="cs-CZ" sz="1600" dirty="0" smtClean="0"/>
              <a:t> – ministerstvo unifikací</a:t>
            </a:r>
          </a:p>
          <a:p>
            <a:pPr lvl="1"/>
            <a:r>
              <a:rPr lang="cs-CZ" sz="1600" dirty="0" smtClean="0"/>
              <a:t>A. Balcar, rada vrchního soudu zemského</a:t>
            </a:r>
          </a:p>
          <a:p>
            <a:pPr lvl="1"/>
            <a:r>
              <a:rPr lang="cs-CZ" sz="1600" dirty="0" smtClean="0"/>
              <a:t>Dr. K. Batěk, prezident notářské komory</a:t>
            </a:r>
          </a:p>
          <a:p>
            <a:pPr lvl="1"/>
            <a:r>
              <a:rPr lang="cs-CZ" sz="1600" dirty="0" smtClean="0"/>
              <a:t>Dr. L. Hammer, advokát</a:t>
            </a:r>
          </a:p>
          <a:p>
            <a:pPr lvl="1"/>
            <a:r>
              <a:rPr lang="cs-CZ" sz="1600" dirty="0" smtClean="0"/>
              <a:t>Dr. A. </a:t>
            </a:r>
            <a:r>
              <a:rPr lang="cs-CZ" sz="1600" dirty="0" err="1" smtClean="0"/>
              <a:t>Krýsa</a:t>
            </a:r>
            <a:r>
              <a:rPr lang="cs-CZ" sz="1600" dirty="0" smtClean="0"/>
              <a:t>, advokát</a:t>
            </a:r>
          </a:p>
          <a:p>
            <a:pPr lvl="1"/>
            <a:r>
              <a:rPr lang="cs-CZ" sz="1600" dirty="0" smtClean="0"/>
              <a:t>M. </a:t>
            </a:r>
            <a:r>
              <a:rPr lang="cs-CZ" sz="1600" dirty="0" err="1" smtClean="0"/>
              <a:t>Sch</a:t>
            </a:r>
            <a:r>
              <a:rPr lang="cs-CZ" sz="1600" dirty="0" err="1"/>
              <a:t>ä</a:t>
            </a:r>
            <a:r>
              <a:rPr lang="cs-CZ" sz="1600" dirty="0" err="1" smtClean="0"/>
              <a:t>fer</a:t>
            </a:r>
            <a:r>
              <a:rPr lang="cs-CZ" sz="1600" dirty="0" smtClean="0"/>
              <a:t>, notář</a:t>
            </a:r>
          </a:p>
          <a:p>
            <a:pPr lvl="1"/>
            <a:r>
              <a:rPr lang="cs-CZ" sz="1600" dirty="0" smtClean="0"/>
              <a:t>Dr. K. Soukup, rada zemského soudu</a:t>
            </a:r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09937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4048" y="4221088"/>
            <a:ext cx="39604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 Svoboda (1878-1948)</a:t>
            </a:r>
            <a:endParaRPr lang="cs-CZ" altLang="cs-C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Praha, studia práv Praha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desetileté právní praxe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pražské právnické fakulty od r. 1921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děkan </a:t>
            </a:r>
            <a:r>
              <a:rPr lang="cs-CZ" alt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PrF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 1929/30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podílel se zvláště na tzv. manželské novele (1919)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rodinné a dědické právo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právně-filosofická orientace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5538"/>
            <a:ext cx="8147248" cy="503237"/>
          </a:xfrm>
        </p:spPr>
        <p:txBody>
          <a:bodyPr/>
          <a:lstStyle/>
          <a:p>
            <a:r>
              <a:rPr lang="cs-CZ" b="1" dirty="0"/>
              <a:t>Personální složení </a:t>
            </a:r>
            <a:r>
              <a:rPr lang="cs-CZ" b="1" dirty="0" smtClean="0"/>
              <a:t>mýtus </a:t>
            </a:r>
            <a:r>
              <a:rPr lang="cs-CZ" b="1" dirty="0"/>
              <a:t>II</a:t>
            </a:r>
            <a:r>
              <a:rPr lang="cs-CZ" b="1" dirty="0" smtClean="0"/>
              <a:t>. – jen </a:t>
            </a:r>
            <a:r>
              <a:rPr lang="cs-CZ" b="1" dirty="0"/>
              <a:t>Češi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3238"/>
            <a:ext cx="8784976" cy="4608090"/>
          </a:xfrm>
        </p:spPr>
        <p:txBody>
          <a:bodyPr/>
          <a:lstStyle/>
          <a:p>
            <a:r>
              <a:rPr lang="cs-CZ" sz="1800" dirty="0" smtClean="0"/>
              <a:t>Poláci – nebyli </a:t>
            </a:r>
          </a:p>
          <a:p>
            <a:pPr lvl="1"/>
            <a:r>
              <a:rPr lang="cs-CZ" sz="1600" dirty="0" smtClean="0"/>
              <a:t>relativně malá menšina, navíc jejich region byl a priori německy mluvící oblastí</a:t>
            </a:r>
          </a:p>
          <a:p>
            <a:pPr lvl="1"/>
            <a:r>
              <a:rPr lang="cs-CZ" sz="1600" dirty="0" smtClean="0"/>
              <a:t>Předpisy na území, kde žily, byly známé ABGB, BGB – nebyl důvod k jejich „zvláštní účasti“</a:t>
            </a:r>
          </a:p>
          <a:p>
            <a:r>
              <a:rPr lang="cs-CZ" sz="1800" dirty="0" smtClean="0"/>
              <a:t>Maďaři – nebyli </a:t>
            </a:r>
          </a:p>
          <a:p>
            <a:pPr lvl="1"/>
            <a:r>
              <a:rPr lang="cs-CZ" sz="1600" dirty="0" smtClean="0"/>
              <a:t>postoj k republice spíše negativní, většinou neovládali slovenštinu</a:t>
            </a:r>
          </a:p>
          <a:p>
            <a:pPr lvl="1"/>
            <a:r>
              <a:rPr lang="cs-CZ" sz="1600" dirty="0" smtClean="0"/>
              <a:t>pokud zůstali, živili se jako advokáti (výnosnější)</a:t>
            </a:r>
          </a:p>
          <a:p>
            <a:r>
              <a:rPr lang="cs-CZ" sz="1800" dirty="0"/>
              <a:t>Slováci </a:t>
            </a:r>
            <a:endParaRPr lang="cs-CZ" sz="1800" dirty="0" smtClean="0"/>
          </a:p>
          <a:p>
            <a:pPr lvl="1"/>
            <a:r>
              <a:rPr lang="cs-CZ" sz="1600" dirty="0" smtClean="0"/>
              <a:t>Málo právníků Slovenského původu (i soudy na Slovensku často obsazovány českými soudci – důsledek Maďarizace)</a:t>
            </a:r>
          </a:p>
          <a:p>
            <a:pPr lvl="1"/>
            <a:r>
              <a:rPr lang="cs-CZ" sz="1600" dirty="0" smtClean="0"/>
              <a:t>bylo </a:t>
            </a:r>
            <a:r>
              <a:rPr lang="cs-CZ" sz="1600" dirty="0"/>
              <a:t>nabídnuto x </a:t>
            </a:r>
            <a:r>
              <a:rPr lang="cs-CZ" sz="1600" dirty="0" err="1"/>
              <a:t>Fajnor</a:t>
            </a:r>
            <a:r>
              <a:rPr lang="cs-CZ" sz="1600" dirty="0"/>
              <a:t> i </a:t>
            </a:r>
            <a:r>
              <a:rPr lang="cs-CZ" sz="1600" dirty="0" err="1"/>
              <a:t>Záturecký</a:t>
            </a:r>
            <a:r>
              <a:rPr lang="cs-CZ" sz="1600" dirty="0"/>
              <a:t> </a:t>
            </a:r>
            <a:r>
              <a:rPr lang="cs-CZ" sz="1600" dirty="0" smtClean="0"/>
              <a:t>(nejznámější)odmítli:</a:t>
            </a:r>
          </a:p>
          <a:p>
            <a:pPr lvl="1"/>
            <a:r>
              <a:rPr lang="cs-CZ" sz="1600" dirty="0" smtClean="0"/>
              <a:t>pracovně </a:t>
            </a:r>
            <a:r>
              <a:rPr lang="cs-CZ" sz="1600" dirty="0"/>
              <a:t>zaneprázdněni na soudech  na Slovensku </a:t>
            </a:r>
            <a:r>
              <a:rPr lang="cs-CZ" sz="1600" dirty="0" smtClean="0"/>
              <a:t>nebo výnosnější činnost (advokáti)</a:t>
            </a:r>
          </a:p>
          <a:p>
            <a:pPr lvl="1"/>
            <a:r>
              <a:rPr lang="cs-CZ" sz="1600" dirty="0" smtClean="0"/>
              <a:t>Výsledek: speciální </a:t>
            </a:r>
            <a:r>
              <a:rPr lang="cs-CZ" sz="1600" dirty="0"/>
              <a:t>komise na </a:t>
            </a:r>
            <a:r>
              <a:rPr lang="cs-CZ" sz="1600" dirty="0" smtClean="0"/>
              <a:t>Slovensku)</a:t>
            </a:r>
          </a:p>
          <a:p>
            <a:r>
              <a:rPr lang="cs-CZ" sz="1800" dirty="0" smtClean="0">
                <a:ea typeface="+mn-ea"/>
                <a:cs typeface="+mn-cs"/>
              </a:rPr>
              <a:t>„Pragocentrismus“ – porady byly v Praze – z důvodu dojíždění de facto je lidé z Prahy (stejně nebyli účastni v subkomitétech i profesoři z Brna)</a:t>
            </a:r>
            <a:endParaRPr lang="cs-CZ" sz="1800" dirty="0"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56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908721"/>
            <a:ext cx="4536503" cy="720079"/>
          </a:xfrm>
        </p:spPr>
        <p:txBody>
          <a:bodyPr/>
          <a:lstStyle/>
          <a:p>
            <a:pPr algn="ctr"/>
            <a:r>
              <a:rPr lang="cs-CZ" sz="2400" b="1" dirty="0" smtClean="0"/>
              <a:t>Personální složení </a:t>
            </a:r>
            <a:br>
              <a:rPr lang="cs-CZ" sz="2400" b="1" dirty="0" smtClean="0"/>
            </a:br>
            <a:r>
              <a:rPr lang="cs-CZ" sz="2400" b="1" dirty="0" smtClean="0"/>
              <a:t>mýtus II</a:t>
            </a:r>
            <a:r>
              <a:rPr lang="cs-CZ" sz="2400" b="1" dirty="0" smtClean="0"/>
              <a:t>. </a:t>
            </a:r>
            <a:r>
              <a:rPr lang="cs-CZ" sz="2400" b="1" dirty="0" smtClean="0"/>
              <a:t>– jen Češi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4896544" cy="4752528"/>
          </a:xfrm>
        </p:spPr>
        <p:txBody>
          <a:bodyPr/>
          <a:lstStyle/>
          <a:p>
            <a:r>
              <a:rPr lang="cs-CZ" sz="1400" dirty="0" smtClean="0"/>
              <a:t>Němci – „jazyková překážka“</a:t>
            </a:r>
          </a:p>
          <a:p>
            <a:pPr lvl="1"/>
            <a:r>
              <a:rPr lang="cs-CZ" sz="1400" dirty="0" smtClean="0"/>
              <a:t>Sami Němci navrhovali právníky, kteří česky rozuměli</a:t>
            </a:r>
          </a:p>
          <a:p>
            <a:r>
              <a:rPr lang="cs-CZ" sz="1400" b="1" dirty="0" smtClean="0"/>
              <a:t>prof. Bruno Kafka </a:t>
            </a:r>
            <a:r>
              <a:rPr lang="cs-CZ" sz="1400" dirty="0" smtClean="0"/>
              <a:t>– subkomitét pro rodinné právo</a:t>
            </a:r>
          </a:p>
          <a:p>
            <a:r>
              <a:rPr lang="cs-CZ" sz="1400" b="1" dirty="0" smtClean="0"/>
              <a:t>prof. Egon Weiss </a:t>
            </a:r>
            <a:r>
              <a:rPr lang="cs-CZ" sz="1400" dirty="0" smtClean="0"/>
              <a:t>– subkomitét pro obligační právo(člen i subkomitétu pro věcné právo)</a:t>
            </a:r>
          </a:p>
          <a:p>
            <a:pPr lvl="1"/>
            <a:r>
              <a:rPr lang="cs-CZ" sz="1400" dirty="0" smtClean="0"/>
              <a:t>návrhy předkládali v němčině, komunikovali v němčině</a:t>
            </a:r>
          </a:p>
          <a:p>
            <a:r>
              <a:rPr lang="cs-CZ" sz="1400" b="1" dirty="0" smtClean="0"/>
              <a:t>prof. </a:t>
            </a:r>
            <a:r>
              <a:rPr lang="cs-CZ" sz="1400" b="1" dirty="0" err="1" smtClean="0"/>
              <a:t>Mayr-Harting</a:t>
            </a:r>
            <a:r>
              <a:rPr lang="cs-CZ" sz="1400" b="1" dirty="0" smtClean="0"/>
              <a:t> </a:t>
            </a:r>
            <a:r>
              <a:rPr lang="cs-CZ" sz="1400" dirty="0" smtClean="0"/>
              <a:t>– ministr spravedlnosti, poslanec</a:t>
            </a:r>
          </a:p>
          <a:p>
            <a:r>
              <a:rPr lang="cs-CZ" sz="1400" b="1" dirty="0" smtClean="0"/>
              <a:t>prof. Ernst </a:t>
            </a:r>
            <a:r>
              <a:rPr lang="cs-CZ" sz="1400" b="1" dirty="0" err="1" smtClean="0"/>
              <a:t>Swoboda</a:t>
            </a:r>
            <a:r>
              <a:rPr lang="cs-CZ" sz="1400" b="1" dirty="0" smtClean="0"/>
              <a:t> </a:t>
            </a:r>
            <a:r>
              <a:rPr lang="cs-CZ" sz="1400" dirty="0" smtClean="0"/>
              <a:t>– </a:t>
            </a:r>
            <a:r>
              <a:rPr lang="cs-CZ" sz="1400" dirty="0" err="1" smtClean="0"/>
              <a:t>superrevizní</a:t>
            </a:r>
            <a:r>
              <a:rPr lang="cs-CZ" sz="1400" dirty="0"/>
              <a:t> </a:t>
            </a:r>
            <a:r>
              <a:rPr lang="cs-CZ" sz="1400" dirty="0" smtClean="0"/>
              <a:t>komise</a:t>
            </a:r>
          </a:p>
          <a:p>
            <a:r>
              <a:rPr lang="cs-CZ" sz="1400" dirty="0" smtClean="0"/>
              <a:t>„</a:t>
            </a:r>
            <a:r>
              <a:rPr lang="cs-CZ" sz="1400" dirty="0"/>
              <a:t>pošťuchování“ </a:t>
            </a:r>
            <a:endParaRPr lang="cs-CZ" sz="1400" dirty="0" smtClean="0"/>
          </a:p>
          <a:p>
            <a:pPr lvl="1"/>
            <a:r>
              <a:rPr lang="cs-CZ" sz="1400" dirty="0" smtClean="0"/>
              <a:t>Dr</a:t>
            </a:r>
            <a:r>
              <a:rPr lang="cs-CZ" sz="1400" dirty="0"/>
              <a:t>. Franz </a:t>
            </a:r>
            <a:r>
              <a:rPr lang="cs-CZ" sz="1400" dirty="0" err="1"/>
              <a:t>Wien</a:t>
            </a:r>
            <a:r>
              <a:rPr lang="cs-CZ" sz="1400" dirty="0"/>
              <a:t> –</a:t>
            </a:r>
            <a:r>
              <a:rPr lang="cs-CZ" sz="1400" dirty="0" err="1"/>
              <a:t>Claudi</a:t>
            </a:r>
            <a:r>
              <a:rPr lang="cs-CZ" sz="1400" dirty="0"/>
              <a:t> na českou výzvu odpovídá v němčině – odloženo ad acta </a:t>
            </a:r>
            <a:endParaRPr lang="cs-CZ" sz="1400" dirty="0" smtClean="0"/>
          </a:p>
          <a:p>
            <a:pPr lvl="1"/>
            <a:r>
              <a:rPr lang="cs-CZ" sz="1400" dirty="0" smtClean="0"/>
              <a:t>pořízen </a:t>
            </a:r>
            <a:r>
              <a:rPr lang="cs-CZ" sz="1400" dirty="0"/>
              <a:t>německý překlad osnov vč. důvodových zpráv </a:t>
            </a:r>
            <a:r>
              <a:rPr lang="cs-CZ" sz="1400" dirty="0" smtClean="0"/>
              <a:t>x na překlad malá dotace ministerstva, za její zvýšení intervenovala  na žádost německé komory i </a:t>
            </a:r>
            <a:r>
              <a:rPr lang="cs-CZ" sz="1400" dirty="0"/>
              <a:t>česká advokátní </a:t>
            </a:r>
            <a:r>
              <a:rPr lang="cs-CZ" sz="1400" dirty="0" smtClean="0"/>
              <a:t>komora</a:t>
            </a:r>
            <a:endParaRPr lang="cs-CZ" sz="1400" dirty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Zápatí prezentace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12</a:t>
            </a:fld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36072"/>
            <a:ext cx="3822417" cy="51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15816" y="908721"/>
            <a:ext cx="6048672" cy="2664296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 smtClean="0"/>
              <a:t>Bruno Kafka (1881-1931)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Praha, syn advokáta, židovská rodina, bratranec F. Kafky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 </a:t>
            </a: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 na německé univerzitě v Praze, Heidelbergu a 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Lipsku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 doktor, 1907 soukromý docent, 1912 mimořádný, 1919 řádný profesor na německé univerzitě, byl zvolen rektorem pro rok 1931-1932 ,ale již nenastoupil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a jeden ze zakladatelů Německé pracovní a volební společenství (DAWG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poslanec v parlamentu 1920-1925 a 1929-1931, reprezentant německé menšiny v Praze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listy v nekrologu ocenily, že jeho projevy v parlamentě vynikaly věcností a jako politický odpůrce byl vždy gentlemanem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syn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Alexandre Kafka, </a:t>
            </a: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v letech 1966-1998 výkonným ředitelem MMF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706194" y="3933056"/>
            <a:ext cx="6186286" cy="2448272"/>
          </a:xfrm>
        </p:spPr>
        <p:txBody>
          <a:bodyPr/>
          <a:lstStyle/>
          <a:p>
            <a:pPr marL="0" indent="0">
              <a:buNone/>
            </a:pPr>
            <a:r>
              <a:rPr lang="cs-CZ" sz="1400" b="1" dirty="0" smtClean="0"/>
              <a:t>Robert </a:t>
            </a:r>
            <a:r>
              <a:rPr lang="cs-CZ" sz="1400" b="1" dirty="0" err="1" smtClean="0"/>
              <a:t>Mayr-Harting</a:t>
            </a:r>
            <a:r>
              <a:rPr lang="cs-CZ" sz="1400" b="1" dirty="0" smtClean="0"/>
              <a:t> (1874-1948 Praha)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1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Aspern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studia práv Vídeň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 v Černovicích (UK), specializace římské a občanské právo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1909 profesor německé Karlo-Ferdinandovy univerzity v Praze , 1921-1922 rektor německé univerzity v Praze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a tvůrce programu Německé křesťanskosociální strany lidové (DCV), hlavní autor politiky aktivismu (1922 – spolupráce s čsl. </a:t>
            </a:r>
            <a:r>
              <a:rPr lang="cs-CZ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státem</a:t>
            </a: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1920-1925 senátor , 1925-1938 poslanec, 1926-1929 ministr spravedlnosti (Švehlova a </a:t>
            </a:r>
            <a:r>
              <a:rPr lang="cs-CZ" sz="1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Udržalova</a:t>
            </a: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vláda)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anšlusu Rakouska spolu s ostatními přestoupil do SdP, od r. 1938 odešel do ústraní a již se politicky neangažoval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Zápatí prezentace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13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166641" cy="24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878781" cy="244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876764" cy="503237"/>
          </a:xfrm>
        </p:spPr>
        <p:txBody>
          <a:bodyPr/>
          <a:lstStyle/>
          <a:p>
            <a:pPr algn="ctr"/>
            <a:r>
              <a:rPr lang="cs-CZ" sz="2400" b="1" dirty="0" smtClean="0"/>
              <a:t>Personální složení </a:t>
            </a:r>
            <a:r>
              <a:rPr lang="cs-CZ" sz="2400" b="1" dirty="0" smtClean="0"/>
              <a:t>mýtus </a:t>
            </a:r>
            <a:r>
              <a:rPr lang="cs-CZ" sz="2400" b="1" dirty="0" smtClean="0"/>
              <a:t>III. </a:t>
            </a:r>
            <a:r>
              <a:rPr lang="cs-CZ" sz="2400" b="1" dirty="0" smtClean="0"/>
              <a:t>- pragocentrismus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66624"/>
            <a:ext cx="6675876" cy="1872207"/>
          </a:xfrm>
        </p:spPr>
        <p:txBody>
          <a:bodyPr/>
          <a:lstStyle/>
          <a:p>
            <a:r>
              <a:rPr lang="cs-CZ" sz="1600" dirty="0" smtClean="0"/>
              <a:t>Většina osob byla z Prahy a okolí (tj. dnešní Praha)</a:t>
            </a:r>
          </a:p>
          <a:p>
            <a:r>
              <a:rPr lang="cs-CZ" sz="1600" dirty="0" smtClean="0"/>
              <a:t>Praktické důvody proč ne odjinud:</a:t>
            </a:r>
          </a:p>
          <a:p>
            <a:pPr lvl="1"/>
            <a:r>
              <a:rPr lang="cs-CZ" sz="1400" dirty="0" smtClean="0"/>
              <a:t>Pracovní vytíženost (</a:t>
            </a:r>
            <a:r>
              <a:rPr lang="cs-CZ" sz="1400" dirty="0" err="1" smtClean="0"/>
              <a:t>Fajnor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Dostupnost - schůzky byly často týdenní</a:t>
            </a:r>
          </a:p>
          <a:p>
            <a:pPr lvl="1"/>
            <a:r>
              <a:rPr lang="cs-CZ" sz="1400" dirty="0"/>
              <a:t>Nebyla averze vůči „mimopražským</a:t>
            </a:r>
            <a:r>
              <a:rPr lang="cs-CZ" sz="1400" dirty="0" smtClean="0"/>
              <a:t>“ x osobní spory (Krčmář x Sedláček)</a:t>
            </a:r>
            <a:endParaRPr lang="cs-CZ" sz="1400" dirty="0"/>
          </a:p>
          <a:p>
            <a:pPr lvl="1"/>
            <a:r>
              <a:rPr lang="cs-CZ" sz="1400" dirty="0" smtClean="0"/>
              <a:t>Nesouhlas s koncepcí práce (např. J. Sedláček)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14</a:t>
            </a:fld>
            <a:endParaRPr lang="cs-CZ" alt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75982"/>
            <a:ext cx="1872208" cy="261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12160" y="3746609"/>
            <a:ext cx="3024336" cy="253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cs-CZ" altLang="cs-CZ" sz="1400" b="1" dirty="0"/>
              <a:t>Jaromír Sedláček (1885-1945)</a:t>
            </a:r>
            <a:endParaRPr lang="cs-CZ" altLang="cs-C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Slavkov u Brna, studia práv Vídeň, Praha, Berlín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desetiletá justiční praxe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brněnské právnické fakulty od r. 1921 </a:t>
            </a:r>
            <a:r>
              <a:rPr lang="cs-CZ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(původně působil na VUT v Brně)</a:t>
            </a:r>
            <a:endParaRPr lang="cs-CZ" alt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děkan </a:t>
            </a:r>
            <a:r>
              <a:rPr lang="cs-CZ" alt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PrF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1926/27 a 1934/35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komise pro </a:t>
            </a:r>
            <a:r>
              <a:rPr lang="cs-CZ" alt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superrevizi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osnovy občanského zákoníku (1935-36)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prof. Roučkem hlavní redaktor šestidílného </a:t>
            </a:r>
            <a:r>
              <a:rPr lang="cs-CZ" alt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Komentáře k čsl. obecnému občanskému zákoníku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(1935-37)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" y="3789040"/>
            <a:ext cx="5825849" cy="26018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9786" y="3438831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Dopis prof. Sedláčka ministerstvu spravedlnosti z 27. 1. 1932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2400" cy="503237"/>
          </a:xfrm>
        </p:spPr>
        <p:txBody>
          <a:bodyPr/>
          <a:lstStyle/>
          <a:p>
            <a:pPr algn="ctr"/>
            <a:r>
              <a:rPr lang="cs-CZ" b="1" dirty="0" smtClean="0"/>
              <a:t>Inspirační 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896544"/>
          </a:xfrm>
        </p:spPr>
        <p:txBody>
          <a:bodyPr/>
          <a:lstStyle/>
          <a:p>
            <a:pPr marL="457200" indent="-457200"/>
            <a:r>
              <a:rPr lang="sk-SK" altLang="cs-CZ" sz="2000" b="1" dirty="0"/>
              <a:t>H</a:t>
            </a:r>
            <a:r>
              <a:rPr lang="sk-SK" altLang="cs-CZ" sz="2000" b="1" dirty="0" smtClean="0"/>
              <a:t>lavní </a:t>
            </a:r>
            <a:r>
              <a:rPr lang="sk-SK" altLang="cs-CZ" sz="2000" b="1" dirty="0"/>
              <a:t>zdroj </a:t>
            </a:r>
            <a:r>
              <a:rPr lang="sk-SK" altLang="cs-CZ" sz="2000" b="1" i="1" dirty="0"/>
              <a:t>ABGB</a:t>
            </a:r>
            <a:r>
              <a:rPr lang="sk-SK" altLang="cs-CZ" sz="2000" b="1" dirty="0"/>
              <a:t> – </a:t>
            </a:r>
            <a:r>
              <a:rPr lang="cs-CZ" altLang="cs-CZ" sz="2000" dirty="0"/>
              <a:t>„měl býti jen upraven a zmodernizován“ – mírná revize </a:t>
            </a:r>
            <a:r>
              <a:rPr lang="cs-CZ" altLang="cs-CZ" sz="2000" dirty="0" smtClean="0"/>
              <a:t>jiné inspirace (dle</a:t>
            </a:r>
            <a:r>
              <a:rPr lang="sk-SK" altLang="cs-CZ" sz="2000" dirty="0" smtClean="0"/>
              <a:t> </a:t>
            </a:r>
            <a:r>
              <a:rPr lang="sk-SK" altLang="cs-CZ" sz="2000" dirty="0" err="1"/>
              <a:t>důvodové</a:t>
            </a:r>
            <a:r>
              <a:rPr lang="sk-SK" altLang="cs-CZ" sz="2000" dirty="0"/>
              <a:t> </a:t>
            </a:r>
            <a:r>
              <a:rPr lang="sk-SK" altLang="cs-CZ" sz="2000" dirty="0" err="1" smtClean="0"/>
              <a:t>zprávy</a:t>
            </a:r>
            <a:r>
              <a:rPr lang="sk-SK" altLang="cs-CZ" sz="2000" dirty="0" smtClean="0"/>
              <a:t>): </a:t>
            </a:r>
            <a:endParaRPr lang="sk-SK" altLang="cs-CZ" sz="2000" dirty="0"/>
          </a:p>
          <a:p>
            <a:pPr marL="457200" indent="-457200"/>
            <a:r>
              <a:rPr lang="sk-SK" altLang="cs-CZ" sz="2000" dirty="0" err="1"/>
              <a:t>právní</a:t>
            </a:r>
            <a:r>
              <a:rPr lang="sk-SK" altLang="cs-CZ" sz="2000" dirty="0"/>
              <a:t> </a:t>
            </a:r>
            <a:r>
              <a:rPr lang="sk-SK" altLang="cs-CZ" sz="2000" dirty="0" err="1"/>
              <a:t>věda</a:t>
            </a:r>
            <a:r>
              <a:rPr lang="sk-SK" altLang="cs-CZ" sz="2000" dirty="0"/>
              <a:t> (54x)</a:t>
            </a:r>
          </a:p>
          <a:p>
            <a:pPr marL="457200" indent="-457200"/>
            <a:r>
              <a:rPr lang="sk-SK" altLang="cs-CZ" sz="2000" dirty="0"/>
              <a:t>recipované </a:t>
            </a:r>
            <a:r>
              <a:rPr lang="sk-SK" altLang="cs-CZ" sz="2000" dirty="0" err="1"/>
              <a:t>rakouské</a:t>
            </a:r>
            <a:r>
              <a:rPr lang="sk-SK" altLang="cs-CZ" sz="2000" dirty="0"/>
              <a:t> </a:t>
            </a:r>
            <a:r>
              <a:rPr lang="sk-SK" altLang="cs-CZ" sz="2000" dirty="0" err="1"/>
              <a:t>předpisy</a:t>
            </a:r>
            <a:r>
              <a:rPr lang="sk-SK" altLang="cs-CZ" sz="2000" dirty="0"/>
              <a:t> (38x) </a:t>
            </a:r>
          </a:p>
          <a:p>
            <a:pPr marL="457200" indent="-457200"/>
            <a:r>
              <a:rPr lang="sk-SK" altLang="cs-CZ" sz="2000" dirty="0"/>
              <a:t>československé </a:t>
            </a:r>
            <a:r>
              <a:rPr lang="sk-SK" altLang="cs-CZ" sz="2000" dirty="0" err="1"/>
              <a:t>předpisy</a:t>
            </a:r>
            <a:r>
              <a:rPr lang="sk-SK" altLang="cs-CZ" sz="2000" dirty="0"/>
              <a:t> (12x) </a:t>
            </a:r>
          </a:p>
          <a:p>
            <a:pPr marL="457200" indent="-457200"/>
            <a:r>
              <a:rPr lang="sk-SK" altLang="cs-CZ" sz="2000" dirty="0" err="1"/>
              <a:t>judikatura</a:t>
            </a:r>
            <a:r>
              <a:rPr lang="sk-SK" altLang="cs-CZ" sz="2000" dirty="0"/>
              <a:t> (6x)</a:t>
            </a:r>
          </a:p>
          <a:p>
            <a:pPr marL="457200" indent="-457200"/>
            <a:r>
              <a:rPr lang="sk-SK" altLang="cs-CZ" sz="2000" dirty="0"/>
              <a:t>recipované </a:t>
            </a:r>
            <a:r>
              <a:rPr lang="sk-SK" altLang="cs-CZ" sz="2000" dirty="0" err="1"/>
              <a:t>uherské</a:t>
            </a:r>
            <a:r>
              <a:rPr lang="sk-SK" altLang="cs-CZ" sz="2000" dirty="0"/>
              <a:t> právo/právo na Slovensku (2x)  </a:t>
            </a:r>
          </a:p>
          <a:p>
            <a:pPr marL="457200" indent="-457200"/>
            <a:r>
              <a:rPr lang="sk-SK" altLang="cs-CZ" sz="2000" dirty="0"/>
              <a:t>zahraniční úpravy </a:t>
            </a:r>
            <a:endParaRPr lang="sk-SK" altLang="cs-CZ" sz="2000" dirty="0" smtClean="0"/>
          </a:p>
          <a:p>
            <a:pPr marL="857250" lvl="1" indent="-457200"/>
            <a:r>
              <a:rPr lang="sk-SK" altLang="cs-CZ" sz="1800" dirty="0" err="1" smtClean="0"/>
              <a:t>francouzský</a:t>
            </a:r>
            <a:r>
              <a:rPr lang="sk-SK" altLang="cs-CZ" sz="1800" dirty="0" smtClean="0"/>
              <a:t> </a:t>
            </a:r>
            <a:r>
              <a:rPr lang="sk-SK" altLang="cs-CZ" sz="1800" i="1" dirty="0" err="1"/>
              <a:t>Code</a:t>
            </a:r>
            <a:r>
              <a:rPr lang="sk-SK" altLang="cs-CZ" sz="1800" i="1" dirty="0"/>
              <a:t> civil</a:t>
            </a:r>
            <a:r>
              <a:rPr lang="sk-SK" altLang="cs-CZ" sz="1800" dirty="0"/>
              <a:t> (</a:t>
            </a:r>
            <a:r>
              <a:rPr lang="sk-SK" altLang="cs-CZ" sz="1800" dirty="0" smtClean="0"/>
              <a:t>1x)</a:t>
            </a:r>
          </a:p>
          <a:p>
            <a:pPr marL="857250" lvl="1" indent="-457200"/>
            <a:r>
              <a:rPr lang="sk-SK" altLang="cs-CZ" sz="1800" dirty="0" err="1" smtClean="0"/>
              <a:t>švýcarský</a:t>
            </a:r>
            <a:r>
              <a:rPr lang="sk-SK" altLang="cs-CZ" sz="1800" dirty="0" smtClean="0"/>
              <a:t> </a:t>
            </a:r>
            <a:r>
              <a:rPr lang="sk-SK" altLang="cs-CZ" sz="1800" i="1" dirty="0"/>
              <a:t>ZGB</a:t>
            </a:r>
            <a:r>
              <a:rPr lang="sk-SK" altLang="cs-CZ" sz="1800" dirty="0"/>
              <a:t> (9x</a:t>
            </a:r>
            <a:r>
              <a:rPr lang="sk-SK" altLang="cs-CZ" sz="1800" dirty="0" smtClean="0"/>
              <a:t>)</a:t>
            </a:r>
          </a:p>
          <a:p>
            <a:pPr marL="857250" lvl="1" indent="-457200"/>
            <a:r>
              <a:rPr lang="sk-SK" altLang="cs-CZ" sz="1800" dirty="0" err="1" smtClean="0"/>
              <a:t>německý</a:t>
            </a:r>
            <a:r>
              <a:rPr lang="sk-SK" altLang="cs-CZ" sz="1800" dirty="0" smtClean="0"/>
              <a:t> </a:t>
            </a:r>
            <a:r>
              <a:rPr lang="sk-SK" altLang="cs-CZ" sz="1800" i="1" dirty="0"/>
              <a:t>BGB</a:t>
            </a:r>
            <a:r>
              <a:rPr lang="sk-SK" altLang="cs-CZ" sz="1800" dirty="0"/>
              <a:t> (23x</a:t>
            </a:r>
            <a:r>
              <a:rPr lang="sk-SK" altLang="cs-CZ" sz="1800" dirty="0" smtClean="0"/>
              <a:t>)</a:t>
            </a:r>
          </a:p>
          <a:p>
            <a:pPr marL="857250" lvl="1" indent="-457200"/>
            <a:r>
              <a:rPr lang="sk-SK" altLang="cs-CZ" sz="1800" dirty="0" err="1" smtClean="0"/>
              <a:t>uherská</a:t>
            </a:r>
            <a:r>
              <a:rPr lang="sk-SK" altLang="cs-CZ" sz="1800" dirty="0" smtClean="0"/>
              <a:t> </a:t>
            </a:r>
            <a:r>
              <a:rPr lang="sk-SK" altLang="cs-CZ" sz="1800" dirty="0"/>
              <a:t>osnova 1913 (7x) </a:t>
            </a:r>
            <a:endParaRPr lang="sk-SK" altLang="cs-CZ" sz="1800" dirty="0" smtClean="0"/>
          </a:p>
          <a:p>
            <a:pPr marL="857250" lvl="1" indent="-457200"/>
            <a:r>
              <a:rPr lang="sk-SK" altLang="cs-CZ" sz="1800" dirty="0" err="1" smtClean="0"/>
              <a:t>vídeňská</a:t>
            </a:r>
            <a:r>
              <a:rPr lang="sk-SK" altLang="cs-CZ" sz="1800" dirty="0" smtClean="0"/>
              <a:t> </a:t>
            </a:r>
            <a:r>
              <a:rPr lang="sk-SK" altLang="cs-CZ" sz="1800" dirty="0"/>
              <a:t>osnova </a:t>
            </a:r>
            <a:r>
              <a:rPr lang="sk-SK" altLang="cs-CZ" sz="1800" dirty="0" err="1"/>
              <a:t>mezinárodního</a:t>
            </a:r>
            <a:r>
              <a:rPr lang="sk-SK" altLang="cs-CZ" sz="1800" dirty="0"/>
              <a:t> práva </a:t>
            </a:r>
            <a:r>
              <a:rPr lang="sk-SK" altLang="cs-CZ" sz="1800" dirty="0" err="1"/>
              <a:t>soukromého</a:t>
            </a:r>
            <a:r>
              <a:rPr lang="sk-SK" altLang="cs-CZ" sz="1800" dirty="0"/>
              <a:t> </a:t>
            </a:r>
            <a:r>
              <a:rPr lang="sk-SK" altLang="cs-CZ" sz="1800" dirty="0" err="1"/>
              <a:t>jako</a:t>
            </a:r>
            <a:r>
              <a:rPr lang="sk-SK" altLang="cs-CZ" sz="1800" dirty="0"/>
              <a:t> </a:t>
            </a:r>
            <a:r>
              <a:rPr lang="sk-SK" altLang="cs-CZ" sz="1800" dirty="0" err="1"/>
              <a:t>celek</a:t>
            </a:r>
            <a:endParaRPr lang="cs-CZ" altLang="cs-CZ" sz="18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2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672408" cy="503237"/>
          </a:xfrm>
        </p:spPr>
        <p:txBody>
          <a:bodyPr/>
          <a:lstStyle/>
          <a:p>
            <a:pPr algn="ctr"/>
            <a:r>
              <a:rPr lang="cs-CZ" sz="2400" b="1" dirty="0" smtClean="0"/>
              <a:t>Osnova 1937 - 1946</a:t>
            </a:r>
            <a:endParaRPr lang="cs-CZ" sz="2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0" y="1124744"/>
            <a:ext cx="4462659" cy="22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010"/>
            <a:ext cx="4461669" cy="333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5040" y="1412776"/>
            <a:ext cx="4264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Meziministerská jednání - Osnova 1937: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Meziministerská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 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Otázka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předána k projednání na vládní úrovni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listopadu 1936 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 ukončena – definitivní redakce osnovy</a:t>
            </a:r>
          </a:p>
          <a:p>
            <a:pPr algn="l"/>
            <a:r>
              <a:rPr lang="cs-C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Ústavněprávní podvýbory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podvýborů od jara 1937 do léta 1938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Řada pozměňovacích návrhů, některé dost zásadně měnící koncepci osnovy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Řada návrhů se blíží slovenskému právu (nález pokladu, zavedení koakvizice – tj. společného majetku manželů, odpovědnost za dluhy preferována omezená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Osnova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Objevila se po vyřešení poválečných věcí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Její text byl publikován v </a:t>
            </a:r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Právnom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obzoru x po únoru 1948 byla publikace zastavena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1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A06FAF-65B2-4086-97E6-03C7B8C05EED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Přehled literatury a pramenů</a:t>
            </a:r>
            <a:endParaRPr lang="cs-CZ" altLang="cs-CZ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3238"/>
            <a:ext cx="8424936" cy="4536082"/>
          </a:xfrm>
          <a:ln/>
        </p:spPr>
        <p:txBody>
          <a:bodyPr/>
          <a:lstStyle/>
          <a:p>
            <a:pPr marL="0" indent="0">
              <a:buNone/>
            </a:pPr>
            <a:r>
              <a:rPr lang="cs-CZ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Články</a:t>
            </a:r>
          </a:p>
          <a:p>
            <a:r>
              <a:rPr lang="cs-CZ" sz="1100" dirty="0" smtClean="0">
                <a:solidFill>
                  <a:schemeClr val="tx1"/>
                </a:solidFill>
              </a:rPr>
              <a:t>GÁBRIŠ</a:t>
            </a:r>
            <a:r>
              <a:rPr lang="cs-CZ" sz="1100" dirty="0">
                <a:solidFill>
                  <a:schemeClr val="tx1"/>
                </a:solidFill>
              </a:rPr>
              <a:t>, T., </a:t>
            </a:r>
            <a:r>
              <a:rPr lang="cs-CZ" sz="1100" dirty="0" err="1">
                <a:solidFill>
                  <a:schemeClr val="tx1"/>
                </a:solidFill>
              </a:rPr>
              <a:t>Revízia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vecného</a:t>
            </a:r>
            <a:r>
              <a:rPr lang="cs-CZ" sz="1100" dirty="0">
                <a:solidFill>
                  <a:schemeClr val="tx1"/>
                </a:solidFill>
              </a:rPr>
              <a:t> a </a:t>
            </a:r>
            <a:r>
              <a:rPr lang="cs-CZ" sz="1100" dirty="0" err="1">
                <a:solidFill>
                  <a:schemeClr val="tx1"/>
                </a:solidFill>
              </a:rPr>
              <a:t>záväzkového</a:t>
            </a:r>
            <a:r>
              <a:rPr lang="cs-CZ" sz="1100" dirty="0">
                <a:solidFill>
                  <a:schemeClr val="tx1"/>
                </a:solidFill>
              </a:rPr>
              <a:t> práva v procese </a:t>
            </a:r>
            <a:r>
              <a:rPr lang="cs-CZ" sz="1100" dirty="0" err="1">
                <a:solidFill>
                  <a:schemeClr val="tx1"/>
                </a:solidFill>
              </a:rPr>
              <a:t>unifikácie</a:t>
            </a:r>
            <a:r>
              <a:rPr lang="cs-CZ" sz="1100" dirty="0">
                <a:solidFill>
                  <a:schemeClr val="tx1"/>
                </a:solidFill>
              </a:rPr>
              <a:t> československého </a:t>
            </a:r>
            <a:r>
              <a:rPr lang="cs-CZ" sz="1100" dirty="0" err="1">
                <a:solidFill>
                  <a:schemeClr val="tx1"/>
                </a:solidFill>
              </a:rPr>
              <a:t>občianského</a:t>
            </a:r>
            <a:r>
              <a:rPr lang="cs-CZ" sz="1100" dirty="0">
                <a:solidFill>
                  <a:schemeClr val="tx1"/>
                </a:solidFill>
              </a:rPr>
              <a:t> práva v </a:t>
            </a:r>
            <a:r>
              <a:rPr lang="cs-CZ" sz="1100" dirty="0" err="1">
                <a:solidFill>
                  <a:schemeClr val="tx1"/>
                </a:solidFill>
              </a:rPr>
              <a:t>rokoch</a:t>
            </a:r>
            <a:r>
              <a:rPr lang="cs-CZ" sz="1100" dirty="0">
                <a:solidFill>
                  <a:schemeClr val="tx1"/>
                </a:solidFill>
              </a:rPr>
              <a:t> 1918-1938. In: J. Dvořák, K. Malý a kol., 200 let Všeobecného občanského zákoníku. Praha: </a:t>
            </a:r>
            <a:r>
              <a:rPr lang="cs-CZ" sz="1100" dirty="0" err="1">
                <a:solidFill>
                  <a:schemeClr val="tx1"/>
                </a:solidFill>
              </a:rPr>
              <a:t>Wolters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Kluwer</a:t>
            </a:r>
            <a:r>
              <a:rPr lang="cs-CZ" sz="1100" dirty="0">
                <a:solidFill>
                  <a:schemeClr val="tx1"/>
                </a:solidFill>
              </a:rPr>
              <a:t>, 2011, s. 105-129</a:t>
            </a:r>
            <a:endParaRPr lang="cs-CZ" sz="1100" dirty="0" smtClean="0">
              <a:solidFill>
                <a:schemeClr val="tx1"/>
              </a:solidFill>
            </a:endParaRPr>
          </a:p>
          <a:p>
            <a:r>
              <a:rPr lang="cs-CZ" sz="1100" dirty="0" smtClean="0">
                <a:solidFill>
                  <a:schemeClr val="tx1"/>
                </a:solidFill>
              </a:rPr>
              <a:t>HORÁK</a:t>
            </a:r>
            <a:r>
              <a:rPr lang="cs-CZ" sz="1100" dirty="0">
                <a:solidFill>
                  <a:schemeClr val="tx1"/>
                </a:solidFill>
              </a:rPr>
              <a:t>, O. Dějiny kodifikace soukromého práva v českých zemích. In MELZER, F., TÉGL, P. (</a:t>
            </a:r>
            <a:r>
              <a:rPr lang="cs-CZ" sz="1100" dirty="0" err="1">
                <a:solidFill>
                  <a:schemeClr val="tx1"/>
                </a:solidFill>
              </a:rPr>
              <a:t>edd</a:t>
            </a:r>
            <a:r>
              <a:rPr lang="cs-CZ" sz="1100" dirty="0">
                <a:solidFill>
                  <a:schemeClr val="tx1"/>
                </a:solidFill>
              </a:rPr>
              <a:t>.). </a:t>
            </a:r>
            <a:r>
              <a:rPr lang="cs-CZ" sz="1100" i="1" dirty="0">
                <a:solidFill>
                  <a:schemeClr val="tx1"/>
                </a:solidFill>
              </a:rPr>
              <a:t>Občanský zákoník – velký komentář. Svazek I – § 1–117 Obecná ustanovení. </a:t>
            </a:r>
            <a:r>
              <a:rPr lang="cs-CZ" sz="1100" dirty="0">
                <a:solidFill>
                  <a:schemeClr val="tx1"/>
                </a:solidFill>
              </a:rPr>
              <a:t>Praha: </a:t>
            </a:r>
            <a:r>
              <a:rPr lang="cs-CZ" sz="1100" dirty="0" err="1">
                <a:solidFill>
                  <a:schemeClr val="tx1"/>
                </a:solidFill>
              </a:rPr>
              <a:t>Leges</a:t>
            </a:r>
            <a:r>
              <a:rPr lang="cs-CZ" sz="1100" dirty="0">
                <a:solidFill>
                  <a:schemeClr val="tx1"/>
                </a:solidFill>
              </a:rPr>
              <a:t>, 2013, s. XXVII–LVII. </a:t>
            </a:r>
          </a:p>
          <a:p>
            <a:r>
              <a:rPr lang="cs-CZ" sz="1100" dirty="0">
                <a:solidFill>
                  <a:schemeClr val="tx1"/>
                </a:solidFill>
              </a:rPr>
              <a:t>KUKLÍK, J. Pokusy o přijetí československého občanského zákoníku 1918-1948. In: J. Dvořák, K. Malý a kol., </a:t>
            </a:r>
            <a:r>
              <a:rPr lang="cs-CZ" sz="1100" i="1" dirty="0">
                <a:solidFill>
                  <a:schemeClr val="tx1"/>
                </a:solidFill>
              </a:rPr>
              <a:t>200 let Všeobecného občanského zákoníku</a:t>
            </a:r>
            <a:r>
              <a:rPr lang="cs-CZ" sz="1100" dirty="0">
                <a:solidFill>
                  <a:schemeClr val="tx1"/>
                </a:solidFill>
              </a:rPr>
              <a:t>. Praha: </a:t>
            </a:r>
            <a:r>
              <a:rPr lang="cs-CZ" sz="1100" dirty="0" err="1">
                <a:solidFill>
                  <a:schemeClr val="tx1"/>
                </a:solidFill>
              </a:rPr>
              <a:t>Wolters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Kluwer</a:t>
            </a:r>
            <a:r>
              <a:rPr lang="cs-CZ" sz="1100" dirty="0">
                <a:solidFill>
                  <a:schemeClr val="tx1"/>
                </a:solidFill>
              </a:rPr>
              <a:t>, 2011, s. 93-104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100" dirty="0">
                <a:solidFill>
                  <a:schemeClr val="tx1"/>
                </a:solidFill>
              </a:rPr>
              <a:t>LACLAVÍKOVÁ, M., </a:t>
            </a:r>
            <a:r>
              <a:rPr lang="cs-CZ" sz="1100" dirty="0" err="1">
                <a:solidFill>
                  <a:schemeClr val="tx1"/>
                </a:solidFill>
              </a:rPr>
              <a:t>Riešenie</a:t>
            </a:r>
            <a:r>
              <a:rPr lang="cs-CZ" sz="1100" dirty="0">
                <a:solidFill>
                  <a:schemeClr val="tx1"/>
                </a:solidFill>
              </a:rPr>
              <a:t> problému </a:t>
            </a:r>
            <a:r>
              <a:rPr lang="cs-CZ" sz="1100" dirty="0" err="1">
                <a:solidFill>
                  <a:schemeClr val="tx1"/>
                </a:solidFill>
              </a:rPr>
              <a:t>unifikácie</a:t>
            </a:r>
            <a:r>
              <a:rPr lang="cs-CZ" sz="1100" dirty="0">
                <a:solidFill>
                  <a:schemeClr val="tx1"/>
                </a:solidFill>
              </a:rPr>
              <a:t> a </a:t>
            </a:r>
            <a:r>
              <a:rPr lang="cs-CZ" sz="1100" dirty="0" err="1">
                <a:solidFill>
                  <a:schemeClr val="tx1"/>
                </a:solidFill>
              </a:rPr>
              <a:t>kodifikácie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súkromnoprávnych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noriem</a:t>
            </a:r>
            <a:r>
              <a:rPr lang="cs-CZ" sz="1100" dirty="0">
                <a:solidFill>
                  <a:schemeClr val="tx1"/>
                </a:solidFill>
              </a:rPr>
              <a:t> v </a:t>
            </a:r>
            <a:r>
              <a:rPr lang="cs-CZ" sz="1100" dirty="0" err="1" smtClean="0">
                <a:solidFill>
                  <a:schemeClr val="tx1"/>
                </a:solidFill>
              </a:rPr>
              <a:t>medzivojnovom</a:t>
            </a:r>
            <a:r>
              <a:rPr lang="cs-CZ" sz="1100" dirty="0" smtClean="0">
                <a:solidFill>
                  <a:schemeClr val="tx1"/>
                </a:solidFill>
              </a:rPr>
              <a:t> </a:t>
            </a:r>
            <a:r>
              <a:rPr lang="cs-CZ" sz="1100" dirty="0">
                <a:solidFill>
                  <a:schemeClr val="tx1"/>
                </a:solidFill>
              </a:rPr>
              <a:t>Československu a Polsku. In: </a:t>
            </a:r>
            <a:r>
              <a:rPr lang="cs-CZ" sz="1100" dirty="0" err="1">
                <a:solidFill>
                  <a:schemeClr val="tx1"/>
                </a:solidFill>
              </a:rPr>
              <a:t>Schelle</a:t>
            </a:r>
            <a:r>
              <a:rPr lang="cs-CZ" sz="1100" dirty="0">
                <a:solidFill>
                  <a:schemeClr val="tx1"/>
                </a:solidFill>
              </a:rPr>
              <a:t>, K. (</a:t>
            </a:r>
            <a:r>
              <a:rPr lang="cs-CZ" sz="1100" dirty="0" err="1">
                <a:solidFill>
                  <a:schemeClr val="tx1"/>
                </a:solidFill>
              </a:rPr>
              <a:t>ed</a:t>
            </a:r>
            <a:r>
              <a:rPr lang="cs-CZ" sz="1100" dirty="0">
                <a:solidFill>
                  <a:schemeClr val="tx1"/>
                </a:solidFill>
              </a:rPr>
              <a:t>.): Vývoj právních kodifikací. Brno, Masarykova univerzita, 2004, s. 187-219. </a:t>
            </a:r>
            <a:endParaRPr lang="cs-CZ" sz="1100" dirty="0" smtClean="0">
              <a:solidFill>
                <a:schemeClr val="tx1"/>
              </a:solidFill>
            </a:endParaRPr>
          </a:p>
          <a:p>
            <a:r>
              <a:rPr lang="cs-CZ" sz="1100" dirty="0" smtClean="0">
                <a:solidFill>
                  <a:schemeClr val="tx1"/>
                </a:solidFill>
              </a:rPr>
              <a:t>LUBY</a:t>
            </a:r>
            <a:r>
              <a:rPr lang="cs-CZ" sz="1100" b="1" dirty="0">
                <a:solidFill>
                  <a:schemeClr val="tx1"/>
                </a:solidFill>
              </a:rPr>
              <a:t>, </a:t>
            </a:r>
            <a:r>
              <a:rPr lang="cs-CZ" sz="1100" dirty="0">
                <a:solidFill>
                  <a:schemeClr val="tx1"/>
                </a:solidFill>
              </a:rPr>
              <a:t>Š., </a:t>
            </a:r>
            <a:r>
              <a:rPr lang="cs-CZ" sz="1100" dirty="0" err="1">
                <a:solidFill>
                  <a:schemeClr val="tx1"/>
                </a:solidFill>
              </a:rPr>
              <a:t>Unifikačné</a:t>
            </a:r>
            <a:r>
              <a:rPr lang="cs-CZ" sz="1100" dirty="0">
                <a:solidFill>
                  <a:schemeClr val="tx1"/>
                </a:solidFill>
              </a:rPr>
              <a:t> snahy v oblasti československého </a:t>
            </a:r>
            <a:r>
              <a:rPr lang="cs-CZ" sz="1100" dirty="0" err="1">
                <a:solidFill>
                  <a:schemeClr val="tx1"/>
                </a:solidFill>
              </a:rPr>
              <a:t>súkromného</a:t>
            </a:r>
            <a:r>
              <a:rPr lang="cs-CZ" sz="1100" dirty="0">
                <a:solidFill>
                  <a:schemeClr val="tx1"/>
                </a:solidFill>
              </a:rPr>
              <a:t> práva v </a:t>
            </a:r>
            <a:r>
              <a:rPr lang="cs-CZ" sz="1100" dirty="0" err="1">
                <a:solidFill>
                  <a:schemeClr val="tx1"/>
                </a:solidFill>
              </a:rPr>
              <a:t>rokoch</a:t>
            </a:r>
            <a:r>
              <a:rPr lang="cs-CZ" sz="1100" dirty="0">
                <a:solidFill>
                  <a:schemeClr val="tx1"/>
                </a:solidFill>
              </a:rPr>
              <a:t> 1918-1948. </a:t>
            </a:r>
            <a:r>
              <a:rPr lang="cs-CZ" sz="1100" i="1" dirty="0" err="1">
                <a:solidFill>
                  <a:schemeClr val="tx1"/>
                </a:solidFill>
              </a:rPr>
              <a:t>Právny</a:t>
            </a:r>
            <a:r>
              <a:rPr lang="cs-CZ" sz="1100" i="1" dirty="0">
                <a:solidFill>
                  <a:schemeClr val="tx1"/>
                </a:solidFill>
              </a:rPr>
              <a:t> obzor, </a:t>
            </a:r>
            <a:r>
              <a:rPr lang="cs-CZ" sz="1100" dirty="0">
                <a:solidFill>
                  <a:schemeClr val="tx1"/>
                </a:solidFill>
              </a:rPr>
              <a:t>1967</a:t>
            </a:r>
            <a:r>
              <a:rPr lang="cs-CZ" sz="1100" b="1" dirty="0">
                <a:solidFill>
                  <a:schemeClr val="tx1"/>
                </a:solidFill>
              </a:rPr>
              <a:t>, </a:t>
            </a:r>
            <a:r>
              <a:rPr lang="cs-CZ" sz="1100" dirty="0">
                <a:solidFill>
                  <a:schemeClr val="tx1"/>
                </a:solidFill>
              </a:rPr>
              <a:t>roč. 50, č. 6, s. </a:t>
            </a:r>
            <a:r>
              <a:rPr lang="cs-CZ" sz="1100" dirty="0" smtClean="0">
                <a:solidFill>
                  <a:schemeClr val="tx1"/>
                </a:solidFill>
              </a:rPr>
              <a:t>571–586</a:t>
            </a:r>
          </a:p>
          <a:p>
            <a:r>
              <a:rPr lang="cs-CZ" sz="1100" dirty="0">
                <a:solidFill>
                  <a:schemeClr val="tx1"/>
                </a:solidFill>
              </a:rPr>
              <a:t>ROUČEK, Fr., SEDLÁČEK, J., </a:t>
            </a:r>
            <a:r>
              <a:rPr lang="cs-CZ" sz="1100" i="1" dirty="0">
                <a:solidFill>
                  <a:schemeClr val="tx1"/>
                </a:solidFill>
              </a:rPr>
              <a:t>Komentář k československému obecnému zákoníku občanskému a občanské právo platné na Slovensku a Podkarpatské Rusi. </a:t>
            </a:r>
            <a:r>
              <a:rPr lang="cs-CZ" sz="1100" i="1" dirty="0" smtClean="0">
                <a:solidFill>
                  <a:schemeClr val="tx1"/>
                </a:solidFill>
              </a:rPr>
              <a:t>1.-6. </a:t>
            </a:r>
            <a:r>
              <a:rPr lang="cs-CZ" sz="1100" i="1" dirty="0">
                <a:solidFill>
                  <a:schemeClr val="tx1"/>
                </a:solidFill>
              </a:rPr>
              <a:t>díl.</a:t>
            </a:r>
            <a:r>
              <a:rPr lang="cs-CZ" sz="1100" dirty="0">
                <a:solidFill>
                  <a:schemeClr val="tx1"/>
                </a:solidFill>
              </a:rPr>
              <a:t> Praha: V. Linhart, </a:t>
            </a:r>
            <a:r>
              <a:rPr lang="cs-CZ" sz="1100" dirty="0" smtClean="0">
                <a:solidFill>
                  <a:schemeClr val="tx1"/>
                </a:solidFill>
              </a:rPr>
              <a:t>1935-1937</a:t>
            </a:r>
          </a:p>
          <a:p>
            <a:r>
              <a:rPr lang="cs-CZ" sz="1100" dirty="0">
                <a:solidFill>
                  <a:schemeClr val="tx1"/>
                </a:solidFill>
              </a:rPr>
              <a:t>SCHUBERT, W. </a:t>
            </a:r>
            <a:r>
              <a:rPr lang="cs-CZ" sz="1100" i="1" dirty="0">
                <a:solidFill>
                  <a:schemeClr val="tx1"/>
                </a:solidFill>
              </a:rPr>
              <a:t>Der </a:t>
            </a:r>
            <a:r>
              <a:rPr lang="cs-CZ" sz="1100" dirty="0" err="1">
                <a:solidFill>
                  <a:schemeClr val="tx1"/>
                </a:solidFill>
              </a:rPr>
              <a:t>tschechoslowakische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Entwurf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zu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einem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Bürgerlichen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Gesetzbuch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und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das</a:t>
            </a:r>
            <a:r>
              <a:rPr lang="cs-CZ" sz="1100" dirty="0">
                <a:solidFill>
                  <a:schemeClr val="tx1"/>
                </a:solidFill>
              </a:rPr>
              <a:t> ABGB von 1937. </a:t>
            </a:r>
            <a:r>
              <a:rPr lang="cs-CZ" sz="1100" i="1" dirty="0" err="1">
                <a:solidFill>
                  <a:schemeClr val="tx1"/>
                </a:solidFill>
              </a:rPr>
              <a:t>Zeitschrift</a:t>
            </a:r>
            <a:r>
              <a:rPr lang="cs-CZ" sz="1100" i="1" dirty="0">
                <a:solidFill>
                  <a:schemeClr val="tx1"/>
                </a:solidFill>
              </a:rPr>
              <a:t> der </a:t>
            </a:r>
            <a:r>
              <a:rPr lang="cs-CZ" sz="1100" i="1" dirty="0" err="1">
                <a:solidFill>
                  <a:schemeClr val="tx1"/>
                </a:solidFill>
              </a:rPr>
              <a:t>Savigny-Stiftung</a:t>
            </a:r>
            <a:r>
              <a:rPr lang="cs-CZ" sz="1100" i="1" dirty="0">
                <a:solidFill>
                  <a:schemeClr val="tx1"/>
                </a:solidFill>
              </a:rPr>
              <a:t> </a:t>
            </a:r>
            <a:r>
              <a:rPr lang="cs-CZ" sz="1100" i="1" dirty="0" err="1">
                <a:solidFill>
                  <a:schemeClr val="tx1"/>
                </a:solidFill>
              </a:rPr>
              <a:t>für</a:t>
            </a:r>
            <a:r>
              <a:rPr lang="cs-CZ" sz="1100" i="1" dirty="0">
                <a:solidFill>
                  <a:schemeClr val="tx1"/>
                </a:solidFill>
              </a:rPr>
              <a:t> </a:t>
            </a:r>
            <a:r>
              <a:rPr lang="cs-CZ" sz="1100" i="1" dirty="0" err="1">
                <a:solidFill>
                  <a:schemeClr val="tx1"/>
                </a:solidFill>
              </a:rPr>
              <a:t>Rechtsgeschichte</a:t>
            </a:r>
            <a:r>
              <a:rPr lang="cs-CZ" sz="1100" dirty="0">
                <a:solidFill>
                  <a:schemeClr val="tx1"/>
                </a:solidFill>
              </a:rPr>
              <a:t>, 1995, roč. 112, s. </a:t>
            </a:r>
            <a:r>
              <a:rPr lang="cs-CZ" sz="1100" dirty="0" smtClean="0">
                <a:solidFill>
                  <a:schemeClr val="tx1"/>
                </a:solidFill>
              </a:rPr>
              <a:t>271–315</a:t>
            </a:r>
          </a:p>
          <a:p>
            <a:r>
              <a:rPr lang="cs-CZ" sz="1100" dirty="0">
                <a:solidFill>
                  <a:schemeClr val="tx1"/>
                </a:solidFill>
              </a:rPr>
              <a:t>SLAPNICKA, H. Die </a:t>
            </a:r>
            <a:r>
              <a:rPr lang="cs-CZ" sz="1100" dirty="0" err="1">
                <a:solidFill>
                  <a:schemeClr val="tx1"/>
                </a:solidFill>
              </a:rPr>
              <a:t>Beteiligung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deutscher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Professoren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an</a:t>
            </a:r>
            <a:r>
              <a:rPr lang="cs-CZ" sz="1100" dirty="0">
                <a:solidFill>
                  <a:schemeClr val="tx1"/>
                </a:solidFill>
              </a:rPr>
              <a:t> den </a:t>
            </a:r>
            <a:r>
              <a:rPr lang="cs-CZ" sz="1100" dirty="0" err="1">
                <a:solidFill>
                  <a:schemeClr val="tx1"/>
                </a:solidFill>
              </a:rPr>
              <a:t>tschechoslowakischen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Kodifikationsplänen</a:t>
            </a:r>
            <a:r>
              <a:rPr lang="cs-CZ" sz="1100" dirty="0">
                <a:solidFill>
                  <a:schemeClr val="tx1"/>
                </a:solidFill>
              </a:rPr>
              <a:t> (1919–1938). In VELEK, L. a kol. (</a:t>
            </a:r>
            <a:r>
              <a:rPr lang="cs-CZ" sz="1100" dirty="0" err="1">
                <a:solidFill>
                  <a:schemeClr val="tx1"/>
                </a:solidFill>
              </a:rPr>
              <a:t>eds</a:t>
            </a:r>
            <a:r>
              <a:rPr lang="cs-CZ" sz="1100" dirty="0">
                <a:solidFill>
                  <a:schemeClr val="tx1"/>
                </a:solidFill>
              </a:rPr>
              <a:t>.). </a:t>
            </a:r>
            <a:r>
              <a:rPr lang="cs-CZ" sz="1100" i="1" dirty="0">
                <a:solidFill>
                  <a:schemeClr val="tx1"/>
                </a:solidFill>
              </a:rPr>
              <a:t>Magister </a:t>
            </a:r>
            <a:r>
              <a:rPr lang="cs-CZ" sz="1100" i="1" dirty="0" err="1">
                <a:solidFill>
                  <a:schemeClr val="tx1"/>
                </a:solidFill>
              </a:rPr>
              <a:t>noster</a:t>
            </a:r>
            <a:r>
              <a:rPr lang="cs-CZ" sz="1100" i="1" dirty="0">
                <a:solidFill>
                  <a:schemeClr val="tx1"/>
                </a:solidFill>
              </a:rPr>
              <a:t>. Sborník statí věnovaných in memoriam prof. PhDr. Janu Havránkovi, CSc. </a:t>
            </a:r>
            <a:r>
              <a:rPr lang="cs-CZ" sz="1100" dirty="0">
                <a:solidFill>
                  <a:schemeClr val="tx1"/>
                </a:solidFill>
              </a:rPr>
              <a:t>Praha: Karolinum, 2005, s. 253–259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sz="1200" b="1" dirty="0" smtClean="0">
                <a:solidFill>
                  <a:schemeClr val="tx1"/>
                </a:solidFill>
              </a:rPr>
              <a:t>Archivní materiály v Národním archivu</a:t>
            </a:r>
          </a:p>
          <a:p>
            <a:r>
              <a:rPr lang="cs-CZ" sz="1100" dirty="0" smtClean="0"/>
              <a:t>Fond ministerstvo spravedlnosti v Praze 1918-1953, sign. 11 Oz, Kartony 301-304</a:t>
            </a:r>
          </a:p>
          <a:p>
            <a:r>
              <a:rPr lang="cs-CZ" sz="1100" dirty="0" smtClean="0">
                <a:solidFill>
                  <a:schemeClr val="tx1"/>
                </a:solidFill>
              </a:rPr>
              <a:t>Fond ministerstvo unifikací, Kartony 49-50, 155-158</a:t>
            </a: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alt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Situace  r. 1918 v občanském právu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Řešení</a:t>
            </a:r>
          </a:p>
          <a:p>
            <a:r>
              <a:rPr lang="cs-CZ" dirty="0" smtClean="0"/>
              <a:t>Mýty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Osnovy a jejich představení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8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503237"/>
          </a:xfrm>
        </p:spPr>
        <p:txBody>
          <a:bodyPr/>
          <a:lstStyle/>
          <a:p>
            <a:pPr algn="ctr"/>
            <a:r>
              <a:rPr lang="cs-CZ" sz="2800" b="1" dirty="0" smtClean="0"/>
              <a:t>Situace v r. 1918 v občanském právu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619268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1400" b="1" dirty="0" smtClean="0"/>
              <a:t>11/1918 sb. z. a n., čl. 2:</a:t>
            </a:r>
          </a:p>
          <a:p>
            <a:pPr marL="0" indent="0">
              <a:buNone/>
            </a:pPr>
            <a:r>
              <a:rPr lang="cs-CZ" sz="1400" i="1" dirty="0" smtClean="0"/>
              <a:t>Veškeré dosavadní zemské a říšské zákony a nařízení zůstávají prozatím v platnosti.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Platí právo rakouské, německé a uherské</a:t>
            </a:r>
          </a:p>
          <a:p>
            <a:r>
              <a:rPr lang="cs-CZ" sz="1400" b="1" dirty="0" smtClean="0"/>
              <a:t>ABGB – Čechy, Morava, Slezsko</a:t>
            </a:r>
          </a:p>
          <a:p>
            <a:pPr lvl="1"/>
            <a:r>
              <a:rPr lang="cs-CZ" sz="1400" dirty="0" smtClean="0"/>
              <a:t>sto let starý (novelizaci zastavila 1. světová válka)</a:t>
            </a:r>
          </a:p>
          <a:p>
            <a:pPr lvl="1"/>
            <a:r>
              <a:rPr lang="cs-CZ" sz="1400" dirty="0" smtClean="0"/>
              <a:t>byl doplňován dvorskými dekrety (ne standardní legislativní cestou – v Rakousku zrušeny až r.1999)</a:t>
            </a:r>
          </a:p>
          <a:p>
            <a:pPr lvl="1"/>
            <a:r>
              <a:rPr lang="cs-CZ" sz="1400" dirty="0" smtClean="0"/>
              <a:t>novely pouze dílčí (roky novel</a:t>
            </a:r>
          </a:p>
          <a:p>
            <a:pPr lvl="1"/>
            <a:r>
              <a:rPr lang="cs-CZ" sz="1400" dirty="0" smtClean="0"/>
              <a:t>není autentický český text (x řada jiných předpisů má autentický český text)</a:t>
            </a:r>
            <a:r>
              <a:rPr lang="cs-CZ" sz="1400" dirty="0"/>
              <a:t>	</a:t>
            </a:r>
            <a:endParaRPr lang="cs-CZ" sz="1400" dirty="0" smtClean="0"/>
          </a:p>
          <a:p>
            <a:r>
              <a:rPr lang="cs-CZ" sz="1400" b="1" dirty="0" smtClean="0"/>
              <a:t>BGB – Hlučínsko (do r. 1920)</a:t>
            </a:r>
          </a:p>
          <a:p>
            <a:pPr lvl="1"/>
            <a:r>
              <a:rPr lang="cs-CZ" sz="1400" dirty="0" smtClean="0"/>
              <a:t>moderní občanský zákoník</a:t>
            </a:r>
          </a:p>
          <a:p>
            <a:pPr lvl="1"/>
            <a:r>
              <a:rPr lang="cs-CZ" sz="1400" dirty="0" smtClean="0"/>
              <a:t>kvalitní text x vyžadující také kvalitní vzdělání (ABGB více srozumitelný)</a:t>
            </a:r>
          </a:p>
          <a:p>
            <a:r>
              <a:rPr lang="cs-CZ" sz="1400" b="1" dirty="0" smtClean="0"/>
              <a:t>Obyčejové právo uherské – Slovensko a Podkarpatská Rus</a:t>
            </a:r>
          </a:p>
          <a:p>
            <a:pPr lvl="1"/>
            <a:r>
              <a:rPr lang="cs-CZ" sz="1400" dirty="0" smtClean="0"/>
              <a:t>občanský zákoník pouze v návrhu (1913) x jiné zákony často modernější než rakouské inspirace v Německu)</a:t>
            </a:r>
          </a:p>
          <a:p>
            <a:pPr lvl="1"/>
            <a:r>
              <a:rPr lang="cs-CZ" sz="1400" dirty="0" smtClean="0"/>
              <a:t>texty v maďarštině, latině, němčině x ne ve slovenštině</a:t>
            </a:r>
          </a:p>
          <a:p>
            <a:pPr marL="0" indent="0">
              <a:buNone/>
            </a:pPr>
            <a:endParaRPr lang="cs-CZ" sz="1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Zápatí prezentace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6" name="Obrázek 5" descr="abgba ce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844824"/>
            <a:ext cx="2664741" cy="37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4608512" cy="503237"/>
          </a:xfrm>
        </p:spPr>
        <p:txBody>
          <a:bodyPr/>
          <a:lstStyle/>
          <a:p>
            <a:pPr algn="ctr"/>
            <a:r>
              <a:rPr lang="cs-CZ" b="1" dirty="0" smtClean="0"/>
              <a:t>Řešení - rekodifikace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700808"/>
            <a:ext cx="5112567" cy="468052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orada na ministerstvu spravedlnosti k reformě občanského zákona za předsednictví ministra dr. Veselého dne 6</a:t>
            </a:r>
            <a:r>
              <a:rPr lang="cs-CZ" sz="1800" dirty="0"/>
              <a:t>. března </a:t>
            </a:r>
            <a:r>
              <a:rPr lang="cs-CZ" sz="1800" dirty="0" smtClean="0"/>
              <a:t>1920 </a:t>
            </a:r>
          </a:p>
          <a:p>
            <a:pPr marL="0" indent="0">
              <a:buNone/>
            </a:pPr>
            <a:r>
              <a:rPr lang="cs-CZ" sz="1800" dirty="0" smtClean="0"/>
              <a:t>(narozeniny T. G. M.)</a:t>
            </a:r>
          </a:p>
          <a:p>
            <a:pPr marL="0" indent="0">
              <a:buNone/>
            </a:pPr>
            <a:r>
              <a:rPr lang="cs-CZ" sz="1800" dirty="0" smtClean="0"/>
              <a:t>Možnosti přístupu:</a:t>
            </a:r>
          </a:p>
          <a:p>
            <a:r>
              <a:rPr lang="cs-CZ" altLang="cs-CZ" sz="1800" dirty="0"/>
              <a:t>rozšíření platnosti </a:t>
            </a:r>
            <a:r>
              <a:rPr lang="cs-CZ" altLang="cs-CZ" sz="1800" i="1" dirty="0"/>
              <a:t>ABGB</a:t>
            </a:r>
            <a:r>
              <a:rPr lang="cs-CZ" altLang="cs-CZ" sz="1800" dirty="0"/>
              <a:t> na celé území republiky</a:t>
            </a:r>
          </a:p>
          <a:p>
            <a:r>
              <a:rPr lang="cs-CZ" altLang="cs-CZ" sz="1800" dirty="0" smtClean="0"/>
              <a:t>mírná </a:t>
            </a:r>
            <a:r>
              <a:rPr lang="cs-CZ" altLang="cs-CZ" sz="1800" dirty="0"/>
              <a:t>revize </a:t>
            </a:r>
            <a:r>
              <a:rPr lang="cs-CZ" altLang="cs-CZ" sz="1800" i="1" dirty="0"/>
              <a:t>ABGB</a:t>
            </a:r>
            <a:r>
              <a:rPr lang="cs-CZ" altLang="cs-CZ" sz="1800" dirty="0"/>
              <a:t> a rozšíření jeho platnosti </a:t>
            </a:r>
          </a:p>
          <a:p>
            <a:r>
              <a:rPr lang="cs-CZ" altLang="cs-CZ" sz="1800" dirty="0" smtClean="0"/>
              <a:t>částečná </a:t>
            </a:r>
            <a:r>
              <a:rPr lang="cs-CZ" altLang="cs-CZ" sz="1800" dirty="0"/>
              <a:t>unifikace</a:t>
            </a:r>
          </a:p>
          <a:p>
            <a:r>
              <a:rPr lang="cs-CZ" altLang="cs-CZ" sz="1800" dirty="0" smtClean="0"/>
              <a:t>úplná </a:t>
            </a:r>
            <a:r>
              <a:rPr lang="cs-CZ" altLang="cs-CZ" sz="1800" dirty="0"/>
              <a:t>unifikace spojená s mírnou modernizací</a:t>
            </a:r>
          </a:p>
          <a:p>
            <a:r>
              <a:rPr lang="cs-CZ" altLang="cs-CZ" sz="1800" dirty="0" smtClean="0"/>
              <a:t>příprava </a:t>
            </a:r>
            <a:r>
              <a:rPr lang="cs-CZ" altLang="cs-CZ" sz="1800" dirty="0"/>
              <a:t>zcela nové kodifikace    </a:t>
            </a:r>
          </a:p>
          <a:p>
            <a:pPr marL="0" indent="0">
              <a:buNone/>
            </a:pPr>
            <a:r>
              <a:rPr lang="cs-CZ" sz="1800" dirty="0" smtClean="0"/>
              <a:t>Zvolené řešení :</a:t>
            </a:r>
          </a:p>
          <a:p>
            <a:pPr marL="0" indent="0">
              <a:buNone/>
            </a:pPr>
            <a:r>
              <a:rPr lang="cs-CZ" sz="1800" b="1" dirty="0" smtClean="0"/>
              <a:t>překlad ABGB spojený s revizí nutného (zastaralého) a „zohledněním“ slovenského práva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5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92" y="980728"/>
            <a:ext cx="215741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80110" y="3717032"/>
            <a:ext cx="32412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sz="1400" b="1" dirty="0"/>
              <a:t>Jan Krčmář (1877-1950)</a:t>
            </a:r>
            <a:endParaRPr lang="cs-CZ" altLang="cs-CZ" sz="14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cs-CZ" sz="1400" dirty="0" smtClean="0"/>
              <a:t>*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Praha, studia práv Praha a Lipsko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/>
              <a:t>profesor pražské právnické fakulty od r. 1907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/>
              <a:t>poradce na mírových jednáních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/>
              <a:t>děkan </a:t>
            </a:r>
            <a:r>
              <a:rPr lang="cs-CZ" altLang="cs-CZ" sz="1400" dirty="0" err="1"/>
              <a:t>PrF</a:t>
            </a:r>
            <a:r>
              <a:rPr lang="cs-CZ" altLang="cs-CZ" sz="1400" dirty="0"/>
              <a:t> UK 1916/17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/>
              <a:t>ministr školství 1926 a 1934-36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altLang="cs-CZ" sz="1400" dirty="0"/>
              <a:t>hlavní osobnost rekodifikace občanského práva, podílel se na řadě dalších </a:t>
            </a:r>
            <a:r>
              <a:rPr lang="cs-CZ" altLang="cs-CZ" sz="1400" dirty="0" smtClean="0"/>
              <a:t>zákonů (včetně OZ 1950)</a:t>
            </a:r>
            <a:endParaRPr lang="cs-CZ" altLang="cs-CZ" sz="1400" dirty="0"/>
          </a:p>
          <a:p>
            <a:pPr algn="l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169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OSNOVA 1924 (PRÁCE SUBKOMITÉTŮ)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3238"/>
            <a:ext cx="8496944" cy="4357687"/>
          </a:xfrm>
        </p:spPr>
        <p:txBody>
          <a:bodyPr/>
          <a:lstStyle/>
          <a:p>
            <a:r>
              <a:rPr lang="cs-CZ" altLang="cs-CZ" sz="1600" dirty="0" smtClean="0"/>
              <a:t>Práce rozdělena do subkomitétů</a:t>
            </a:r>
          </a:p>
          <a:p>
            <a:pPr lvl="1"/>
            <a:r>
              <a:rPr lang="cs-CZ" altLang="cs-CZ" sz="1600" dirty="0" smtClean="0"/>
              <a:t>prof</a:t>
            </a:r>
            <a:r>
              <a:rPr lang="cs-CZ" altLang="cs-CZ" sz="1600" dirty="0"/>
              <a:t>. Krčmáře – úvodní ustanovení</a:t>
            </a:r>
            <a:r>
              <a:rPr lang="cs-CZ" altLang="cs-CZ" sz="1600" dirty="0" smtClean="0"/>
              <a:t>, obecnou </a:t>
            </a:r>
            <a:r>
              <a:rPr lang="cs-CZ" altLang="cs-CZ" sz="1600" dirty="0"/>
              <a:t>část obligací</a:t>
            </a:r>
          </a:p>
          <a:p>
            <a:pPr lvl="1"/>
            <a:r>
              <a:rPr lang="cs-CZ" altLang="cs-CZ" sz="1600" dirty="0"/>
              <a:t>prof. Weisse – zbylé obligační právo</a:t>
            </a:r>
          </a:p>
          <a:p>
            <a:pPr lvl="1"/>
            <a:r>
              <a:rPr lang="cs-CZ" altLang="cs-CZ" sz="1600" dirty="0"/>
              <a:t>prof. Kafky – rodinné právo</a:t>
            </a:r>
          </a:p>
          <a:p>
            <a:pPr lvl="1"/>
            <a:r>
              <a:rPr lang="cs-CZ" altLang="cs-CZ" sz="1600" dirty="0"/>
              <a:t>prof. </a:t>
            </a:r>
            <a:r>
              <a:rPr lang="cs-CZ" altLang="cs-CZ" sz="1600" dirty="0" err="1"/>
              <a:t>Stiebera</a:t>
            </a:r>
            <a:r>
              <a:rPr lang="cs-CZ" altLang="cs-CZ" sz="1600" dirty="0"/>
              <a:t> – věcné </a:t>
            </a:r>
            <a:r>
              <a:rPr lang="cs-CZ" altLang="cs-CZ" sz="1600" dirty="0" smtClean="0"/>
              <a:t>právo</a:t>
            </a:r>
          </a:p>
          <a:p>
            <a:pPr lvl="1"/>
            <a:r>
              <a:rPr lang="cs-CZ" altLang="cs-CZ" sz="1600" dirty="0" smtClean="0"/>
              <a:t>prof</a:t>
            </a:r>
            <a:r>
              <a:rPr lang="cs-CZ" altLang="cs-CZ" sz="1600" dirty="0"/>
              <a:t>. </a:t>
            </a:r>
            <a:r>
              <a:rPr lang="cs-CZ" altLang="cs-CZ" sz="1600" dirty="0" smtClean="0"/>
              <a:t>Svobody </a:t>
            </a:r>
            <a:r>
              <a:rPr lang="cs-CZ" altLang="cs-CZ" sz="1600" dirty="0"/>
              <a:t>– dědické právo</a:t>
            </a:r>
          </a:p>
          <a:p>
            <a:r>
              <a:rPr lang="cs-CZ" altLang="cs-CZ" sz="1600" dirty="0"/>
              <a:t>P</a:t>
            </a:r>
            <a:r>
              <a:rPr lang="cs-CZ" altLang="cs-CZ" sz="1600" dirty="0" smtClean="0"/>
              <a:t>ráce </a:t>
            </a:r>
            <a:r>
              <a:rPr lang="cs-CZ" altLang="cs-CZ" sz="1600" dirty="0"/>
              <a:t>subkomitétů </a:t>
            </a:r>
            <a:r>
              <a:rPr lang="cs-CZ" altLang="cs-CZ" sz="1600" dirty="0" smtClean="0"/>
              <a:t>1920-21-1923</a:t>
            </a:r>
            <a:r>
              <a:rPr lang="cs-CZ" altLang="cs-CZ" sz="1600" dirty="0"/>
              <a:t>, výsledky </a:t>
            </a:r>
            <a:r>
              <a:rPr lang="cs-CZ" altLang="cs-CZ" sz="1600" dirty="0" smtClean="0"/>
              <a:t>tiskem jednotlivě po subkomitétech, kompletně jen německý překlad (1924)</a:t>
            </a:r>
          </a:p>
          <a:p>
            <a:pPr lvl="1"/>
            <a:r>
              <a:rPr lang="de-DE" sz="1600" i="1" dirty="0"/>
              <a:t>Das bürgerliches Gesetzbuch für die </a:t>
            </a:r>
            <a:r>
              <a:rPr lang="de-DE" sz="1600" i="1" dirty="0" err="1"/>
              <a:t>Čechoslovakische</a:t>
            </a:r>
            <a:r>
              <a:rPr lang="de-DE" sz="1600" i="1" dirty="0"/>
              <a:t> Republik : Übersetzung des Entwurfes der </a:t>
            </a:r>
            <a:r>
              <a:rPr lang="de-DE" sz="1600" i="1" dirty="0" err="1"/>
              <a:t>Komission</a:t>
            </a:r>
            <a:r>
              <a:rPr lang="de-DE" sz="1600" i="1" dirty="0"/>
              <a:t> für die Revision des ABGB</a:t>
            </a:r>
            <a:r>
              <a:rPr lang="de-DE" sz="1600" dirty="0"/>
              <a:t>  </a:t>
            </a:r>
            <a:r>
              <a:rPr lang="de-DE" sz="1600" i="1" dirty="0"/>
              <a:t>Herausgegeben vom Justizministerium der </a:t>
            </a:r>
            <a:r>
              <a:rPr lang="de-DE" sz="1600" i="1" dirty="0" err="1"/>
              <a:t>Čechoslovakischen</a:t>
            </a:r>
            <a:r>
              <a:rPr lang="de-DE" sz="1600" i="1" dirty="0"/>
              <a:t> Republik. </a:t>
            </a:r>
            <a:r>
              <a:rPr lang="de-DE" sz="1600" dirty="0"/>
              <a:t>Reichenberg: Gebrüder </a:t>
            </a:r>
            <a:r>
              <a:rPr lang="de-DE" sz="1600" dirty="0" err="1"/>
              <a:t>Stiepel</a:t>
            </a:r>
            <a:r>
              <a:rPr lang="de-DE" sz="1600" dirty="0"/>
              <a:t>, 1924</a:t>
            </a:r>
            <a:endParaRPr lang="cs-CZ" altLang="cs-CZ" sz="1600" dirty="0" smtClean="0"/>
          </a:p>
          <a:p>
            <a:r>
              <a:rPr lang="cs-CZ" altLang="cs-CZ" sz="1600" dirty="0" smtClean="0"/>
              <a:t>Následuje odborná diskuse (připomínky soudů, notářských a advokátních komor) </a:t>
            </a:r>
          </a:p>
          <a:p>
            <a:r>
              <a:rPr lang="cs-CZ" altLang="cs-CZ" sz="1600" dirty="0"/>
              <a:t>Z</a:t>
            </a:r>
            <a:r>
              <a:rPr lang="cs-CZ" altLang="cs-CZ" sz="1600" dirty="0" smtClean="0"/>
              <a:t>vláštní </a:t>
            </a:r>
            <a:r>
              <a:rPr lang="cs-CZ" altLang="cs-CZ" sz="1600" dirty="0"/>
              <a:t>komise slovenských právníků zřízená v Bratislavě ministerstvem unifikací (</a:t>
            </a:r>
            <a:r>
              <a:rPr lang="cs-CZ" altLang="cs-CZ" sz="1600" dirty="0" smtClean="0"/>
              <a:t>1922-26) </a:t>
            </a:r>
            <a:r>
              <a:rPr lang="cs-CZ" altLang="cs-CZ" sz="1600" dirty="0"/>
              <a:t>- předseda dr. Vladimír </a:t>
            </a:r>
            <a:r>
              <a:rPr lang="cs-CZ" altLang="cs-CZ" sz="1600" dirty="0" err="1"/>
              <a:t>Fajnor</a:t>
            </a:r>
            <a:r>
              <a:rPr lang="cs-CZ" altLang="cs-CZ" sz="1600" dirty="0"/>
              <a:t>, </a:t>
            </a:r>
            <a:r>
              <a:rPr lang="cs-CZ" altLang="cs-CZ" sz="1600" dirty="0" smtClean="0"/>
              <a:t>připomínky z pohledu slovenského práva</a:t>
            </a:r>
            <a:endParaRPr lang="cs-CZ" altLang="cs-CZ" sz="1600" dirty="0"/>
          </a:p>
          <a:p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1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60840" cy="503237"/>
          </a:xfrm>
        </p:spPr>
        <p:txBody>
          <a:bodyPr/>
          <a:lstStyle/>
          <a:p>
            <a:pPr algn="ctr"/>
            <a:r>
              <a:rPr lang="cs-CZ" sz="2800" b="1" dirty="0" smtClean="0"/>
              <a:t>OSNOVA 1931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B0CF7-F52C-4135-9F33-CD1A44FF5F25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07824" y="1340768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err="1" smtClean="0">
                <a:latin typeface="+mn-lt"/>
              </a:rPr>
              <a:t>Superrevizní</a:t>
            </a:r>
            <a:r>
              <a:rPr lang="cs-CZ" altLang="cs-CZ" dirty="0" smtClean="0">
                <a:latin typeface="+mn-lt"/>
              </a:rPr>
              <a:t> </a:t>
            </a:r>
            <a:r>
              <a:rPr lang="cs-CZ" altLang="cs-CZ" dirty="0">
                <a:latin typeface="+mn-lt"/>
              </a:rPr>
              <a:t>komise (1926-31</a:t>
            </a:r>
            <a:r>
              <a:rPr lang="cs-CZ" altLang="cs-CZ" dirty="0" smtClean="0">
                <a:latin typeface="+mn-lt"/>
              </a:rPr>
              <a:t>),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 v zásadě stejné složení (+ B. Kafka, M. </a:t>
            </a:r>
            <a:r>
              <a:rPr lang="cs-CZ" altLang="cs-CZ" dirty="0" err="1" smtClean="0">
                <a:latin typeface="+mn-lt"/>
              </a:rPr>
              <a:t>Steiber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smtClean="0">
                <a:latin typeface="+mn-lt"/>
              </a:rPr>
              <a:t>– nahrazeni </a:t>
            </a:r>
            <a:r>
              <a:rPr lang="cs-CZ" altLang="cs-CZ" dirty="0" err="1" smtClean="0">
                <a:latin typeface="+mn-lt"/>
              </a:rPr>
              <a:t>Swobodou</a:t>
            </a:r>
            <a:r>
              <a:rPr lang="cs-CZ" altLang="cs-CZ" dirty="0" smtClean="0">
                <a:latin typeface="+mn-lt"/>
              </a:rPr>
              <a:t> a Sedláčkem)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321 schůzí</a:t>
            </a:r>
            <a:r>
              <a:rPr lang="cs-CZ" altLang="cs-CZ" dirty="0">
                <a:latin typeface="+mn-lt"/>
              </a:rPr>
              <a:t> </a:t>
            </a:r>
            <a:endParaRPr lang="cs-CZ" altLang="cs-CZ" dirty="0" smtClean="0">
              <a:latin typeface="+mn-lt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cílem sjednotit jednotlivé výsledky subkomitétů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subkomitét pro dědické právo - prakticky jen doslovný překlad zákona x  subkomitét pro věcné právo – velmi výrazné zásahy (pojem zastaralé vykládán „velmi extenzivně“)</a:t>
            </a:r>
          </a:p>
          <a:p>
            <a:pPr marL="342900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Kompletní paragrafové znění zákona + důvodová zpráva </a:t>
            </a:r>
            <a:r>
              <a:rPr lang="cs-CZ" altLang="cs-CZ" dirty="0">
                <a:latin typeface="+mn-lt"/>
              </a:rPr>
              <a:t>(1931</a:t>
            </a:r>
            <a:r>
              <a:rPr lang="cs-CZ" altLang="cs-CZ" dirty="0" smtClean="0">
                <a:latin typeface="+mn-lt"/>
              </a:rPr>
              <a:t>):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i="1" dirty="0"/>
              <a:t>Zákon, kterým se vydává všeobecný zákoník občanský. Návrh </a:t>
            </a:r>
            <a:r>
              <a:rPr lang="cs-CZ" i="1" dirty="0" err="1"/>
              <a:t>superrevisní</a:t>
            </a:r>
            <a:r>
              <a:rPr lang="cs-CZ" i="1" dirty="0"/>
              <a:t> komise. Díl I. (</a:t>
            </a:r>
            <a:r>
              <a:rPr lang="cs-CZ" i="1" dirty="0" err="1"/>
              <a:t>Tekst</a:t>
            </a:r>
            <a:r>
              <a:rPr lang="cs-CZ" i="1" dirty="0"/>
              <a:t> zákona), Díl II. (Důvodová zpráva)</a:t>
            </a:r>
            <a:r>
              <a:rPr lang="cs-CZ" dirty="0"/>
              <a:t>. Praha: Ministerstvo spravedlnosti, 1931</a:t>
            </a:r>
            <a:r>
              <a:rPr lang="cs-CZ" dirty="0" smtClean="0"/>
              <a:t>.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endParaRPr lang="cs-CZ" dirty="0"/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Komentář Rouček-Sedláček (</a:t>
            </a:r>
            <a:r>
              <a:rPr lang="cs-CZ" dirty="0"/>
              <a:t>ROUČEK, Fr., SEDLÁČEK, J., </a:t>
            </a:r>
            <a:r>
              <a:rPr lang="cs-CZ" i="1" dirty="0"/>
              <a:t>Komentář k československému obecnému zákoníku občanskému a občanské právo platné na Slovensku a Podkarpatské Rusi. </a:t>
            </a:r>
            <a:r>
              <a:rPr lang="cs-CZ" i="1" dirty="0" smtClean="0"/>
              <a:t>1-6. </a:t>
            </a:r>
            <a:r>
              <a:rPr lang="cs-CZ" i="1" dirty="0"/>
              <a:t>díl</a:t>
            </a:r>
            <a:r>
              <a:rPr lang="cs-CZ" dirty="0"/>
              <a:t>. Praha: V. Linhart, </a:t>
            </a:r>
            <a:r>
              <a:rPr lang="cs-CZ" dirty="0" smtClean="0"/>
              <a:t>1935-1937)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„Osnova“ – ve prvních třech dílech – Osnova 1931</a:t>
            </a:r>
          </a:p>
          <a:p>
            <a:pPr marL="800100" lvl="1" indent="-342900" algn="just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</a:pPr>
            <a:r>
              <a:rPr lang="cs-CZ" altLang="cs-CZ" dirty="0" smtClean="0">
                <a:latin typeface="+mn-lt"/>
              </a:rPr>
              <a:t>„Vládní návrh zákona“ – v 4.-6. díle – Osnova 1937</a:t>
            </a:r>
            <a:endParaRPr lang="cs-CZ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OSNOVA 1937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3238"/>
            <a:ext cx="8568952" cy="4357687"/>
          </a:xfrm>
        </p:spPr>
        <p:txBody>
          <a:bodyPr/>
          <a:lstStyle/>
          <a:p>
            <a:r>
              <a:rPr lang="cs-CZ" sz="1800" dirty="0" smtClean="0"/>
              <a:t>Osnova 1931 předána k meziministerskému připomínkovému řízení (1934-1935)</a:t>
            </a:r>
          </a:p>
          <a:p>
            <a:r>
              <a:rPr lang="cs-CZ" altLang="cs-CZ" sz="1800" dirty="0" smtClean="0"/>
              <a:t>Další </a:t>
            </a:r>
            <a:r>
              <a:rPr lang="cs-CZ" altLang="cs-CZ" sz="1800" dirty="0"/>
              <a:t>práce </a:t>
            </a:r>
            <a:r>
              <a:rPr lang="cs-CZ" altLang="cs-CZ" sz="1800" dirty="0" smtClean="0"/>
              <a:t>listopad 1935-březen 1936 </a:t>
            </a:r>
            <a:r>
              <a:rPr lang="cs-CZ" altLang="cs-CZ" sz="1800" dirty="0"/>
              <a:t>(30 schůzí) </a:t>
            </a:r>
          </a:p>
          <a:p>
            <a:r>
              <a:rPr lang="cs-CZ" sz="1800" dirty="0" smtClean="0"/>
              <a:t>Sporné </a:t>
            </a:r>
            <a:r>
              <a:rPr lang="cs-CZ" sz="1800" dirty="0"/>
              <a:t>otázky přenechány na rozhodnutí vládě</a:t>
            </a:r>
          </a:p>
          <a:p>
            <a:r>
              <a:rPr lang="cs-CZ" altLang="cs-CZ" sz="1800" dirty="0" smtClean="0"/>
              <a:t>Vliv politických debat - vypuštění </a:t>
            </a:r>
            <a:r>
              <a:rPr lang="cs-CZ" altLang="cs-CZ" sz="1800" dirty="0"/>
              <a:t>rodinného </a:t>
            </a:r>
            <a:r>
              <a:rPr lang="cs-CZ" altLang="cs-CZ" sz="1800" dirty="0" smtClean="0"/>
              <a:t>práva, dědické právo nemělo platit na Slovensku</a:t>
            </a:r>
            <a:endParaRPr lang="cs-CZ" altLang="cs-CZ" sz="1800" dirty="0"/>
          </a:p>
          <a:p>
            <a:r>
              <a:rPr lang="cs-CZ" sz="1800" dirty="0" smtClean="0"/>
              <a:t>Na poč. roku 1937 předána do národního shromáždění pod označením </a:t>
            </a:r>
            <a:r>
              <a:rPr lang="cs-CZ" sz="1800" i="1" dirty="0" smtClean="0"/>
              <a:t>„Vládní návrh zákona, kterým se vydává občanský zákoník“ </a:t>
            </a:r>
            <a:r>
              <a:rPr lang="cs-CZ" sz="1800" dirty="0" smtClean="0"/>
              <a:t>(sněmovní tisk 844/1937)</a:t>
            </a:r>
          </a:p>
          <a:p>
            <a:endParaRPr lang="cs-CZ" sz="1800" dirty="0" smtClean="0"/>
          </a:p>
          <a:p>
            <a:r>
              <a:rPr lang="cs-CZ" sz="1800" dirty="0"/>
              <a:t>Osnova 1937 projednávána v ústavněprávních podvýborech senátu a parlamentu</a:t>
            </a:r>
          </a:p>
          <a:p>
            <a:pPr lvl="1"/>
            <a:r>
              <a:rPr lang="cs-CZ" sz="1800" dirty="0"/>
              <a:t>jednají z důvodu urychlení </a:t>
            </a:r>
            <a:r>
              <a:rPr lang="cs-CZ" sz="1800" dirty="0" smtClean="0"/>
              <a:t>probíhala společně</a:t>
            </a:r>
          </a:p>
          <a:p>
            <a:pPr lvl="1"/>
            <a:r>
              <a:rPr lang="cs-CZ" sz="1800" dirty="0" smtClean="0"/>
              <a:t>Dochovány </a:t>
            </a:r>
            <a:r>
              <a:rPr lang="cs-CZ" sz="1800" dirty="0" err="1" smtClean="0"/>
              <a:t>stenoprotokoly</a:t>
            </a:r>
            <a:r>
              <a:rPr lang="cs-CZ" sz="1800" dirty="0" smtClean="0"/>
              <a:t> z těchto jednání (NA Praha, min. unifikací, karton 157,158)</a:t>
            </a:r>
            <a:endParaRPr lang="cs-CZ" sz="1800" dirty="0"/>
          </a:p>
          <a:p>
            <a:pPr lvl="1"/>
            <a:r>
              <a:rPr lang="cs-CZ" sz="1800" dirty="0"/>
              <a:t>práce zastavilo září 1938 a následně 2. sv. válka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/>
              <a:t>OSNOVA 1946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3238"/>
            <a:ext cx="8424936" cy="4536082"/>
          </a:xfrm>
        </p:spPr>
        <p:txBody>
          <a:bodyPr/>
          <a:lstStyle/>
          <a:p>
            <a:r>
              <a:rPr lang="cs-CZ" sz="2000" dirty="0" smtClean="0"/>
              <a:t>Po 2. sv. válce jiné problémy – retribuce, odsun (+ konfiskace majetku), znárodňování velkých podniků</a:t>
            </a:r>
          </a:p>
          <a:p>
            <a:r>
              <a:rPr lang="cs-CZ" sz="2000" dirty="0" smtClean="0"/>
              <a:t>1946 - návrat k Osnově 1937 </a:t>
            </a:r>
          </a:p>
          <a:p>
            <a:pPr lvl="1"/>
            <a:r>
              <a:rPr lang="cs-CZ" sz="1800" dirty="0" smtClean="0"/>
              <a:t>v podobě doplněné o změny z jednání ústavněprávních podvýborů</a:t>
            </a:r>
          </a:p>
          <a:p>
            <a:pPr lvl="1"/>
            <a:r>
              <a:rPr lang="cs-CZ" sz="1800" dirty="0" smtClean="0"/>
              <a:t>Osnova 1946 „publikována“ na litografických deskách, </a:t>
            </a:r>
          </a:p>
          <a:p>
            <a:pPr lvl="1"/>
            <a:r>
              <a:rPr lang="cs-CZ" sz="1800" dirty="0" smtClean="0"/>
              <a:t>Snaha o obnovení legislativního procesu </a:t>
            </a:r>
          </a:p>
          <a:p>
            <a:pPr lvl="1"/>
            <a:r>
              <a:rPr lang="cs-CZ" sz="1800" dirty="0" smtClean="0"/>
              <a:t>1948 – změna společenských poměrů, práce na osnově definitivně pohřbeny</a:t>
            </a:r>
          </a:p>
          <a:p>
            <a:pPr lvl="1"/>
            <a:r>
              <a:rPr lang="cs-CZ" sz="1800" dirty="0" smtClean="0"/>
              <a:t>publikování Osnovy s důvodovou zprávou a srovnáním se slovenským právem v časopise </a:t>
            </a:r>
            <a:r>
              <a:rPr lang="cs-CZ" sz="1800" dirty="0" err="1" smtClean="0"/>
              <a:t>Právny</a:t>
            </a:r>
            <a:r>
              <a:rPr lang="cs-CZ" sz="1800" dirty="0" smtClean="0"/>
              <a:t> obzor (1947-1948) bylo zastaveno u </a:t>
            </a:r>
            <a:r>
              <a:rPr lang="cs-CZ" sz="1800" dirty="0"/>
              <a:t>§ </a:t>
            </a:r>
            <a:r>
              <a:rPr lang="cs-CZ" sz="1800" dirty="0" smtClean="0"/>
              <a:t>1247 (změna politické situace)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59F06-7EA8-4E84-855E-3C5E463007BB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8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 cesky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cesky</Template>
  <TotalTime>8</TotalTime>
  <Words>1591</Words>
  <Application>Microsoft Office PowerPoint</Application>
  <PresentationFormat>Předvádění na obrazovce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sablona cesky</vt:lpstr>
      <vt:lpstr>BÉŽOVÁ TITL</vt:lpstr>
      <vt:lpstr>          Dějiny soukromého práva 4 .     Přehled vývoje soukromého práva 3 Dějiny kodifikace a meziválečná éra . (provází Pavel Salák)</vt:lpstr>
      <vt:lpstr>Přehled literatury a pramenů</vt:lpstr>
      <vt:lpstr>Obsah</vt:lpstr>
      <vt:lpstr>Situace v r. 1918 v občanském právu</vt:lpstr>
      <vt:lpstr>Řešení - rekodifikace</vt:lpstr>
      <vt:lpstr>OSNOVA 1924 (PRÁCE SUBKOMITÉTŮ)</vt:lpstr>
      <vt:lpstr>OSNOVA 1931</vt:lpstr>
      <vt:lpstr>OSNOVA 1937</vt:lpstr>
      <vt:lpstr>OSNOVA 1946</vt:lpstr>
      <vt:lpstr>Personální složení mýtus I - jen profesoři  </vt:lpstr>
      <vt:lpstr>Personální složení mýtus II. – jen Češi</vt:lpstr>
      <vt:lpstr>Personální složení  mýtus II. – jen Češi</vt:lpstr>
      <vt:lpstr>Prezentace aplikace PowerPoint</vt:lpstr>
      <vt:lpstr>Personální složení mýtus III. - pragocentrismus</vt:lpstr>
      <vt:lpstr>Inspirační zdroje</vt:lpstr>
      <vt:lpstr>Osnova 1937 - 1946</vt:lpstr>
      <vt:lpstr>Děkuji za pozornost    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Rekodifikace občanského práva za 1. republiky  - na příkladu právní regulace nálezu pokladu  JUDr. Pavel Salák jr., Ph.D. Katedra dějin státu a práva PrF MU</dc:title>
  <dc:creator>10908</dc:creator>
  <cp:lastModifiedBy>Ondřej Horák</cp:lastModifiedBy>
  <cp:revision>68</cp:revision>
  <dcterms:created xsi:type="dcterms:W3CDTF">2015-01-31T13:17:50Z</dcterms:created>
  <dcterms:modified xsi:type="dcterms:W3CDTF">2019-11-03T07:40:02Z</dcterms:modified>
</cp:coreProperties>
</file>