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_rels/slide22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media/image6.png" ContentType="image/png"/>
  <Override PartName="/ppt/media/image5.png" ContentType="image/png"/>
  <Override PartName="/ppt/media/image4.jpeg" ContentType="image/jpeg"/>
  <Override PartName="/ppt/media/image3.png" ContentType="image/png"/>
  <Override PartName="/ppt/media/image2.png" ContentType="image/png"/>
  <Override PartName="/ppt/media/image1.jpeg" ContentType="image/jpeg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85800" y="3641040"/>
            <a:ext cx="7772040" cy="13716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85800" y="3641040"/>
            <a:ext cx="7772040" cy="13716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8200" y="6499080"/>
            <a:ext cx="83880" cy="838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569880" y="6499080"/>
            <a:ext cx="83880" cy="838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cs-CZ" sz="8000" strike="noStrike">
                <a:solidFill>
                  <a:srgbClr val="434342"/>
                </a:solidFill>
                <a:latin typeface="Palatino Linotype"/>
              </a:rPr>
              <a:t>Klikněte pro úpravu formátu textu nadpisuKliknutím lze upravit styl.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6362640" y="6356520"/>
            <a:ext cx="2085480" cy="364680"/>
          </a:xfrm>
          <a:prstGeom prst="rect">
            <a:avLst/>
          </a:prstGeom>
        </p:spPr>
        <p:txBody>
          <a:bodyPr rIns="45720"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658800" y="6356520"/>
            <a:ext cx="2847600" cy="364680"/>
          </a:xfrm>
          <a:prstGeom prst="rect">
            <a:avLst/>
          </a:prstGeom>
        </p:spPr>
        <p:txBody>
          <a:bodyPr lIns="45720" anchor="ctr"/>
          <a:p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543880" y="6356520"/>
            <a:ext cx="561600" cy="364680"/>
          </a:xfrm>
          <a:prstGeom prst="rect">
            <a:avLst/>
          </a:prstGeom>
        </p:spPr>
        <p:txBody>
          <a:bodyPr lIns="27360" rIns="45720" anchor="ctr"/>
          <a:p>
            <a:pPr>
              <a:lnSpc>
                <a:spcPct val="100000"/>
              </a:lnSpc>
            </a:pPr>
            <a:fld id="{CB5BB749-AF6E-4697-93F8-7471343F826E}" type="slidenum">
              <a:rPr lang="cs-CZ" sz="1200" strike="noStrike">
                <a:solidFill>
                  <a:srgbClr val="595959"/>
                </a:solidFill>
                <a:latin typeface="Century Gothic"/>
              </a:rPr>
              <a:t>&lt;číslo&gt;</a:t>
            </a:fld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2400">
                <a:latin typeface="Century Gothic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1600">
                <a:latin typeface="Century Gothic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1600">
                <a:latin typeface="Century Gothic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1600">
                <a:latin typeface="Century Gothic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Century Gothic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Century Gothic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Century Gothic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458200" y="6499080"/>
            <a:ext cx="83880" cy="838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569880" y="6499080"/>
            <a:ext cx="83880" cy="838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Klikněte pro úpravu formátu textu nadpisuKliknutím lze upravit styl.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Sedmá úroveňKliknutím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1600" strike="noStrike">
                <a:solidFill>
                  <a:srgbClr val="7f7f7f"/>
                </a:solidFill>
                <a:latin typeface="Century Gothic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1600" strike="noStrike">
                <a:solidFill>
                  <a:srgbClr val="7f7f7f"/>
                </a:solidFill>
                <a:latin typeface="Century Gothic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Courier New"/>
              <a:buChar char="o"/>
            </a:pPr>
            <a:r>
              <a:rPr lang="cs-CZ" sz="1600" strike="noStrike">
                <a:solidFill>
                  <a:srgbClr val="7f7f7f"/>
                </a:solidFill>
                <a:latin typeface="Century Gothic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cs-CZ" sz="1600" strike="noStrike">
                <a:solidFill>
                  <a:srgbClr val="7f7f7f"/>
                </a:solidFill>
                <a:latin typeface="Century Gothic"/>
              </a:rPr>
              <a:t>Pátá úroveň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6362640" y="6356520"/>
            <a:ext cx="2085480" cy="364680"/>
          </a:xfrm>
          <a:prstGeom prst="rect">
            <a:avLst/>
          </a:prstGeom>
        </p:spPr>
        <p:txBody>
          <a:bodyPr rIns="45720" anchor="ctr"/>
          <a:p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ftr"/>
          </p:nvPr>
        </p:nvSpPr>
        <p:spPr>
          <a:xfrm>
            <a:off x="658800" y="6356520"/>
            <a:ext cx="2847600" cy="364680"/>
          </a:xfrm>
          <a:prstGeom prst="rect">
            <a:avLst/>
          </a:prstGeom>
        </p:spPr>
        <p:txBody>
          <a:bodyPr lIns="45720" anchor="ctr"/>
          <a:p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sldNum"/>
          </p:nvPr>
        </p:nvSpPr>
        <p:spPr>
          <a:xfrm>
            <a:off x="8543880" y="6356520"/>
            <a:ext cx="561600" cy="364680"/>
          </a:xfrm>
          <a:prstGeom prst="rect">
            <a:avLst/>
          </a:prstGeom>
        </p:spPr>
        <p:txBody>
          <a:bodyPr lIns="27360" rIns="45720" anchor="ctr"/>
          <a:p>
            <a:pPr>
              <a:lnSpc>
                <a:spcPct val="100000"/>
              </a:lnSpc>
            </a:pPr>
            <a:fld id="{AF24A3F2-E239-4177-8CED-15742D862D90}" type="slidenum">
              <a:rPr lang="cs-CZ" sz="1200" strike="noStrike">
                <a:solidFill>
                  <a:srgbClr val="595959"/>
                </a:solidFill>
                <a:latin typeface="Century Gothic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1219320"/>
            <a:ext cx="8076960" cy="2285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6600" strike="noStrike">
                <a:solidFill>
                  <a:srgbClr val="434342"/>
                </a:solidFill>
                <a:latin typeface="Palatino Linotype"/>
              </a:rPr>
              <a:t>Financování činnosti korporací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2133720" y="4853160"/>
            <a:ext cx="6248160" cy="86148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algn="r">
              <a:lnSpc>
                <a:spcPct val="80000"/>
              </a:lnSpc>
            </a:pPr>
            <a:r>
              <a:rPr b="1" lang="cs-CZ" strike="noStrike">
                <a:solidFill>
                  <a:srgbClr val="8b8b8b"/>
                </a:solidFill>
                <a:latin typeface="Century Gothic"/>
              </a:rPr>
              <a:t>Eva Tomášková</a:t>
            </a:r>
            <a:endParaRPr/>
          </a:p>
          <a:p>
            <a:pPr algn="r">
              <a:lnSpc>
                <a:spcPct val="80000"/>
              </a:lnSpc>
            </a:pPr>
            <a:r>
              <a:rPr lang="cs-CZ" sz="1600" strike="noStrike">
                <a:solidFill>
                  <a:srgbClr val="8b8b8b"/>
                </a:solidFill>
                <a:latin typeface="Century Gothic"/>
              </a:rPr>
              <a:t>Zpracováno dle prezentace Aleny Kerlinové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Příklad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15800" y="164196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Sestavte rozvahu a určete, kolik peněz má podnikatel v pokladně.</a:t>
            </a:r>
            <a:endParaRPr/>
          </a:p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Pan Karel Vazba je knihař, ale tiskne též vizitky, dělá diplomy, svatební oznámení apod. Založil si vlastní společnost s ručením omezeným, ale zatím získal jen jednu zakázku. Jeho majetkové poměry vypadají následovně:</a:t>
            </a:r>
            <a:endParaRPr/>
          </a:p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dílna s pozemkem ................................. 100 tis. Kč</a:t>
            </a:r>
            <a:endParaRPr/>
          </a:p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stroje ....................................................  150 tis. Kč</a:t>
            </a:r>
            <a:endParaRPr/>
          </a:p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materiál spotřebovaný na zakázku ........ 150 tis. Kč, ale nebyl ještě zaplacen</a:t>
            </a:r>
            <a:endParaRPr/>
          </a:p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cena, za niž prodal hotovou zakázku ....  160 tis. Kč, ale odběratel též nezaplatil</a:t>
            </a:r>
            <a:endParaRPr/>
          </a:p>
          <a:p>
            <a:pPr algn="just"/>
            <a:r>
              <a:rPr lang="cs-CZ" strike="noStrike">
                <a:solidFill>
                  <a:srgbClr val="7f7f7f"/>
                </a:solidFill>
                <a:latin typeface="Century Gothic"/>
              </a:rPr>
              <a:t>vklad do základního kapitálu sro ...........  500 tis. Kč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Otázka vztahu vlastního a cizího kapitálu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Řeší otázku majetku podnikatele a zdrojů financování: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endParaRPr/>
          </a:p>
          <a:p>
            <a:pPr algn="just">
              <a:lnSpc>
                <a:spcPct val="80000"/>
              </a:lnSpc>
              <a:buFont typeface="Arial"/>
              <a:buChar char="•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Když podnikatel pozdrží placení vlastních dluhů, může získat dodatečný krátkodobý kapitál pro financování vlastní činnosti. Pokud si pořídí např. Další zásoby materiálu, je to v pořádku – kdyby dodavatel žádal splacení dluhu, podnikatel přemění zásoby  na peníze a dluh zaplatí. Kdyby ale takto získaný kapitál použil na nákup strojů, mohl by se dostat do platebních problémů. Ke splacení dluhu by musel použít stroje a zbavil by se tak základního prostředku pro další výrobu.</a:t>
            </a:r>
            <a:endParaRPr/>
          </a:p>
          <a:p>
            <a:pPr algn="just">
              <a:lnSpc>
                <a:spcPct val="80000"/>
              </a:lnSpc>
              <a:buFont typeface="Arial"/>
              <a:buChar char="•"/>
            </a:pPr>
            <a:endParaRPr/>
          </a:p>
          <a:p>
            <a:pPr algn="just">
              <a:lnSpc>
                <a:spcPct val="80000"/>
              </a:lnSpc>
              <a:buFont typeface="Arial"/>
              <a:buChar char="•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Bilanční pravidla formulují jednoduchá doporučení pro vzájemný vztah některých položek aktiv a pasiv – mají doporučující charakter a je nutno vnímat je v kontextu hospodářské činnosti podnikatele.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Vztah vlastního a cizího kapitálu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Vlastní kapitál 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Měl by tvořit základ financování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Nositelem tzv. podnikatelského rizika – společnost vnímána jako spolehlivý a silný partner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Bezpečný zdroj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Platí se za něj v závislosti na dosažení hospodářského výsledku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Cizí zdroje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Cenou za půjčení je úrok – působí tzv. úrokový daňový štít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Považován za méně rizikový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Nevzniká žádné právo na přímém řízení společnosti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Princip finanční páky – pozitivní působení, pokud placené úroky nižší než rentabilita aktiv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Finanční páka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15440" y="152244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Ukazatel rentability vlastního kapitálu (ROE)</a:t>
            </a:r>
            <a:endParaRPr/>
          </a:p>
          <a:p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ROE = HV po zdanění / Vlastní kapitál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"/>
              </a:rPr>
              <a:t>Důležité pro vlastníky, protože vytvořený zisk posuzují jako výdělek z kapitálu, který do </a:t>
            </a:r>
            <a:r>
              <a:rPr lang="cs-CZ" strike="noStrike">
                <a:solidFill>
                  <a:srgbClr val="000000"/>
                </a:solidFill>
                <a:latin typeface="ArialUnicodeMS"/>
                <a:ea typeface="ArialUnicodeMS"/>
              </a:rPr>
              <a:t>podniku vložili.</a:t>
            </a:r>
            <a:endParaRPr/>
          </a:p>
          <a:p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Úroveň ROE měla být vyšší než investice bez rizika</a:t>
            </a:r>
            <a:endParaRPr/>
          </a:p>
          <a:p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Finanční páka: </a:t>
            </a:r>
            <a:endParaRPr/>
          </a:p>
          <a:p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pomáhá zvýšit výnosnost vlastního kapitálu: poměrový ukazatel ROE = výnosnost vlastního kapitálu = zisk po zdanění / vlastní kapitál</a:t>
            </a:r>
            <a:endParaRPr/>
          </a:p>
          <a:p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působí ale jen tehdy, když podnikatel dosahuje dostatečného zisku - čistý zisk je vyšší než úroková míra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0"/>
            <a:ext cx="8229240" cy="7920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Příklad</a:t>
            </a:r>
            <a:endParaRPr/>
          </a:p>
        </p:txBody>
      </p:sp>
      <p:graphicFrame>
        <p:nvGraphicFramePr>
          <p:cNvPr id="109" name="Table 2"/>
          <p:cNvGraphicFramePr/>
          <p:nvPr/>
        </p:nvGraphicFramePr>
        <p:xfrm>
          <a:off x="720720" y="982080"/>
          <a:ext cx="7118640" cy="3481920"/>
        </p:xfrm>
        <a:graphic>
          <a:graphicData uri="http://schemas.openxmlformats.org/drawingml/2006/table">
            <a:tbl>
              <a:tblPr/>
              <a:tblGrid>
                <a:gridCol w="2372400"/>
                <a:gridCol w="2372400"/>
                <a:gridCol w="2374200"/>
              </a:tblGrid>
              <a:tr h="403200">
                <a:tc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skutečnost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představa</a:t>
                      </a:r>
                      <a:endParaRPr/>
                    </a:p>
                  </a:txBody>
                  <a:tcPr/>
                </a:tc>
              </a:tr>
              <a:tr h="40320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vlastní kapitál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660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560</a:t>
                      </a:r>
                      <a:endParaRPr/>
                    </a:p>
                  </a:txBody>
                  <a:tcPr/>
                </a:tc>
              </a:tr>
              <a:tr h="40320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Dlouhodobý úvěr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100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200</a:t>
                      </a:r>
                      <a:endParaRPr/>
                    </a:p>
                  </a:txBody>
                  <a:tcPr/>
                </a:tc>
              </a:tr>
              <a:tr h="66024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Závazky z obchodních vztahů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20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20</a:t>
                      </a:r>
                      <a:endParaRPr/>
                    </a:p>
                  </a:txBody>
                  <a:tcPr/>
                </a:tc>
              </a:tr>
              <a:tr h="40320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Provozní zisk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-20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-20</a:t>
                      </a:r>
                      <a:endParaRPr/>
                    </a:p>
                  </a:txBody>
                  <a:tcPr/>
                </a:tc>
              </a:tr>
              <a:tr h="40320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Nákladové úroky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16</a:t>
                      </a:r>
                      <a:endParaRPr/>
                    </a:p>
                  </a:txBody>
                  <a:tcPr/>
                </a:tc>
              </a:tr>
              <a:tr h="40428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Čistý zisk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-28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-36</a:t>
                      </a:r>
                      <a:endParaRPr/>
                    </a:p>
                  </a:txBody>
                  <a:tcPr/>
                </a:tc>
              </a:tr>
              <a:tr h="401400">
                <a:tc>
                  <a:txBody>
                    <a:bodyPr lIns="90000" rIns="90000" tIns="46800" bIns="46800"/>
                    <a:p>
                      <a:r>
                        <a:rPr lang="cs-CZ">
                          <a:latin typeface="Arial"/>
                        </a:rPr>
                        <a:t>ROE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-28/660= -0,042</a:t>
                      </a:r>
                      <a:endParaRPr/>
                    </a:p>
                  </a:txBody>
                  <a:tcPr/>
                </a:tc>
                <a:tc>
                  <a:txBody>
                    <a:bodyPr lIns="90000" rIns="90000" tIns="46800" bIns="46800"/>
                    <a:p>
                      <a:r>
                        <a:rPr lang="cs-CZ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-36/560=-0,064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0" name="CustomShape 3"/>
          <p:cNvSpPr/>
          <p:nvPr/>
        </p:nvSpPr>
        <p:spPr>
          <a:xfrm>
            <a:off x="720000" y="4896000"/>
            <a:ext cx="7488000" cy="12960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r>
              <a:rPr lang="cs-CZ">
                <a:latin typeface="Arial"/>
              </a:rPr>
              <a:t>při zisku + 30 je výsledek následující: 22/660=0,033           14/560=0,025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při zisku +70 je výsledek následující: 62/660= 0,093            54/560=0,096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Poměr vlastního a cizího kapitálu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„</a:t>
            </a: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Cizí kapitál je levnější než vlastní“ – platí do určité míry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S výší zadluženosti roste rizikovost společnosti i cena cizího kapitálu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Tzv. bilanční pravidla – spíše doporučení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Zlaté pravidlo financování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Zlaté pravidlo vyrovnání rizika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Zlaté pari pravidlo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Zlaté poměrové pravidlo (růstové pravidlo)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Zlaté pravidlo vyrovnání rizika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strike="noStrike">
                <a:solidFill>
                  <a:srgbClr val="7f7f7f"/>
                </a:solidFill>
                <a:latin typeface="Century Gothic"/>
              </a:rPr>
              <a:t>Týká se pouze skladby kapitálu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strike="noStrike">
                <a:solidFill>
                  <a:srgbClr val="7f7f7f"/>
                </a:solidFill>
                <a:latin typeface="Century Gothic"/>
              </a:rPr>
              <a:t>Vlastníci by měli nést minimálně stejné riziko jako věřitelé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800" strike="noStrike">
                <a:solidFill>
                  <a:srgbClr val="7f7f7f"/>
                </a:solidFill>
                <a:latin typeface="Century Gothic"/>
              </a:rPr>
              <a:t>Při zadlužení více jak 50 % je společnost z pohledu bankovní instituce méně důvěryhodná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trike="noStrike">
                <a:solidFill>
                  <a:srgbClr val="7f7f7f"/>
                </a:solidFill>
                <a:latin typeface="Century Gothic"/>
              </a:rPr>
              <a:t>Záleží ale i např. na velikosti, historii či vlastnících společnosti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Zlaté pravidlo financování (bilanční)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Poměřuje výši dlouhodobých aktiv s výší dlouhodobých pasiv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Dlouhodobé zdroje není vhodné využít pro investice s rychlou návratností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Krátkodobé zdroje poměrně drahé a časově omezené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Novější verze pravidla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Dlouhodobými zdroji má být financována i trvale vázaná část oběžného majetku (snahou snížit výši drahých cizích zdrojů na minimum)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Zlaté pari pravidlo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800" strike="noStrike">
                <a:solidFill>
                  <a:srgbClr val="7f7f7f"/>
                </a:solidFill>
                <a:latin typeface="Century Gothic"/>
              </a:rPr>
              <a:t>Doplňuje zlaté pravidlo financování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800" strike="noStrike">
                <a:solidFill>
                  <a:srgbClr val="7f7f7f"/>
                </a:solidFill>
                <a:latin typeface="Century Gothic"/>
              </a:rPr>
              <a:t>Vlastní kapitál by měl být maximálně rovný dlouhodobému majetku, ale jen v případě, pokud společnost nevyužívá dlouhodobý cizí kapitál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800" strike="noStrike">
                <a:solidFill>
                  <a:srgbClr val="7f7f7f"/>
                </a:solidFill>
                <a:latin typeface="Century Gothic"/>
              </a:rPr>
              <a:t>Financování činnosti z nerozděleného zisku není nejefektivnější – lépe vložit do nějaké jiné investice a získat vyšší výnos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Zlaté poměrové pravidlo (růstové)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380880" y="1905120"/>
            <a:ext cx="8152920" cy="449532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Poměřuje růst investic s růstem tržeb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Vyšší tempo růstu tržeb než tempo růstu investic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Stávající investice mají financovat investice nové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Porušení pravidla často vede k: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Snížení rentability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Problémům s likviditou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Ztrátě konkurenceschopnosti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Existenci nevyužitých kapacit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Přispívá ke stabilizaci společnosti a možnosti eliminovat špatné investice</a:t>
            </a:r>
            <a:endParaRPr/>
          </a:p>
          <a:p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Finanční zdroje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Užší pojetí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Zdroje krytí majetku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Širší pojetí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cs-CZ" sz="2400" strike="noStrike">
                <a:solidFill>
                  <a:srgbClr val="7f7f7f"/>
                </a:solidFill>
                <a:latin typeface="Century Gothic"/>
              </a:rPr>
              <a:t>„</a:t>
            </a:r>
            <a:r>
              <a:rPr i="1" lang="cs-CZ" sz="2400" strike="noStrike">
                <a:solidFill>
                  <a:srgbClr val="7f7f7f"/>
                </a:solidFill>
                <a:latin typeface="Century Gothic"/>
              </a:rPr>
              <a:t>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 (Valach, 2006)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Součástí i odpisy a leasing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Další možná pravidla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3200" strike="noStrike">
                <a:solidFill>
                  <a:srgbClr val="7f7f7f"/>
                </a:solidFill>
                <a:latin typeface="Century Gothic"/>
              </a:rPr>
              <a:t>Např. ukazatelé platební schopnosti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3200" strike="noStrike">
                <a:solidFill>
                  <a:srgbClr val="7f7f7f"/>
                </a:solidFill>
                <a:latin typeface="Century Gothic"/>
              </a:rPr>
              <a:t>Pravidlo jedna ku jedné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Stav peněžních prostředků (včetně pohledávek) nesmí být menší než krátkodobé cizí zdroje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3200" strike="noStrike">
                <a:solidFill>
                  <a:srgbClr val="7f7f7f"/>
                </a:solidFill>
                <a:latin typeface="Century Gothic"/>
              </a:rPr>
              <a:t>Pravidlo dva ku jedné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Oběžný majetek má být minimálně dvakrát větší než krátkodobé cizí zdroje</a:t>
            </a: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Shrnutí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7f7f7f"/>
                </a:solidFill>
                <a:latin typeface="Century Gothic"/>
              </a:rPr>
              <a:t>Neexistuje vždy platné pravidlo, poměr vlastního a cizího kapitálu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7f7f7f"/>
                </a:solidFill>
                <a:latin typeface="Century Gothic"/>
              </a:rPr>
              <a:t>Všechna pravidla pouze doporučení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7f7f7f"/>
                </a:solidFill>
                <a:latin typeface="Century Gothic"/>
              </a:rPr>
              <a:t>Odlišnosti a specifika: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Zejména podnikatelská činnost (společnost výrobní nebo obchodní?)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Velikost společnosti, historie, vlastníci, ale i např. zda vstupuje na nový trh</a:t>
            </a: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85800" y="609480"/>
            <a:ext cx="7772040" cy="4266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8000" strike="noStrike">
                <a:solidFill>
                  <a:srgbClr val="434342"/>
                </a:solidFill>
                <a:latin typeface="Palatino Linotype"/>
              </a:rPr>
              <a:t>Děkuji  za pozornost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1371600" y="4952880"/>
            <a:ext cx="6400440" cy="12189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algn="ctr"/>
            <a:endParaRPr/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Rozdělení finančních zdrojů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Z hlediska původu prostředků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Interní (vnitřní)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Externí (vnější)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Z hlediska časového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Krátkodobé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Dlouhodobé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600" strike="noStrike">
                <a:solidFill>
                  <a:srgbClr val="7f7f7f"/>
                </a:solidFill>
                <a:latin typeface="Century Gothic"/>
              </a:rPr>
              <a:t>Z hlediska vlastnictví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Vlastní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Cizí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Finanční struktura (aktiva)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15800" y="16416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AutoNum type="arabicPeriod"/>
            </a:pPr>
            <a:r>
              <a:rPr lang="cs-CZ" sz="2200" strike="noStrike">
                <a:solidFill>
                  <a:srgbClr val="7f7f7f"/>
                </a:solidFill>
                <a:latin typeface="Century Gothic"/>
              </a:rPr>
              <a:t>Dlouhodobý majetek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Nehmotný (software, licence, ochranné známky...)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Hmotný (pozemky, budovy, stroje ...)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Finanční (akcie jiných společností …..)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endParaRPr/>
          </a:p>
          <a:p>
            <a:pPr>
              <a:lnSpc>
                <a:spcPct val="80000"/>
              </a:lnSpc>
              <a:buFont typeface="Arial"/>
              <a:buAutoNum type="arabicPeriod"/>
            </a:pPr>
            <a:r>
              <a:rPr lang="cs-CZ" sz="2200" strike="noStrike">
                <a:solidFill>
                  <a:srgbClr val="7f7f7f"/>
                </a:solidFill>
                <a:latin typeface="Century Gothic"/>
              </a:rPr>
              <a:t>Oběžný majetek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Zásoby (materiál, nedokončená výroba, zboží ...)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Pohledávky (odběratel nám ještě nezaplatil a my u něj máme peníze)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Krátkodobý finanční majetek (peníze v pokladně, na běžném účtu ...)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endParaRPr/>
          </a:p>
          <a:p>
            <a:pPr>
              <a:lnSpc>
                <a:spcPct val="80000"/>
              </a:lnSpc>
              <a:buFont typeface="Arial"/>
              <a:buAutoNum type="arabicPeriod"/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Finanční struktura (pasiva)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AutoNum type="arabicPeriod"/>
            </a:pPr>
            <a:r>
              <a:rPr lang="cs-CZ" sz="2200" strike="noStrike">
                <a:solidFill>
                  <a:srgbClr val="7f7f7f"/>
                </a:solidFill>
                <a:latin typeface="Century Gothic"/>
              </a:rPr>
              <a:t>Vlastní kapitál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Základní kapitál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Kapitálové fondy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Fondy ze zisku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Výsledek hospodaření minulých let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Výsledek hospodaření běžného účetního období</a:t>
            </a:r>
            <a:endParaRPr/>
          </a:p>
          <a:p>
            <a:pPr>
              <a:lnSpc>
                <a:spcPct val="80000"/>
              </a:lnSpc>
              <a:buFont typeface="Arial"/>
              <a:buAutoNum type="arabicPeriod"/>
            </a:pPr>
            <a:r>
              <a:rPr lang="cs-CZ" sz="2200" strike="noStrike">
                <a:solidFill>
                  <a:srgbClr val="7f7f7f"/>
                </a:solidFill>
                <a:latin typeface="Century Gothic"/>
              </a:rPr>
              <a:t>Cizí zdroje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Rezervy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Dlouhodobé závazky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Krátkodobé závazky</a:t>
            </a:r>
            <a:endParaRPr/>
          </a:p>
          <a:p>
            <a:pPr lvl="2">
              <a:lnSpc>
                <a:spcPct val="80000"/>
              </a:lnSpc>
              <a:buFont typeface="Arial"/>
              <a:buAutoNum type="alphaLcParenR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Bankovní úvěry a výpomoci</a:t>
            </a:r>
            <a:endParaRPr/>
          </a:p>
          <a:p>
            <a:pPr>
              <a:lnSpc>
                <a:spcPct val="80000"/>
              </a:lnSpc>
              <a:buFont typeface="Arial"/>
              <a:buAutoNum type="arabicPeriod"/>
            </a:pPr>
            <a:r>
              <a:rPr lang="cs-CZ" sz="2200" strike="noStrike">
                <a:solidFill>
                  <a:srgbClr val="7f7f7f"/>
                </a:solidFill>
                <a:latin typeface="Century Gothic"/>
              </a:rPr>
              <a:t>Časové rozlišení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Složky vlastního kapitálu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100" strike="noStrike">
                <a:solidFill>
                  <a:srgbClr val="7f7f7f"/>
                </a:solidFill>
                <a:latin typeface="Century Gothic"/>
              </a:rPr>
              <a:t>Základní kapitál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Tvořen peněžitými i nepeněžitými vklady všech společníků – vyjádřeny v penězích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Majetek poskytnutý společníky, přechází do majetku obchodní společnosti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Velikost podílu společníků na obchodní společnosti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100" strike="noStrike">
                <a:solidFill>
                  <a:srgbClr val="7f7f7f"/>
                </a:solidFill>
                <a:latin typeface="Century Gothic"/>
              </a:rPr>
              <a:t>Kapitálové fondy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Tvořeny peněžitými či nepeněžitými vklady společníků, které nezvyšují základní kapitál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Tvořeny i přijatými dary nebo oceňovacími rozdíly z přecenění majetku a závazku (tedy i emisní ážio)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Složky vlastního kapitálu (2)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Fondy ze zisku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Tvorba pouze dobrovolná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Ke krytí ztrát společnosti, ale i např. fondy rozvoje, odměn nebo sociální fondy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Nerozdělený zisk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Zisk, který společnosti zůstal po zaplacení daní, přídělům do fondů a vyplacení dividend akcionářům či podílů společníkům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Výsledek hospodaření běžného účetního období – výsledek hospodaření ve schvalovacím řízení – nerozdělený zisk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Může být i neuhrazená ztráta minulých let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Složky cizího kapitálu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Rezervy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Účelem je krýt budoucí výdaje a rizika, vznikající ze současných závazků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Vytváří se k předem určenému účelu budoucího využití, částka není přesně známá, období k jejich čerpání nebývá vždy jisté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Neprochází zdaněním daní z příjmů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Dlouhodobé závazky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Doba splatnosti delší než jeden rok</a:t>
            </a:r>
            <a:endParaRPr/>
          </a:p>
          <a:p>
            <a:pPr lvl="1">
              <a:lnSpc>
                <a:spcPct val="80000"/>
              </a:lnSpc>
              <a:buFont typeface="Courier New"/>
              <a:buChar char="o"/>
            </a:pPr>
            <a:r>
              <a:rPr lang="cs-CZ" sz="2400" strike="noStrike">
                <a:solidFill>
                  <a:srgbClr val="7f7f7f"/>
                </a:solidFill>
                <a:latin typeface="Century Gothic"/>
              </a:rPr>
              <a:t>Zejména z obchodních vztahů, z pronájmu, z emitovaných dluhopisů</a:t>
            </a:r>
            <a:endParaRPr/>
          </a:p>
          <a:p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lang="cs-CZ" sz="5400" strike="noStrike">
                <a:solidFill>
                  <a:srgbClr val="434342"/>
                </a:solidFill>
                <a:latin typeface="Palatino Linotype"/>
              </a:rPr>
              <a:t>Složky cizího kapitálu (2)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100" strike="noStrike">
                <a:solidFill>
                  <a:srgbClr val="7f7f7f"/>
                </a:solidFill>
                <a:latin typeface="Century Gothic"/>
              </a:rPr>
              <a:t>Krátkodobé závazky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Z obchodních vztahů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 zaměstnancům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Ze sociálního zabezpečení a zdravotního pojištění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Ke státu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100" strike="noStrike">
                <a:solidFill>
                  <a:srgbClr val="7f7f7f"/>
                </a:solidFill>
                <a:latin typeface="Century Gothic"/>
              </a:rPr>
              <a:t>Bankovní úvěry a výpomoci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Dlouhodobé – např. hypoteční</a:t>
            </a:r>
            <a:endParaRPr/>
          </a:p>
          <a:p>
            <a:pPr lvl="1">
              <a:lnSpc>
                <a:spcPct val="90000"/>
              </a:lnSpc>
              <a:buFont typeface="Courier New"/>
              <a:buChar char="o"/>
            </a:pPr>
            <a:r>
              <a:rPr lang="cs-CZ" sz="2000" strike="noStrike">
                <a:solidFill>
                  <a:srgbClr val="7f7f7f"/>
                </a:solidFill>
                <a:latin typeface="Century Gothic"/>
              </a:rPr>
              <a:t>Krátkodobé – např. kontokorentní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cs-CZ" sz="2100" strike="noStrike">
                <a:solidFill>
                  <a:srgbClr val="7f7f7f"/>
                </a:solidFill>
                <a:latin typeface="Century Gothic"/>
              </a:rPr>
              <a:t>(pozn.: Závazek = současná povinnost společnosti, která vznikla na základě minulých skutečností a od jehož vypořádání se očekává, že způsobí odtok zdrojů)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