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68" r:id="rId3"/>
    <p:sldId id="418" r:id="rId4"/>
    <p:sldId id="421" r:id="rId5"/>
    <p:sldId id="422" r:id="rId6"/>
    <p:sldId id="448" r:id="rId7"/>
    <p:sldId id="442" r:id="rId8"/>
    <p:sldId id="273" r:id="rId9"/>
    <p:sldId id="325" r:id="rId10"/>
    <p:sldId id="413" r:id="rId11"/>
    <p:sldId id="327" r:id="rId12"/>
    <p:sldId id="388" r:id="rId13"/>
    <p:sldId id="266" r:id="rId14"/>
    <p:sldId id="432" r:id="rId15"/>
    <p:sldId id="449" r:id="rId16"/>
    <p:sldId id="450" r:id="rId17"/>
    <p:sldId id="433" r:id="rId18"/>
    <p:sldId id="434" r:id="rId19"/>
    <p:sldId id="436" r:id="rId20"/>
    <p:sldId id="439" r:id="rId21"/>
    <p:sldId id="440" r:id="rId22"/>
    <p:sldId id="378" r:id="rId23"/>
    <p:sldId id="443" r:id="rId24"/>
    <p:sldId id="444" r:id="rId25"/>
    <p:sldId id="447" r:id="rId26"/>
    <p:sldId id="387" r:id="rId27"/>
    <p:sldId id="380" r:id="rId28"/>
    <p:sldId id="406" r:id="rId29"/>
    <p:sldId id="411" r:id="rId30"/>
    <p:sldId id="257" r:id="rId31"/>
    <p:sldId id="259" r:id="rId32"/>
    <p:sldId id="260" r:id="rId33"/>
    <p:sldId id="261" r:id="rId34"/>
    <p:sldId id="445" r:id="rId35"/>
    <p:sldId id="451" r:id="rId36"/>
    <p:sldId id="452" r:id="rId37"/>
    <p:sldId id="455" r:id="rId38"/>
    <p:sldId id="453" r:id="rId39"/>
    <p:sldId id="454" r:id="rId40"/>
    <p:sldId id="263" r:id="rId4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41"/>
    <p:restoredTop sz="94592"/>
  </p:normalViewPr>
  <p:slideViewPr>
    <p:cSldViewPr snapToGrid="0" snapToObjects="1">
      <p:cViewPr varScale="1">
        <p:scale>
          <a:sx n="84" d="100"/>
          <a:sy n="84" d="100"/>
        </p:scale>
        <p:origin x="21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9E014-E890-4949-9B6D-97CD57DD6BF3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5B36A-0F4D-2B4C-BE4D-C19DED54DAD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468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Upravíme na konci - BGA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67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66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46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9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69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89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45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65B36A-0F4D-2B4C-BE4D-C19DED54DADB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2300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6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1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19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0BBAB-0366-40E9-BF03-0D189B0FA70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73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1F993-7101-524C-A448-36D3BEB00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9B91D5-3F36-7849-9E47-876CB72CB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64BE15-36B7-FA42-927C-486AA64A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F06F2F1-8310-DA4B-AFEC-67053B991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C4B78D4-1505-0B40-8F30-CC662A00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149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CCC66F-375D-6344-9920-55CE0B7E5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4791EBFA-504E-864C-A7CA-D1AD22840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08A2089-CD25-6045-B90A-495923249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1CEDE00-0514-DB4A-B796-C0814D498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E97757F-AF68-344C-9F48-883160DC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433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E500C29-3298-7F4B-B858-4384A2F17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3E477F2E-A80F-F147-B803-1FC657534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BB4A72B-4EE8-EA45-A3D5-5719BCA5E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A01EC7F-01A8-C947-8BB3-2DE36666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725315-1834-2740-8ABA-1C02B4C27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061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6548F-7A65-2849-9D02-BACA877AA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527E7F-B4C1-0E48-A34E-DA0DB2340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DEBD25F-2364-FE44-937B-34AF6FADA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0A3BFBB-408B-6A4D-A516-2052EFE1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868C2D9-0208-EC48-82EF-1EA56920D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996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9DF0E-5875-0845-AFEB-05B52C334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966EA7D0-4831-9647-B524-B426F9F39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97BBFDA-119D-C844-B451-F0C9D085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E1DEA39-397F-CB42-B11A-05BCE1C55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D2C64F5-5F34-BF4A-B90F-2B9D8D792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78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E6005-5EEA-904D-8E89-00002D44C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0B1266-46FB-8B46-B38A-EEC76CACD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7A90031-360C-6E46-9A80-9461A2BD5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65E6E45-597B-6744-B89F-6E8D3D470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ED90542-DCC1-9B49-8218-4FE0FEBE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5DD06F5-602E-4D4F-AA16-3D759BC1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641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D976A-AEB2-E943-AA87-B266FDD7F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1ED9066F-4B56-0245-B955-643B75760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D44FC4C-0F9D-D142-9AC4-D91D3ACF6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924B5EFA-93B2-AB43-9632-EA33A5835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EC02A9A3-9191-2349-B33B-EE97D5E50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5AF8ACCA-0D22-C145-A3EC-A8B944171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A09ABF9-5476-BE4F-89AB-C1F77A84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30B6C0B8-1548-6E44-AB90-4DDE62CE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472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5587EF-4905-4C44-9B74-10B08523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6564928-42FF-6F43-8CE6-3AC8BF2FA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7E63191-8E11-E446-BBAA-648EE1EA8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B618667-AB24-1C45-AD5B-C2378378A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560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F00CA8B-9161-E542-AA6A-95F9C0B28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232B614-1164-7248-84E6-A7DC08544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F241612E-8E1E-E34D-A7A9-BA09CBB6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866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A7163-BC66-2248-B2C3-FC41BE93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D44C93-38C5-714F-A467-35E1418B9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AB8A2AAA-1242-7046-86D6-CB7B49551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B6B268B-7546-4B4D-9352-C32A5C66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A0FAC57-48CD-3B49-839C-2CD16012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CAA30DD-19D0-CA47-9932-B9D5CFD8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859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2BA91-1733-4640-8486-5D2CF31DA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811DE55-4AE8-834E-8D9D-9370B9B10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DF275963-FF77-F844-9D67-2A7B18852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AD35FE7-0FBB-9747-AA69-A5C0C246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A3F3EE7-55BD-0B42-AFD9-26F897EE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721DEEF-CFC1-4F40-A606-BB58F2B3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205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49B6B86-681B-D24F-88FE-BE810E5A1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311A9793-501A-5F43-810F-87096A1E5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B75E941-F486-9041-9210-D8744B83B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DF79-3315-3446-9E91-D310B0AEF499}" type="datetimeFigureOut">
              <a:rPr lang="sk-SK" smtClean="0"/>
              <a:t>26.11.19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FB2FA8E-B425-CD44-B84E-882626F3D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4C14D23-079D-8149-9C1C-E95A33FE5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53C7F-C231-2A43-8F9A-9D5D55F33D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74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42B2D-96F5-FB4C-8898-DB2503FD6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92411"/>
          </a:xfrm>
        </p:spPr>
        <p:txBody>
          <a:bodyPr>
            <a:noAutofit/>
          </a:bodyPr>
          <a:lstStyle/>
          <a:p>
            <a:r>
              <a:rPr lang="sk-SK" sz="4000" b="1" dirty="0"/>
              <a:t>Osobitosti start-up a spin-off spoločností so zameraním na ich financovanie, a právne a ekonomické aspekty budovania obchodnej značky (</a:t>
            </a:r>
            <a:r>
              <a:rPr lang="sk-SK" sz="4000" b="1" dirty="0" err="1"/>
              <a:t>branding</a:t>
            </a:r>
            <a:r>
              <a:rPr lang="sk-SK" sz="4000" b="1" dirty="0"/>
              <a:t>) v start-up a spin-off spoločnostiach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D1278D-9AE9-8742-8448-A02AC71172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8640"/>
            <a:ext cx="9144000" cy="1310640"/>
          </a:xfrm>
        </p:spPr>
        <p:txBody>
          <a:bodyPr>
            <a:normAutofit fontScale="62500" lnSpcReduction="20000"/>
          </a:bodyPr>
          <a:lstStyle/>
          <a:p>
            <a:r>
              <a:rPr lang="sk-SK" sz="3300" dirty="0"/>
              <a:t>JUDr. Barbora Grambličková, PhD. LL.M.</a:t>
            </a:r>
          </a:p>
          <a:p>
            <a:r>
              <a:rPr lang="sk-SK" sz="3300" dirty="0"/>
              <a:t>JUDr. Stanislav Barkoci, PhD.</a:t>
            </a:r>
          </a:p>
          <a:p>
            <a:r>
              <a:rPr lang="sk-SK" dirty="0"/>
              <a:t>Právnická fakulta</a:t>
            </a:r>
          </a:p>
          <a:p>
            <a:r>
              <a:rPr lang="sk-SK" dirty="0"/>
              <a:t>Univerzita Komenského v Bratislave</a:t>
            </a:r>
          </a:p>
        </p:txBody>
      </p:sp>
    </p:spTree>
    <p:extLst>
      <p:ext uri="{BB962C8B-B14F-4D97-AF65-F5344CB8AC3E}">
        <p14:creationId xmlns:p14="http://schemas.microsoft.com/office/powerpoint/2010/main" val="4018404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64DD2-DDA9-D648-BE08-2ACA9ADEB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Akciová spoločnosť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82417C-8D8D-644C-8B2C-B2A95DE82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Akciová spoločnosť (AS) je zvolená ako právna forma start-up spoločnosti </a:t>
            </a:r>
            <a:r>
              <a:rPr lang="sk-SK" b="1" dirty="0"/>
              <a:t>výnimočne</a:t>
            </a:r>
            <a:r>
              <a:rPr lang="sk-SK" dirty="0"/>
              <a:t> v neskoršej fáze života spoločnosti</a:t>
            </a:r>
          </a:p>
          <a:p>
            <a:r>
              <a:rPr lang="sk-SK" dirty="0"/>
              <a:t>AS môže byť založená ako </a:t>
            </a:r>
            <a:r>
              <a:rPr lang="sk-SK" b="1" dirty="0"/>
              <a:t>súkromná alebo verejná </a:t>
            </a:r>
          </a:p>
          <a:p>
            <a:r>
              <a:rPr lang="sk-SK" dirty="0"/>
              <a:t>AS môže byť založená na </a:t>
            </a:r>
            <a:r>
              <a:rPr lang="sk-SK" b="1" dirty="0"/>
              <a:t>základe výzvy na upisovanie akcií alebo bez výzvy na upisovanie akcií </a:t>
            </a:r>
          </a:p>
          <a:p>
            <a:r>
              <a:rPr lang="sk-SK" dirty="0"/>
              <a:t>AS môže emitovať </a:t>
            </a:r>
            <a:r>
              <a:rPr lang="sk-SK" b="1" dirty="0"/>
              <a:t>kmeňové alebo prioritné akcie</a:t>
            </a:r>
            <a:r>
              <a:rPr lang="sk-SK" dirty="0"/>
              <a:t>, nemôže vydávať akcie s osobitnými právami </a:t>
            </a:r>
          </a:p>
          <a:p>
            <a:r>
              <a:rPr lang="sk-SK" dirty="0"/>
              <a:t>Na základe § 186a OBZ sú v rámci AS </a:t>
            </a:r>
            <a:r>
              <a:rPr lang="sk-SK" b="1" dirty="0"/>
              <a:t>zakázané sú dohody (neplatné ak sú v stanovách)</a:t>
            </a:r>
            <a:r>
              <a:rPr lang="sk-SK" dirty="0"/>
              <a:t>, ktorými sa akcionár zaväzuje voči spoločnosti alebo niektorému z jej orgánov, alebo členovi jej orgánov </a:t>
            </a:r>
          </a:p>
          <a:p>
            <a:pPr lvl="1"/>
            <a:r>
              <a:rPr lang="sk-SK" dirty="0"/>
              <a:t>dodržovať pri hlasovaní pokyny spoločnosti alebo niektorého z jej orgánov o tom, ako má hlasovať, </a:t>
            </a:r>
          </a:p>
          <a:p>
            <a:pPr lvl="1"/>
            <a:r>
              <a:rPr lang="sk-SK" dirty="0"/>
              <a:t>hlasovať za návrhy predkladané orgánmi spoločnosti alebo</a:t>
            </a:r>
          </a:p>
          <a:p>
            <a:pPr lvl="1"/>
            <a:r>
              <a:rPr lang="sk-SK" dirty="0"/>
              <a:t>uplatniť hlasovacie právo určitým spôsobom, alebo nehlasovať ako protiplnenie za výhody poskytnuté spoločnosťou. </a:t>
            </a:r>
          </a:p>
          <a:p>
            <a:r>
              <a:rPr lang="sk-SK" b="1" dirty="0"/>
              <a:t>Prevoditeľnosť akcií nemôže byť vylúčená, ale len obmedzená</a:t>
            </a:r>
          </a:p>
          <a:p>
            <a:r>
              <a:rPr lang="sk-SK" dirty="0"/>
              <a:t>Prevoditeľnosť akcií nemôže byť obmedzená, ak majú byť akcie prijaté na obchodovanie na burze (§ 29 ods. 1 písm. c) Zákon o burze cenných papierov)</a:t>
            </a:r>
          </a:p>
          <a:p>
            <a:r>
              <a:rPr lang="sk-SK" dirty="0"/>
              <a:t>AS nemôže upisovať vlastné akcie (§ 161 OBZ) – prekážka emisie zamestnaneckých akcií </a:t>
            </a:r>
          </a:p>
        </p:txBody>
      </p:sp>
    </p:spTree>
    <p:extLst>
      <p:ext uri="{BB962C8B-B14F-4D97-AF65-F5344CB8AC3E}">
        <p14:creationId xmlns:p14="http://schemas.microsoft.com/office/powerpoint/2010/main" val="4177851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C8396-7834-FE48-BB7E-B83A0CD98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Jednoduchá spoločnosť na akcie 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5FBBAA-0024-1E42-88C8-7F48672F5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Právna forma špecificky prijatá na podporu </a:t>
            </a:r>
            <a:r>
              <a:rPr lang="sk-SK" b="1" dirty="0" err="1"/>
              <a:t>start-up</a:t>
            </a:r>
            <a:r>
              <a:rPr lang="sk-SK" b="1" dirty="0"/>
              <a:t> ekosystému (2017)</a:t>
            </a:r>
          </a:p>
          <a:p>
            <a:r>
              <a:rPr lang="sk-SK" dirty="0"/>
              <a:t>Jedná sa o </a:t>
            </a:r>
            <a:r>
              <a:rPr lang="sk-SK" b="1" dirty="0"/>
              <a:t>samostatnú právnu formu</a:t>
            </a:r>
            <a:r>
              <a:rPr lang="sk-SK" dirty="0"/>
              <a:t>, nejedná sa o </a:t>
            </a:r>
            <a:r>
              <a:rPr lang="sk-SK" dirty="0" err="1"/>
              <a:t>podformu</a:t>
            </a:r>
            <a:r>
              <a:rPr lang="sk-SK" dirty="0"/>
              <a:t> AS, aj keď sa na JSA vzťahujú ustanovenia AS (§ 220 h ods. 3 s limitmi uvedenými v ods. 4 OBZ)</a:t>
            </a:r>
          </a:p>
          <a:p>
            <a:r>
              <a:rPr lang="sk-SK" b="1" dirty="0"/>
              <a:t>Dvojfázový proces vzniku JSA </a:t>
            </a:r>
          </a:p>
          <a:p>
            <a:pPr lvl="1"/>
            <a:r>
              <a:rPr lang="sk-SK" dirty="0"/>
              <a:t>Zápis do ORSR</a:t>
            </a:r>
          </a:p>
          <a:p>
            <a:pPr lvl="1"/>
            <a:r>
              <a:rPr lang="sk-SK" dirty="0"/>
              <a:t>Proces emisie akcií (problematický)</a:t>
            </a:r>
          </a:p>
          <a:p>
            <a:pPr lvl="2"/>
            <a:r>
              <a:rPr lang="sk-SK" dirty="0"/>
              <a:t>Pridelenie identifikačného kódu emisie cenných papierov (ISIN) – Centrálny depozitár cenných papierov (CDCP) </a:t>
            </a:r>
          </a:p>
          <a:p>
            <a:pPr lvl="2"/>
            <a:r>
              <a:rPr lang="sk-SK" dirty="0"/>
              <a:t>Vydanie akcií – Národný centrálny depozitár cenných papierov (NCDCP), ktorý funguje na členskom princípe (zvýšené časové a transakčné náklady na samotné vydanie akcií ako aj na poradenstvo v procese zakladania JSA)</a:t>
            </a:r>
          </a:p>
          <a:p>
            <a:r>
              <a:rPr lang="sk-SK" dirty="0"/>
              <a:t>Na základe analýzy JSA (1.1.2017 – 31.8.2018 – 95 založených JSA) – menej ako 30 % založených a vzniknutých JSA boli </a:t>
            </a:r>
            <a:r>
              <a:rPr lang="sk-SK" dirty="0" err="1"/>
              <a:t>start-upy</a:t>
            </a:r>
            <a:r>
              <a:rPr lang="sk-SK" dirty="0"/>
              <a:t> alebo so </a:t>
            </a:r>
            <a:r>
              <a:rPr lang="sk-SK" dirty="0" err="1"/>
              <a:t>start-upmi</a:t>
            </a:r>
            <a:r>
              <a:rPr lang="sk-SK" dirty="0"/>
              <a:t> súvisiace spoločnosti</a:t>
            </a:r>
          </a:p>
          <a:p>
            <a:r>
              <a:rPr lang="sk-SK" dirty="0"/>
              <a:t>Prečo? Je ešte potrebný dlhší čas na etablovanie, zložitejší spôsob založenia a vzniku, najmä s ohľadom na registráciu, zvýšené časové a transakčné náklady (v  2018 v Dánsku došlo k zrušeniu právnej formy špecializovanej na start-up spoločnosti uvedenej do právneho poriadku v 2014)</a:t>
            </a:r>
          </a:p>
        </p:txBody>
      </p:sp>
    </p:spTree>
    <p:extLst>
      <p:ext uri="{BB962C8B-B14F-4D97-AF65-F5344CB8AC3E}">
        <p14:creationId xmlns:p14="http://schemas.microsoft.com/office/powerpoint/2010/main" val="4025320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427BD-09C9-9C45-98F8-3838B8D56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Jednoduchá spoločnosť na akcie 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32B9FA-6755-1B4A-ADE5-4A70AB7B5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/>
              <a:t>Žiadna spoločnosť ani družstvo nemôžu zmeniť svoju formu na JSA </a:t>
            </a:r>
            <a:r>
              <a:rPr lang="sk-SK" dirty="0"/>
              <a:t>a JSA vie zmeniť právnu formu len na AS (§ 220zl OBZ)</a:t>
            </a:r>
          </a:p>
          <a:p>
            <a:r>
              <a:rPr lang="sk-SK" b="1" dirty="0"/>
              <a:t>Základné imanie 1 eur</a:t>
            </a:r>
            <a:r>
              <a:rPr lang="sk-SK" dirty="0"/>
              <a:t>, nie je možné založenie na základe výzvy na upisovanie akcií, akcie JSA môžu byť len v zaknihovanej forme na meno</a:t>
            </a:r>
          </a:p>
          <a:p>
            <a:r>
              <a:rPr lang="sk-SK" dirty="0"/>
              <a:t>JSA môže vydávať </a:t>
            </a:r>
            <a:r>
              <a:rPr lang="sk-SK" b="1" dirty="0"/>
              <a:t>kmeňové akcie </a:t>
            </a:r>
            <a:r>
              <a:rPr lang="sk-SK" dirty="0"/>
              <a:t>ako aj </a:t>
            </a:r>
            <a:r>
              <a:rPr lang="sk-SK" b="1" dirty="0"/>
              <a:t>akcie s osobitnými právami najmä </a:t>
            </a:r>
            <a:r>
              <a:rPr lang="sk-SK" dirty="0"/>
              <a:t>(napríklad rozdielny rozsah nároku na zisku/likvidačnom zostatku, rozdielne hlasovacie práva, rozdielny rozsah informačných práv) + zamestnanecké akcie </a:t>
            </a:r>
          </a:p>
          <a:p>
            <a:r>
              <a:rPr lang="sk-SK" dirty="0"/>
              <a:t>Možnosť </a:t>
            </a:r>
            <a:r>
              <a:rPr lang="sk-SK" b="1" dirty="0"/>
              <a:t>obmedziť ako aj vylúčiť prevoditeľnosť akcií (priblíženie k SRO)</a:t>
            </a:r>
          </a:p>
          <a:p>
            <a:r>
              <a:rPr lang="sk-SK" dirty="0"/>
              <a:t>JSA </a:t>
            </a:r>
            <a:r>
              <a:rPr lang="sk-SK" b="1" dirty="0"/>
              <a:t>nemusí vytvoriť dozornú radu</a:t>
            </a:r>
          </a:p>
          <a:p>
            <a:r>
              <a:rPr lang="sk-SK" dirty="0"/>
              <a:t>Špecifická úprava vedľajších dojednaní k akcionárskej zmluve</a:t>
            </a:r>
          </a:p>
          <a:p>
            <a:pPr lvl="1"/>
            <a:r>
              <a:rPr lang="sk-SK" dirty="0"/>
              <a:t>Právo pridať sa k prevodu akcií (tag-along)</a:t>
            </a:r>
          </a:p>
          <a:p>
            <a:pPr lvl="1"/>
            <a:r>
              <a:rPr lang="sk-SK" dirty="0"/>
              <a:t>Právo požadovať prevod akcií (drag-along)</a:t>
            </a:r>
          </a:p>
          <a:p>
            <a:pPr lvl="1"/>
            <a:r>
              <a:rPr lang="sk-SK" dirty="0"/>
              <a:t>Právo požadovať nadobudnutie akcií (</a:t>
            </a:r>
            <a:r>
              <a:rPr lang="sk-SK" dirty="0" err="1"/>
              <a:t>shoot-out</a:t>
            </a:r>
            <a:r>
              <a:rPr lang="sk-SK" dirty="0"/>
              <a:t>)</a:t>
            </a:r>
          </a:p>
          <a:p>
            <a:r>
              <a:rPr lang="sk-SK" b="1" dirty="0"/>
              <a:t>Možnosť registrácie práva pridať sa k prevodu akcií (tag-along) a práva požadovať prevod akcií (drag-along), ktorá posilňuje ich vymožiteľnosť </a:t>
            </a:r>
          </a:p>
        </p:txBody>
      </p:sp>
    </p:spTree>
    <p:extLst>
      <p:ext uri="{BB962C8B-B14F-4D97-AF65-F5344CB8AC3E}">
        <p14:creationId xmlns:p14="http://schemas.microsoft.com/office/powerpoint/2010/main" val="4183582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27B40-97DB-0040-B3B2-4190D35C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Financovanie start-up spoločností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77F069D-C7EA-6644-84F0-920BA9552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/>
              <a:t>Zdroj financovania</a:t>
            </a:r>
            <a:r>
              <a:rPr lang="sk-SK" dirty="0"/>
              <a:t> je popri personálnej zložke a DV kľúčovým predpokladom rozvoja </a:t>
            </a:r>
            <a:r>
              <a:rPr lang="sk-SK" dirty="0" err="1"/>
              <a:t>start-upu</a:t>
            </a:r>
            <a:endParaRPr lang="sk-SK" dirty="0"/>
          </a:p>
          <a:p>
            <a:r>
              <a:rPr lang="sk-SK" b="1" dirty="0"/>
              <a:t>Pre </a:t>
            </a:r>
            <a:r>
              <a:rPr lang="sk-SK" b="1" dirty="0" err="1"/>
              <a:t>start-upy</a:t>
            </a:r>
            <a:r>
              <a:rPr lang="sk-SK" b="1" dirty="0"/>
              <a:t> je typické financovanie vlastnými zdrojmi</a:t>
            </a:r>
            <a:r>
              <a:rPr lang="sk-SK" dirty="0"/>
              <a:t>, čo prináša stratu časti podielu a kontroly </a:t>
            </a:r>
          </a:p>
          <a:p>
            <a:r>
              <a:rPr lang="sk-SK" dirty="0"/>
              <a:t>Financovanie </a:t>
            </a:r>
            <a:r>
              <a:rPr lang="sk-SK" b="1" dirty="0"/>
              <a:t>prostredníctvom cudzích zdrojov </a:t>
            </a:r>
            <a:r>
              <a:rPr lang="sk-SK" dirty="0"/>
              <a:t>v podobe pôžičky alebo úveru (financovanie prostredníctvom bánk je pomerne zložité, keďže banky majú tendenciu financovať projekty až v neskoršom štádiu fungovania spoločnosti a nie na počiatku jej vzniku – nie </a:t>
            </a:r>
            <a:r>
              <a:rPr lang="sk-SK" i="1" dirty="0"/>
              <a:t>pre-</a:t>
            </a:r>
            <a:r>
              <a:rPr lang="sk-SK" i="1" dirty="0" err="1"/>
              <a:t>seed</a:t>
            </a:r>
            <a:r>
              <a:rPr lang="sk-SK" i="1" dirty="0"/>
              <a:t>, </a:t>
            </a:r>
            <a:r>
              <a:rPr lang="sk-SK" i="1" dirty="0" err="1"/>
              <a:t>seed</a:t>
            </a:r>
            <a:r>
              <a:rPr lang="sk-SK" i="1" dirty="0"/>
              <a:t> a </a:t>
            </a:r>
            <a:r>
              <a:rPr lang="sk-SK" i="1" dirty="0" err="1"/>
              <a:t>early</a:t>
            </a:r>
            <a:r>
              <a:rPr lang="sk-SK" i="1" dirty="0"/>
              <a:t> </a:t>
            </a:r>
            <a:r>
              <a:rPr lang="sk-SK" i="1" dirty="0" err="1"/>
              <a:t>stage</a:t>
            </a:r>
            <a:r>
              <a:rPr lang="sk-SK" dirty="0"/>
              <a:t>)</a:t>
            </a:r>
          </a:p>
          <a:p>
            <a:r>
              <a:rPr lang="sk-SK" dirty="0"/>
              <a:t>Najprv </a:t>
            </a:r>
            <a:r>
              <a:rPr lang="sk-SK" b="1" dirty="0"/>
              <a:t>vlastné zdroje zakladateľov a im blízkych osôb</a:t>
            </a:r>
          </a:p>
          <a:p>
            <a:r>
              <a:rPr lang="sk-SK" dirty="0"/>
              <a:t>Neskôr </a:t>
            </a:r>
            <a:r>
              <a:rPr lang="sk-SK" b="1" dirty="0"/>
              <a:t>vstup investora do vlastného imania spoločnosti </a:t>
            </a:r>
          </a:p>
          <a:p>
            <a:pPr lvl="1"/>
            <a:r>
              <a:rPr lang="sk-SK" dirty="0"/>
              <a:t>Investor - sa stáva spoločníkom/akcionárom spoločnosti </a:t>
            </a:r>
          </a:p>
          <a:p>
            <a:pPr lvl="1"/>
            <a:r>
              <a:rPr lang="sk-SK" dirty="0"/>
              <a:t>Typicky: </a:t>
            </a:r>
            <a:r>
              <a:rPr lang="sk-SK" i="1" dirty="0"/>
              <a:t>Angel investor, venture capital </a:t>
            </a:r>
            <a:r>
              <a:rPr lang="sk-SK" i="1" dirty="0" err="1"/>
              <a:t>fund</a:t>
            </a:r>
            <a:r>
              <a:rPr lang="sk-SK" dirty="0"/>
              <a:t> alebo </a:t>
            </a:r>
            <a:r>
              <a:rPr lang="sk-SK" i="1" dirty="0" err="1"/>
              <a:t>private</a:t>
            </a:r>
            <a:r>
              <a:rPr lang="sk-SK" i="1" dirty="0"/>
              <a:t> </a:t>
            </a:r>
            <a:r>
              <a:rPr lang="sk-SK" i="1" dirty="0" err="1"/>
              <a:t>equity</a:t>
            </a:r>
            <a:r>
              <a:rPr lang="sk-SK" i="1" dirty="0"/>
              <a:t> </a:t>
            </a:r>
            <a:r>
              <a:rPr lang="sk-SK" i="1" dirty="0" err="1"/>
              <a:t>fund</a:t>
            </a:r>
            <a:endParaRPr lang="sk-SK" i="1" dirty="0"/>
          </a:p>
          <a:p>
            <a:pPr lvl="1"/>
            <a:r>
              <a:rPr lang="sk-SK" dirty="0"/>
              <a:t>Niekedy aj: </a:t>
            </a:r>
            <a:r>
              <a:rPr lang="sk-SK" i="1" dirty="0"/>
              <a:t>akcelerátor, inkubátor</a:t>
            </a:r>
            <a:r>
              <a:rPr lang="sk-SK" dirty="0"/>
              <a:t>, prípadne </a:t>
            </a:r>
            <a:r>
              <a:rPr lang="sk-SK" i="1" dirty="0"/>
              <a:t>etablovaný industriálny partner</a:t>
            </a:r>
          </a:p>
        </p:txBody>
      </p:sp>
    </p:spTree>
    <p:extLst>
      <p:ext uri="{BB962C8B-B14F-4D97-AF65-F5344CB8AC3E}">
        <p14:creationId xmlns:p14="http://schemas.microsoft.com/office/powerpoint/2010/main" val="3971830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13059-218E-CA43-9E1A-7EF4AC68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Vstup investora do start-up spoločnosti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F79448-35DD-774C-B450-2EE507C0A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/>
              <a:t>Startup spoločnosti sú </a:t>
            </a:r>
            <a:r>
              <a:rPr lang="sk-SK" b="1" dirty="0"/>
              <a:t>veľmi rizikové</a:t>
            </a:r>
            <a:r>
              <a:rPr lang="sk-SK" dirty="0"/>
              <a:t>, čo je dané</a:t>
            </a:r>
          </a:p>
          <a:p>
            <a:pPr lvl="1"/>
            <a:r>
              <a:rPr lang="sk-SK" dirty="0"/>
              <a:t>povahou biznis modelu (riziká vlastné biznisu)</a:t>
            </a:r>
          </a:p>
          <a:p>
            <a:pPr lvl="1"/>
            <a:r>
              <a:rPr lang="sk-SK" dirty="0"/>
              <a:t>ranným štádiom rozvoja biznisu (riziká vlastné fáze spoločnosti – neistota, veľa premenných)</a:t>
            </a:r>
          </a:p>
          <a:p>
            <a:r>
              <a:rPr lang="sk-SK" dirty="0"/>
              <a:t>Preto sa financovanie </a:t>
            </a:r>
            <a:r>
              <a:rPr lang="sk-SK" dirty="0" err="1"/>
              <a:t>start-upov</a:t>
            </a:r>
            <a:r>
              <a:rPr lang="sk-SK" dirty="0"/>
              <a:t> </a:t>
            </a:r>
            <a:r>
              <a:rPr lang="sk-SK" b="1" dirty="0"/>
              <a:t>spravidla realizuje formou vlastného kapitálu</a:t>
            </a:r>
          </a:p>
          <a:p>
            <a:pPr lvl="1"/>
            <a:r>
              <a:rPr lang="sk-SK" dirty="0"/>
              <a:t>Obvykle formou vkladu do základného imania v kombinácii s vkladom do ostatných kapitálových fondov / emisného ážia</a:t>
            </a:r>
          </a:p>
          <a:p>
            <a:pPr lvl="1"/>
            <a:r>
              <a:rPr lang="sk-SK" dirty="0"/>
              <a:t>Neskôr eventuálne formou konvertibilného úveru (s povinnou konverziou)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11454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E12B9-BADE-934A-A2F0-81860578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Záujem investora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34D4A83-60BD-4B42-8E1A-2200A00A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Má záujem finančne podporiť spoločnosť tak, že vstúpi do spoločnosti ako jej spoločník/akcionár</a:t>
            </a:r>
          </a:p>
          <a:p>
            <a:r>
              <a:rPr lang="sk-SK" dirty="0"/>
              <a:t>Má záujem o úspech spoločnosti, ktorý môže byť </a:t>
            </a:r>
            <a:r>
              <a:rPr lang="sk-SK" b="1" dirty="0"/>
              <a:t>krátkodobejší</a:t>
            </a:r>
            <a:r>
              <a:rPr lang="sk-SK" dirty="0"/>
              <a:t> (niekoľko rokov, podľa fondu) </a:t>
            </a:r>
          </a:p>
          <a:p>
            <a:r>
              <a:rPr lang="sk-SK" dirty="0"/>
              <a:t>Fixuje sa na </a:t>
            </a:r>
            <a:r>
              <a:rPr lang="sk-SK" b="1" dirty="0"/>
              <a:t>ukončenie svojej účasti v spoločnosti a znásobenie svojej investície</a:t>
            </a:r>
            <a:r>
              <a:rPr lang="sk-SK" dirty="0"/>
              <a:t>, na rozdiel od riešiteľa pre ktorého spoločnosť môže byť (</a:t>
            </a:r>
            <a:r>
              <a:rPr lang="sk-SK" dirty="0" err="1"/>
              <a:t>celo</a:t>
            </a:r>
            <a:r>
              <a:rPr lang="sk-SK" dirty="0"/>
              <a:t>)životným dielom</a:t>
            </a:r>
          </a:p>
          <a:p>
            <a:r>
              <a:rPr lang="sk-SK" b="1" dirty="0"/>
              <a:t>Diverzifikuje svoje riziko investíciami do rôznych (viac alebo menej) rizikových spoločností </a:t>
            </a:r>
            <a:r>
              <a:rPr lang="sk-SK" dirty="0"/>
              <a:t>a nemá záujem (štandardne) podieľať sa na denno-dennom chode spoločnosti, ale má záujem mať kontrolu nad zásadnými otázkami v rámci spoločnosti</a:t>
            </a:r>
          </a:p>
          <a:p>
            <a:r>
              <a:rPr lang="sk-SK" dirty="0"/>
              <a:t>Vidinou investora je aj </a:t>
            </a:r>
            <a:r>
              <a:rPr lang="sk-SK" b="1" dirty="0"/>
              <a:t>ukončenie účasti v spoločnosti </a:t>
            </a:r>
            <a:r>
              <a:rPr lang="sk-SK" dirty="0"/>
              <a:t>v prípade vopred namodelovaných situácií, akou je napríklad ponuka na kúpu jeho obchodného podielu alebo celej spoločnosti</a:t>
            </a:r>
          </a:p>
          <a:p>
            <a:r>
              <a:rPr lang="sk-SK" dirty="0"/>
              <a:t>Môže mať záujem tak o aktívnu ako aj o pasívnu účasť na </a:t>
            </a:r>
            <a:r>
              <a:rPr lang="sk-SK" b="1" dirty="0"/>
              <a:t>správe a riadení spoločnosti</a:t>
            </a:r>
          </a:p>
        </p:txBody>
      </p:sp>
    </p:spTree>
    <p:extLst>
      <p:ext uri="{BB962C8B-B14F-4D97-AF65-F5344CB8AC3E}">
        <p14:creationId xmlns:p14="http://schemas.microsoft.com/office/powerpoint/2010/main" val="1354305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DFB26-D619-C641-8F0F-0F957EEC4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Term sheet (Podmienky vstupu investora)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FF91C0-E5CE-CA46-9DAF-A0B46754B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Obsahuje </a:t>
            </a:r>
            <a:r>
              <a:rPr lang="sk-SK" b="1" dirty="0"/>
              <a:t>základné dohody medzi riešiteľom a investorom </a:t>
            </a:r>
            <a:r>
              <a:rPr lang="sk-SK" dirty="0"/>
              <a:t>a </a:t>
            </a:r>
            <a:r>
              <a:rPr lang="sk-SK" b="1" dirty="0"/>
              <a:t>podmienky o vstupe investora do </a:t>
            </a:r>
            <a:r>
              <a:rPr lang="sk-SK" b="1" dirty="0" err="1"/>
              <a:t>start-upu</a:t>
            </a:r>
            <a:r>
              <a:rPr lang="sk-SK" dirty="0"/>
              <a:t> – relatívne krátky dokument 1-10 strán</a:t>
            </a:r>
          </a:p>
          <a:p>
            <a:r>
              <a:rPr lang="sk-SK" b="1" dirty="0"/>
              <a:t>Zväčša nezáväzný</a:t>
            </a:r>
            <a:r>
              <a:rPr lang="sk-SK" dirty="0"/>
              <a:t>, záväzný je s ohľadom na povinnosť zachovávanie mlčanlivosti a voľbe práva/súdu </a:t>
            </a:r>
          </a:p>
          <a:p>
            <a:r>
              <a:rPr lang="sk-SK" dirty="0"/>
              <a:t>Term sheet je </a:t>
            </a:r>
            <a:r>
              <a:rPr lang="sk-SK" b="1" dirty="0"/>
              <a:t>kľúčový pre </a:t>
            </a:r>
            <a:r>
              <a:rPr lang="sk-SK" b="1" dirty="0" err="1"/>
              <a:t>draftovaní</a:t>
            </a:r>
            <a:r>
              <a:rPr lang="sk-SK" b="1" dirty="0"/>
              <a:t> ostatnej dokumentácie </a:t>
            </a:r>
            <a:r>
              <a:rPr lang="sk-SK" dirty="0"/>
              <a:t>(spoločenská/zakladateľská zmluvy, dohody spoločníkov, investičné zmluvy, atď.) </a:t>
            </a:r>
          </a:p>
          <a:p>
            <a:r>
              <a:rPr lang="sk-SK" dirty="0"/>
              <a:t>Podpisuje sa po podpise NDA, úvodných diskusiách a dohode o </a:t>
            </a:r>
            <a:r>
              <a:rPr lang="sk-SK" dirty="0" err="1"/>
              <a:t>valuácii</a:t>
            </a:r>
            <a:r>
              <a:rPr lang="sk-SK" dirty="0"/>
              <a:t> spoločnosti medzi investorom a zakladateľmi (resp. inými akcionármi)</a:t>
            </a:r>
          </a:p>
          <a:p>
            <a:r>
              <a:rPr lang="sk-SK" b="1" dirty="0"/>
              <a:t>Má chrániť záujmy strán</a:t>
            </a:r>
          </a:p>
          <a:p>
            <a:pPr lvl="1"/>
            <a:r>
              <a:rPr lang="sk-SK" dirty="0"/>
              <a:t>Dôveryhodný záväzok poskytnúť investíciu zo strany investora</a:t>
            </a:r>
          </a:p>
          <a:p>
            <a:pPr lvl="1"/>
            <a:r>
              <a:rPr lang="sk-SK" dirty="0"/>
              <a:t>Ochranné práva pre investora – kontrola nad použitím investovaných prostriedkov a ochrana integrity </a:t>
            </a:r>
            <a:r>
              <a:rPr lang="sk-SK" dirty="0" err="1"/>
              <a:t>start-upu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Ochrana aktív </a:t>
            </a:r>
            <a:r>
              <a:rPr lang="sk-SK" dirty="0" err="1"/>
              <a:t>start-upu</a:t>
            </a:r>
            <a:r>
              <a:rPr lang="sk-SK" dirty="0"/>
              <a:t> – zakladatelia, duševné vlastníctvo, investícia, zamestnanci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9081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F8A21-42EB-F646-A546-15E29B864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Základné riziká pre investora 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F2CC84-FD85-ED44-BD3C-A730E2883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sk-SK" b="1" dirty="0"/>
              <a:t>Riziko likvidity</a:t>
            </a:r>
            <a:r>
              <a:rPr lang="sk-SK" dirty="0"/>
              <a:t> – sekundárny trh obchodných podielov /akcií na </a:t>
            </a:r>
            <a:r>
              <a:rPr lang="sk-SK" dirty="0" err="1"/>
              <a:t>start-upoch</a:t>
            </a:r>
            <a:r>
              <a:rPr lang="sk-SK" dirty="0"/>
              <a:t> je veľmi obmedzený, zvlášť v krajine ako Slovensko (neexistencia riadneho kapitálového trhu)</a:t>
            </a:r>
          </a:p>
          <a:p>
            <a:pPr marL="800100" lvl="1" indent="-342900">
              <a:buFont typeface="Arial"/>
              <a:buChar char="•"/>
            </a:pPr>
            <a:r>
              <a:rPr lang="sk-SK" dirty="0" err="1"/>
              <a:t>Exit</a:t>
            </a:r>
            <a:r>
              <a:rPr lang="sk-SK" dirty="0"/>
              <a:t> je preto nákladný a vyžaduje takmer vždy súkromné rokovania</a:t>
            </a:r>
          </a:p>
          <a:p>
            <a:pPr marL="342900" indent="-342900">
              <a:buFont typeface="Arial"/>
              <a:buChar char="•"/>
            </a:pPr>
            <a:r>
              <a:rPr lang="sk-SK" b="1" dirty="0"/>
              <a:t>Žiadne alebo veľmi zriedkavé výplaty dividend ako delenie iných vlastných zdrojov zo spoločnosti</a:t>
            </a:r>
            <a:r>
              <a:rPr lang="sk-SK" dirty="0"/>
              <a:t> počas dlhých rokov rozvoja </a:t>
            </a:r>
            <a:r>
              <a:rPr lang="sk-SK" dirty="0" err="1"/>
              <a:t>start-upu</a:t>
            </a:r>
            <a:r>
              <a:rPr lang="sk-SK" dirty="0"/>
              <a:t>, keďže </a:t>
            </a:r>
            <a:r>
              <a:rPr lang="sk-SK" dirty="0" err="1"/>
              <a:t>start-upy</a:t>
            </a:r>
            <a:r>
              <a:rPr lang="sk-SK" dirty="0"/>
              <a:t> obvykle reinvestujú počas dlhého obdobia všetky tržby do svojho rozvoja, pretože sa snažia vytvoriť udržateľnú hodnotu</a:t>
            </a:r>
          </a:p>
          <a:p>
            <a:pPr marL="342900" indent="-342900">
              <a:buFont typeface="Arial"/>
              <a:buChar char="•"/>
            </a:pPr>
            <a:r>
              <a:rPr lang="sk-SK" b="1" dirty="0"/>
              <a:t>Zhodnotenie investície samozrejme nie je nijako garantované</a:t>
            </a:r>
            <a:r>
              <a:rPr lang="sk-SK" dirty="0"/>
              <a:t> </a:t>
            </a:r>
          </a:p>
          <a:p>
            <a:pPr marL="800100" lvl="1" indent="-342900">
              <a:buFont typeface="Arial"/>
              <a:buChar char="•"/>
            </a:pPr>
            <a:r>
              <a:rPr lang="sk-SK" dirty="0"/>
              <a:t>Riziko podnikania, diverzifikácia portfólia</a:t>
            </a:r>
          </a:p>
        </p:txBody>
      </p:sp>
    </p:spTree>
    <p:extLst>
      <p:ext uri="{BB962C8B-B14F-4D97-AF65-F5344CB8AC3E}">
        <p14:creationId xmlns:p14="http://schemas.microsoft.com/office/powerpoint/2010/main" val="613582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F8A21-42EB-F646-A546-15E29B864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Základné riziká pre investora 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F2CC84-FD85-ED44-BD3C-A730E2883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sk-SK" dirty="0"/>
              <a:t>Investícia do vlastného kapitálu znamená, že investor spolu s ostatnými akcionármi (spoločníkmi) dostane v prípade výplaty zisku/likvidačného zostatku svoj podiel </a:t>
            </a:r>
            <a:r>
              <a:rPr lang="sk-SK" b="1" dirty="0"/>
              <a:t>až po uspokojení (ostatných) veriteľov </a:t>
            </a:r>
            <a:r>
              <a:rPr lang="sk-SK" dirty="0"/>
              <a:t>(</a:t>
            </a:r>
            <a:r>
              <a:rPr lang="sk-SK" dirty="0" err="1"/>
              <a:t>payment</a:t>
            </a:r>
            <a:r>
              <a:rPr lang="sk-SK" dirty="0"/>
              <a:t> </a:t>
            </a:r>
            <a:r>
              <a:rPr lang="sk-SK" dirty="0" err="1"/>
              <a:t>order</a:t>
            </a:r>
            <a:r>
              <a:rPr lang="sk-SK" dirty="0"/>
              <a:t>)</a:t>
            </a:r>
          </a:p>
          <a:p>
            <a:pPr marL="800100" lvl="1" indent="-342900">
              <a:buFont typeface="Arial"/>
              <a:buChar char="•"/>
            </a:pPr>
            <a:r>
              <a:rPr lang="sk-SK" dirty="0"/>
              <a:t>Investori však obvykle požadujú prioritu aspoň oproti zakladateľom</a:t>
            </a:r>
          </a:p>
          <a:p>
            <a:pPr marL="342900" indent="-342900">
              <a:buFont typeface="Arial"/>
              <a:buChar char="•"/>
            </a:pPr>
            <a:r>
              <a:rPr lang="sk-SK" b="1" dirty="0"/>
              <a:t>Závislosť od zakladateľa/</a:t>
            </a:r>
            <a:r>
              <a:rPr lang="sk-SK" b="1" dirty="0" err="1"/>
              <a:t>ov</a:t>
            </a:r>
            <a:r>
              <a:rPr lang="sk-SK" b="1" dirty="0"/>
              <a:t>, úzkeho okruhu ťažko nahraditeľných zamestnancov, manažérov a pod.</a:t>
            </a:r>
          </a:p>
          <a:p>
            <a:pPr marL="800100" lvl="1" indent="-342900">
              <a:buFont typeface="Arial"/>
              <a:buChar char="•"/>
            </a:pPr>
            <a:r>
              <a:rPr lang="sk-SK" dirty="0"/>
              <a:t>Ich (skorý) odchod sa preto často penalizuje a sú od neho ”</a:t>
            </a:r>
            <a:r>
              <a:rPr lang="sk-SK" dirty="0" err="1"/>
              <a:t>demotivovaní</a:t>
            </a:r>
            <a:r>
              <a:rPr lang="sk-SK" dirty="0"/>
              <a:t>” dizajnom svojich zmlúv</a:t>
            </a:r>
          </a:p>
          <a:p>
            <a:pPr marL="342900" indent="-342900">
              <a:buFont typeface="Arial"/>
              <a:buChar char="•"/>
            </a:pPr>
            <a:r>
              <a:rPr lang="sk-SK" dirty="0"/>
              <a:t>Riedenie investície - </a:t>
            </a:r>
            <a:r>
              <a:rPr lang="sk-SK" b="1" dirty="0"/>
              <a:t>podiel sa časom s príchodom ďalších investorov znižuje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5413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BD291-659A-9442-98CC-85562030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Základné riziká pre riešiteľa (</a:t>
            </a:r>
            <a:r>
              <a:rPr lang="sk-SK" b="1" dirty="0" err="1"/>
              <a:t>start-upistu</a:t>
            </a:r>
            <a:r>
              <a:rPr lang="sk-SK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E851C-7CF3-D443-BD6F-AD849A122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Mnohokrát </a:t>
            </a:r>
            <a:r>
              <a:rPr lang="sk-SK" b="1" dirty="0"/>
              <a:t>v časovom strese príjme investíciu</a:t>
            </a:r>
            <a:r>
              <a:rPr lang="sk-SK" dirty="0"/>
              <a:t>, ktorá nie je preňho výhodná</a:t>
            </a:r>
          </a:p>
          <a:p>
            <a:r>
              <a:rPr lang="sk-SK" dirty="0"/>
              <a:t>Príjme investíciu </a:t>
            </a:r>
            <a:r>
              <a:rPr lang="sk-SK" b="1" dirty="0"/>
              <a:t>bez riadneho titulu</a:t>
            </a:r>
          </a:p>
          <a:p>
            <a:r>
              <a:rPr lang="sk-SK" b="1" dirty="0"/>
              <a:t>Nemá vysporiadané vzťahy s ostatnými </a:t>
            </a:r>
            <a:r>
              <a:rPr lang="sk-SK" dirty="0"/>
              <a:t>zakladateľmi / spoločníkmi / zamestnancami / pôvodcami DV</a:t>
            </a:r>
          </a:p>
          <a:p>
            <a:pPr lvl="1"/>
            <a:r>
              <a:rPr lang="sk-SK" dirty="0"/>
              <a:t>To značne znižuje hodnotu spoločnosti</a:t>
            </a:r>
          </a:p>
          <a:p>
            <a:r>
              <a:rPr lang="sk-SK" b="1" dirty="0"/>
              <a:t>Nepožiada o kvalifikovanú pomoc včas </a:t>
            </a:r>
            <a:r>
              <a:rPr lang="sk-SK" dirty="0"/>
              <a:t>– kvalifikované právne zastúpenie a investičné poradenstvo je kľúčové</a:t>
            </a:r>
          </a:p>
          <a:p>
            <a:r>
              <a:rPr lang="sk-SK" b="1" dirty="0"/>
              <a:t>Citové naviazanie na spoločnosť </a:t>
            </a:r>
            <a:r>
              <a:rPr lang="sk-SK" dirty="0"/>
              <a:t>(celoživotné dielo)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59073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Obsah prednášky</a:t>
            </a:r>
            <a:endParaRPr lang="en-US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Všeobecný úvod do start-up a spin-off spoločností </a:t>
            </a:r>
          </a:p>
          <a:p>
            <a:r>
              <a:rPr lang="sk-SK" dirty="0"/>
              <a:t>Podnikateľský plán</a:t>
            </a:r>
          </a:p>
          <a:p>
            <a:r>
              <a:rPr lang="sk-SK" dirty="0"/>
              <a:t>Vznik start-up spoločnosti – voľba právnej formy </a:t>
            </a:r>
          </a:p>
          <a:p>
            <a:r>
              <a:rPr lang="sk-SK" dirty="0"/>
              <a:t>Financovanie start-up spoločnosti</a:t>
            </a:r>
          </a:p>
          <a:p>
            <a:r>
              <a:rPr lang="sk-SK" dirty="0"/>
              <a:t>Jadro start-up spoločnosti</a:t>
            </a:r>
          </a:p>
          <a:p>
            <a:r>
              <a:rPr lang="sk-SK" dirty="0"/>
              <a:t>Branding</a:t>
            </a:r>
          </a:p>
          <a:p>
            <a:r>
              <a:rPr lang="sk-SK" dirty="0"/>
              <a:t>Vytváranie, zachytávanie, ochrana a komercializácia duševného vlastníctva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7923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71C66-7DCF-2E4D-902B-16F2A4AD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Typy financovania </a:t>
            </a:r>
            <a:r>
              <a:rPr lang="sk-SK" b="1" dirty="0" err="1"/>
              <a:t>start-upu</a:t>
            </a:r>
            <a:r>
              <a:rPr lang="sk-SK" b="1" dirty="0"/>
              <a:t> 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632B0A-E565-504C-A3F8-D963445E3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sk-SK" b="1" dirty="0"/>
              <a:t>Vedecko-výskumné granty </a:t>
            </a:r>
            <a:r>
              <a:rPr lang="sk-SK" dirty="0"/>
              <a:t>– zvlášť, ak ide o </a:t>
            </a:r>
            <a:r>
              <a:rPr lang="sk-SK" dirty="0" err="1"/>
              <a:t>spin-offy</a:t>
            </a:r>
            <a:r>
              <a:rPr lang="sk-SK" dirty="0"/>
              <a:t> pochádzajúce z grantovej činnosti</a:t>
            </a:r>
          </a:p>
          <a:p>
            <a:pPr marL="342900" indent="-342900">
              <a:buFont typeface="Arial"/>
              <a:buChar char="•"/>
            </a:pPr>
            <a:r>
              <a:rPr lang="sk-SK" b="1" dirty="0"/>
              <a:t>Vládne granty + EU schémy (H2020, COSME) </a:t>
            </a:r>
            <a:r>
              <a:rPr lang="sk-SK" dirty="0"/>
              <a:t>– vysoko rizikový výskum býva financovaný aj z verejných zdrojov</a:t>
            </a:r>
          </a:p>
          <a:p>
            <a:pPr marL="342900" indent="-342900">
              <a:buFont typeface="Arial"/>
              <a:buChar char="•"/>
            </a:pPr>
            <a:r>
              <a:rPr lang="sk-SK" b="1" dirty="0" err="1"/>
              <a:t>Friends</a:t>
            </a:r>
            <a:r>
              <a:rPr lang="sk-SK" b="1" dirty="0"/>
              <a:t>, </a:t>
            </a:r>
            <a:r>
              <a:rPr lang="sk-SK" b="1" dirty="0" err="1"/>
              <a:t>Family</a:t>
            </a:r>
            <a:r>
              <a:rPr lang="sk-SK" b="1" dirty="0"/>
              <a:t>, </a:t>
            </a:r>
            <a:r>
              <a:rPr lang="sk-SK" b="1" dirty="0" err="1"/>
              <a:t>Fools</a:t>
            </a:r>
            <a:r>
              <a:rPr lang="sk-SK" b="1" dirty="0"/>
              <a:t> (3 </a:t>
            </a:r>
            <a:r>
              <a:rPr lang="sk-SK" b="1" dirty="0" err="1"/>
              <a:t>Fs</a:t>
            </a:r>
            <a:r>
              <a:rPr lang="sk-SK" b="1" dirty="0"/>
              <a:t>) </a:t>
            </a:r>
            <a:r>
              <a:rPr lang="sk-SK" dirty="0"/>
              <a:t>– 72% </a:t>
            </a:r>
            <a:r>
              <a:rPr lang="sk-SK" dirty="0" err="1"/>
              <a:t>startupov</a:t>
            </a:r>
            <a:r>
              <a:rPr lang="sk-SK" dirty="0"/>
              <a:t> (u nás cca 87% </a:t>
            </a:r>
            <a:r>
              <a:rPr lang="sk-SK" dirty="0" err="1"/>
              <a:t>startupv</a:t>
            </a:r>
            <a:r>
              <a:rPr lang="sk-SK" dirty="0"/>
              <a:t> (SAPIE, 2016)</a:t>
            </a:r>
          </a:p>
          <a:p>
            <a:pPr marL="800100" lvl="1" indent="-342900">
              <a:buFont typeface="Arial"/>
              <a:buChar char="•"/>
            </a:pPr>
            <a:r>
              <a:rPr lang="sk-SK" dirty="0"/>
              <a:t>Vlastné úspory, osobné zadlženie, cash </a:t>
            </a:r>
            <a:r>
              <a:rPr lang="sk-SK" dirty="0" err="1"/>
              <a:t>flow</a:t>
            </a:r>
            <a:r>
              <a:rPr lang="sk-SK" dirty="0"/>
              <a:t> z iného podnikania</a:t>
            </a:r>
          </a:p>
          <a:p>
            <a:pPr marL="342900" indent="-342900">
              <a:buFont typeface="Arial"/>
              <a:buChar char="•"/>
            </a:pPr>
            <a:r>
              <a:rPr lang="sk-SK" b="1" dirty="0"/>
              <a:t>Pôžičky/úvery (ak je cash </a:t>
            </a:r>
            <a:r>
              <a:rPr lang="sk-SK" b="1" dirty="0" err="1"/>
              <a:t>inflow</a:t>
            </a:r>
            <a:r>
              <a:rPr lang="sk-SK" b="1" dirty="0"/>
              <a:t>) </a:t>
            </a:r>
            <a:r>
              <a:rPr lang="sk-SK" dirty="0"/>
              <a:t>– banky, záručné programy, klasické / dotované úverové produkty</a:t>
            </a:r>
          </a:p>
          <a:p>
            <a:pPr marL="800100" lvl="1" indent="-342900">
              <a:buFont typeface="Arial"/>
              <a:buChar char="•"/>
            </a:pPr>
            <a:r>
              <a:rPr lang="sk-SK" dirty="0"/>
              <a:t>Nemožné bez riadneho </a:t>
            </a:r>
            <a:r>
              <a:rPr lang="sk-SK" dirty="0" err="1"/>
              <a:t>track</a:t>
            </a:r>
            <a:r>
              <a:rPr lang="sk-SK" dirty="0"/>
              <a:t> </a:t>
            </a:r>
            <a:r>
              <a:rPr lang="sk-SK" dirty="0" err="1"/>
              <a:t>recordu</a:t>
            </a:r>
            <a:r>
              <a:rPr lang="sk-SK" dirty="0"/>
              <a:t> a cash </a:t>
            </a:r>
            <a:r>
              <a:rPr lang="sk-SK" dirty="0" err="1"/>
              <a:t>flow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05915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62AD5-B249-2249-A6E0-10D6D113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Typy financovania </a:t>
            </a:r>
            <a:r>
              <a:rPr lang="sk-SK" b="1" dirty="0" err="1"/>
              <a:t>start-upu</a:t>
            </a:r>
            <a:r>
              <a:rPr lang="sk-SK" b="1" dirty="0"/>
              <a:t> 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5153C2-6B2E-8442-A1BB-51E7059E6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sk-SK" b="1" dirty="0"/>
              <a:t>Crowdfunding</a:t>
            </a:r>
            <a:r>
              <a:rPr lang="sk-SK" dirty="0"/>
              <a:t> – pomerne nový spôsob financovania, umožnený internetom</a:t>
            </a:r>
          </a:p>
          <a:p>
            <a:pPr marL="800100" lvl="1" indent="-342900">
              <a:buFont typeface="Arial"/>
              <a:buChar char="•"/>
            </a:pPr>
            <a:r>
              <a:rPr lang="sk-SK" dirty="0" err="1"/>
              <a:t>Reputačná</a:t>
            </a:r>
            <a:r>
              <a:rPr lang="sk-SK" dirty="0"/>
              <a:t> výhoda pre </a:t>
            </a:r>
            <a:r>
              <a:rPr lang="sk-SK" dirty="0" err="1"/>
              <a:t>start-upy</a:t>
            </a:r>
            <a:r>
              <a:rPr lang="sk-SK" dirty="0"/>
              <a:t>, trhová validácia dopytu po produkte</a:t>
            </a:r>
          </a:p>
          <a:p>
            <a:pPr marL="342900" indent="-342900">
              <a:buFont typeface="Arial"/>
              <a:buChar char="•"/>
            </a:pPr>
            <a:r>
              <a:rPr lang="sk-SK" b="1" dirty="0"/>
              <a:t>Angel </a:t>
            </a:r>
            <a:r>
              <a:rPr lang="sk-SK" b="1" dirty="0" err="1"/>
              <a:t>investors</a:t>
            </a:r>
            <a:r>
              <a:rPr lang="sk-SK" b="1" dirty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sk-SK" b="1" dirty="0"/>
              <a:t>Venture capital </a:t>
            </a:r>
            <a:r>
              <a:rPr lang="sk-SK" dirty="0"/>
              <a:t>(rizikový kapitál) – v zásade ide o </a:t>
            </a:r>
            <a:r>
              <a:rPr lang="sk-SK" dirty="0" err="1"/>
              <a:t>private</a:t>
            </a:r>
            <a:r>
              <a:rPr lang="sk-SK" dirty="0"/>
              <a:t> </a:t>
            </a:r>
            <a:r>
              <a:rPr lang="sk-SK" dirty="0" err="1"/>
              <a:t>equity</a:t>
            </a:r>
            <a:r>
              <a:rPr lang="sk-SK" dirty="0"/>
              <a:t> v rannej fáze</a:t>
            </a:r>
          </a:p>
          <a:p>
            <a:pPr marL="342900" indent="-342900">
              <a:buFont typeface="Arial"/>
              <a:buChar char="•"/>
            </a:pPr>
            <a:r>
              <a:rPr lang="sk-SK" b="1" dirty="0" err="1"/>
              <a:t>Private</a:t>
            </a:r>
            <a:r>
              <a:rPr lang="sk-SK" b="1" dirty="0"/>
              <a:t> </a:t>
            </a:r>
            <a:r>
              <a:rPr lang="sk-SK" b="1" dirty="0" err="1"/>
              <a:t>equity</a:t>
            </a:r>
            <a:r>
              <a:rPr lang="sk-SK" b="1" dirty="0"/>
              <a:t> </a:t>
            </a:r>
            <a:r>
              <a:rPr lang="sk-SK" dirty="0"/>
              <a:t>– sústredí sa na dospelé spoločnosti</a:t>
            </a:r>
          </a:p>
          <a:p>
            <a:pPr marL="342900" indent="-342900">
              <a:buFont typeface="Arial"/>
              <a:buChar char="•"/>
            </a:pPr>
            <a:r>
              <a:rPr lang="sk-SK" b="1" dirty="0" err="1"/>
              <a:t>Initial</a:t>
            </a:r>
            <a:r>
              <a:rPr lang="sk-SK" b="1" dirty="0"/>
              <a:t> </a:t>
            </a:r>
            <a:r>
              <a:rPr lang="sk-SK" b="1" dirty="0" err="1"/>
              <a:t>public</a:t>
            </a:r>
            <a:r>
              <a:rPr lang="sk-SK" b="1" dirty="0"/>
              <a:t> </a:t>
            </a:r>
            <a:r>
              <a:rPr lang="sk-SK" b="1" dirty="0" err="1"/>
              <a:t>offering</a:t>
            </a:r>
            <a:r>
              <a:rPr lang="sk-SK" b="1" dirty="0"/>
              <a:t> (IPO) </a:t>
            </a:r>
            <a:r>
              <a:rPr lang="sk-SK" dirty="0"/>
              <a:t>– uvedenie akcií na burzu cenných papierov</a:t>
            </a:r>
          </a:p>
          <a:p>
            <a:pPr marL="800100" lvl="1" indent="-342900">
              <a:buFont typeface="Arial"/>
              <a:buChar char="•"/>
            </a:pPr>
            <a:r>
              <a:rPr lang="sk-SK" dirty="0"/>
              <a:t>V krajinách ako SR nereálne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4236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90AE1-1334-A341-B1C6-68E67BDC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Čo je jadrom start-up spoločností?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E7045A-EEF6-214A-899F-27841D33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Jadrom </a:t>
            </a:r>
            <a:r>
              <a:rPr lang="sk-SK" dirty="0" err="1"/>
              <a:t>start-upu</a:t>
            </a:r>
            <a:r>
              <a:rPr lang="sk-SK" dirty="0"/>
              <a:t> je </a:t>
            </a:r>
            <a:r>
              <a:rPr lang="sk-SK" b="1" dirty="0"/>
              <a:t>výsledok tvorivej duševnej činnosti </a:t>
            </a:r>
            <a:r>
              <a:rPr lang="sk-SK" dirty="0"/>
              <a:t>fyzickej osoby, ktorý je spôsobilým predmetom práv duševného vlastníctva a je spôsobilým predmetom súkromnoprávnych zmluvných vzťahov </a:t>
            </a:r>
          </a:p>
          <a:p>
            <a:r>
              <a:rPr lang="sk-SK" dirty="0"/>
              <a:t>Nie všetky výsledky tvorivej duševnej činnosti sú aj duševným vlastníctvom a nie všetky výsledky tvorivej duševnej činnosti sú ochrániteľné prostredníctvom autorského práva alebo práva priemyselného vlastníctva </a:t>
            </a:r>
          </a:p>
          <a:p>
            <a:r>
              <a:rPr lang="sk-SK" b="1" dirty="0"/>
              <a:t>Duševné vlastníctvo (DV)</a:t>
            </a:r>
            <a:r>
              <a:rPr lang="sk-SK" dirty="0"/>
              <a:t> – nehmotný statok, ktorého podstatu tvorí konkrétny duševný obsah, je schopný byť predmetom spoločenských vzťahov (a teda aj právnych) a nie je potrebné jeho stelesnenie v hmotnej podobe </a:t>
            </a:r>
          </a:p>
          <a:p>
            <a:r>
              <a:rPr lang="sk-SK" b="1" dirty="0"/>
              <a:t>Delenie práv duševného vlastníctva </a:t>
            </a:r>
          </a:p>
          <a:p>
            <a:pPr lvl="1"/>
            <a:r>
              <a:rPr lang="sk-SK" dirty="0"/>
              <a:t>Autorské práva a práva s nimi súvisiace (relevantné aj v súvislosti s priemyselným vlastníctvom)</a:t>
            </a:r>
          </a:p>
          <a:p>
            <a:pPr lvl="1"/>
            <a:r>
              <a:rPr lang="sk-SK" dirty="0"/>
              <a:t>Práva priemyselného vlastníctva a práva obdobné priemyselnému vlastníctvu (priemyselné práva na výsledky tvorivej duševnej činnosti, priemyselné práva na označenie)</a:t>
            </a:r>
          </a:p>
          <a:p>
            <a:pPr marL="457200" lvl="1" indent="0">
              <a:buNone/>
            </a:pPr>
            <a:endParaRPr lang="sk-SK" dirty="0"/>
          </a:p>
          <a:p>
            <a:pPr lvl="1"/>
            <a:r>
              <a:rPr lang="sk-SK" dirty="0"/>
              <a:t>Know-how</a:t>
            </a:r>
          </a:p>
        </p:txBody>
      </p:sp>
    </p:spTree>
    <p:extLst>
      <p:ext uri="{BB962C8B-B14F-4D97-AF65-F5344CB8AC3E}">
        <p14:creationId xmlns:p14="http://schemas.microsoft.com/office/powerpoint/2010/main" val="690819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90AE1-1334-A341-B1C6-68E67BDC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Duševné vlastníctvo a podnikateľský plán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E7045A-EEF6-214A-899F-27841D33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Význam - atraktívne a kvalitne modelované portfólio duševného vlastníctva vytvára </a:t>
            </a:r>
            <a:r>
              <a:rPr lang="sk-SK" b="1" dirty="0"/>
              <a:t>navonok prezentovateľnú osobitosť spoločnosti</a:t>
            </a:r>
            <a:r>
              <a:rPr lang="sk-SK" dirty="0"/>
              <a:t>, jej </a:t>
            </a:r>
            <a:r>
              <a:rPr lang="sk-SK" b="1" dirty="0"/>
              <a:t>odlišnosť od konkurencie </a:t>
            </a:r>
            <a:r>
              <a:rPr lang="sk-SK" dirty="0"/>
              <a:t>a je nositeľom potenciálu na </a:t>
            </a:r>
            <a:r>
              <a:rPr lang="sk-SK" b="1" dirty="0"/>
              <a:t>zvýšenie atraktivity spoločnosti pre investorov alebo obchodných partnerov </a:t>
            </a:r>
          </a:p>
          <a:p>
            <a:r>
              <a:rPr lang="sk-SK" dirty="0"/>
              <a:t>Podnikateľský plán v časti týkajúcej sa duševného vlastníctva</a:t>
            </a:r>
          </a:p>
          <a:p>
            <a:pPr lvl="1"/>
            <a:r>
              <a:rPr lang="sk-SK" b="1" dirty="0"/>
              <a:t>Identifikácia predmetov duševného vlastníctva</a:t>
            </a:r>
            <a:r>
              <a:rPr lang="sk-SK" dirty="0"/>
              <a:t>, ktorými spoločnosť disponuje</a:t>
            </a:r>
          </a:p>
          <a:p>
            <a:pPr lvl="1"/>
            <a:r>
              <a:rPr lang="sk-SK" b="1" dirty="0"/>
              <a:t>Zostavenie portfólia</a:t>
            </a:r>
            <a:r>
              <a:rPr lang="sk-SK" dirty="0"/>
              <a:t> duševného vlastníctva</a:t>
            </a:r>
          </a:p>
          <a:p>
            <a:pPr lvl="1"/>
            <a:r>
              <a:rPr lang="sk-SK" b="1" dirty="0"/>
              <a:t>Riadenie nadobúdania duševného vlastníctva, jeho správa a ochrana</a:t>
            </a:r>
            <a:r>
              <a:rPr lang="sk-SK" dirty="0"/>
              <a:t> vo vnútri spoločnosti</a:t>
            </a:r>
          </a:p>
          <a:p>
            <a:pPr lvl="1"/>
            <a:r>
              <a:rPr lang="sk-SK" b="1" dirty="0"/>
              <a:t>Ochrana duševného vlastníctva vo vzťahu k tretím osobám</a:t>
            </a:r>
          </a:p>
          <a:p>
            <a:pPr lvl="1"/>
            <a:r>
              <a:rPr lang="sk-SK" dirty="0"/>
              <a:t>Identifikovanie </a:t>
            </a:r>
            <a:r>
              <a:rPr lang="sk-SK" b="1" dirty="0"/>
              <a:t>významu duševného vlastníctva pre samotné podnikanie</a:t>
            </a:r>
            <a:r>
              <a:rPr lang="sk-SK" dirty="0"/>
              <a:t> </a:t>
            </a:r>
            <a:r>
              <a:rPr lang="sk-SK" dirty="0" err="1"/>
              <a:t>start-up</a:t>
            </a:r>
            <a:r>
              <a:rPr lang="sk-SK" dirty="0"/>
              <a:t> spoločnosť</a:t>
            </a:r>
          </a:p>
          <a:p>
            <a:pPr lvl="1"/>
            <a:r>
              <a:rPr lang="sk-SK" b="1" dirty="0"/>
              <a:t>Pravidlá nakladania s duševným vlastníctvom a stratégie využívania duševného vlastníctva pre podnikanie</a:t>
            </a:r>
          </a:p>
        </p:txBody>
      </p:sp>
    </p:spTree>
    <p:extLst>
      <p:ext uri="{BB962C8B-B14F-4D97-AF65-F5344CB8AC3E}">
        <p14:creationId xmlns:p14="http://schemas.microsoft.com/office/powerpoint/2010/main" val="2839475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90AE1-1334-A341-B1C6-68E67BDC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Stratégie vytvárania a zachytávania duševného vlastníctva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E7045A-EEF6-214A-899F-27841D33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/>
              <a:t>Duševné vlastníctvo vytvárané v spojitosti s hlavnou podnikateľskou činnosťou</a:t>
            </a:r>
          </a:p>
          <a:p>
            <a:pPr lvl="1"/>
            <a:r>
              <a:rPr lang="sk-SK" dirty="0"/>
              <a:t>právna úprava vzťahov s osobami zúčastnenými na podnikaní spoločnosti a  vytvárajúcimi duševné vlastníctvo</a:t>
            </a:r>
          </a:p>
          <a:p>
            <a:pPr lvl="1"/>
            <a:r>
              <a:rPr lang="sk-SK" dirty="0"/>
              <a:t>zachytávanie duševného vlastníctva</a:t>
            </a:r>
          </a:p>
          <a:p>
            <a:pPr lvl="2"/>
            <a:r>
              <a:rPr lang="sk-SK" dirty="0"/>
              <a:t>notifikačné povinnosti</a:t>
            </a:r>
          </a:p>
          <a:p>
            <a:pPr lvl="2"/>
            <a:r>
              <a:rPr lang="sk-SK" dirty="0"/>
              <a:t>transfer práv</a:t>
            </a:r>
          </a:p>
          <a:p>
            <a:pPr lvl="2"/>
            <a:r>
              <a:rPr lang="sk-SK" dirty="0"/>
              <a:t>registrácia</a:t>
            </a:r>
          </a:p>
          <a:p>
            <a:pPr lvl="2"/>
            <a:endParaRPr lang="sk-SK" dirty="0"/>
          </a:p>
          <a:p>
            <a:r>
              <a:rPr lang="sk-SK" dirty="0"/>
              <a:t> </a:t>
            </a:r>
            <a:r>
              <a:rPr lang="sk-SK" b="1" dirty="0"/>
              <a:t>Duševné vlastníctvo vytvárané v rámci brandingu</a:t>
            </a:r>
          </a:p>
          <a:p>
            <a:pPr lvl="1"/>
            <a:r>
              <a:rPr lang="sk-SK" dirty="0"/>
              <a:t>duševné vlastníctvo vytvorené pred vznikom spoločnosti – transfer práv</a:t>
            </a:r>
          </a:p>
          <a:p>
            <a:pPr lvl="1"/>
            <a:r>
              <a:rPr lang="sk-SK" dirty="0"/>
              <a:t>registrácia </a:t>
            </a:r>
          </a:p>
        </p:txBody>
      </p:sp>
    </p:spTree>
    <p:extLst>
      <p:ext uri="{BB962C8B-B14F-4D97-AF65-F5344CB8AC3E}">
        <p14:creationId xmlns:p14="http://schemas.microsoft.com/office/powerpoint/2010/main" val="2687792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4FBC1-8C97-8641-9B83-A4DD97B02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Zachytávanie duševného vlastníctva a identifikácia portfólia I.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C917F10-E4BA-E74D-80E3-F3BD19F06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/>
              <a:t>Mechanizmus zachytenia DV</a:t>
            </a:r>
          </a:p>
          <a:p>
            <a:pPr lvl="1"/>
            <a:r>
              <a:rPr lang="sk-SK" b="1" dirty="0"/>
              <a:t>Nastavenie vnútorných procesov na zachytávanie DV </a:t>
            </a:r>
          </a:p>
          <a:p>
            <a:pPr lvl="1"/>
            <a:r>
              <a:rPr lang="sk-SK" b="1" dirty="0"/>
              <a:t>Nastavenie notifikačných povinností a sankcií za ich porušenie </a:t>
            </a:r>
            <a:r>
              <a:rPr lang="sk-SK" dirty="0"/>
              <a:t>v</a:t>
            </a:r>
          </a:p>
          <a:p>
            <a:pPr lvl="2"/>
            <a:r>
              <a:rPr lang="sk-SK" dirty="0"/>
              <a:t>Pracovnej zmluve</a:t>
            </a:r>
          </a:p>
          <a:p>
            <a:pPr lvl="2"/>
            <a:r>
              <a:rPr lang="sk-SK" dirty="0"/>
              <a:t>Pracovnom poriadku v prípade zamestnancov </a:t>
            </a:r>
          </a:p>
          <a:p>
            <a:pPr lvl="2"/>
            <a:r>
              <a:rPr lang="sk-SK" dirty="0"/>
              <a:t>Interných "smerniciach" </a:t>
            </a:r>
          </a:p>
          <a:p>
            <a:pPr lvl="2"/>
            <a:r>
              <a:rPr lang="sk-SK" dirty="0"/>
              <a:t>Iných dokumentoch upravujúcich vzťahy v prípade iných ako pracovnoprávnych vzťahov</a:t>
            </a:r>
          </a:p>
          <a:p>
            <a:pPr lvl="1"/>
            <a:r>
              <a:rPr lang="sk-SK" b="1" dirty="0"/>
              <a:t>Interné audity DV v pravidelných intervaloch</a:t>
            </a:r>
          </a:p>
          <a:p>
            <a:pPr lvl="1"/>
            <a:r>
              <a:rPr lang="sk-SK" b="1" dirty="0"/>
              <a:t>Zachovávanie mlčanlivosti interne aj externe </a:t>
            </a:r>
          </a:p>
          <a:p>
            <a:pPr lvl="2"/>
            <a:r>
              <a:rPr lang="sk-SK" dirty="0"/>
              <a:t>Interne – eliminácia úniku DV (dohoda o zachovávaní mlčanlivosti/NDA ako súčasť pracovnej zmluvy)</a:t>
            </a:r>
          </a:p>
          <a:p>
            <a:pPr lvl="2"/>
            <a:r>
              <a:rPr lang="sk-SK" dirty="0"/>
              <a:t>Externe – eliminácia úniku DV pri negociačných procesoch</a:t>
            </a:r>
          </a:p>
          <a:p>
            <a:pPr lvl="3"/>
            <a:r>
              <a:rPr lang="sk-SK" dirty="0"/>
              <a:t>NDA</a:t>
            </a:r>
          </a:p>
          <a:p>
            <a:pPr lvl="3"/>
            <a:r>
              <a:rPr lang="sk-SK" dirty="0"/>
              <a:t>Ochrana dôverných informácií na základe § 271 OBZ</a:t>
            </a:r>
          </a:p>
          <a:p>
            <a:pPr lvl="3"/>
            <a:r>
              <a:rPr lang="sk-SK" dirty="0"/>
              <a:t>Culpa in contrahendo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078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D1C08-0077-CA4B-84EB-0DFA34AC9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Zachytávanie duševného vlastníctva a identifikácia portfólia II.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7FB4BC-CAAA-7441-AD28-275857B0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Nedostatky a riziká</a:t>
            </a:r>
          </a:p>
          <a:p>
            <a:pPr lvl="1"/>
            <a:r>
              <a:rPr lang="sk-SK" dirty="0"/>
              <a:t>Všeobecne naformulovaná náplň práce alebo povinností z obdobného pracovného pomeru (spory o majetkové práva k DV)</a:t>
            </a:r>
          </a:p>
          <a:p>
            <a:pPr lvl="1"/>
            <a:r>
              <a:rPr lang="sk-SK" dirty="0"/>
              <a:t>Súbeh viacerých pracovných úväzkov s obdobnou náplňou práce</a:t>
            </a:r>
          </a:p>
          <a:p>
            <a:pPr lvl="1"/>
            <a:r>
              <a:rPr lang="sk-SK" dirty="0"/>
              <a:t>Študenti – patria im tak osobnostné ako aj majetkové práva </a:t>
            </a:r>
          </a:p>
          <a:p>
            <a:pPr lvl="1"/>
            <a:r>
              <a:rPr lang="sk-SK" dirty="0"/>
              <a:t>Práce vykonávane mimo pracovného pomeru </a:t>
            </a:r>
          </a:p>
          <a:p>
            <a:pPr lvl="1"/>
            <a:r>
              <a:rPr lang="sk-SK" dirty="0"/>
              <a:t>Činnosti vykonávané štatutárnym orgánom (alebo iným členom orgánu), ktoré nesmerujú k splneniu jeho povinností </a:t>
            </a:r>
          </a:p>
          <a:p>
            <a:pPr lvl="1"/>
            <a:r>
              <a:rPr lang="sk-SK" dirty="0"/>
              <a:t>Potreba blokovania publikačnej činnosti zamestnanca v prípade, ak pracuje na priemyselnom DV – v spojitosti s publikovaním nemá notifikačnú povinnosť </a:t>
            </a:r>
          </a:p>
          <a:p>
            <a:pPr lvl="1"/>
            <a:r>
              <a:rPr lang="sk-SK" dirty="0"/>
              <a:t>V zmysle slovenského práva nie je možné vzdať sa práv, ktoré vzniknú v budúcnosti (§ 574 ods. 2 OZ) – vzdanie sa majetkových práv v prípade študentov v prospech školy, typické v USA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66804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6A82B3-A435-CA4A-931E-531123908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Komu patria práva duševného vlastníctva? I.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435D2DA-D278-8A41-B9A9-527E4AB65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Subjekty práv duševného vlastníctva  </a:t>
            </a:r>
          </a:p>
          <a:p>
            <a:r>
              <a:rPr lang="sk-SK" b="1" dirty="0"/>
              <a:t>Pôvodný subjekt </a:t>
            </a:r>
          </a:p>
          <a:p>
            <a:pPr lvl="1"/>
            <a:r>
              <a:rPr lang="sk-SK" dirty="0"/>
              <a:t>Pôvodca/Autor  – tvorivej duševnej činnosti je schopná len fyzická osoba (FO), pôvodcom nikdy nemôže byť právnická osoba (PO) – nie je to subjekt spôsobilý vlastnej tvorivej činnosti </a:t>
            </a:r>
          </a:p>
          <a:p>
            <a:pPr lvl="1"/>
            <a:r>
              <a:rPr lang="sk-SK" dirty="0"/>
              <a:t>Prihlasovateľ – osoba oprávnená podať prihlášku na ochranu výsledku tvorivej duševnej činnosti (relevantne v prípade priemyselných práv) alebo aj v prípade priemyselných a obchodných označení </a:t>
            </a:r>
          </a:p>
          <a:p>
            <a:pPr lvl="1"/>
            <a:r>
              <a:rPr lang="sk-SK" dirty="0"/>
              <a:t>Majiteľ – práva k DV nadobudol bez akéhokoľvek prevodu, upínajú sa na neho len práva majetkovej povahy </a:t>
            </a:r>
          </a:p>
          <a:p>
            <a:r>
              <a:rPr lang="sk-SK" b="1" dirty="0"/>
              <a:t>Odvodený subjekt</a:t>
            </a:r>
          </a:p>
          <a:p>
            <a:pPr lvl="1"/>
            <a:r>
              <a:rPr lang="sk-SK" dirty="0"/>
              <a:t>Tak fyzická ako aj právnická osoba </a:t>
            </a:r>
          </a:p>
          <a:p>
            <a:pPr lvl="1"/>
            <a:r>
              <a:rPr lang="sk-SK" dirty="0"/>
              <a:t>Pôvodný subjekt prevádza práva (okrem osobnostných) na subjekt odvodený, ktorý do týchto práv vstupuje</a:t>
            </a:r>
          </a:p>
          <a:p>
            <a:r>
              <a:rPr lang="sk-SK" b="1" dirty="0"/>
              <a:t>Je potrebné rozlišovať medzi osobnostnými a majetkovými právami</a:t>
            </a:r>
          </a:p>
        </p:txBody>
      </p:sp>
    </p:spTree>
    <p:extLst>
      <p:ext uri="{BB962C8B-B14F-4D97-AF65-F5344CB8AC3E}">
        <p14:creationId xmlns:p14="http://schemas.microsoft.com/office/powerpoint/2010/main" val="215295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0A0E0-0806-E045-8D61-6C79F6C1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Komu patria práva duševného vlastníctva? 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91BFD74-CCF7-1D4D-8417-7F480D792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Určenie práv k DV v prípade </a:t>
            </a:r>
            <a:r>
              <a:rPr lang="sk-SK" b="1" dirty="0"/>
              <a:t>autorského práva </a:t>
            </a:r>
          </a:p>
          <a:p>
            <a:pPr lvl="1"/>
            <a:r>
              <a:rPr lang="sk-SK" b="1" dirty="0"/>
              <a:t>Osobnostné – autor – FO</a:t>
            </a:r>
          </a:p>
          <a:p>
            <a:pPr lvl="1"/>
            <a:r>
              <a:rPr lang="sk-SK" b="1" dirty="0"/>
              <a:t>Majetkové</a:t>
            </a:r>
            <a:r>
              <a:rPr lang="sk-SK" dirty="0"/>
              <a:t> </a:t>
            </a:r>
          </a:p>
          <a:p>
            <a:pPr lvl="2"/>
            <a:r>
              <a:rPr lang="sk-SK" b="1" dirty="0"/>
              <a:t>Zamestnanecké dielo </a:t>
            </a:r>
            <a:r>
              <a:rPr lang="sk-SK" dirty="0"/>
              <a:t>– majetkové práva patria zamestnávateľovi </a:t>
            </a:r>
          </a:p>
          <a:p>
            <a:pPr lvl="3"/>
            <a:r>
              <a:rPr lang="sk-SK" dirty="0"/>
              <a:t>Zamestnanecké dielo pokrýva aj dielo vytvorené členom riadiacich/dozorných orgánov PO, štatutárnym orgánom PO na splnenie si povinností vyplývajúcich im z členstva v orgánoch</a:t>
            </a:r>
          </a:p>
          <a:p>
            <a:pPr lvl="3"/>
            <a:r>
              <a:rPr lang="sk-SK" dirty="0"/>
              <a:t>Majetkové práva zamestnávateľa vznikajú zo zákona/ex </a:t>
            </a:r>
            <a:r>
              <a:rPr lang="sk-SK" dirty="0" err="1"/>
              <a:t>lege</a:t>
            </a:r>
            <a:endParaRPr lang="sk-SK" dirty="0"/>
          </a:p>
          <a:p>
            <a:pPr lvl="3"/>
            <a:r>
              <a:rPr lang="sk-SK" dirty="0"/>
              <a:t>Nie je povinnosť notifikácie pri vzniku diela</a:t>
            </a:r>
          </a:p>
          <a:p>
            <a:pPr lvl="2"/>
            <a:r>
              <a:rPr lang="sk-SK" b="1" dirty="0"/>
              <a:t>Dielo na objednávku</a:t>
            </a:r>
          </a:p>
          <a:p>
            <a:pPr lvl="3"/>
            <a:r>
              <a:rPr lang="sk-SK" dirty="0"/>
              <a:t>Na počítačový program vytvorený celkom alebo z časti na objednávku sa vzťahujú ustanovenia o zamestnaneckom diele (§91 ods. 4 AZ)</a:t>
            </a:r>
          </a:p>
          <a:p>
            <a:pPr lvl="3"/>
            <a:endParaRPr lang="sk-SK" dirty="0"/>
          </a:p>
          <a:p>
            <a:pPr lvl="1"/>
            <a:r>
              <a:rPr lang="sk-SK" dirty="0"/>
              <a:t>Študent – patria mu osobnostné aj majetkové práva k dielu, ktoré vytvoril na splnenie si svojich školských povinností – povinnosť uzavrieť so školou licenciu, ak to škola navrhne, škola môže požadovať náhradu nákladov v prípade použitia diela študentom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07066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62E17-075D-E040-8FA8-B805B2F98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Komu patria práva duševného vlastníctva? III.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D229B1-AFDD-9342-9DA9-24EEF54E3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Určenie práv k DV pri </a:t>
            </a:r>
            <a:r>
              <a:rPr lang="sk-SK" b="1" dirty="0"/>
              <a:t>priemyselných právach na výsledky tvorivej duševnej činnosti </a:t>
            </a:r>
          </a:p>
          <a:p>
            <a:pPr lvl="1"/>
            <a:r>
              <a:rPr lang="sk-SK" b="1" dirty="0"/>
              <a:t>Osobnostné – pôvodca – FO</a:t>
            </a:r>
          </a:p>
          <a:p>
            <a:pPr lvl="1"/>
            <a:r>
              <a:rPr lang="sk-SK" b="1" dirty="0"/>
              <a:t>Majetkové</a:t>
            </a:r>
            <a:r>
              <a:rPr lang="sk-SK" dirty="0"/>
              <a:t> </a:t>
            </a:r>
          </a:p>
          <a:p>
            <a:pPr lvl="2"/>
            <a:r>
              <a:rPr lang="sk-SK" dirty="0"/>
              <a:t>Zamestnanecký režim – zamestnávateľ </a:t>
            </a:r>
          </a:p>
          <a:p>
            <a:pPr lvl="3"/>
            <a:r>
              <a:rPr lang="sk-SK" dirty="0"/>
              <a:t>Povinnosť písomne upovedomiť zamestnávateľa o vzniku DV a dodať podklady, Plynutie lehoty na uplatnenie práva na riešenie pre zamestnávateľa</a:t>
            </a:r>
          </a:p>
          <a:p>
            <a:pPr lvl="3"/>
            <a:r>
              <a:rPr lang="sk-SK" dirty="0"/>
              <a:t>Majetkové práva zamestnávateľa nevznikajú zo zákona/ex </a:t>
            </a:r>
            <a:r>
              <a:rPr lang="sk-SK" dirty="0" err="1"/>
              <a:t>lege</a:t>
            </a:r>
            <a:endParaRPr lang="sk-SK" dirty="0"/>
          </a:p>
          <a:p>
            <a:pPr lvl="3"/>
            <a:r>
              <a:rPr lang="sk-SK" dirty="0"/>
              <a:t>Právo na primeranú odmenu pre zamestnanca </a:t>
            </a:r>
          </a:p>
          <a:p>
            <a:pPr marL="457200" lvl="1" indent="0">
              <a:buNone/>
            </a:pPr>
            <a:endParaRPr lang="sk-SK" dirty="0"/>
          </a:p>
          <a:p>
            <a:pPr lvl="1"/>
            <a:r>
              <a:rPr lang="sk-SK" dirty="0"/>
              <a:t>Neobsahuje školský/študentský režim </a:t>
            </a:r>
          </a:p>
        </p:txBody>
      </p:sp>
    </p:spTree>
    <p:extLst>
      <p:ext uri="{BB962C8B-B14F-4D97-AF65-F5344CB8AC3E}">
        <p14:creationId xmlns:p14="http://schemas.microsoft.com/office/powerpoint/2010/main" val="4174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546CD-CE60-9A4D-BDA5-E2B0278CE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Čo je to start-up spoločnosť 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3CE0418-DB52-FE43-88C7-52AD8914E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err="1"/>
              <a:t>Start-up</a:t>
            </a:r>
            <a:r>
              <a:rPr lang="sk-SK" b="1" dirty="0"/>
              <a:t> spoločnosť ako:</a:t>
            </a:r>
          </a:p>
          <a:p>
            <a:pPr lvl="1"/>
            <a:r>
              <a:rPr lang="sk-SK" b="1" dirty="0"/>
              <a:t>Vývojová fáza každej spoločnosti </a:t>
            </a:r>
            <a:r>
              <a:rPr lang="sk-SK" dirty="0"/>
              <a:t>– ide o všetky začínajúce spoločnosti, z nich sa môžu vyvinúť „</a:t>
            </a:r>
            <a:r>
              <a:rPr lang="sk-SK" dirty="0" err="1"/>
              <a:t>scale-ups</a:t>
            </a:r>
            <a:r>
              <a:rPr lang="sk-SK" dirty="0"/>
              <a:t>“, prípadne etablované </a:t>
            </a:r>
            <a:r>
              <a:rPr lang="sk-SK" dirty="0" err="1"/>
              <a:t>mikro</a:t>
            </a:r>
            <a:r>
              <a:rPr lang="sk-SK" dirty="0"/>
              <a:t>, malé a stredné podniky (</a:t>
            </a:r>
            <a:r>
              <a:rPr lang="sk-SK" dirty="0" err="1"/>
              <a:t>SMEs</a:t>
            </a:r>
            <a:r>
              <a:rPr lang="sk-SK" dirty="0"/>
              <a:t>), prípadne korporácie (ako väčšie spoločnosti)</a:t>
            </a:r>
          </a:p>
          <a:p>
            <a:pPr lvl="1"/>
            <a:r>
              <a:rPr lang="sk-SK" b="1" dirty="0"/>
              <a:t>Typ vysoko-inovatívnej spoločnosti</a:t>
            </a:r>
            <a:r>
              <a:rPr lang="sk-SK" dirty="0"/>
              <a:t>, ktorá je škálovateľná, jej cieľom sú vysoké tržby, ktoré narastajú rýchlejšie ako jej náklady   </a:t>
            </a:r>
          </a:p>
          <a:p>
            <a:r>
              <a:rPr lang="sk-SK" b="1" dirty="0"/>
              <a:t>Definičné znaky startup spoločnosti? </a:t>
            </a:r>
          </a:p>
          <a:p>
            <a:pPr lvl="1"/>
            <a:r>
              <a:rPr lang="sk-SK" dirty="0"/>
              <a:t>Spoločnosť mladšia ako 10 rokov</a:t>
            </a:r>
          </a:p>
          <a:p>
            <a:pPr lvl="1"/>
            <a:r>
              <a:rPr lang="sk-SK" dirty="0"/>
              <a:t>Spoločnosť (obvykle) naviazaná na (vysoko) inovatívnu technológiu alebo biznis model</a:t>
            </a:r>
          </a:p>
          <a:p>
            <a:pPr lvl="1"/>
            <a:r>
              <a:rPr lang="sk-SK" dirty="0"/>
              <a:t>Spoločnosť majúca alebo usilujúca o značný rast počtu zamestnancov a/alebo tržieb, ktoré presahujú náklady spoločnosti </a:t>
            </a:r>
          </a:p>
          <a:p>
            <a:pPr lvl="1"/>
            <a:r>
              <a:rPr lang="sk-SK" dirty="0"/>
              <a:t>(</a:t>
            </a:r>
            <a:r>
              <a:rPr lang="sk-SK" dirty="0" err="1"/>
              <a:t>Kollmann</a:t>
            </a:r>
            <a:r>
              <a:rPr lang="sk-SK" dirty="0"/>
              <a:t> et. al., 2016)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773721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CB0EC-3198-774D-B941-16C16299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Duševné vlastníctvo vytvárané v rámci brandingu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6CD74AA-35CF-AC47-A353-FCBFFCBBA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5080815"/>
          </a:xfrm>
        </p:spPr>
        <p:txBody>
          <a:bodyPr>
            <a:normAutofit fontScale="62500" lnSpcReduction="20000"/>
          </a:bodyPr>
          <a:lstStyle/>
          <a:p>
            <a:r>
              <a:rPr lang="sk-SK" b="1" dirty="0"/>
              <a:t>Nastavenie cieľa </a:t>
            </a:r>
            <a:r>
              <a:rPr lang="sk-SK" dirty="0"/>
              <a:t>(napr. atraktivita pre investora, atraktivita produktu, vytvorenie </a:t>
            </a:r>
            <a:r>
              <a:rPr lang="sk-SK" dirty="0" err="1"/>
              <a:t>ohodnotiteľného</a:t>
            </a:r>
            <a:r>
              <a:rPr lang="sk-SK" dirty="0"/>
              <a:t> aktíva atraktívneho pre konzervatívnejšie spôsoby financovania (banky)</a:t>
            </a:r>
          </a:p>
          <a:p>
            <a:r>
              <a:rPr lang="sk-SK" b="1" dirty="0"/>
              <a:t>Zváženie nákladov na budovanie označenia </a:t>
            </a:r>
          </a:p>
          <a:p>
            <a:pPr lvl="1"/>
            <a:r>
              <a:rPr lang="sk-SK" dirty="0"/>
              <a:t>stratégiu voliť v kontexte cieľa a dostupných zdrojov</a:t>
            </a:r>
          </a:p>
          <a:p>
            <a:pPr lvl="2"/>
            <a:r>
              <a:rPr lang="sk-SK" dirty="0"/>
              <a:t>kombinácie registrácie viacerých druhov označení alebo len ochrana prostredníctvom obchodného mena</a:t>
            </a:r>
          </a:p>
          <a:p>
            <a:pPr lvl="2"/>
            <a:r>
              <a:rPr lang="sk-SK" dirty="0"/>
              <a:t>geografické teritórium pôsobnosti</a:t>
            </a:r>
          </a:p>
          <a:p>
            <a:pPr lvl="1"/>
            <a:endParaRPr lang="sk-SK" dirty="0"/>
          </a:p>
          <a:p>
            <a:r>
              <a:rPr lang="sk-SK" b="1" dirty="0"/>
              <a:t>Voľba vhodného pomeru kreativity a nákladov na ochranu</a:t>
            </a:r>
          </a:p>
          <a:p>
            <a:r>
              <a:rPr lang="sk-SK" b="1" dirty="0"/>
              <a:t>Zváženie použiteľnosti označenia na rôznych cieľových trhoch</a:t>
            </a:r>
          </a:p>
          <a:p>
            <a:r>
              <a:rPr lang="sk-SK" dirty="0"/>
              <a:t>Eliminácia potreby re-</a:t>
            </a:r>
            <a:r>
              <a:rPr lang="sk-SK" dirty="0" err="1"/>
              <a:t>brandingu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r>
              <a:rPr lang="sk-SK" b="1" dirty="0"/>
              <a:t>Náklady tvorby označenia </a:t>
            </a:r>
            <a:r>
              <a:rPr lang="sk-SK" dirty="0"/>
              <a:t>(</a:t>
            </a:r>
            <a:r>
              <a:rPr lang="sk-SK" dirty="0" err="1"/>
              <a:t>kreatíva</a:t>
            </a:r>
            <a:r>
              <a:rPr lang="sk-SK" dirty="0"/>
              <a:t> + rešerš </a:t>
            </a:r>
            <a:r>
              <a:rPr lang="sk-SK" dirty="0" err="1"/>
              <a:t>registrovateľnosti</a:t>
            </a:r>
            <a:r>
              <a:rPr lang="sk-SK" dirty="0"/>
              <a:t>)</a:t>
            </a:r>
          </a:p>
          <a:p>
            <a:r>
              <a:rPr lang="sk-SK" b="1" dirty="0"/>
              <a:t>Náklady na registráciu </a:t>
            </a:r>
          </a:p>
          <a:p>
            <a:pPr lvl="1"/>
            <a:r>
              <a:rPr lang="sk-SK" dirty="0"/>
              <a:t>obchodné meno (najlacnejší nositeľ označenia – všetky právne úkony spoločnosti sa robia pod obchodným menom)</a:t>
            </a:r>
          </a:p>
          <a:p>
            <a:pPr lvl="1"/>
            <a:r>
              <a:rPr lang="sk-SK" dirty="0"/>
              <a:t>registrácia ochrannej známky (poplatky registračných autorít + právne služby)</a:t>
            </a:r>
          </a:p>
          <a:p>
            <a:pPr lvl="2"/>
            <a:r>
              <a:rPr lang="sk-SK" dirty="0"/>
              <a:t>národná </a:t>
            </a:r>
          </a:p>
          <a:p>
            <a:pPr lvl="2"/>
            <a:r>
              <a:rPr lang="sk-SK" dirty="0"/>
              <a:t>EÚ</a:t>
            </a:r>
          </a:p>
          <a:p>
            <a:pPr lvl="2"/>
            <a:r>
              <a:rPr lang="sk-SK" dirty="0"/>
              <a:t>svet</a:t>
            </a:r>
          </a:p>
          <a:p>
            <a:pPr lvl="1"/>
            <a:r>
              <a:rPr lang="sk-SK" dirty="0"/>
              <a:t>podporne registrácia doménového mena</a:t>
            </a:r>
          </a:p>
          <a:p>
            <a:pPr marL="457200" lvl="1" indent="0">
              <a:buNone/>
            </a:pPr>
            <a:endParaRPr lang="sk-SK" dirty="0"/>
          </a:p>
          <a:p>
            <a:pPr lvl="2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32492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23F6A-2CBE-DB4F-9AD0-F1374E52D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Obchodná značka (brand) a jej budovanie (branding)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E72FC34-6AB5-1E46-A29E-EA37DD9F3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Obchodná značka preto predstavuje pojem širší ako je len označenie určitého tovaru alebo služby (produktu)</a:t>
            </a:r>
          </a:p>
          <a:p>
            <a:r>
              <a:rPr lang="sk-SK" i="1" dirty="0"/>
              <a:t>King</a:t>
            </a:r>
            <a:r>
              <a:rPr lang="sk-SK" dirty="0"/>
              <a:t>: </a:t>
            </a:r>
            <a:r>
              <a:rPr lang="sk-SK" i="1" dirty="0"/>
              <a:t>„Produkt je niečo, čo je vyrobené v továrni; obchodná značka (brand) je niečo, čo je kupované zákazníkom. Produkt môže byť skopírovaný konkurenciou; ale obchodná značka (brand) je unikátna. Produkt môže zastarať, ale obchodná značka (brand) môže byť nadčasová.“</a:t>
            </a:r>
            <a:r>
              <a:rPr lang="sk-SK" dirty="0"/>
              <a:t> </a:t>
            </a:r>
          </a:p>
          <a:p>
            <a:r>
              <a:rPr lang="sk-SK" b="1" dirty="0"/>
              <a:t>Obchodná značka pozostáva z troch základných prvkov </a:t>
            </a:r>
          </a:p>
          <a:p>
            <a:pPr lvl="1"/>
            <a:r>
              <a:rPr lang="sk-SK" b="1" dirty="0"/>
              <a:t>obchodné meno a označenie (logo)</a:t>
            </a:r>
          </a:p>
          <a:p>
            <a:pPr lvl="1"/>
            <a:r>
              <a:rPr lang="sk-SK" b="1" dirty="0"/>
              <a:t>samotný produkt v podobe tovaru alebo služby</a:t>
            </a:r>
          </a:p>
          <a:p>
            <a:pPr lvl="1"/>
            <a:r>
              <a:rPr lang="sk-SK" b="1" dirty="0"/>
              <a:t>koncept obchodnej značky </a:t>
            </a:r>
          </a:p>
          <a:p>
            <a:r>
              <a:rPr lang="sk-SK" dirty="0"/>
              <a:t>V prípade, ak start-up a spin-off spoločnosť podcení tvorbu obchodnej značky a jej budovanie, alebo nie je pri jej tvorbe a budovaní dostatočne rýchla, alebo dôjde k zlyhaniu produktu, môžu vyššie uvedené skutočnosti vyústiť až do vytesnenia týchto spoločností z trhu  alebo zmarenie vstupu investora do spoločnosti </a:t>
            </a:r>
          </a:p>
        </p:txBody>
      </p:sp>
    </p:spTree>
    <p:extLst>
      <p:ext uri="{BB962C8B-B14F-4D97-AF65-F5344CB8AC3E}">
        <p14:creationId xmlns:p14="http://schemas.microsoft.com/office/powerpoint/2010/main" val="22087369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8688A-7B4F-734A-BDAA-B2F406D9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Obchodné meno a ochranná známka ako práva na označenie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BCD7C14-B394-3A46-84E9-A7C4B44EF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/>
              <a:t>Obchodné meno</a:t>
            </a:r>
          </a:p>
          <a:p>
            <a:pPr lvl="1"/>
            <a:r>
              <a:rPr lang="sk-SK" dirty="0"/>
              <a:t>obligatórne označenie podnikateľa, ktoré je zároveň jeho základným identifikačným prvkom</a:t>
            </a:r>
          </a:p>
          <a:p>
            <a:pPr lvl="1"/>
            <a:r>
              <a:rPr lang="sk-SK" dirty="0"/>
              <a:t>vznik obchodného mena pri obchodných spoločnostiach je viazaný na moment zápisu</a:t>
            </a:r>
          </a:p>
          <a:p>
            <a:pPr lvl="2"/>
            <a:r>
              <a:rPr lang="sk-SK" dirty="0"/>
              <a:t>vznik absolútneho práva + vznik ochrany</a:t>
            </a:r>
          </a:p>
          <a:p>
            <a:r>
              <a:rPr lang="sk-SK" b="1" dirty="0"/>
              <a:t>Ochranná známka</a:t>
            </a:r>
          </a:p>
          <a:p>
            <a:pPr lvl="1"/>
            <a:r>
              <a:rPr lang="sk-SK" dirty="0"/>
              <a:t>akékoľvek grafické znázornenie vrátane osobných mien, písmen, číslic, kresieb a tvarov, ktoré je spôsobilé rozlíšiť tovary alebo služby jednej osoby od tovarov alebo služieb inej osoby</a:t>
            </a:r>
          </a:p>
          <a:p>
            <a:pPr lvl="1"/>
            <a:r>
              <a:rPr lang="sk-SK" dirty="0"/>
              <a:t>v podmienkach SR len také označenie, ktoré je popri splnení zákonných predpokladov na zápis ochrannej známky zapísané v registri ochranných známok vedenom Úradom priemyselného vlastníctva SR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981486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60468-011C-7C42-BEFF-6690AE9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Ekonomický význam práv na označenie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D398F1-E4AA-8945-88ED-D295C872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Priemyselné práva na označenie sú </a:t>
            </a:r>
            <a:r>
              <a:rPr lang="sk-SK" b="1" dirty="0"/>
              <a:t>aktívami s konkrétnou vyčísliteľnou hodnotou</a:t>
            </a:r>
          </a:p>
          <a:p>
            <a:r>
              <a:rPr lang="sk-SK" b="1" dirty="0"/>
              <a:t>Vytvárajú identitu podnikateľa</a:t>
            </a:r>
            <a:r>
              <a:rPr lang="sk-SK" dirty="0"/>
              <a:t>, sú s nimi spojené väzby zákazníkov a obchodných partnerov podnikateľa a sú mnohokrát tvorené ekonomickými časovými a osobnostnými vstupmi, ktoré nie je reálne možné nahradiť alebo opakovať </a:t>
            </a:r>
          </a:p>
          <a:p>
            <a:r>
              <a:rPr lang="sk-SK" dirty="0"/>
              <a:t>Priemyselné práva na označenie spolu s inými nehmotnými aktívami </a:t>
            </a:r>
            <a:r>
              <a:rPr lang="sk-SK" b="1" dirty="0"/>
              <a:t>poskytujú podnikateľovi konkurenčné výhody </a:t>
            </a:r>
            <a:r>
              <a:rPr lang="sk-SK" dirty="0"/>
              <a:t>nevyhnutné pre udržanie sa na trhu  v </a:t>
            </a:r>
            <a:r>
              <a:rPr lang="sk-SK" dirty="0" err="1"/>
              <a:t>dlhodobejšom</a:t>
            </a:r>
            <a:r>
              <a:rPr lang="sk-SK" dirty="0"/>
              <a:t> časovom horizonte</a:t>
            </a:r>
          </a:p>
          <a:p>
            <a:r>
              <a:rPr lang="sk-SK" dirty="0"/>
              <a:t>Časté neuvedomenie si ekonomického významu označení, možnosti ich praktického využívania ako ekonomických aktív</a:t>
            </a:r>
          </a:p>
        </p:txBody>
      </p:sp>
    </p:spTree>
    <p:extLst>
      <p:ext uri="{BB962C8B-B14F-4D97-AF65-F5344CB8AC3E}">
        <p14:creationId xmlns:p14="http://schemas.microsoft.com/office/powerpoint/2010/main" val="900192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90AE1-1334-A341-B1C6-68E67BDC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Stratégie ochrany duševného vlastníctva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E7045A-EEF6-214A-899F-27841D33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/>
              <a:t>Stratégie ochrany priemyselného vlastníctva (všeobecne)</a:t>
            </a:r>
          </a:p>
          <a:p>
            <a:pPr lvl="1"/>
            <a:r>
              <a:rPr lang="sk-SK" dirty="0"/>
              <a:t>registračný princíp</a:t>
            </a:r>
          </a:p>
          <a:p>
            <a:pPr lvl="1"/>
            <a:r>
              <a:rPr lang="sk-SK" dirty="0"/>
              <a:t>časové aspekty</a:t>
            </a:r>
          </a:p>
          <a:p>
            <a:pPr lvl="1"/>
            <a:r>
              <a:rPr lang="sk-SK" dirty="0"/>
              <a:t>teritoriálne aspekty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b="1" dirty="0"/>
              <a:t>Stratégie ochrany priemyselných práv na označenie a obdobných práv</a:t>
            </a:r>
          </a:p>
          <a:p>
            <a:pPr lvl="1"/>
            <a:r>
              <a:rPr lang="sk-SK" dirty="0"/>
              <a:t>branding</a:t>
            </a:r>
          </a:p>
          <a:p>
            <a:pPr lvl="1"/>
            <a:r>
              <a:rPr lang="sk-SK" dirty="0"/>
              <a:t>registračný princíp</a:t>
            </a:r>
          </a:p>
          <a:p>
            <a:pPr lvl="1"/>
            <a:r>
              <a:rPr lang="sk-SK" dirty="0"/>
              <a:t>časové aspekty</a:t>
            </a:r>
          </a:p>
          <a:p>
            <a:pPr lvl="1"/>
            <a:r>
              <a:rPr lang="sk-SK" dirty="0"/>
              <a:t>teritoriálne aspekty</a:t>
            </a:r>
          </a:p>
          <a:p>
            <a:pPr lvl="1"/>
            <a:endParaRPr lang="sk-SK" dirty="0"/>
          </a:p>
          <a:p>
            <a:r>
              <a:rPr lang="sk-SK" dirty="0"/>
              <a:t> </a:t>
            </a:r>
            <a:r>
              <a:rPr lang="sk-SK" b="1" dirty="0"/>
              <a:t>Stratégie ochrany počítačových programov</a:t>
            </a:r>
          </a:p>
          <a:p>
            <a:pPr lvl="1"/>
            <a:r>
              <a:rPr lang="sk-SK" dirty="0"/>
              <a:t>utajenie</a:t>
            </a:r>
          </a:p>
          <a:p>
            <a:pPr lvl="1"/>
            <a:r>
              <a:rPr lang="sk-SK" dirty="0" err="1"/>
              <a:t>open</a:t>
            </a:r>
            <a:r>
              <a:rPr lang="sk-SK" dirty="0"/>
              <a:t> </a:t>
            </a:r>
            <a:r>
              <a:rPr lang="sk-SK" dirty="0" err="1"/>
              <a:t>source</a:t>
            </a:r>
            <a:r>
              <a:rPr lang="sk-SK" dirty="0"/>
              <a:t> software</a:t>
            </a:r>
          </a:p>
          <a:p>
            <a:pPr lvl="1"/>
            <a:r>
              <a:rPr lang="sk-SK" dirty="0"/>
              <a:t>obchodné tajomstvo</a:t>
            </a:r>
          </a:p>
          <a:p>
            <a:pPr lvl="1"/>
            <a:r>
              <a:rPr lang="sk-SK" dirty="0"/>
              <a:t>nekalá súťaž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54986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9EFBD-0E9C-8F4B-B54E-644DCC3F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Ochrana duševného vlastníctva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29FC8D-F962-C441-8BE0-75F9380FE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Formálna</a:t>
            </a:r>
            <a:r>
              <a:rPr lang="sk-SK" dirty="0"/>
              <a:t> (registrácia DV/priemyselné práva) </a:t>
            </a:r>
          </a:p>
          <a:p>
            <a:r>
              <a:rPr lang="sk-SK" b="1" dirty="0"/>
              <a:t>Neformálna</a:t>
            </a:r>
            <a:r>
              <a:rPr lang="sk-SK" dirty="0"/>
              <a:t> (know-how) – potreba NDA; nastavenie zamestnaneckých vzťahov (pracovné zmluvy, pracovné poriadky)</a:t>
            </a:r>
          </a:p>
          <a:p>
            <a:r>
              <a:rPr lang="sk-SK" dirty="0"/>
              <a:t>Prostredníctvom </a:t>
            </a:r>
            <a:r>
              <a:rPr lang="sk-SK" b="1" dirty="0"/>
              <a:t>obchodného tajomstva </a:t>
            </a:r>
          </a:p>
          <a:p>
            <a:pPr lvl="1"/>
            <a:endParaRPr lang="sk-SK" dirty="0"/>
          </a:p>
          <a:p>
            <a:r>
              <a:rPr lang="sk-SK" dirty="0"/>
              <a:t>Aktívna ochrana a uplatňovanie nárokov pred súdmi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0964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90AE1-1334-A341-B1C6-68E67BDC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Stratégie komercializácie/</a:t>
            </a:r>
            <a:r>
              <a:rPr lang="sk-SK" b="1" dirty="0" err="1"/>
              <a:t>monetizácie</a:t>
            </a:r>
            <a:r>
              <a:rPr lang="sk-SK" b="1" dirty="0"/>
              <a:t> duševného vlastníctva 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E7045A-EEF6-214A-899F-27841D33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Úzko súvisia so stratégiami ochrany</a:t>
            </a:r>
          </a:p>
          <a:p>
            <a:r>
              <a:rPr lang="sk-SK" dirty="0"/>
              <a:t>Nastavenie na základe</a:t>
            </a:r>
          </a:p>
          <a:p>
            <a:pPr lvl="1"/>
            <a:r>
              <a:rPr lang="sk-SK" b="1" dirty="0"/>
              <a:t>Technologický prieskum (</a:t>
            </a:r>
            <a:r>
              <a:rPr lang="sk-SK" b="1" dirty="0" err="1"/>
              <a:t>technology</a:t>
            </a:r>
            <a:r>
              <a:rPr lang="sk-SK" b="1" dirty="0"/>
              <a:t> </a:t>
            </a:r>
            <a:r>
              <a:rPr lang="sk-SK" b="1" dirty="0" err="1"/>
              <a:t>landscaping</a:t>
            </a:r>
            <a:r>
              <a:rPr lang="sk-SK" b="1" dirty="0"/>
              <a:t>)</a:t>
            </a:r>
            <a:r>
              <a:rPr lang="sk-SK" dirty="0"/>
              <a:t> – získanie všeobecného prehľadu o duševnom vlastníctve a konkurencii v určitej technologickej oblasti, na základe ktorého je možné modelovať obchodnú politiku, výdavky na výskum a vývoj, nastavenie fúzií a akvizícii  a stratégie transferu technológií + poskytuje obraz o obchodných modeloch, technológiách a spoločnostiach, ktoré môžu ovplyvniť podnikanie, môžu z neho vzísť odporúčania pre cielené inovačné činnosti</a:t>
            </a:r>
          </a:p>
          <a:p>
            <a:pPr lvl="1"/>
            <a:r>
              <a:rPr lang="sk-SK" b="1" dirty="0"/>
              <a:t>Prieskum duševného vlastníctva (IP </a:t>
            </a:r>
            <a:r>
              <a:rPr lang="sk-SK" b="1" dirty="0" err="1"/>
              <a:t>landscaping</a:t>
            </a:r>
            <a:r>
              <a:rPr lang="sk-SK" b="1" dirty="0"/>
              <a:t>)</a:t>
            </a:r>
            <a:r>
              <a:rPr lang="sk-SK" dirty="0"/>
              <a:t> – rešerš aktuálneho stavu registrovaných predmetov duševného vlastníctva, podaných prihlášok na registráciu (úžitkové vzory, patenty, dizajny...)</a:t>
            </a:r>
          </a:p>
          <a:p>
            <a:pPr lvl="1"/>
            <a:r>
              <a:rPr lang="sk-SK" b="1" dirty="0"/>
              <a:t>Prieskum odvetvia (</a:t>
            </a:r>
            <a:r>
              <a:rPr lang="sk-SK" b="1" dirty="0" err="1"/>
              <a:t>industry</a:t>
            </a:r>
            <a:r>
              <a:rPr lang="sk-SK" b="1" dirty="0"/>
              <a:t> </a:t>
            </a:r>
            <a:r>
              <a:rPr lang="sk-SK" b="1" dirty="0" err="1"/>
              <a:t>landscaping</a:t>
            </a:r>
            <a:r>
              <a:rPr lang="sk-SK" b="1" dirty="0"/>
              <a:t>) </a:t>
            </a:r>
            <a:r>
              <a:rPr lang="sk-SK" dirty="0"/>
              <a:t>– východiskový bod pre nastavenie licenčnej kampane identifikáciou podnikateľov/spotrebiteľov  v predmetnom odvetví, získanie predstáv o trhovej hodnote duševného vlastníctva a získanie informácií o konkurenčných portfóliách duševného vlastníctva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797654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90AE1-1334-A341-B1C6-68E67BDC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Stratégie komercializácie/</a:t>
            </a:r>
            <a:r>
              <a:rPr lang="sk-SK" b="1" dirty="0" err="1"/>
              <a:t>monetizácie</a:t>
            </a:r>
            <a:r>
              <a:rPr lang="sk-SK" b="1" dirty="0"/>
              <a:t> duševného vlastníctva 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8E7045A-EEF6-214A-899F-27841D33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Oceňovanie nehmotných statkov  spojené s  podnikateľský zámerom alebo stratégiou</a:t>
            </a:r>
          </a:p>
          <a:p>
            <a:r>
              <a:rPr lang="sk-SK" b="1" dirty="0"/>
              <a:t>Metódy oceňovania</a:t>
            </a:r>
          </a:p>
          <a:p>
            <a:pPr lvl="1"/>
            <a:r>
              <a:rPr lang="sk-SK" dirty="0"/>
              <a:t>nákladové</a:t>
            </a:r>
          </a:p>
          <a:p>
            <a:pPr lvl="1"/>
            <a:r>
              <a:rPr lang="sk-SK" dirty="0"/>
              <a:t>výnosové</a:t>
            </a:r>
          </a:p>
          <a:p>
            <a:pPr lvl="1"/>
            <a:r>
              <a:rPr lang="sk-SK" dirty="0"/>
              <a:t>porovnávacie</a:t>
            </a:r>
          </a:p>
          <a:p>
            <a:r>
              <a:rPr lang="sk-SK" b="1" dirty="0"/>
              <a:t>Osobitosti oceňovania označení pri </a:t>
            </a:r>
            <a:r>
              <a:rPr lang="sk-SK" b="1" dirty="0" err="1"/>
              <a:t>start-up</a:t>
            </a:r>
            <a:r>
              <a:rPr lang="sk-SK" b="1" dirty="0"/>
              <a:t> spoločnostiach</a:t>
            </a:r>
          </a:p>
          <a:p>
            <a:pPr lvl="1"/>
            <a:r>
              <a:rPr lang="sk-SK" dirty="0"/>
              <a:t>hodnota označení rastie pri ich správnom používaní a starostlivosti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828877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856EC-722A-A642-BAED-DB5E0E3D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Spôsoby komercializácie/</a:t>
            </a:r>
            <a:r>
              <a:rPr lang="sk-SK" b="1" dirty="0" err="1"/>
              <a:t>monetizácie</a:t>
            </a:r>
            <a:r>
              <a:rPr lang="sk-SK" b="1" dirty="0"/>
              <a:t> duševného vlastníctva 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D2236-8307-7449-ACDD-7A4DDF22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Komercializácia </a:t>
            </a:r>
          </a:p>
          <a:p>
            <a:pPr lvl="1"/>
            <a:r>
              <a:rPr lang="sk-SK" b="1" dirty="0"/>
              <a:t>Prevod práv</a:t>
            </a:r>
          </a:p>
          <a:p>
            <a:pPr lvl="1"/>
            <a:r>
              <a:rPr lang="sk-SK" b="1" dirty="0" err="1"/>
              <a:t>Licencovanie</a:t>
            </a:r>
            <a:r>
              <a:rPr lang="sk-SK" b="1" dirty="0"/>
              <a:t> </a:t>
            </a:r>
          </a:p>
          <a:p>
            <a:pPr lvl="1"/>
            <a:r>
              <a:rPr lang="sk-SK" b="1" dirty="0"/>
              <a:t>Založenie novej spoločnosti a následná komercializácia</a:t>
            </a:r>
          </a:p>
          <a:p>
            <a:r>
              <a:rPr lang="sk-SK" dirty="0"/>
              <a:t>Komercializácia prevodom práv DV</a:t>
            </a:r>
          </a:p>
          <a:p>
            <a:pPr lvl="1"/>
            <a:r>
              <a:rPr lang="sk-SK" dirty="0"/>
              <a:t>S ohľadom na stav DV, najmä pri priemyselných právach (pred podaním prihlášky, po podaní prihlášky, po udelení ochrany), problematické môže byť zachytenie DV, ak nie je chránené a nie je podaná prihláška rovnako aj ocenenie DV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060377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856EC-722A-A642-BAED-DB5E0E3D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Spôsoby komercializácie/</a:t>
            </a:r>
            <a:r>
              <a:rPr lang="sk-SK" b="1" dirty="0" err="1"/>
              <a:t>monetizácie</a:t>
            </a:r>
            <a:r>
              <a:rPr lang="sk-SK" b="1" dirty="0"/>
              <a:t> duševného vlastníctva II.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D2236-8307-7449-ACDD-7A4DDF22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Komercializácia DV licencovaním </a:t>
            </a:r>
          </a:p>
          <a:p>
            <a:pPr lvl="1"/>
            <a:r>
              <a:rPr lang="sk-SK" dirty="0"/>
              <a:t>Nedochádza k prevodu práva </a:t>
            </a:r>
          </a:p>
          <a:p>
            <a:pPr lvl="1"/>
            <a:r>
              <a:rPr lang="sk-SK" dirty="0"/>
              <a:t>Využitie komerčného potenciálu predmetu priemyselného vlastníctva bez jeho priamej aplikácie do výrobného procesu </a:t>
            </a:r>
            <a:endParaRPr lang="sk-SK" sz="2400" dirty="0"/>
          </a:p>
          <a:p>
            <a:pPr lvl="1"/>
            <a:r>
              <a:rPr lang="sk-SK" dirty="0"/>
              <a:t>Zachovanie vlastníckych práv k predmetu priemyselného vlastníctva </a:t>
            </a:r>
          </a:p>
          <a:p>
            <a:pPr lvl="1"/>
            <a:r>
              <a:rPr lang="sk-SK" dirty="0"/>
              <a:t>Jednoduchší vstup na nové trhy </a:t>
            </a:r>
          </a:p>
          <a:p>
            <a:pPr lvl="1"/>
            <a:r>
              <a:rPr lang="sk-SK" dirty="0"/>
              <a:t>Zabezpečenie kontroly nad inováciami </a:t>
            </a:r>
          </a:p>
          <a:p>
            <a:pPr lvl="1"/>
            <a:r>
              <a:rPr lang="sk-SK" dirty="0"/>
              <a:t>Predchádzanie/riešenie sporov z predmetov priemyselného vlastníctva </a:t>
            </a:r>
          </a:p>
          <a:p>
            <a:pPr lvl="1"/>
            <a:r>
              <a:rPr lang="sk-SK" dirty="0"/>
              <a:t>Rýchly prístup k technológiám pre nadobúdateľa </a:t>
            </a:r>
          </a:p>
          <a:p>
            <a:pPr lvl="1"/>
            <a:r>
              <a:rPr lang="sk-SK" dirty="0"/>
              <a:t>Úspora kapitálu nadobúdateľa potrebného na výskum a vývoj</a:t>
            </a:r>
          </a:p>
          <a:p>
            <a:pPr lvl="1"/>
            <a:r>
              <a:rPr lang="sk-SK" dirty="0"/>
              <a:t>Vytváranie portfólia DV</a:t>
            </a:r>
          </a:p>
          <a:p>
            <a:r>
              <a:rPr lang="sk-SK" dirty="0"/>
              <a:t>Komercializácia DV založením obchodnej spoločnosti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018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546CD-CE60-9A4D-BDA5-E2B0278CE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Charakteristické znaky </a:t>
            </a:r>
            <a:r>
              <a:rPr lang="sk-SK" b="1" dirty="0" err="1"/>
              <a:t>start-up</a:t>
            </a:r>
            <a:r>
              <a:rPr lang="sk-SK" b="1" dirty="0"/>
              <a:t> spoločnosti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3CE0418-DB52-FE43-88C7-52AD8914E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Startup spoločnosť:</a:t>
            </a:r>
          </a:p>
          <a:p>
            <a:pPr lvl="1"/>
            <a:r>
              <a:rPr lang="sk-SK" dirty="0"/>
              <a:t>Má </a:t>
            </a:r>
            <a:r>
              <a:rPr lang="sk-SK" b="1" dirty="0"/>
              <a:t>inovačný potenciál </a:t>
            </a:r>
            <a:r>
              <a:rPr lang="sk-SK" dirty="0"/>
              <a:t>a je </a:t>
            </a:r>
            <a:r>
              <a:rPr lang="sk-SK" b="1" dirty="0"/>
              <a:t>škálovateľná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Je obvykle naviazaná na </a:t>
            </a:r>
            <a:r>
              <a:rPr lang="sk-SK" b="1" dirty="0"/>
              <a:t>vysoko-rastúcu</a:t>
            </a:r>
            <a:r>
              <a:rPr lang="sk-SK" dirty="0"/>
              <a:t> (technologickú) </a:t>
            </a:r>
            <a:r>
              <a:rPr lang="sk-SK" b="1" dirty="0"/>
              <a:t>inováciu</a:t>
            </a:r>
          </a:p>
          <a:p>
            <a:pPr lvl="1"/>
            <a:r>
              <a:rPr lang="sk-SK" dirty="0"/>
              <a:t>Je mnohokrát vysoko </a:t>
            </a:r>
            <a:r>
              <a:rPr lang="sk-SK" b="1" dirty="0"/>
              <a:t>riziková s ohľadom na svoje financovanie </a:t>
            </a:r>
            <a:r>
              <a:rPr lang="sk-SK" dirty="0"/>
              <a:t>– (obvykle) vyžaduje značné financovanie vlastnými zdrojmi (zakladateľov)</a:t>
            </a:r>
          </a:p>
          <a:p>
            <a:pPr lvl="1"/>
            <a:r>
              <a:rPr lang="sk-SK" dirty="0"/>
              <a:t>Na začiatku je </a:t>
            </a:r>
            <a:r>
              <a:rPr lang="sk-SK" b="1" dirty="0"/>
              <a:t>dominovaná spoločníkom </a:t>
            </a:r>
            <a:r>
              <a:rPr lang="sk-SK" dirty="0"/>
              <a:t>(koncentrované rozhodovanie), neformálnou štruktúrou, mnohokrát je badateľné nejasné rozhodovanie </a:t>
            </a:r>
          </a:p>
          <a:p>
            <a:pPr lvl="1"/>
            <a:r>
              <a:rPr lang="sk-SK" b="1" dirty="0"/>
              <a:t>Jadrom existencie spoločnosti je duševné vlastníctvo (DV)</a:t>
            </a:r>
            <a:r>
              <a:rPr lang="sk-SK" dirty="0"/>
              <a:t>, ktoré (obvykle) nepodlieha zamestnaneckému režimu DV alebo si zamestnávateľ neuplatnil právo na riešenie </a:t>
            </a:r>
          </a:p>
          <a:p>
            <a:pPr lvl="1"/>
            <a:r>
              <a:rPr lang="sk-SK" dirty="0"/>
              <a:t>Originálne sa termín start-up vyskytol v prostredí </a:t>
            </a:r>
            <a:r>
              <a:rPr lang="sk-SK" b="1" dirty="0" err="1"/>
              <a:t>dotcom</a:t>
            </a:r>
            <a:r>
              <a:rPr lang="sk-SK" b="1" dirty="0"/>
              <a:t> bubliny </a:t>
            </a:r>
            <a:r>
              <a:rPr lang="sk-SK" dirty="0"/>
              <a:t>(2000)</a:t>
            </a:r>
          </a:p>
          <a:p>
            <a:pPr lvl="1"/>
            <a:r>
              <a:rPr lang="sk-SK" dirty="0"/>
              <a:t>Je v súčasnosti spájaný pojem s informačným a komunikačným sektorom(ICT), robotikou, zdieľanou ekonomikou, platformovým podnikaním, </a:t>
            </a:r>
            <a:r>
              <a:rPr lang="sk-SK" dirty="0" err="1"/>
              <a:t>biotech</a:t>
            </a:r>
            <a:r>
              <a:rPr lang="sk-SK" dirty="0"/>
              <a:t>, </a:t>
            </a:r>
            <a:r>
              <a:rPr lang="sk-SK" dirty="0" err="1"/>
              <a:t>fintech</a:t>
            </a:r>
            <a:r>
              <a:rPr lang="sk-SK" dirty="0"/>
              <a:t>, big </a:t>
            </a:r>
            <a:r>
              <a:rPr lang="sk-SK" dirty="0" err="1"/>
              <a:t>data</a:t>
            </a:r>
            <a:r>
              <a:rPr lang="sk-SK" dirty="0"/>
              <a:t> &amp; umelá inteligencia (AI) a pod.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667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B6373-6259-AD4B-A7F2-DA8AC80C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EDB52F-D344-5945-B02A-FFA0AB1C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6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/>
              <a:t>Ďakujeme za pozornosť</a:t>
            </a:r>
          </a:p>
        </p:txBody>
      </p:sp>
    </p:spTree>
    <p:extLst>
      <p:ext uri="{BB962C8B-B14F-4D97-AF65-F5344CB8AC3E}">
        <p14:creationId xmlns:p14="http://schemas.microsoft.com/office/powerpoint/2010/main" val="3553573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546CD-CE60-9A4D-BDA5-E2B0278CE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Spin-off spoločnosť?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3CE0418-DB52-FE43-88C7-52AD8914E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Súvisiaci termín</a:t>
            </a:r>
          </a:p>
          <a:p>
            <a:r>
              <a:rPr lang="sk-SK" dirty="0"/>
              <a:t>Predstavuje </a:t>
            </a:r>
            <a:r>
              <a:rPr lang="sk-SK" b="1" dirty="0"/>
              <a:t>novú obchodnú spoločnosť </a:t>
            </a:r>
            <a:r>
              <a:rPr lang="sk-SK" dirty="0"/>
              <a:t>– osobitnú právnickú osobu</a:t>
            </a:r>
          </a:p>
          <a:p>
            <a:r>
              <a:rPr lang="sk-SK" dirty="0"/>
              <a:t>Vznikla </a:t>
            </a:r>
            <a:r>
              <a:rPr lang="sk-SK" b="1" dirty="0"/>
              <a:t>z materskej inštitúcie</a:t>
            </a:r>
            <a:r>
              <a:rPr lang="sk-SK" dirty="0"/>
              <a:t>, v rámci ktorej vzniklo duševné vlastníctvo ako výsledok vedecko-výskumnej činnosti alebo vývojovej aktivity</a:t>
            </a:r>
          </a:p>
          <a:p>
            <a:r>
              <a:rPr lang="sk-SK" dirty="0"/>
              <a:t>Cieľom spin-off spoločnosti je </a:t>
            </a:r>
            <a:r>
              <a:rPr lang="sk-SK" b="1" dirty="0"/>
              <a:t>transfer duševného vlastníctva (DV)</a:t>
            </a:r>
            <a:r>
              <a:rPr lang="sk-SK" dirty="0"/>
              <a:t>, ktorý je výsledkom vedecko-výskumnej činnosti / vývojovej aktivity, do komerčného prostredia s úmyslom dosahovať zisk</a:t>
            </a:r>
          </a:p>
          <a:p>
            <a:r>
              <a:rPr lang="sk-SK" b="1" dirty="0"/>
              <a:t>Výhodami </a:t>
            </a:r>
            <a:r>
              <a:rPr lang="sk-SK" b="1" dirty="0" err="1"/>
              <a:t>spin-offu</a:t>
            </a:r>
            <a:r>
              <a:rPr lang="sk-SK" b="1" dirty="0"/>
              <a:t> sú najmä:</a:t>
            </a:r>
          </a:p>
          <a:p>
            <a:pPr lvl="1"/>
            <a:r>
              <a:rPr lang="sk-SK" dirty="0"/>
              <a:t>Možnosť organizačne, personálne, finančne oddeliť duševné vlastníctvo a naň naviazaný biznis od pôvodnej materskej inštitúcie – oddelenie rizík matky od </a:t>
            </a:r>
            <a:r>
              <a:rPr lang="sk-SK" dirty="0" err="1"/>
              <a:t>spin-offu</a:t>
            </a:r>
            <a:endParaRPr lang="sk-SK" dirty="0"/>
          </a:p>
          <a:p>
            <a:pPr lvl="1"/>
            <a:r>
              <a:rPr lang="sk-SK" dirty="0"/>
              <a:t>Možnosť prijať investora do </a:t>
            </a:r>
            <a:r>
              <a:rPr lang="sk-SK" dirty="0" err="1"/>
              <a:t>spin-offu</a:t>
            </a:r>
            <a:r>
              <a:rPr lang="sk-SK" dirty="0"/>
              <a:t> vo forme rizikového kapitálu</a:t>
            </a:r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2883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CC041-AE7C-CD40-A1CA-911E9D89A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Záujem riešiteľa (</a:t>
            </a:r>
            <a:r>
              <a:rPr lang="sk-SK" b="1" dirty="0" err="1"/>
              <a:t>start-upistu</a:t>
            </a:r>
            <a:r>
              <a:rPr lang="sk-SK" b="1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10946B-7768-1043-AFF5-252549D7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Je </a:t>
            </a:r>
            <a:r>
              <a:rPr lang="sk-SK" b="1" dirty="0"/>
              <a:t>nositeľom inovačného potenciálu </a:t>
            </a:r>
            <a:r>
              <a:rPr lang="sk-SK" dirty="0"/>
              <a:t>a je </a:t>
            </a:r>
            <a:r>
              <a:rPr lang="sk-SK" b="1" dirty="0"/>
              <a:t>pôvodcom duševného vlastníctva</a:t>
            </a:r>
            <a:r>
              <a:rPr lang="sk-SK" dirty="0"/>
              <a:t>, ktoré má byť komercializované prostredníctvom spoločnosti</a:t>
            </a:r>
          </a:p>
          <a:p>
            <a:r>
              <a:rPr lang="sk-SK" dirty="0"/>
              <a:t>Tomuto subjektu väčšinou </a:t>
            </a:r>
            <a:r>
              <a:rPr lang="sk-SK" b="1" dirty="0"/>
              <a:t>chýba znalosť právnych, finančných, manažérskych, marketingových a iných otázok</a:t>
            </a:r>
          </a:p>
          <a:p>
            <a:r>
              <a:rPr lang="sk-SK" dirty="0"/>
              <a:t>Má záujem o úspech spoločnosti z </a:t>
            </a:r>
            <a:r>
              <a:rPr lang="sk-SK" b="1" dirty="0"/>
              <a:t>dlhodobého hľadiska</a:t>
            </a:r>
            <a:r>
              <a:rPr lang="sk-SK" dirty="0"/>
              <a:t>, nie je vždy pre neho preto podstatné ukončenie účasti v spoločnosti a typickým je jeho </a:t>
            </a:r>
            <a:r>
              <a:rPr lang="sk-SK" b="1" dirty="0"/>
              <a:t>osobná zaangažovanosť v spoločnosti</a:t>
            </a:r>
          </a:p>
          <a:p>
            <a:r>
              <a:rPr lang="sk-SK" dirty="0"/>
              <a:t>Má záujem na tom, aby mal dosah na tvorbu vôle v rámci spoločnosti (obchodné vedenie) ako aj prejavovanie vôle spoločnosti navonok (konanie k mene spoločnosti), </a:t>
            </a:r>
            <a:r>
              <a:rPr lang="sk-SK" b="1" dirty="0"/>
              <a:t>preto je mnohokrát aj v postavení štatutárneho orgánu </a:t>
            </a:r>
            <a:r>
              <a:rPr lang="sk-SK" dirty="0"/>
              <a:t>(konateľa, člena predstavenstva) </a:t>
            </a:r>
            <a:r>
              <a:rPr lang="sk-SK" b="1" dirty="0"/>
              <a:t>spoločnosti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422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BCF20-F32A-F542-9844-8999A4E6F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Podnikateľský plán ako prvý krok k založeniu spoločnosti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A73AF21-93BF-5241-9D7D-24B400096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sk-SK" b="1" dirty="0"/>
              <a:t>Stanovenie a vysvetlenie podnikateľských cieľov</a:t>
            </a:r>
          </a:p>
          <a:p>
            <a:pPr lvl="1" fontAlgn="base"/>
            <a:r>
              <a:rPr lang="sk-SK" dirty="0"/>
              <a:t>určenie produktu/služby</a:t>
            </a:r>
          </a:p>
          <a:p>
            <a:pPr lvl="1" fontAlgn="base"/>
            <a:r>
              <a:rPr lang="sk-SK" dirty="0"/>
              <a:t>komercializácia (produktu/služby/predaj spoločnosti/podniku)</a:t>
            </a:r>
          </a:p>
          <a:p>
            <a:pPr fontAlgn="base"/>
            <a:r>
              <a:rPr lang="sk-SK" b="1" dirty="0"/>
              <a:t>Pomenovanie a nastavenie spôsobov ako dosiahnuť stanovené ciele</a:t>
            </a:r>
          </a:p>
          <a:p>
            <a:pPr lvl="1" fontAlgn="base"/>
            <a:r>
              <a:rPr lang="sk-SK" dirty="0"/>
              <a:t>skutkové (vývoj produktu/služby)</a:t>
            </a:r>
          </a:p>
          <a:p>
            <a:pPr lvl="1" fontAlgn="base"/>
            <a:r>
              <a:rPr lang="sk-SK" dirty="0"/>
              <a:t>právne (voľba právnej formy, právna úprava vzťahov medzi spoločnosťou a osobami zúčastnenými na podnikaní, ochrana duševného vlastníctva)</a:t>
            </a:r>
          </a:p>
          <a:p>
            <a:pPr lvl="1" fontAlgn="base"/>
            <a:r>
              <a:rPr lang="sk-SK" dirty="0"/>
              <a:t>finančné (komercializácia produktu/služby)</a:t>
            </a:r>
          </a:p>
          <a:p>
            <a:pPr fontAlgn="base"/>
            <a:r>
              <a:rPr lang="sk-SK" b="1" dirty="0"/>
              <a:t>Nastavenie financovania</a:t>
            </a:r>
          </a:p>
          <a:p>
            <a:pPr fontAlgn="base"/>
            <a:r>
              <a:rPr lang="sk-SK" b="1" dirty="0"/>
              <a:t>Získavanie a správa duševného vlastníctva</a:t>
            </a:r>
          </a:p>
          <a:p>
            <a:pPr lvl="1" fontAlgn="base"/>
            <a:r>
              <a:rPr lang="sk-SK" dirty="0"/>
              <a:t>výsledky duševnej tvorivej činnosti</a:t>
            </a:r>
          </a:p>
          <a:p>
            <a:pPr lvl="1" fontAlgn="base"/>
            <a:r>
              <a:rPr lang="sk-SK" dirty="0"/>
              <a:t>branding</a:t>
            </a:r>
          </a:p>
          <a:p>
            <a:pPr fontAlgn="base"/>
            <a:r>
              <a:rPr lang="sk-SK" b="1" dirty="0"/>
              <a:t>Pomenovanie existujúcich a potenciálnych problémov ovplyvňujúcich podnikanie</a:t>
            </a:r>
          </a:p>
          <a:p>
            <a:pPr fontAlgn="base"/>
            <a:r>
              <a:rPr lang="sk-SK" b="1" dirty="0"/>
              <a:t>Identifikovanie príležitostí a medzier na trhu</a:t>
            </a:r>
          </a:p>
          <a:p>
            <a:pPr fontAlgn="base"/>
            <a:r>
              <a:rPr lang="sk-SK" b="1" dirty="0"/>
              <a:t>Identifikovanie rizík a nedostatkov</a:t>
            </a:r>
          </a:p>
          <a:p>
            <a:pPr lvl="1" fontAlgn="base"/>
            <a:r>
              <a:rPr lang="sk-SK" dirty="0"/>
              <a:t>nedostatok prostriedkov, odbornej pracovnej sily</a:t>
            </a:r>
          </a:p>
        </p:txBody>
      </p:sp>
    </p:spTree>
    <p:extLst>
      <p:ext uri="{BB962C8B-B14F-4D97-AF65-F5344CB8AC3E}">
        <p14:creationId xmlns:p14="http://schemas.microsoft.com/office/powerpoint/2010/main" val="170623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4F495-AD72-7E4D-A164-9C32AD87E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Voľba právnej formy pre </a:t>
            </a:r>
            <a:r>
              <a:rPr lang="sk-SK" b="1" dirty="0" err="1"/>
              <a:t>start-up</a:t>
            </a:r>
            <a:r>
              <a:rPr lang="sk-SK" b="1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DF23831-92B4-7A4D-909A-EDCA301F7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002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k-SK" dirty="0"/>
              <a:t>Spoločnosť ako nástroj komercializácie DV </a:t>
            </a:r>
            <a:r>
              <a:rPr lang="sk-SK" b="1" dirty="0"/>
              <a:t>je zakladaná (obvykle) pred vstupom investora do spoločnosti </a:t>
            </a:r>
            <a:r>
              <a:rPr lang="sk-SK" dirty="0"/>
              <a:t>– preto je rozhodujúce jednoduchosť právnej formy a eliminácia nákladov na jej založenie (pri nedostatku prostriedkov na právne poradenstvo)</a:t>
            </a:r>
          </a:p>
          <a:p>
            <a:pPr lvl="0"/>
            <a:r>
              <a:rPr lang="sk-SK" dirty="0"/>
              <a:t>Potreba osobitného náhľadu na obchodné spoločnosti </a:t>
            </a:r>
            <a:r>
              <a:rPr lang="sk-SK" b="1" dirty="0"/>
              <a:t>optikou budúceho (možného) vstupu investora</a:t>
            </a:r>
            <a:r>
              <a:rPr lang="sk-SK" dirty="0"/>
              <a:t> (potrebná flexibilita nastavenia vnútorných vzťahov v spoločnosti)</a:t>
            </a:r>
          </a:p>
          <a:p>
            <a:pPr lvl="0"/>
            <a:r>
              <a:rPr lang="sk-SK" dirty="0"/>
              <a:t>Voľba právnej formy start-up spoločnosti je dôležitá pre usporiadanie vzťahov vo vnútri spoločnosti </a:t>
            </a:r>
            <a:r>
              <a:rPr lang="sk-SK" b="1" dirty="0"/>
              <a:t>s cieľom zabezpečiť náležitú ochranu záujmov jednotlivých aktérov</a:t>
            </a:r>
          </a:p>
          <a:p>
            <a:pPr lvl="0"/>
            <a:r>
              <a:rPr lang="sk-SK" dirty="0"/>
              <a:t>Najčastejšie volená právna forma v SR je </a:t>
            </a:r>
            <a:r>
              <a:rPr lang="sk-SK" b="1" dirty="0"/>
              <a:t>spoločnosť s ručením obmedzeným (SRO)</a:t>
            </a:r>
          </a:p>
          <a:p>
            <a:pPr lvl="0"/>
            <a:r>
              <a:rPr lang="sk-SK" b="1" dirty="0"/>
              <a:t>Akciová spoločnosť (AS) je zvolená výnimočne </a:t>
            </a:r>
            <a:r>
              <a:rPr lang="sk-SK" dirty="0"/>
              <a:t>v neskoršej fáze života spoločnosti</a:t>
            </a:r>
          </a:p>
          <a:p>
            <a:pPr lvl="0"/>
            <a:r>
              <a:rPr lang="sk-SK" dirty="0"/>
              <a:t>Osobné a zmiešané obchodné spoločnosti nie sú využívané z dôvodu neobmedzeného ručenia všetkých alebo niektorých spoločníkov</a:t>
            </a:r>
          </a:p>
          <a:p>
            <a:pPr lvl="0"/>
            <a:r>
              <a:rPr lang="sk-SK" dirty="0"/>
              <a:t>Právna forma </a:t>
            </a:r>
            <a:r>
              <a:rPr lang="sk-SK" b="1" dirty="0"/>
              <a:t>jednoduchej spoločnosti na akcie (JSA) </a:t>
            </a:r>
            <a:r>
              <a:rPr lang="sk-SK" dirty="0"/>
              <a:t>prijatá za účelom podpory start-up ekosystému</a:t>
            </a:r>
          </a:p>
        </p:txBody>
      </p:sp>
    </p:spTree>
    <p:extLst>
      <p:ext uri="{BB962C8B-B14F-4D97-AF65-F5344CB8AC3E}">
        <p14:creationId xmlns:p14="http://schemas.microsoft.com/office/powerpoint/2010/main" val="24292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EDFA6-FE86-FA4C-83D2-EC169C0F8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Spoločnosť s ručením obmedzeným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EBC0D1-D9A3-8242-8B0C-6901C0473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62500" lnSpcReduction="20000"/>
          </a:bodyPr>
          <a:lstStyle/>
          <a:p>
            <a:r>
              <a:rPr lang="sk-SK" dirty="0"/>
              <a:t>Najčastejšie volená právna forma pre start-up v SR (záver na základe výskumu </a:t>
            </a:r>
            <a:r>
              <a:rPr lang="sk-SK" i="1" dirty="0" err="1"/>
              <a:t>argumentum</a:t>
            </a:r>
            <a:r>
              <a:rPr lang="sk-SK" i="1" dirty="0"/>
              <a:t> a </a:t>
            </a:r>
            <a:r>
              <a:rPr lang="sk-SK" i="1" dirty="0" err="1"/>
              <a:t>contrario</a:t>
            </a:r>
            <a:r>
              <a:rPr lang="sk-SK" dirty="0"/>
              <a:t>)</a:t>
            </a:r>
          </a:p>
          <a:p>
            <a:r>
              <a:rPr lang="sk-SK" b="1" dirty="0"/>
              <a:t>Jednoduchý spôsob založenia</a:t>
            </a:r>
            <a:r>
              <a:rPr lang="sk-SK" dirty="0"/>
              <a:t>, hlavne s ohľadom na časové a transakčné náklady </a:t>
            </a:r>
          </a:p>
          <a:p>
            <a:r>
              <a:rPr lang="sk-SK" dirty="0"/>
              <a:t>Poskytuje dostatočnú mieru </a:t>
            </a:r>
            <a:r>
              <a:rPr lang="sk-SK" b="1" dirty="0"/>
              <a:t>flexibility</a:t>
            </a:r>
            <a:r>
              <a:rPr lang="sk-SK" dirty="0"/>
              <a:t> potrebnú pre nastavenie vnútorných vzťahov </a:t>
            </a:r>
          </a:p>
          <a:p>
            <a:r>
              <a:rPr lang="sk-SK" dirty="0"/>
              <a:t>Je možné nastaviť </a:t>
            </a:r>
            <a:r>
              <a:rPr lang="sk-SK" b="1" dirty="0"/>
              <a:t>optimálnu súčinnosť</a:t>
            </a:r>
            <a:r>
              <a:rPr lang="sk-SK" dirty="0"/>
              <a:t> medzi zakladateľmi ako aj medzi spoločníkmi a investormi </a:t>
            </a:r>
          </a:p>
          <a:p>
            <a:r>
              <a:rPr lang="sk-SK" b="1" dirty="0"/>
              <a:t>Variabilita s ohľadom na nastavenie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Obchodného podielu (§ 114 ods. 1 OBZ)</a:t>
            </a:r>
          </a:p>
          <a:p>
            <a:pPr lvl="1"/>
            <a:r>
              <a:rPr lang="sk-SK" dirty="0"/>
              <a:t>Podielu na zisku (§ 123 ods. 1 OBZ)</a:t>
            </a:r>
          </a:p>
          <a:p>
            <a:pPr lvl="1"/>
            <a:r>
              <a:rPr lang="sk-SK" dirty="0"/>
              <a:t>Podielu na hlasovacích právach (§ 127 ods. 2 OBZ)</a:t>
            </a:r>
          </a:p>
          <a:p>
            <a:pPr lvl="1"/>
            <a:r>
              <a:rPr lang="sk-SK" dirty="0"/>
              <a:t>Vyrovnacieho podielu (§ 150 ods. 2 OBZ)</a:t>
            </a:r>
          </a:p>
          <a:p>
            <a:pPr lvl="1"/>
            <a:r>
              <a:rPr lang="sk-SK" dirty="0"/>
              <a:t>Podielu na likvidačnom zostatku (§ 153 ods. 2 OBZ)</a:t>
            </a:r>
          </a:p>
          <a:p>
            <a:r>
              <a:rPr lang="sk-SK" dirty="0"/>
              <a:t>Variabilita s ohľadom na rozšírenie pôsobnosti rozhodovania valného zhromaždenia (VZ) aj </a:t>
            </a:r>
            <a:r>
              <a:rPr lang="sk-SK" i="1" dirty="0"/>
              <a:t>ad hoc </a:t>
            </a:r>
            <a:r>
              <a:rPr lang="sk-SK" dirty="0"/>
              <a:t>(§ 125 ods. 3 OBZ) </a:t>
            </a:r>
          </a:p>
          <a:p>
            <a:r>
              <a:rPr lang="sk-SK" b="1" dirty="0"/>
              <a:t>Problematické aspekty</a:t>
            </a:r>
          </a:p>
          <a:p>
            <a:pPr lvl="1"/>
            <a:r>
              <a:rPr lang="sk-SK" dirty="0"/>
              <a:t>Minimálne základné imanie 5.000 eur</a:t>
            </a:r>
          </a:p>
          <a:p>
            <a:pPr lvl="1"/>
            <a:r>
              <a:rPr lang="sk-SK" dirty="0"/>
              <a:t>Maximálny počet spoločníkov 50</a:t>
            </a:r>
          </a:p>
          <a:p>
            <a:pPr lvl="1"/>
            <a:r>
              <a:rPr lang="sk-SK" dirty="0"/>
              <a:t>Zákonná minimálna výška vkladu každého spoločníka (750 eur), ktorá musí byť zachovaná aj pri rozdelení a následnom prevode obchodného podielu (§ 117 OBZ) – môže byť limitujúca a nepraktická pri riešení vstupu investora do spoločnosti alebo účasti zamestnancov na spoločnosti ako spoločníkov </a:t>
            </a:r>
          </a:p>
          <a:p>
            <a:pPr lvl="1"/>
            <a:r>
              <a:rPr lang="sk-SK" dirty="0"/>
              <a:t>Osobitné súhlasy (súhlas správcu dane)</a:t>
            </a:r>
          </a:p>
          <a:p>
            <a:pPr lvl="1"/>
            <a:r>
              <a:rPr lang="sk-SK" dirty="0"/>
              <a:t>Zákaz reťazenia spoločností </a:t>
            </a:r>
          </a:p>
        </p:txBody>
      </p:sp>
    </p:spTree>
    <p:extLst>
      <p:ext uri="{BB962C8B-B14F-4D97-AF65-F5344CB8AC3E}">
        <p14:creationId xmlns:p14="http://schemas.microsoft.com/office/powerpoint/2010/main" val="4012553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4151</TotalTime>
  <Words>3164</Words>
  <Application>Microsoft Macintosh PowerPoint</Application>
  <PresentationFormat>Širokouhlá</PresentationFormat>
  <Paragraphs>384</Paragraphs>
  <Slides>40</Slides>
  <Notes>12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Motív balíka Office</vt:lpstr>
      <vt:lpstr>Osobitosti start-up a spin-off spoločností so zameraním na ich financovanie, a právne a ekonomické aspekty budovania obchodnej značky (branding) v start-up a spin-off spoločnostiach</vt:lpstr>
      <vt:lpstr>Obsah prednášky</vt:lpstr>
      <vt:lpstr>Čo je to start-up spoločnosť ?</vt:lpstr>
      <vt:lpstr>Charakteristické znaky start-up spoločnosti </vt:lpstr>
      <vt:lpstr>Spin-off spoločnosť?</vt:lpstr>
      <vt:lpstr>Záujem riešiteľa (start-upistu)</vt:lpstr>
      <vt:lpstr>Podnikateľský plán ako prvý krok k založeniu spoločnosti</vt:lpstr>
      <vt:lpstr>Voľba právnej formy pre start-up </vt:lpstr>
      <vt:lpstr>Spoločnosť s ručením obmedzeným </vt:lpstr>
      <vt:lpstr>Akciová spoločnosť </vt:lpstr>
      <vt:lpstr>Jednoduchá spoločnosť na akcie I.</vt:lpstr>
      <vt:lpstr>Jednoduchá spoločnosť na akcie II.</vt:lpstr>
      <vt:lpstr>Financovanie start-up spoločností </vt:lpstr>
      <vt:lpstr>Vstup investora do start-up spoločnosti </vt:lpstr>
      <vt:lpstr>Záujem investora </vt:lpstr>
      <vt:lpstr>Term sheet (Podmienky vstupu investora)</vt:lpstr>
      <vt:lpstr>Základné riziká pre investora I.</vt:lpstr>
      <vt:lpstr>Základné riziká pre investora II.</vt:lpstr>
      <vt:lpstr>Základné riziká pre riešiteľa (start-upistu)</vt:lpstr>
      <vt:lpstr>Typy financovania start-upu I.</vt:lpstr>
      <vt:lpstr>Typy financovania start-upu II.</vt:lpstr>
      <vt:lpstr>Čo je jadrom start-up spoločností?</vt:lpstr>
      <vt:lpstr>Duševné vlastníctvo a podnikateľský plán</vt:lpstr>
      <vt:lpstr>Stratégie vytvárania a zachytávania duševného vlastníctva</vt:lpstr>
      <vt:lpstr>Zachytávanie duševného vlastníctva a identifikácia portfólia I. </vt:lpstr>
      <vt:lpstr>Zachytávanie duševného vlastníctva a identifikácia portfólia II. </vt:lpstr>
      <vt:lpstr>Komu patria práva duševného vlastníctva? I. </vt:lpstr>
      <vt:lpstr>Komu patria práva duševného vlastníctva? II.</vt:lpstr>
      <vt:lpstr>Komu patria práva duševného vlastníctva? III.</vt:lpstr>
      <vt:lpstr>Duševné vlastníctvo vytvárané v rámci brandingu</vt:lpstr>
      <vt:lpstr>Obchodná značka (brand) a jej budovanie (branding)</vt:lpstr>
      <vt:lpstr>Obchodné meno a ochranná známka ako práva na označenie </vt:lpstr>
      <vt:lpstr>Ekonomický význam práv na označenie </vt:lpstr>
      <vt:lpstr>Stratégie ochrany duševného vlastníctva</vt:lpstr>
      <vt:lpstr>Ochrana duševného vlastníctva </vt:lpstr>
      <vt:lpstr>Stratégie komercializácie/monetizácie duševného vlastníctva I.</vt:lpstr>
      <vt:lpstr>Stratégie komercializácie/monetizácie duševného vlastníctva II.</vt:lpstr>
      <vt:lpstr>Spôsoby komercializácie/monetizácie duševného vlastníctva I.</vt:lpstr>
      <vt:lpstr>Spôsoby komercializácie/monetizácie duševného vlastníctva II.</vt:lpstr>
      <vt:lpstr>Prezentácia programu PowerPoint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Právne a ekonomické aspekty budovania obchodnej značky (branding) v start-up a spin-off spoločnostiach</dc:title>
  <dc:subject/>
  <dc:creator>Autor</dc:creator>
  <cp:keywords/>
  <dc:description/>
  <cp:lastModifiedBy>Autor</cp:lastModifiedBy>
  <cp:revision>80</cp:revision>
  <cp:lastPrinted>2019-11-26T11:04:37Z</cp:lastPrinted>
  <dcterms:created xsi:type="dcterms:W3CDTF">2019-03-31T19:43:06Z</dcterms:created>
  <dcterms:modified xsi:type="dcterms:W3CDTF">2019-11-26T23:23:24Z</dcterms:modified>
  <cp:category/>
</cp:coreProperties>
</file>