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37"/>
  </p:notesMasterIdLst>
  <p:handoutMasterIdLst>
    <p:handoutMasterId r:id="rId38"/>
  </p:handoutMasterIdLst>
  <p:sldIdLst>
    <p:sldId id="288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90" r:id="rId13"/>
    <p:sldId id="291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89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0">
          <p15:clr>
            <a:srgbClr val="A4A3A4"/>
          </p15:clr>
        </p15:guide>
        <p15:guide id="2" orient="horz" pos="954">
          <p15:clr>
            <a:srgbClr val="A4A3A4"/>
          </p15:clr>
        </p15:guide>
        <p15:guide id="3" orient="horz" pos="536">
          <p15:clr>
            <a:srgbClr val="A4A3A4"/>
          </p15:clr>
        </p15:guide>
        <p15:guide id="4" orient="horz" pos="2896">
          <p15:clr>
            <a:srgbClr val="A4A3A4"/>
          </p15:clr>
        </p15:guide>
        <p15:guide id="5" orient="horz" pos="2958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  <p15:guide id="11" pos="26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05" autoAdjust="0"/>
  </p:normalViewPr>
  <p:slideViewPr>
    <p:cSldViewPr snapToGrid="0">
      <p:cViewPr varScale="1">
        <p:scale>
          <a:sx n="152" d="100"/>
          <a:sy n="152" d="100"/>
        </p:scale>
        <p:origin x="480" y="132"/>
      </p:cViewPr>
      <p:guideLst>
        <p:guide orient="horz" pos="840"/>
        <p:guide orient="horz" pos="954"/>
        <p:guide orient="horz" pos="536"/>
        <p:guide orient="horz" pos="2896"/>
        <p:guide orient="horz" pos="2958"/>
        <p:guide pos="321"/>
        <p:guide pos="5418"/>
        <p:guide pos="682"/>
        <p:guide pos="2766"/>
        <p:guide pos="2976"/>
        <p:guide pos="26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6" d="100"/>
          <a:sy n="126" d="100"/>
        </p:scale>
        <p:origin x="-4824" y="-6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1924051"/>
            <a:ext cx="7518400" cy="1997869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/>
              <a:t>Trestní právo II. – II. seminář </a:t>
            </a:r>
            <a:endParaRPr lang="cs-CZ" altLang="cs-CZ" dirty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4686300"/>
            <a:ext cx="184174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850901"/>
            <a:ext cx="8091487" cy="48259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2" y="1514475"/>
            <a:ext cx="5026025" cy="3080148"/>
          </a:xfrm>
        </p:spPr>
        <p:txBody>
          <a:bodyPr/>
          <a:lstStyle>
            <a:lvl1pPr>
              <a:defRPr sz="3200"/>
            </a:lvl1pPr>
            <a:lvl2pPr marL="895350" indent="-358775">
              <a:buSzPct val="100000"/>
              <a:defRPr sz="2800"/>
            </a:lvl2pPr>
            <a:lvl3pPr marL="1254125" indent="-358775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1514475"/>
            <a:ext cx="2746884" cy="308014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Trestní právo II. – II. seminář 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815631"/>
            <a:ext cx="5486400" cy="425054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850900"/>
            <a:ext cx="5486400" cy="290590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240685"/>
            <a:ext cx="5486400" cy="3567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Trestní právo II. – II. seminář 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2pPr>
              <a:buSzPct val="100000"/>
              <a:defRPr/>
            </a:lvl2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Trestní právo II. – II. seminář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90" y="844155"/>
            <a:ext cx="1703387" cy="3755231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844155"/>
            <a:ext cx="6037861" cy="3755231"/>
          </a:xfrm>
        </p:spPr>
        <p:txBody>
          <a:bodyPr vert="eaVert"/>
          <a:lstStyle>
            <a:lvl2pPr>
              <a:buSzPct val="100000"/>
              <a:defRPr/>
            </a:lvl2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Trestní právo II. – II. seminář 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0" y="-4762"/>
            <a:ext cx="9144000" cy="1902619"/>
          </a:xfrm>
          <a:prstGeom prst="rect">
            <a:avLst/>
          </a:prstGeom>
          <a:solidFill>
            <a:srgbClr val="DFE1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cs-CZ" altLang="cs-CZ" sz="1800" smtClean="0"/>
          </a:p>
        </p:txBody>
      </p:sp>
      <p:pic>
        <p:nvPicPr>
          <p:cNvPr id="5" name="Picture 21" descr="pruh+znak_PF_13_gray5+fialovy_RG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6" y="-47625"/>
            <a:ext cx="2339975" cy="5182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5" descr="PF_PP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323850"/>
            <a:ext cx="5391150" cy="1250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6"/>
          <p:cNvSpPr>
            <a:spLocks noChangeArrowheads="1"/>
          </p:cNvSpPr>
          <p:nvPr/>
        </p:nvSpPr>
        <p:spPr bwMode="auto">
          <a:xfrm>
            <a:off x="6391276" y="1843088"/>
            <a:ext cx="2752725" cy="86916"/>
          </a:xfrm>
          <a:prstGeom prst="rect">
            <a:avLst/>
          </a:prstGeom>
          <a:solidFill>
            <a:srgbClr val="8037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cs-CZ" altLang="cs-CZ" sz="1800" smtClean="0"/>
          </a:p>
        </p:txBody>
      </p:sp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2895600"/>
            <a:ext cx="5969000" cy="1782366"/>
          </a:xfrm>
        </p:spPr>
        <p:txBody>
          <a:bodyPr bIns="1080000"/>
          <a:lstStyle>
            <a:lvl1pPr>
              <a:defRPr sz="3450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2356247"/>
            <a:ext cx="5969000" cy="485775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0"/>
          </p:nvPr>
        </p:nvSpPr>
        <p:spPr>
          <a:xfrm>
            <a:off x="2705100" y="4831556"/>
            <a:ext cx="4960938" cy="2095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Trestní právo II. – II. seminář </a:t>
            </a:r>
            <a:endParaRPr lang="cs-CZ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027988" y="4831556"/>
            <a:ext cx="658812" cy="2095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A1CCEEC-6605-4A9E-87CA-2ED10C896A1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71973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90" y="1514475"/>
            <a:ext cx="8082321" cy="3082529"/>
          </a:xfrm>
        </p:spPr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2pPr>
            <a:lvl3pPr marL="12573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1600200" indent="-2286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4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Trestní právo II. – II. seminář 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0" y="3305176"/>
            <a:ext cx="8091487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90" y="2180035"/>
            <a:ext cx="8091487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Trestní právo II. – II. seminář 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0" y="850900"/>
            <a:ext cx="8091487" cy="4826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70" y="1514476"/>
            <a:ext cx="3878657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186797"/>
            <a:ext cx="3874282" cy="24078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20" y="1514476"/>
            <a:ext cx="3877957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4" y="2204051"/>
            <a:ext cx="3878113" cy="23933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Trestní právo II. – II. seminář </a:t>
            </a:r>
            <a:endParaRPr lang="cs-CZ" alt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1514476"/>
            <a:ext cx="3876944" cy="3082925"/>
          </a:xfrm>
        </p:spPr>
        <p:txBody>
          <a:bodyPr/>
          <a:lstStyle>
            <a:lvl1pPr>
              <a:defRPr sz="2800"/>
            </a:lvl1pPr>
            <a:lvl2pPr marL="742950" indent="-296863">
              <a:buSzPct val="100000"/>
              <a:defRPr sz="2400"/>
            </a:lvl2pPr>
            <a:lvl3pPr>
              <a:defRPr sz="2000"/>
            </a:lvl3pPr>
            <a:lvl4pPr marL="1600200" indent="-228600"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1514476"/>
            <a:ext cx="3876944" cy="3082925"/>
          </a:xfrm>
        </p:spPr>
        <p:txBody>
          <a:bodyPr/>
          <a:lstStyle>
            <a:lvl1pPr>
              <a:defRPr sz="2800"/>
            </a:lvl1pPr>
            <a:lvl2pPr>
              <a:buSzPct val="100000"/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Trestní právo II. – II. seminář </a:t>
            </a: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Trestní právo II. – II. seminář 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9" y="1514475"/>
            <a:ext cx="8091487" cy="3080148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Trestní právo II. – II. seminář 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44682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Trestní právo II. – II. seminář 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9" y="1514475"/>
            <a:ext cx="8091487" cy="3080148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222579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Trestní právo II. – II. seminář 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90" y="844154"/>
            <a:ext cx="8086635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90" y="1513285"/>
            <a:ext cx="8082321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1200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/>
              <a:t>Trestní právo II. – II. seminář 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4686300"/>
            <a:ext cx="184174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4" r:id="rId4"/>
    <p:sldLayoutId id="2147483663" r:id="rId5"/>
    <p:sldLayoutId id="2147483665" r:id="rId6"/>
    <p:sldLayoutId id="2147483672" r:id="rId7"/>
    <p:sldLayoutId id="2147483671" r:id="rId8"/>
    <p:sldLayoutId id="2147483666" r:id="rId9"/>
    <p:sldLayoutId id="2147483667" r:id="rId10"/>
    <p:sldLayoutId id="2147483668" r:id="rId11"/>
    <p:sldLayoutId id="2147483669" r:id="rId12"/>
    <p:sldLayoutId id="2147483670" r:id="rId13"/>
    <p:sldLayoutId id="2147483673" r:id="rId14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7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7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/>
              <a:t>Ochrana spotřebitele</a:t>
            </a:r>
            <a:br>
              <a:rPr lang="cs-CZ" dirty="0" smtClean="0"/>
            </a:br>
            <a:r>
              <a:rPr lang="cs-CZ" sz="2800" i="1" dirty="0" smtClean="0"/>
              <a:t>Trestněprávní aspekty ochrany spotřebitele</a:t>
            </a:r>
            <a:br>
              <a:rPr lang="cs-CZ" sz="2800" i="1" dirty="0" smtClean="0"/>
            </a:b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2117998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Správní </a:t>
            </a:r>
            <a:r>
              <a:rPr lang="cs-CZ" dirty="0" smtClean="0"/>
              <a:t>delikt vs. trestní delikt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6 </a:t>
            </a:r>
            <a:r>
              <a:rPr lang="cs-CZ" dirty="0" err="1" smtClean="0"/>
              <a:t>Tdo</a:t>
            </a:r>
            <a:r>
              <a:rPr lang="cs-CZ" dirty="0" smtClean="0"/>
              <a:t> </a:t>
            </a:r>
            <a:r>
              <a:rPr lang="en-GB" dirty="0" smtClean="0"/>
              <a:t>1478/2009</a:t>
            </a:r>
            <a:r>
              <a:rPr lang="cs-CZ" dirty="0" smtClean="0"/>
              <a:t>:</a:t>
            </a:r>
          </a:p>
          <a:p>
            <a:pPr algn="just">
              <a:buNone/>
            </a:pPr>
            <a:r>
              <a:rPr lang="cs-CZ" sz="1350" i="1" dirty="0"/>
              <a:t>	V případě posuzování </a:t>
            </a:r>
            <a:r>
              <a:rPr lang="cs-CZ" sz="1350" i="1" u="sng" dirty="0"/>
              <a:t>povahy a přísnosti sankce</a:t>
            </a:r>
            <a:r>
              <a:rPr lang="cs-CZ" sz="1350" i="1" dirty="0"/>
              <a:t>, která za správní delikt podle § 30 odst. 1 písm. s) zákona č. 251/2005 Sb. hrozí, tak ustanovení § 30 odst. 2 téhož zákona sice umožňuje uložit pokutu až do výše 1 000 </a:t>
            </a:r>
            <a:r>
              <a:rPr lang="cs-CZ" sz="1350" i="1" dirty="0" err="1"/>
              <a:t>000</a:t>
            </a:r>
            <a:r>
              <a:rPr lang="cs-CZ" sz="1350" i="1" dirty="0"/>
              <a:t> Kč, avšak pokuta ve výši řádově statisíců Kč a blížící se této maximální částce, bude evidentně namístě jen v ojedinělých případech např. rozsáhlejšího, závažnějšího či opakovaného porušování zmíněných předpisů, jehož se mohou dopustit i právnické osoby. Současně není možno pominout, že za předmětný správní delikt </a:t>
            </a:r>
            <a:r>
              <a:rPr lang="cs-CZ" sz="1350" b="1" i="1" dirty="0"/>
              <a:t>nelze uložit žádný jiný (ani přísnější) druh sankce</a:t>
            </a:r>
            <a:r>
              <a:rPr lang="cs-CZ" sz="1350" i="1" dirty="0"/>
              <a:t>, a to třeba ani zákaz činnosti[…]o omezení osobní svobody pak ani nemluvě. </a:t>
            </a:r>
          </a:p>
          <a:p>
            <a:pPr algn="just">
              <a:buNone/>
            </a:pPr>
            <a:r>
              <a:rPr lang="cs-CZ" sz="1350" i="1" dirty="0"/>
              <a:t>	Ve srovnání s tím[…]trestní zákoník pak stanoví […] za takový čin trest odnětí svobody vyšší, a to až na tři léta nebo zákaz činnosti (§ 143 odst. 1 trestního zákoníku). Proto sankci, kterou je možné za daný správní delikt uložit, ani sankci, jež byla obviněnému J. B. správním orgánem uložena – pokuta ve výši 50.000,- Kč, </a:t>
            </a:r>
            <a:r>
              <a:rPr lang="cs-CZ" sz="1350" b="1" i="1" dirty="0"/>
              <a:t>nelze považovat za „trestní“</a:t>
            </a:r>
            <a:r>
              <a:rPr lang="cs-CZ" sz="1350" i="1" dirty="0"/>
              <a:t>.</a:t>
            </a:r>
          </a:p>
          <a:p>
            <a:pPr lvl="1"/>
            <a:endParaRPr lang="cs-CZ" dirty="0" smtClean="0"/>
          </a:p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171725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Kárný delikt vs. trestní delikt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009" y="1329929"/>
            <a:ext cx="8865704" cy="3268265"/>
          </a:xfrm>
        </p:spPr>
        <p:txBody>
          <a:bodyPr/>
          <a:lstStyle/>
          <a:p>
            <a:r>
              <a:rPr lang="cs-CZ" dirty="0" smtClean="0"/>
              <a:t>5 </a:t>
            </a:r>
            <a:r>
              <a:rPr lang="cs-CZ" dirty="0" err="1" smtClean="0"/>
              <a:t>Tdo</a:t>
            </a:r>
            <a:r>
              <a:rPr lang="cs-CZ" dirty="0" smtClean="0"/>
              <a:t> 587/2014:</a:t>
            </a:r>
          </a:p>
          <a:p>
            <a:pPr algn="just">
              <a:buNone/>
            </a:pPr>
            <a:r>
              <a:rPr lang="cs-CZ" sz="1350" i="1" dirty="0"/>
              <a:t>	Na základě uvedeného má tak Nejvyšší soud jednoznačně za to, že možnost uložení kázeňského trestu odsouzenému, spočívajícím v celodenním umístění do uzavřeného oddělení až na dobu 20 dnů (srov. § 46 odst. 3 písm. g) zák. č. 169/1999 Sb.), </a:t>
            </a:r>
            <a:r>
              <a:rPr lang="cs-CZ" sz="1350" b="1" i="1" dirty="0"/>
              <a:t>není natolik závažnou sankcí, aby splňovala třetí </a:t>
            </a:r>
            <a:r>
              <a:rPr lang="cs-CZ" sz="1350" b="1" i="1" dirty="0" err="1"/>
              <a:t>engelovské</a:t>
            </a:r>
            <a:r>
              <a:rPr lang="cs-CZ" sz="1350" b="1" i="1" dirty="0"/>
              <a:t> kritérium</a:t>
            </a:r>
            <a:r>
              <a:rPr lang="cs-CZ" sz="1350" i="1" dirty="0"/>
              <a:t>. Z těchto důvodů </a:t>
            </a:r>
            <a:r>
              <a:rPr lang="cs-CZ" sz="1350" b="1" i="1" dirty="0"/>
              <a:t>není kázeňský postih odsouzeného ve výkonu trestu odnětí svobody postihem trestním</a:t>
            </a:r>
            <a:r>
              <a:rPr lang="cs-CZ" sz="1350" i="1" dirty="0"/>
              <a:t>. Obviněnému D. F. </a:t>
            </a:r>
            <a:r>
              <a:rPr lang="cs-CZ" sz="1350" b="1" i="1" dirty="0"/>
              <a:t>nebyl uložen další trest, pouze se dočasně změnila jeho povaha</a:t>
            </a:r>
            <a:r>
              <a:rPr lang="cs-CZ" sz="1350" i="1" dirty="0"/>
              <a:t>. Kázeňský trest jen zpřísnil výkon trestu již uloženého, v zásadě zachoval stávající omezení osobní svobody, a tedy nezpůsobil odvolateli podstatnou újmu. S ohledem na všechny shora uvedené důvody tak Nejvyšší soud uzavírá, že </a:t>
            </a:r>
            <a:r>
              <a:rPr lang="cs-CZ" sz="1350" i="1" dirty="0" err="1"/>
              <a:t>dovolatel</a:t>
            </a:r>
            <a:r>
              <a:rPr lang="cs-CZ" sz="1350" i="1" dirty="0"/>
              <a:t> byl sice postižen pro totožný skutek v řízení kázeňském i trestním, avšak že řízení kázeňské nemělo charakter trestního řízení ve smyslu Úmluvy. Proto v trestním řízení nedošlo k porušení zásady ne bis in </a:t>
            </a:r>
            <a:r>
              <a:rPr lang="cs-CZ" sz="1350" i="1" dirty="0" err="1"/>
              <a:t>idem</a:t>
            </a:r>
            <a:r>
              <a:rPr lang="cs-CZ" sz="1350" i="1" dirty="0"/>
              <a:t> v neprospěch </a:t>
            </a:r>
            <a:r>
              <a:rPr lang="cs-CZ" sz="1350" i="1" dirty="0" err="1"/>
              <a:t>dovolatele</a:t>
            </a:r>
            <a:r>
              <a:rPr lang="cs-CZ" sz="1350" i="1" dirty="0"/>
              <a:t>.</a:t>
            </a:r>
          </a:p>
          <a:p>
            <a:pPr algn="just">
              <a:buNone/>
            </a:pPr>
            <a:r>
              <a:rPr lang="cs-CZ" sz="1350" i="1" dirty="0"/>
              <a:t> </a:t>
            </a:r>
            <a:br>
              <a:rPr lang="cs-CZ" sz="1350" i="1" dirty="0"/>
            </a:br>
            <a:r>
              <a:rPr lang="cs-CZ" sz="1350" i="1" dirty="0"/>
              <a:t/>
            </a:r>
            <a:br>
              <a:rPr lang="cs-CZ" sz="1350" i="1" dirty="0"/>
            </a:b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932554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Finančněprávní</a:t>
            </a:r>
            <a:r>
              <a:rPr lang="cs-CZ" dirty="0" smtClean="0"/>
              <a:t> </a:t>
            </a:r>
            <a:r>
              <a:rPr lang="cs-CZ" dirty="0" smtClean="0"/>
              <a:t>vs. trestní delikt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009" y="1329929"/>
            <a:ext cx="8865704" cy="3268265"/>
          </a:xfrm>
        </p:spPr>
        <p:txBody>
          <a:bodyPr/>
          <a:lstStyle/>
          <a:p>
            <a:r>
              <a:rPr lang="cs-CZ" dirty="0" smtClean="0"/>
              <a:t>15 </a:t>
            </a:r>
            <a:r>
              <a:rPr lang="cs-CZ" dirty="0" err="1" smtClean="0"/>
              <a:t>Tdo</a:t>
            </a:r>
            <a:r>
              <a:rPr lang="cs-CZ" dirty="0" smtClean="0"/>
              <a:t> </a:t>
            </a:r>
            <a:r>
              <a:rPr lang="cs-CZ" dirty="0" smtClean="0"/>
              <a:t>832/2016:</a:t>
            </a:r>
            <a:endParaRPr lang="cs-CZ" dirty="0" smtClean="0"/>
          </a:p>
          <a:p>
            <a:pPr marL="342900" lvl="2" algn="just">
              <a:buNone/>
            </a:pPr>
            <a:r>
              <a:rPr lang="cs-CZ" sz="1350" i="1" dirty="0" smtClean="0">
                <a:ea typeface="+mn-ea"/>
                <a:cs typeface="+mn-cs"/>
              </a:rPr>
              <a:t>	</a:t>
            </a:r>
            <a:r>
              <a:rPr lang="cs-CZ" sz="1350" b="1" i="1" dirty="0" smtClean="0">
                <a:ea typeface="+mn-ea"/>
                <a:cs typeface="+mn-cs"/>
              </a:rPr>
              <a:t>Penále </a:t>
            </a:r>
            <a:r>
              <a:rPr lang="cs-CZ" sz="1350" b="1" i="1" dirty="0">
                <a:ea typeface="+mn-ea"/>
                <a:cs typeface="+mn-cs"/>
              </a:rPr>
              <a:t>podle § 251</a:t>
            </a:r>
            <a:r>
              <a:rPr lang="cs-CZ" sz="1350" i="1" dirty="0">
                <a:ea typeface="+mn-ea"/>
                <a:cs typeface="+mn-cs"/>
              </a:rPr>
              <a:t> </a:t>
            </a:r>
            <a:r>
              <a:rPr lang="cs-CZ" sz="1350" b="1" i="1" dirty="0">
                <a:ea typeface="+mn-ea"/>
                <a:cs typeface="+mn-cs"/>
              </a:rPr>
              <a:t>zákona č. </a:t>
            </a:r>
            <a:r>
              <a:rPr lang="cs-CZ" sz="1350" b="1" i="1" dirty="0">
                <a:ea typeface="+mn-ea"/>
                <a:cs typeface="+mn-cs"/>
              </a:rPr>
              <a:t>280/2009 Sb.</a:t>
            </a:r>
            <a:r>
              <a:rPr lang="cs-CZ" sz="1350" i="1" dirty="0">
                <a:ea typeface="+mn-ea"/>
                <a:cs typeface="+mn-cs"/>
              </a:rPr>
              <a:t>, daňový řád, ve znění pozdějších předpisů, uložené v daňovém řízení za nesplnění povinnosti tvrzení pravomocným rozhodnutím správního orgánu, </a:t>
            </a:r>
            <a:r>
              <a:rPr lang="cs-CZ" sz="1350" b="1" i="1" dirty="0">
                <a:ea typeface="+mn-ea"/>
                <a:cs typeface="+mn-cs"/>
              </a:rPr>
              <a:t>má povahu trestní sankce</a:t>
            </a:r>
            <a:r>
              <a:rPr lang="cs-CZ" sz="1350" i="1" dirty="0">
                <a:ea typeface="+mn-ea"/>
                <a:cs typeface="+mn-cs"/>
              </a:rPr>
              <a:t>, byť </a:t>
            </a:r>
            <a:r>
              <a:rPr lang="cs-CZ" sz="1350" i="1" dirty="0" err="1">
                <a:ea typeface="+mn-ea"/>
                <a:cs typeface="+mn-cs"/>
              </a:rPr>
              <a:t>sui</a:t>
            </a:r>
            <a:r>
              <a:rPr lang="cs-CZ" sz="1350" i="1" dirty="0">
                <a:ea typeface="+mn-ea"/>
                <a:cs typeface="+mn-cs"/>
              </a:rPr>
              <a:t> </a:t>
            </a:r>
            <a:r>
              <a:rPr lang="cs-CZ" sz="1350" i="1" dirty="0" err="1">
                <a:ea typeface="+mn-ea"/>
                <a:cs typeface="+mn-cs"/>
              </a:rPr>
              <a:t>generis</a:t>
            </a:r>
            <a:r>
              <a:rPr lang="cs-CZ" sz="1350" i="1" dirty="0">
                <a:ea typeface="+mn-ea"/>
                <a:cs typeface="+mn-cs"/>
              </a:rPr>
              <a:t>, proto je třeba na ně aplikovat také čl. 4 odst. 1 Protokolu č. 7 k Úmluvě o ochraně lidských práv a základních svobod. </a:t>
            </a:r>
            <a:r>
              <a:rPr lang="cs-CZ" sz="1350" b="1" i="1" dirty="0">
                <a:ea typeface="+mn-ea"/>
                <a:cs typeface="+mn-cs"/>
              </a:rPr>
              <a:t>Daňové řízení a trestní stíhání </a:t>
            </a:r>
            <a:r>
              <a:rPr lang="cs-CZ" sz="1350" i="1" dirty="0">
                <a:ea typeface="+mn-ea"/>
                <a:cs typeface="+mn-cs"/>
              </a:rPr>
              <a:t>pro skutek spočívající v tom, že nesplnění povinnosti tvrzení vykazovalo vedle platebního deliktu, významného v oblasti správního trestání, znaky trestného činu zkrácení daně, poplatku a podobné povinné platby podle § 240 </a:t>
            </a:r>
            <a:r>
              <a:rPr lang="cs-CZ" sz="1350" i="1" dirty="0" err="1">
                <a:ea typeface="+mn-ea"/>
                <a:cs typeface="+mn-cs"/>
              </a:rPr>
              <a:t>tr</a:t>
            </a:r>
            <a:r>
              <a:rPr lang="cs-CZ" sz="1350" i="1" dirty="0">
                <a:ea typeface="+mn-ea"/>
                <a:cs typeface="+mn-cs"/>
              </a:rPr>
              <a:t>. zákoníku, </a:t>
            </a:r>
            <a:r>
              <a:rPr lang="cs-CZ" sz="1350" b="1" i="1" dirty="0">
                <a:ea typeface="+mn-ea"/>
                <a:cs typeface="+mn-cs"/>
              </a:rPr>
              <a:t>jsou řízeními o totožném skutku. </a:t>
            </a:r>
            <a:r>
              <a:rPr lang="cs-CZ" sz="1350" i="1" dirty="0">
                <a:ea typeface="+mn-ea"/>
                <a:cs typeface="+mn-cs"/>
              </a:rPr>
              <a:t>To platí za situace, že subjekt tohoto trestného činu a daňový subjekt je totožná fyzická osoba (k tomu srov. č. 51/1997 Sb. </a:t>
            </a:r>
            <a:r>
              <a:rPr lang="cs-CZ" sz="1350" i="1" dirty="0" err="1">
                <a:ea typeface="+mn-ea"/>
                <a:cs typeface="+mn-cs"/>
              </a:rPr>
              <a:t>rozh</a:t>
            </a:r>
            <a:r>
              <a:rPr lang="cs-CZ" sz="1350" i="1" dirty="0">
                <a:ea typeface="+mn-ea"/>
                <a:cs typeface="+mn-cs"/>
              </a:rPr>
              <a:t>. </a:t>
            </a:r>
            <a:r>
              <a:rPr lang="cs-CZ" sz="1350" i="1" dirty="0" err="1">
                <a:ea typeface="+mn-ea"/>
                <a:cs typeface="+mn-cs"/>
              </a:rPr>
              <a:t>tr</a:t>
            </a:r>
            <a:r>
              <a:rPr lang="cs-CZ" sz="1350" i="1" dirty="0">
                <a:ea typeface="+mn-ea"/>
                <a:cs typeface="+mn-cs"/>
              </a:rPr>
              <a:t>.).</a:t>
            </a:r>
          </a:p>
          <a:p>
            <a:pPr marL="342900" lvl="2" algn="just">
              <a:buNone/>
            </a:pPr>
            <a:endParaRPr lang="cs-CZ" sz="1350" i="1" dirty="0">
              <a:ea typeface="+mn-ea"/>
              <a:cs typeface="+mn-cs"/>
            </a:endParaRPr>
          </a:p>
          <a:p>
            <a:pPr marL="342900" lvl="2" algn="just">
              <a:buNone/>
            </a:pPr>
            <a:r>
              <a:rPr lang="cs-CZ" sz="1350" i="1" dirty="0">
                <a:ea typeface="+mn-ea"/>
                <a:cs typeface="+mn-cs"/>
              </a:rPr>
              <a:t>	</a:t>
            </a:r>
            <a:r>
              <a:rPr lang="cs-CZ" sz="1350" b="1" i="1" dirty="0">
                <a:ea typeface="+mn-ea"/>
                <a:cs typeface="+mn-cs"/>
              </a:rPr>
              <a:t>Pravomocné rozhodnutí, jímž se skončí jedno ze souběžně či postupně vedeného daňového a trestního řízení</a:t>
            </a:r>
            <a:r>
              <a:rPr lang="cs-CZ" sz="1350" i="1" dirty="0">
                <a:ea typeface="+mn-ea"/>
                <a:cs typeface="+mn-cs"/>
              </a:rPr>
              <a:t>, která jsou řízeními trestněprávní povahy ve smyslu tzv. </a:t>
            </a:r>
            <a:r>
              <a:rPr lang="cs-CZ" sz="1350" i="1" dirty="0" err="1">
                <a:ea typeface="+mn-ea"/>
                <a:cs typeface="+mn-cs"/>
              </a:rPr>
              <a:t>Engel</a:t>
            </a:r>
            <a:r>
              <a:rPr lang="cs-CZ" sz="1350" i="1" dirty="0">
                <a:ea typeface="+mn-ea"/>
                <a:cs typeface="+mn-cs"/>
              </a:rPr>
              <a:t> kritérií, </a:t>
            </a:r>
            <a:r>
              <a:rPr lang="cs-CZ" sz="1350" b="1" i="1" dirty="0">
                <a:ea typeface="+mn-ea"/>
                <a:cs typeface="+mn-cs"/>
              </a:rPr>
              <a:t>nevytváří překážku věci rozhodnuté s účinky ne bis in idem</a:t>
            </a:r>
            <a:r>
              <a:rPr lang="cs-CZ" sz="1350" i="1" dirty="0">
                <a:ea typeface="+mn-ea"/>
                <a:cs typeface="+mn-cs"/>
              </a:rPr>
              <a:t>, je-li mezi daňovým řízením a trestním řízením </a:t>
            </a:r>
            <a:r>
              <a:rPr lang="cs-CZ" sz="1350" b="1" i="1" dirty="0">
                <a:ea typeface="+mn-ea"/>
                <a:cs typeface="+mn-cs"/>
              </a:rPr>
              <a:t>nejen dostatečně úzká věcná souvislost</a:t>
            </a:r>
            <a:r>
              <a:rPr lang="cs-CZ" sz="1350" i="1" dirty="0">
                <a:ea typeface="+mn-ea"/>
                <a:cs typeface="+mn-cs"/>
              </a:rPr>
              <a:t>, ale současně </a:t>
            </a:r>
            <a:r>
              <a:rPr lang="cs-CZ" sz="1350" b="1" i="1" dirty="0">
                <a:ea typeface="+mn-ea"/>
                <a:cs typeface="+mn-cs"/>
              </a:rPr>
              <a:t>i souvislost časová </a:t>
            </a:r>
            <a:r>
              <a:rPr lang="cs-CZ" sz="1350" i="1" dirty="0">
                <a:ea typeface="+mn-ea"/>
                <a:cs typeface="+mn-cs"/>
              </a:rPr>
              <a:t>(viz rozsudek velkého senátu Evropského soudu pro lidská práva ve věci A </a:t>
            </a:r>
            <a:r>
              <a:rPr lang="cs-CZ" sz="1350" i="1" dirty="0" err="1">
                <a:ea typeface="+mn-ea"/>
                <a:cs typeface="+mn-cs"/>
              </a:rPr>
              <a:t>a</a:t>
            </a:r>
            <a:r>
              <a:rPr lang="cs-CZ" sz="1350" i="1" dirty="0">
                <a:ea typeface="+mn-ea"/>
                <a:cs typeface="+mn-cs"/>
              </a:rPr>
              <a:t> B proti Norsku, č. 24130/11 a č. 29758/11, ze dne 15. 11. 2016, body 132. a 134.).</a:t>
            </a:r>
          </a:p>
          <a:p>
            <a:pPr marL="342900" lvl="2" algn="just">
              <a:buNone/>
            </a:pPr>
            <a:endParaRPr lang="cs-CZ" sz="1350" i="1" dirty="0">
              <a:ea typeface="+mn-ea"/>
              <a:cs typeface="+mn-cs"/>
            </a:endParaRPr>
          </a:p>
          <a:p>
            <a:pPr marL="342900" lvl="2" algn="just">
              <a:buNone/>
            </a:pPr>
            <a:r>
              <a:rPr lang="cs-CZ" sz="1350" i="1" dirty="0">
                <a:ea typeface="+mn-ea"/>
                <a:cs typeface="+mn-cs"/>
              </a:rPr>
              <a:t>	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393537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2543" y="629743"/>
            <a:ext cx="8086635" cy="485775"/>
          </a:xfrm>
        </p:spPr>
        <p:txBody>
          <a:bodyPr/>
          <a:lstStyle/>
          <a:p>
            <a:r>
              <a:rPr lang="cs-CZ" dirty="0" smtClean="0"/>
              <a:t>Finančněprávní</a:t>
            </a:r>
            <a:r>
              <a:rPr lang="cs-CZ" dirty="0" smtClean="0"/>
              <a:t> </a:t>
            </a:r>
            <a:r>
              <a:rPr lang="cs-CZ" dirty="0" smtClean="0"/>
              <a:t>vs. trestní delikt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008" y="1115518"/>
            <a:ext cx="8865704" cy="3268265"/>
          </a:xfrm>
        </p:spPr>
        <p:txBody>
          <a:bodyPr/>
          <a:lstStyle/>
          <a:p>
            <a:r>
              <a:rPr lang="cs-CZ" dirty="0" smtClean="0"/>
              <a:t>15 </a:t>
            </a:r>
            <a:r>
              <a:rPr lang="cs-CZ" dirty="0" err="1" smtClean="0"/>
              <a:t>Tdo</a:t>
            </a:r>
            <a:r>
              <a:rPr lang="cs-CZ" dirty="0" smtClean="0"/>
              <a:t> </a:t>
            </a:r>
            <a:r>
              <a:rPr lang="cs-CZ" dirty="0" smtClean="0"/>
              <a:t>832/2016:</a:t>
            </a:r>
            <a:endParaRPr lang="cs-CZ" dirty="0" smtClean="0"/>
          </a:p>
          <a:p>
            <a:pPr marL="342900" lvl="2" algn="just">
              <a:buNone/>
            </a:pPr>
            <a:r>
              <a:rPr lang="cs-CZ" sz="1350" i="1" dirty="0" smtClean="0">
                <a:ea typeface="+mn-ea"/>
                <a:cs typeface="+mn-cs"/>
              </a:rPr>
              <a:t>	</a:t>
            </a:r>
            <a:r>
              <a:rPr lang="cs-CZ" sz="1350" i="1" dirty="0"/>
              <a:t>K významným faktorům pro určení, zda existuje dostatečná úzká věcná souvislost, patří: </a:t>
            </a:r>
            <a:r>
              <a:rPr lang="cs-CZ" sz="1350" b="1" i="1" dirty="0"/>
              <a:t>zda obě samostatná řízení sledují vzájemně se doplňující cíl</a:t>
            </a:r>
            <a:r>
              <a:rPr lang="cs-CZ" sz="1350" i="1" dirty="0"/>
              <a:t>, a tedy zda se týkají, nikoli pouze in abstracto, ale zároveň in concreto, </a:t>
            </a:r>
            <a:r>
              <a:rPr lang="cs-CZ" sz="1350" b="1" i="1" dirty="0"/>
              <a:t>různých aspektů daného protiprávního jednání</a:t>
            </a:r>
            <a:r>
              <a:rPr lang="cs-CZ" sz="1350" i="1" dirty="0"/>
              <a:t>; zda je kombinace daných řízení </a:t>
            </a:r>
            <a:r>
              <a:rPr lang="cs-CZ" sz="1350" b="1" i="1" dirty="0"/>
              <a:t>předvídatelným důsledkem téhož jednání</a:t>
            </a:r>
            <a:r>
              <a:rPr lang="cs-CZ" sz="1350" i="1" dirty="0"/>
              <a:t>, a to jak právně, tak fakticky; zda jsou příslušná řízení vedena takovým způsobem, kterým se </a:t>
            </a:r>
            <a:r>
              <a:rPr lang="cs-CZ" sz="1350" b="1" i="1" dirty="0"/>
              <a:t>v maximální možné míře zabrání opakování při shromažďování i hodnocení důkazů</a:t>
            </a:r>
            <a:r>
              <a:rPr lang="cs-CZ" sz="1350" i="1" dirty="0"/>
              <a:t>, zejména prostřednictvím odpovídající vzájemné součinnosti mezi jednotlivými příslušnými orgány, díky které se prokázané skutkové okolnosti využijí i v druhém řízení; a především, zda </a:t>
            </a:r>
            <a:r>
              <a:rPr lang="cs-CZ" sz="1350" b="1" i="1" dirty="0"/>
              <a:t>je sankce uložená v řízení, které bylo skončeno jako první</a:t>
            </a:r>
            <a:r>
              <a:rPr lang="cs-CZ" sz="1350" i="1" dirty="0"/>
              <a:t>, </a:t>
            </a:r>
            <a:r>
              <a:rPr lang="cs-CZ" sz="1350" b="1" i="1" dirty="0"/>
              <a:t>zohledněna v řízení, které je skončeno jako poslední</a:t>
            </a:r>
            <a:r>
              <a:rPr lang="cs-CZ" sz="1350" i="1" dirty="0"/>
              <a:t>, s cílem zamezit, aby byl dotčený jedinec v konečném důsledku vystaven nadměrné zátěži. Znamená to, že v rámci individualizace stanovení trestní sankce je třeba vzít v úvahu sankci ukládanou v daňovém řízení a její úhradu. </a:t>
            </a:r>
            <a:r>
              <a:rPr lang="cs-CZ" sz="1350" b="1" i="1" dirty="0"/>
              <a:t>Soud proto musí </a:t>
            </a:r>
            <a:r>
              <a:rPr lang="cs-CZ" sz="1350" i="1" dirty="0"/>
              <a:t>při stanovení druhu trestu a jeho výměry </a:t>
            </a:r>
            <a:r>
              <a:rPr lang="cs-CZ" sz="1350" b="1" i="1" dirty="0"/>
              <a:t>přihlédnout k pravomocnému rozhodnutí finančního úřadu o povinnosti uhradit penále z doměřené daně </a:t>
            </a:r>
            <a:r>
              <a:rPr lang="cs-CZ" sz="1350" i="1" dirty="0"/>
              <a:t>a v odůvodnění rozhodnutí vysvětlit, jak byla tato okolnost zohledněna.</a:t>
            </a:r>
          </a:p>
          <a:p>
            <a:pPr marL="342900" lvl="2" algn="just">
              <a:buNone/>
            </a:pPr>
            <a:endParaRPr lang="cs-CZ" sz="800" i="1" dirty="0"/>
          </a:p>
          <a:p>
            <a:pPr marL="342900" lvl="2" algn="just">
              <a:buNone/>
            </a:pPr>
            <a:r>
              <a:rPr lang="cs-CZ" sz="1350" i="1" dirty="0"/>
              <a:t>	</a:t>
            </a:r>
            <a:r>
              <a:rPr lang="cs-CZ" sz="1350" b="1" i="1" dirty="0"/>
              <a:t>Časová souvislost musí být dostatečně těsná</a:t>
            </a:r>
            <a:r>
              <a:rPr lang="cs-CZ" sz="1350" i="1" dirty="0"/>
              <a:t>, aby dotčené osobě poskytla </a:t>
            </a:r>
            <a:r>
              <a:rPr lang="cs-CZ" sz="1350" b="1" i="1" dirty="0"/>
              <a:t>ochranu před nejistotou, průtahy a prodlužováním řízení</a:t>
            </a:r>
            <a:r>
              <a:rPr lang="cs-CZ" sz="1350" i="1" dirty="0"/>
              <a:t>. Čím je spojitost v čase slabší, tím větší nároky je třeba klást na objasnění a odůvodnění průtahů ve vedení řízení, za které může stát nést odpovědnost</a:t>
            </a:r>
            <a:r>
              <a:rPr lang="cs-CZ" sz="1350" i="1" dirty="0" smtClean="0"/>
              <a:t>.</a:t>
            </a:r>
          </a:p>
          <a:p>
            <a:pPr marL="342900" lvl="2" algn="just">
              <a:buNone/>
            </a:pPr>
            <a:r>
              <a:rPr lang="cs-CZ" sz="1350" i="1" dirty="0" smtClean="0"/>
              <a:t> </a:t>
            </a:r>
            <a:r>
              <a:rPr lang="cs-CZ" sz="1350" i="1" dirty="0"/>
              <a:t/>
            </a:r>
            <a:br>
              <a:rPr lang="cs-CZ" sz="1350" i="1" dirty="0"/>
            </a:br>
            <a:r>
              <a:rPr lang="cs-CZ" sz="1350" i="1" dirty="0"/>
              <a:t/>
            </a:r>
            <a:br>
              <a:rPr lang="cs-CZ" sz="1350" i="1" dirty="0"/>
            </a:br>
            <a:endParaRPr lang="cs-CZ" sz="1350" i="1" dirty="0"/>
          </a:p>
          <a:p>
            <a:pPr marL="342900" lvl="2" algn="just">
              <a:buNone/>
            </a:pPr>
            <a:endParaRPr lang="cs-CZ" sz="1350" i="1" dirty="0">
              <a:ea typeface="+mn-ea"/>
              <a:cs typeface="+mn-cs"/>
            </a:endParaRPr>
          </a:p>
          <a:p>
            <a:pPr marL="342900" lvl="2" algn="just">
              <a:buNone/>
            </a:pPr>
            <a:r>
              <a:rPr lang="cs-CZ" sz="1350" i="1" dirty="0">
                <a:ea typeface="+mn-ea"/>
                <a:cs typeface="+mn-cs"/>
              </a:rPr>
              <a:t>	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227586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42042" y="267684"/>
            <a:ext cx="8086635" cy="485775"/>
          </a:xfrm>
        </p:spPr>
        <p:txBody>
          <a:bodyPr/>
          <a:lstStyle/>
          <a:p>
            <a:r>
              <a:rPr lang="cs-CZ" dirty="0" smtClean="0"/>
              <a:t>Trestní vs. občanskoprávní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4470" y="753459"/>
            <a:ext cx="8749557" cy="3082529"/>
          </a:xfrm>
        </p:spPr>
        <p:txBody>
          <a:bodyPr/>
          <a:lstStyle/>
          <a:p>
            <a:r>
              <a:rPr lang="cs-CZ" dirty="0" smtClean="0"/>
              <a:t>§ 12 odst. 2 </a:t>
            </a:r>
            <a:r>
              <a:rPr lang="cs-CZ" dirty="0" err="1" smtClean="0"/>
              <a:t>TrZ</a:t>
            </a:r>
            <a:endParaRPr lang="cs-CZ" dirty="0" smtClean="0"/>
          </a:p>
          <a:p>
            <a:pPr lvl="1"/>
            <a:r>
              <a:rPr lang="cs-CZ" sz="1500" dirty="0"/>
              <a:t>„</a:t>
            </a:r>
            <a:r>
              <a:rPr lang="cs-CZ" sz="1500" i="1" dirty="0"/>
              <a:t>Trestní odpovědnost pachatele a </a:t>
            </a:r>
            <a:r>
              <a:rPr lang="cs-CZ" sz="1500" b="1" i="1" dirty="0"/>
              <a:t>trestněprávní </a:t>
            </a:r>
            <a:r>
              <a:rPr lang="cs-CZ" sz="1500" i="1" dirty="0"/>
              <a:t>důsledky s ní spojené lze uplatňovat jen ve společensky škodlivých případech, ve kterých nepostačí uplatnění odpovědnosti </a:t>
            </a:r>
            <a:r>
              <a:rPr lang="cs-CZ" sz="1500" b="1" i="1" dirty="0"/>
              <a:t>podle jiného právního předpisu</a:t>
            </a:r>
            <a:r>
              <a:rPr lang="cs-CZ" sz="1500" dirty="0"/>
              <a:t>.“ </a:t>
            </a:r>
          </a:p>
          <a:p>
            <a:pPr lvl="1"/>
            <a:endParaRPr lang="cs-CZ" dirty="0" smtClean="0"/>
          </a:p>
          <a:p>
            <a:pPr marL="257175" lvl="1" indent="-257175"/>
            <a:r>
              <a:rPr lang="cs-CZ" dirty="0"/>
              <a:t>§ 1 odst. 1 věta druhá OZ</a:t>
            </a:r>
          </a:p>
          <a:p>
            <a:pPr marL="557213" lvl="2" indent="-257175"/>
            <a:r>
              <a:rPr lang="cs-CZ" sz="1800" dirty="0" smtClean="0"/>
              <a:t>„</a:t>
            </a:r>
            <a:r>
              <a:rPr lang="cs-CZ" sz="1800" i="1" dirty="0" smtClean="0"/>
              <a:t>Uplatňování soukromého práva je nezávislé na uplatňování práva veřejného.“</a:t>
            </a:r>
          </a:p>
          <a:p>
            <a:endParaRPr lang="cs-CZ" dirty="0" smtClean="0"/>
          </a:p>
          <a:p>
            <a:r>
              <a:rPr lang="cs-CZ" dirty="0" smtClean="0"/>
              <a:t>Různé funkce, vzájemná komplementarita</a:t>
            </a:r>
          </a:p>
          <a:p>
            <a:pPr lvl="1"/>
            <a:r>
              <a:rPr lang="cs-CZ" sz="1500" dirty="0"/>
              <a:t>„nepřekáží si“</a:t>
            </a:r>
          </a:p>
          <a:p>
            <a:pPr lvl="1"/>
            <a:r>
              <a:rPr lang="cs-CZ" sz="1500" dirty="0"/>
              <a:t>uplatnění soukromoprávního nároku v adhezním řízení</a:t>
            </a:r>
            <a:r>
              <a:rPr lang="cs-CZ" dirty="0" smtClean="0"/>
              <a:t> 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912534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smtClean="0"/>
              <a:t>Ne bis in </a:t>
            </a:r>
            <a:r>
              <a:rPr lang="cs-CZ" i="1" dirty="0" err="1" smtClean="0"/>
              <a:t>idem</a:t>
            </a:r>
            <a:r>
              <a:rPr lang="cs-CZ" i="1" dirty="0" smtClean="0"/>
              <a:t> </a:t>
            </a:r>
            <a:r>
              <a:rPr lang="cs-CZ" dirty="0" err="1" smtClean="0"/>
              <a:t>tr</a:t>
            </a:r>
            <a:r>
              <a:rPr lang="cs-CZ" dirty="0" smtClean="0"/>
              <a:t>. a civ. deliktů?</a:t>
            </a:r>
            <a:endParaRPr lang="en-US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790" y="1467764"/>
            <a:ext cx="8744288" cy="3268265"/>
          </a:xfrm>
        </p:spPr>
        <p:txBody>
          <a:bodyPr/>
          <a:lstStyle/>
          <a:p>
            <a:r>
              <a:rPr lang="cs-CZ" dirty="0" smtClean="0"/>
              <a:t>§ 40 odst. 4 věta druhá AZ:</a:t>
            </a:r>
          </a:p>
          <a:p>
            <a:pPr algn="just">
              <a:buNone/>
            </a:pPr>
            <a:r>
              <a:rPr lang="cs-CZ" sz="1500" i="1" dirty="0"/>
              <a:t>	Výše bezdůvodného obohacení vzniklého na straně toho, kdo neoprávněně nakládal s dílem, aniž by k tomu získal potřebnou licenci, činí </a:t>
            </a:r>
            <a:r>
              <a:rPr lang="cs-CZ" sz="1500" b="1" i="1" dirty="0"/>
              <a:t>dvojnásobek odměny</a:t>
            </a:r>
            <a:r>
              <a:rPr lang="cs-CZ" sz="1500" i="1" dirty="0"/>
              <a:t>, která by byla za získání takové licence obvyklá v době neoprávněného nakládání s dílem.</a:t>
            </a:r>
          </a:p>
          <a:p>
            <a:pPr algn="just"/>
            <a:r>
              <a:rPr lang="cs-CZ" dirty="0" smtClean="0"/>
              <a:t>§ 3004 odst. 2 OZ</a:t>
            </a:r>
          </a:p>
          <a:p>
            <a:pPr algn="just">
              <a:buNone/>
            </a:pPr>
            <a:r>
              <a:rPr lang="cs-CZ" sz="1500" i="1" dirty="0"/>
              <a:t>	B</a:t>
            </a:r>
            <a:r>
              <a:rPr lang="cs-CZ" i="1" dirty="0" smtClean="0"/>
              <a:t>y</a:t>
            </a:r>
            <a:r>
              <a:rPr lang="cs-CZ" sz="1500" i="1" dirty="0"/>
              <a:t>lo-li bezdůvodné obohacení nabyto </a:t>
            </a:r>
            <a:r>
              <a:rPr lang="cs-CZ" sz="1500" b="1" i="1" dirty="0"/>
              <a:t>zásahem do přirozeného práva člověka</a:t>
            </a:r>
            <a:r>
              <a:rPr lang="cs-CZ" sz="1500" i="1" dirty="0"/>
              <a:t> chráněného ustanoveními první části tohoto zákona, může ochuzený požadovat za neoprávněné nakládání s hodnotami týkajícími se jeho osobnosti namísto plnění podle odstavce 1 </a:t>
            </a:r>
            <a:r>
              <a:rPr lang="cs-CZ" sz="1500" b="1" i="1" dirty="0"/>
              <a:t>dvojnásobek odměny obvyklé za udělení souhlasu </a:t>
            </a:r>
            <a:r>
              <a:rPr lang="cs-CZ" sz="1500" i="1" dirty="0"/>
              <a:t>s takovým nakládáním. Je-li pro to spravedlivý důvod, může soud rozsah plnění </a:t>
            </a:r>
            <a:r>
              <a:rPr lang="cs-CZ" sz="1500" b="1" i="1" dirty="0"/>
              <a:t>přiměřeně zvýšit</a:t>
            </a:r>
            <a:r>
              <a:rPr lang="en-GB" sz="1500" i="1" dirty="0"/>
              <a:t>.</a:t>
            </a:r>
            <a:endParaRPr lang="cs-CZ" sz="1500" i="1" dirty="0"/>
          </a:p>
          <a:p>
            <a:pPr algn="just">
              <a:buNone/>
            </a:pPr>
            <a:endParaRPr lang="cs-CZ" sz="1500" i="1" dirty="0"/>
          </a:p>
          <a:p>
            <a:pPr lvl="1">
              <a:buNone/>
            </a:pPr>
            <a:r>
              <a:rPr lang="cs-CZ" dirty="0" smtClean="0"/>
              <a:t>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268570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smtClean="0"/>
              <a:t>Ne bis in </a:t>
            </a:r>
            <a:r>
              <a:rPr lang="cs-CZ" i="1" dirty="0" err="1" smtClean="0"/>
              <a:t>idem</a:t>
            </a:r>
            <a:r>
              <a:rPr lang="cs-CZ" i="1" dirty="0" smtClean="0"/>
              <a:t> </a:t>
            </a:r>
            <a:r>
              <a:rPr lang="cs-CZ" dirty="0" err="1" smtClean="0"/>
              <a:t>tr</a:t>
            </a:r>
            <a:r>
              <a:rPr lang="cs-CZ" dirty="0" smtClean="0"/>
              <a:t>. a civ. deliktů?</a:t>
            </a:r>
            <a:endParaRPr lang="en-US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7799" y="1474389"/>
            <a:ext cx="8764166" cy="3268265"/>
          </a:xfrm>
        </p:spPr>
        <p:txBody>
          <a:bodyPr/>
          <a:lstStyle/>
          <a:p>
            <a:r>
              <a:rPr lang="en-GB" dirty="0" smtClean="0"/>
              <a:t>§ 2957</a:t>
            </a:r>
            <a:r>
              <a:rPr lang="cs-CZ" dirty="0" smtClean="0"/>
              <a:t> NOZ:</a:t>
            </a:r>
            <a:endParaRPr lang="en-GB" dirty="0" smtClean="0"/>
          </a:p>
          <a:p>
            <a:pPr algn="just">
              <a:buNone/>
            </a:pPr>
            <a:r>
              <a:rPr lang="cs-CZ" i="1" dirty="0" smtClean="0"/>
              <a:t>	</a:t>
            </a:r>
            <a:r>
              <a:rPr lang="cs-CZ" sz="1500" i="1" dirty="0"/>
              <a:t>Způsob a výše přiměřeného zadostiučinění musí být určeny tak, aby byly odčiněny i okolnosti zvláštního zřetele hodné. Jimi jsou </a:t>
            </a:r>
            <a:r>
              <a:rPr lang="cs-CZ" sz="1500" b="1" i="1" dirty="0"/>
              <a:t>úmyslné</a:t>
            </a:r>
            <a:r>
              <a:rPr lang="cs-CZ" sz="1500" i="1" dirty="0"/>
              <a:t> způsobení újmy, zvláště pak způsobení újmy </a:t>
            </a:r>
            <a:r>
              <a:rPr lang="cs-CZ" sz="1500" b="1" i="1" dirty="0"/>
              <a:t>s použitím lsti, pohrůžky, zneužitím závislosti </a:t>
            </a:r>
            <a:r>
              <a:rPr lang="cs-CZ" sz="1500" i="1" dirty="0"/>
              <a:t>poškozeného na škůdci, násobením účinků zásahu jeho uváděním ve veřejnou známost, nebo v důsledku diskriminace poškozeného se zřetelem na jeho pohlaví, zdravotní stav, etnický původ, víru nebo i jiné obdobně závažné důvody. Vezme se rovněž v úvahu obava poškozeného ze ztráty života nebo vážného poškození zdraví, pokud takovou obavu hrozba nebo jiná příčina vyvolala.</a:t>
            </a:r>
          </a:p>
          <a:p>
            <a:pPr algn="just">
              <a:buNone/>
            </a:pPr>
            <a:endParaRPr lang="cs-CZ" sz="1500" i="1" dirty="0"/>
          </a:p>
          <a:p>
            <a:pPr algn="just">
              <a:buNone/>
            </a:pPr>
            <a:endParaRPr lang="cs-CZ" sz="1500" i="1" dirty="0"/>
          </a:p>
          <a:p>
            <a:pPr lvl="1">
              <a:buNone/>
            </a:pPr>
            <a:r>
              <a:rPr lang="cs-CZ" dirty="0" smtClean="0"/>
              <a:t>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827089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6337" y="923667"/>
            <a:ext cx="8086635" cy="485775"/>
          </a:xfrm>
        </p:spPr>
        <p:txBody>
          <a:bodyPr/>
          <a:lstStyle/>
          <a:p>
            <a:r>
              <a:rPr lang="cs-CZ" dirty="0" smtClean="0"/>
              <a:t>Relevantní spotřebitelské chráněné zájmy dle trestního zákoníku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4814" y="1409442"/>
            <a:ext cx="8359585" cy="2998552"/>
          </a:xfrm>
        </p:spPr>
        <p:txBody>
          <a:bodyPr/>
          <a:lstStyle/>
          <a:p>
            <a:r>
              <a:rPr lang="cs-CZ" dirty="0" smtClean="0"/>
              <a:t>život, zdraví</a:t>
            </a:r>
          </a:p>
          <a:p>
            <a:pPr lvl="1"/>
            <a:r>
              <a:rPr lang="cs-CZ" sz="1500" dirty="0"/>
              <a:t>bezpečnost výrobků, ochrana před nekvalifikovanými léčiteli atd.</a:t>
            </a:r>
          </a:p>
          <a:p>
            <a:r>
              <a:rPr lang="cs-CZ" dirty="0" smtClean="0"/>
              <a:t>svoboda</a:t>
            </a:r>
          </a:p>
          <a:p>
            <a:pPr lvl="1"/>
            <a:r>
              <a:rPr lang="cs-CZ" sz="1500" dirty="0"/>
              <a:t>ochrana před intenzivním nátlakem při uzavírání smluv</a:t>
            </a:r>
          </a:p>
          <a:p>
            <a:r>
              <a:rPr lang="cs-CZ" dirty="0" smtClean="0"/>
              <a:t>majetek</a:t>
            </a:r>
          </a:p>
          <a:p>
            <a:pPr lvl="1"/>
            <a:r>
              <a:rPr lang="cs-CZ" sz="1500" dirty="0"/>
              <a:t>ochrana před podvodnými jednáními, zpronevěrou investic atd.</a:t>
            </a:r>
          </a:p>
          <a:p>
            <a:pPr marL="342900" lvl="1" indent="-342900"/>
            <a:r>
              <a:rPr lang="cs-CZ" dirty="0">
                <a:ea typeface="+mn-ea"/>
                <a:cs typeface="+mn-cs"/>
              </a:rPr>
              <a:t>hospodářské zájmy</a:t>
            </a:r>
          </a:p>
          <a:p>
            <a:pPr lvl="1"/>
            <a:r>
              <a:rPr lang="cs-CZ" sz="1500" dirty="0"/>
              <a:t>spíše kolektivní ekonomický rozměr, spotřebitel jako účastník ekonomického života</a:t>
            </a:r>
          </a:p>
          <a:p>
            <a:pPr lvl="1"/>
            <a:endParaRPr lang="cs-CZ" sz="15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236568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Dle „spotřebitelské specifičnosti“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5301" y="1279923"/>
            <a:ext cx="8651133" cy="3456384"/>
          </a:xfrm>
        </p:spPr>
        <p:txBody>
          <a:bodyPr/>
          <a:lstStyle/>
          <a:p>
            <a:pPr marL="257175" lvl="1" indent="-257175"/>
            <a:r>
              <a:rPr lang="cs-CZ" sz="1800" dirty="0"/>
              <a:t>TČ chránící výlučně spotřebitele</a:t>
            </a:r>
          </a:p>
          <a:p>
            <a:pPr lvl="1"/>
            <a:r>
              <a:rPr lang="cs-CZ" sz="1500" dirty="0"/>
              <a:t>jediný - poškozování spotřebitele § 253 </a:t>
            </a:r>
            <a:r>
              <a:rPr lang="cs-CZ" sz="1500" dirty="0" err="1"/>
              <a:t>TrZ</a:t>
            </a:r>
            <a:r>
              <a:rPr lang="cs-CZ" sz="1500" dirty="0"/>
              <a:t> </a:t>
            </a:r>
          </a:p>
          <a:p>
            <a:pPr lvl="1"/>
            <a:r>
              <a:rPr lang="cs-CZ" sz="1500" dirty="0"/>
              <a:t>ochrana korektního ekonomického styku v B2C vztazích, zprostředkovaně i ochrana majetku spotřebitelů</a:t>
            </a:r>
          </a:p>
          <a:p>
            <a:r>
              <a:rPr lang="cs-CZ" dirty="0" smtClean="0"/>
              <a:t>TČ chránící pravidelně spotřebitele</a:t>
            </a:r>
          </a:p>
          <a:p>
            <a:pPr lvl="1"/>
            <a:r>
              <a:rPr lang="cs-CZ" sz="1500" dirty="0"/>
              <a:t>ochrana spotřebitele významným, ale nevýlučným faktorem</a:t>
            </a:r>
          </a:p>
          <a:p>
            <a:pPr lvl="1"/>
            <a:r>
              <a:rPr lang="cs-CZ" sz="1500" dirty="0"/>
              <a:t>porušení předpisů o pravidlech hospodářské soutěže § 248 </a:t>
            </a:r>
            <a:r>
              <a:rPr lang="cs-CZ" sz="1500" dirty="0" err="1"/>
              <a:t>TrZ</a:t>
            </a:r>
            <a:r>
              <a:rPr lang="cs-CZ" sz="1500" dirty="0"/>
              <a:t>, ohrožování zdraví závadnými potravinami a jinými předměty § 156, ohrožování zdraví závadnými potravinami a jinými předměty z nedbalosti § 157 </a:t>
            </a:r>
            <a:r>
              <a:rPr lang="cs-CZ" dirty="0" smtClean="0"/>
              <a:t> </a:t>
            </a:r>
            <a:endParaRPr lang="cs-CZ" dirty="0" smtClean="0">
              <a:ea typeface="+mn-ea"/>
              <a:cs typeface="+mn-cs"/>
            </a:endParaRPr>
          </a:p>
          <a:p>
            <a:pPr marL="342900" lvl="1" indent="-342900"/>
            <a:r>
              <a:rPr lang="cs-CZ" dirty="0">
                <a:ea typeface="+mn-ea"/>
                <a:cs typeface="+mn-cs"/>
              </a:rPr>
              <a:t>TČ chránící nespecificky i spotřebitele</a:t>
            </a:r>
          </a:p>
          <a:p>
            <a:pPr lvl="1"/>
            <a:r>
              <a:rPr lang="cs-CZ" sz="1500" dirty="0"/>
              <a:t>spotřebitel jen jedním z mnoha možných poškozených</a:t>
            </a:r>
          </a:p>
          <a:p>
            <a:pPr lvl="1"/>
            <a:r>
              <a:rPr lang="cs-CZ" sz="1500" dirty="0"/>
              <a:t>např. podvod § 209, zpronevěra § 206, vydírání § 175, útisk § 177, porušování domovní svobody § 178…</a:t>
            </a:r>
          </a:p>
          <a:p>
            <a:pPr lvl="1"/>
            <a:endParaRPr lang="cs-CZ" sz="15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577166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TČ chránící výlučně spotřebitele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1562" y="1401366"/>
            <a:ext cx="8538177" cy="3456384"/>
          </a:xfrm>
        </p:spPr>
        <p:txBody>
          <a:bodyPr/>
          <a:lstStyle/>
          <a:p>
            <a:pPr marL="257175" lvl="1" indent="-257175"/>
            <a:r>
              <a:rPr lang="cs-CZ" sz="1800" dirty="0"/>
              <a:t>jediný – poškozování spotřebitele dle § 253 </a:t>
            </a:r>
            <a:r>
              <a:rPr lang="cs-CZ" sz="1800" dirty="0" err="1"/>
              <a:t>TrZ</a:t>
            </a:r>
            <a:endParaRPr lang="cs-CZ" sz="1800" dirty="0"/>
          </a:p>
          <a:p>
            <a:pPr lvl="1"/>
            <a:r>
              <a:rPr lang="cs-CZ" sz="1500" dirty="0"/>
              <a:t>ochrana korektního ekonomického styku v B2C vztazích, zprostředkovaně i ochrana majetku spotřebitelů</a:t>
            </a:r>
          </a:p>
          <a:p>
            <a:pPr lvl="1"/>
            <a:r>
              <a:rPr lang="cs-CZ" sz="1500" dirty="0"/>
              <a:t>zvláštní podoba podvodu (souběh vyloučen) </a:t>
            </a:r>
          </a:p>
          <a:p>
            <a:pPr marL="257175" lvl="1" indent="-257175"/>
            <a:r>
              <a:rPr lang="cs-CZ" sz="1800" dirty="0"/>
              <a:t>Práh kriminalizace</a:t>
            </a:r>
          </a:p>
          <a:p>
            <a:pPr lvl="1"/>
            <a:r>
              <a:rPr lang="cs-CZ" sz="1500" dirty="0"/>
              <a:t>úmysl</a:t>
            </a:r>
          </a:p>
          <a:p>
            <a:pPr lvl="1"/>
            <a:r>
              <a:rPr lang="cs-CZ" sz="1500" dirty="0"/>
              <a:t>uvádění v omyl</a:t>
            </a:r>
          </a:p>
          <a:p>
            <a:pPr lvl="1"/>
            <a:r>
              <a:rPr lang="cs-CZ" sz="1500" dirty="0"/>
              <a:t>škoda nikoliv nepatrná (alespoň 5.000,- Kč)</a:t>
            </a:r>
          </a:p>
          <a:p>
            <a:pPr lvl="1"/>
            <a:r>
              <a:rPr lang="cs-CZ" sz="1500" dirty="0"/>
              <a:t>poškozený je spotřebitel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20581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přednášky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Obecná východiska </a:t>
            </a:r>
          </a:p>
          <a:p>
            <a:pPr lvl="1"/>
            <a:r>
              <a:rPr lang="cs-CZ" sz="1500" dirty="0"/>
              <a:t> kdy, co a proč při ochraně spotřebitele kriminalizovat</a:t>
            </a:r>
          </a:p>
          <a:p>
            <a:endParaRPr lang="cs-CZ" dirty="0" smtClean="0"/>
          </a:p>
          <a:p>
            <a:r>
              <a:rPr lang="cs-CZ" dirty="0" smtClean="0"/>
              <a:t>Okruhy relevantních trestných činů</a:t>
            </a:r>
          </a:p>
          <a:p>
            <a:pPr lvl="1"/>
            <a:r>
              <a:rPr lang="cs-CZ" sz="1500" dirty="0"/>
              <a:t>kategorizace, jednotlivé skupiny 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 Kriminologické aspekty</a:t>
            </a:r>
          </a:p>
          <a:p>
            <a:pPr lvl="1"/>
            <a:r>
              <a:rPr lang="cs-CZ" dirty="0" smtClean="0"/>
              <a:t>příčiny, incidence a problematika odhalování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336917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TČ chránící pravidelně spotřebitele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7946" y="1401366"/>
            <a:ext cx="8664384" cy="3456384"/>
          </a:xfrm>
        </p:spPr>
        <p:txBody>
          <a:bodyPr/>
          <a:lstStyle/>
          <a:p>
            <a:pPr marL="257175" lvl="1" indent="-257175" algn="just"/>
            <a:r>
              <a:rPr lang="cs-CZ" dirty="0"/>
              <a:t>ochrana spotřebitele významným, ale nevýlučným faktorem</a:t>
            </a:r>
          </a:p>
          <a:p>
            <a:pPr marL="557213" lvl="2" indent="-257175" algn="just"/>
            <a:r>
              <a:rPr lang="cs-CZ" sz="1800" dirty="0" smtClean="0"/>
              <a:t>chrání kromě spotřebitele specificky i jiný okruh poškozených (např. soutěžitele)</a:t>
            </a:r>
          </a:p>
          <a:p>
            <a:pPr marL="557213" lvl="2" indent="-257175" algn="just"/>
            <a:r>
              <a:rPr lang="cs-CZ" sz="1800" dirty="0" smtClean="0"/>
              <a:t>příp. status spotřebitele nerozhoduje, ale jeho ochrana byla významným trestně-politickým důvodem kriminalizace</a:t>
            </a:r>
          </a:p>
          <a:p>
            <a:pPr marL="257175" lvl="1" indent="-257175"/>
            <a:r>
              <a:rPr lang="cs-CZ" dirty="0"/>
              <a:t>chrání různé zájmy</a:t>
            </a:r>
          </a:p>
          <a:p>
            <a:pPr marL="557213" lvl="2" indent="-257175" algn="just"/>
            <a:r>
              <a:rPr lang="cs-CZ" sz="1800" dirty="0" smtClean="0"/>
              <a:t>TČ proti životu a zdraví, TČ hospodářské</a:t>
            </a:r>
          </a:p>
          <a:p>
            <a:pPr marL="557213" lvl="2" indent="-257175" algn="just"/>
            <a:r>
              <a:rPr lang="cs-CZ" sz="1800" dirty="0" smtClean="0"/>
              <a:t>porušení předpisů o pravidlech hospodářské soutěže dle § 248 </a:t>
            </a:r>
            <a:r>
              <a:rPr lang="cs-CZ" sz="1800" dirty="0" err="1" smtClean="0"/>
              <a:t>TrZ</a:t>
            </a:r>
            <a:r>
              <a:rPr lang="cs-CZ" sz="1800" dirty="0" smtClean="0"/>
              <a:t>, provozování nepoctivých sázek a her dle § 213 </a:t>
            </a:r>
            <a:r>
              <a:rPr lang="cs-CZ" sz="1800" dirty="0" err="1" smtClean="0"/>
              <a:t>TrZ</a:t>
            </a:r>
            <a:r>
              <a:rPr lang="cs-CZ" sz="1800" dirty="0" smtClean="0"/>
              <a:t>, ohrožování zdraví závadnými potravinami a jinými předměty dle § 156 </a:t>
            </a:r>
            <a:r>
              <a:rPr lang="cs-CZ" sz="1800" dirty="0" err="1" smtClean="0"/>
              <a:t>TrZ</a:t>
            </a:r>
            <a:r>
              <a:rPr lang="cs-CZ" sz="1800" dirty="0" smtClean="0"/>
              <a:t>, ohrožování zdraví závadnými potravinami a jinými předměty z nedbalosti dle § 157 </a:t>
            </a:r>
            <a:r>
              <a:rPr lang="cs-CZ" sz="1800" dirty="0" err="1" smtClean="0"/>
              <a:t>TrZ</a:t>
            </a:r>
            <a:r>
              <a:rPr lang="cs-CZ" sz="1800" dirty="0" smtClean="0"/>
              <a:t>  </a:t>
            </a:r>
          </a:p>
          <a:p>
            <a:pPr marL="557213" lvl="2" indent="-257175"/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4256715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TČ chránící spotřebitele nespecificky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2156" y="1329612"/>
            <a:ext cx="8812695" cy="3456384"/>
          </a:xfrm>
        </p:spPr>
        <p:txBody>
          <a:bodyPr/>
          <a:lstStyle/>
          <a:p>
            <a:pPr marL="257175" lvl="1" indent="-257175" algn="just"/>
            <a:r>
              <a:rPr lang="cs-CZ" dirty="0"/>
              <a:t>status spotřebitele je irelevantní, nerozhodný</a:t>
            </a:r>
          </a:p>
          <a:p>
            <a:pPr marL="557213" lvl="2" indent="-257175" algn="just"/>
            <a:r>
              <a:rPr lang="cs-CZ" sz="1800" dirty="0"/>
              <a:t>ani právně, ani trestně-politicky </a:t>
            </a:r>
          </a:p>
          <a:p>
            <a:pPr marL="557213" lvl="2" indent="-257175" algn="just"/>
            <a:r>
              <a:rPr lang="cs-CZ" sz="1800" dirty="0"/>
              <a:t>spotřebitel jen jedním z mnoha možných poškozených</a:t>
            </a:r>
          </a:p>
          <a:p>
            <a:pPr marL="257175" lvl="1" indent="-257175" algn="just"/>
            <a:r>
              <a:rPr lang="cs-CZ" dirty="0"/>
              <a:t>pro trestní právo typické </a:t>
            </a:r>
          </a:p>
          <a:p>
            <a:pPr marL="557213" lvl="2" indent="-257175" algn="just"/>
            <a:r>
              <a:rPr lang="cs-CZ" sz="1800" dirty="0"/>
              <a:t>obecné formulace umožňují postihnout i nepředvídatelná jednání</a:t>
            </a:r>
          </a:p>
          <a:p>
            <a:pPr marL="557213" lvl="2" indent="-257175" algn="just"/>
            <a:r>
              <a:rPr lang="cs-CZ" sz="1800" dirty="0"/>
              <a:t>typicky trestné činy proti životu a zdraví  </a:t>
            </a:r>
          </a:p>
          <a:p>
            <a:pPr marL="257175" lvl="1" indent="-257175" algn="just"/>
            <a:r>
              <a:rPr lang="cs-CZ" dirty="0"/>
              <a:t>nejširší množina</a:t>
            </a:r>
          </a:p>
          <a:p>
            <a:pPr marL="557213" lvl="2" indent="-257175" algn="just"/>
            <a:r>
              <a:rPr lang="cs-CZ" sz="1800" dirty="0"/>
              <a:t>např. těžké ublížení na zdraví z nedbalosti dle § 147 </a:t>
            </a:r>
            <a:r>
              <a:rPr lang="cs-CZ" sz="1800" dirty="0" err="1"/>
              <a:t>TrZ</a:t>
            </a:r>
            <a:r>
              <a:rPr lang="cs-CZ" sz="1800" dirty="0"/>
              <a:t>,  podvod dle § 209 </a:t>
            </a:r>
            <a:r>
              <a:rPr lang="cs-CZ" sz="1800" dirty="0" err="1"/>
              <a:t>TrZ</a:t>
            </a:r>
            <a:r>
              <a:rPr lang="cs-CZ" sz="1800" dirty="0"/>
              <a:t>, zpronevěra dle § 206 </a:t>
            </a:r>
            <a:r>
              <a:rPr lang="cs-CZ" sz="1800" dirty="0" err="1"/>
              <a:t>TrZ</a:t>
            </a:r>
            <a:r>
              <a:rPr lang="cs-CZ" sz="1800" dirty="0"/>
              <a:t>, vydírání dle § 175 </a:t>
            </a:r>
            <a:r>
              <a:rPr lang="cs-CZ" sz="1800" dirty="0" err="1"/>
              <a:t>TrZ</a:t>
            </a:r>
            <a:r>
              <a:rPr lang="cs-CZ" sz="1800" dirty="0"/>
              <a:t>, útisk dle § 177 </a:t>
            </a:r>
            <a:r>
              <a:rPr lang="cs-CZ" sz="1800" dirty="0" err="1"/>
              <a:t>TrZ</a:t>
            </a:r>
            <a:r>
              <a:rPr lang="cs-CZ" sz="1800" dirty="0"/>
              <a:t>, porušování domovní svobody dle § 178 </a:t>
            </a:r>
            <a:r>
              <a:rPr lang="cs-CZ" sz="1800" dirty="0" err="1"/>
              <a:t>TrZ</a:t>
            </a:r>
            <a:r>
              <a:rPr lang="cs-CZ" sz="1800" dirty="0"/>
              <a:t>, omezování osobní svobody dle § 171 </a:t>
            </a:r>
            <a:r>
              <a:rPr lang="cs-CZ" sz="1800" dirty="0" err="1"/>
              <a:t>TrZ</a:t>
            </a:r>
            <a:r>
              <a:rPr lang="cs-CZ" sz="1800" dirty="0"/>
              <a:t>, neoprávněné nakládání s osobními údaji dle § 180 </a:t>
            </a:r>
            <a:r>
              <a:rPr lang="cs-CZ" sz="1800" dirty="0" err="1"/>
              <a:t>TrZ</a:t>
            </a:r>
            <a:endParaRPr lang="cs-CZ" sz="1800" dirty="0"/>
          </a:p>
          <a:p>
            <a:pPr lvl="1"/>
            <a:endParaRPr lang="cs-CZ" sz="15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337940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Spotřebitel v trestním řízení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417" y="1329612"/>
            <a:ext cx="8337808" cy="3456384"/>
          </a:xfrm>
        </p:spPr>
        <p:txBody>
          <a:bodyPr/>
          <a:lstStyle/>
          <a:p>
            <a:pPr marL="257175" lvl="1" indent="-257175" algn="just"/>
            <a:r>
              <a:rPr lang="cs-CZ" dirty="0"/>
              <a:t>žádná zvláštní práva či povinnosti</a:t>
            </a:r>
          </a:p>
          <a:p>
            <a:pPr marL="557213" lvl="2" indent="-257175"/>
            <a:r>
              <a:rPr lang="cs-CZ" sz="1800" dirty="0"/>
              <a:t>neexistuje zde obdoba hromadných </a:t>
            </a:r>
            <a:r>
              <a:rPr lang="cs-CZ" sz="1800" dirty="0" err="1"/>
              <a:t>litigací</a:t>
            </a:r>
            <a:r>
              <a:rPr lang="cs-CZ" sz="1800" dirty="0"/>
              <a:t> § 83 odst. 2 písm. b) o.s.</a:t>
            </a:r>
            <a:r>
              <a:rPr lang="cs-CZ" sz="1800" dirty="0" err="1"/>
              <a:t>ř</a:t>
            </a:r>
            <a:r>
              <a:rPr lang="cs-CZ" sz="1350" dirty="0"/>
              <a:t>.</a:t>
            </a:r>
          </a:p>
          <a:p>
            <a:pPr marL="257175" lvl="1" indent="-257175" algn="just"/>
            <a:r>
              <a:rPr lang="cs-CZ" dirty="0"/>
              <a:t>spotřebitel může mít postavení poškozeného, oběti či svědka</a:t>
            </a:r>
          </a:p>
          <a:p>
            <a:pPr marL="257175" lvl="1" indent="-257175" algn="just"/>
            <a:r>
              <a:rPr lang="cs-CZ" dirty="0"/>
              <a:t>svědek – nositel důkazu</a:t>
            </a:r>
          </a:p>
          <a:p>
            <a:pPr marL="557213" lvl="2" indent="-257175"/>
            <a:r>
              <a:rPr lang="cs-CZ" sz="1800" dirty="0"/>
              <a:t>přispívá k objasnění trestné činnosti</a:t>
            </a:r>
          </a:p>
          <a:p>
            <a:pPr marL="557213" lvl="2" indent="-257175"/>
            <a:r>
              <a:rPr lang="cs-CZ" sz="1800" dirty="0"/>
              <a:t>nejen vlastní svědecká výpověď, ale i případná identifikace dalších možných důkazů</a:t>
            </a:r>
          </a:p>
          <a:p>
            <a:pPr marL="557213" lvl="2" indent="-257175"/>
            <a:r>
              <a:rPr lang="cs-CZ" sz="1800" dirty="0"/>
              <a:t>musí vypovídat pravdu a nic nezamlčovat, jinak mu hrozí trestní stíhání pro křivé obvinění (§ 345 </a:t>
            </a:r>
            <a:r>
              <a:rPr lang="cs-CZ" sz="1800" dirty="0" err="1"/>
              <a:t>TrZ</a:t>
            </a:r>
            <a:r>
              <a:rPr lang="cs-CZ" sz="1800" dirty="0"/>
              <a:t>) nebo křivou výpověď (§ 346 </a:t>
            </a:r>
            <a:r>
              <a:rPr lang="cs-CZ" sz="1800" dirty="0" err="1"/>
              <a:t>TrZ</a:t>
            </a:r>
            <a:r>
              <a:rPr lang="cs-CZ" sz="1800" dirty="0"/>
              <a:t>) </a:t>
            </a:r>
          </a:p>
          <a:p>
            <a:pPr marL="557213" lvl="2" indent="-257175"/>
            <a:endParaRPr lang="cs-CZ" sz="135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562689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3329" y="685128"/>
            <a:ext cx="8086635" cy="485775"/>
          </a:xfrm>
        </p:spPr>
        <p:txBody>
          <a:bodyPr/>
          <a:lstStyle/>
          <a:p>
            <a:r>
              <a:rPr lang="cs-CZ" dirty="0" smtClean="0"/>
              <a:t>Spotřebitel jako poškozený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311" y="1170903"/>
            <a:ext cx="8902924" cy="3456384"/>
          </a:xfrm>
        </p:spPr>
        <p:txBody>
          <a:bodyPr/>
          <a:lstStyle/>
          <a:p>
            <a:pPr marL="257175" lvl="1" indent="-257175" algn="just"/>
            <a:r>
              <a:rPr lang="cs-CZ" dirty="0"/>
              <a:t>dle § 43 odst. 1 TŘ: </a:t>
            </a:r>
          </a:p>
          <a:p>
            <a:pPr marL="557213" lvl="2" indent="-257175"/>
            <a:r>
              <a:rPr lang="cs-CZ" sz="1800" i="1" dirty="0"/>
              <a:t>Ten, komu bylo trestným činem ublíženo na zdraví, způsobena majetková škoda nebo nemajetková újma, nebo ten, na jehož úkor se pachatel trestným činem obohatil.</a:t>
            </a:r>
          </a:p>
          <a:p>
            <a:pPr marL="257175" lvl="1" indent="-257175" algn="just"/>
            <a:r>
              <a:rPr lang="cs-CZ" dirty="0"/>
              <a:t>dle § 43 odst. 2 TŘ se však:</a:t>
            </a:r>
          </a:p>
          <a:p>
            <a:pPr marL="557213" lvl="2" indent="-257175"/>
            <a:r>
              <a:rPr lang="cs-CZ" sz="1500" dirty="0"/>
              <a:t> </a:t>
            </a:r>
            <a:r>
              <a:rPr lang="cs-CZ" sz="1800" i="1" dirty="0"/>
              <a:t>za poškozeného  nepovažuje ten, kdo se sice cítí být trestným činem morálně nebo jinak poškozen, avšak vzniklá újma není způsobena zaviněním pachatele nebo její vznik není v příčinné souvislosti s trestným činem.</a:t>
            </a:r>
          </a:p>
          <a:p>
            <a:pPr marL="257175" lvl="1" indent="-257175" algn="just"/>
            <a:r>
              <a:rPr lang="cs-CZ" dirty="0"/>
              <a:t>zejména právo:</a:t>
            </a:r>
          </a:p>
          <a:p>
            <a:pPr marL="557213" lvl="2" indent="-257175"/>
            <a:r>
              <a:rPr lang="cs-CZ" sz="1800" dirty="0"/>
              <a:t>zúčastnit se hlavního líčení a veřejného zasedání konaného o odvolání nebo o schválení dohody o vině a trestu a před skončením řízení se k věci vyjádřit, ale i právo se postavení poškozeného vzdát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647042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1050" y="552606"/>
            <a:ext cx="8086635" cy="485775"/>
          </a:xfrm>
        </p:spPr>
        <p:txBody>
          <a:bodyPr/>
          <a:lstStyle/>
          <a:p>
            <a:r>
              <a:rPr lang="cs-CZ" dirty="0" smtClean="0"/>
              <a:t>Nárok poškozeného v </a:t>
            </a:r>
            <a:r>
              <a:rPr lang="cs-CZ" dirty="0" err="1" smtClean="0"/>
              <a:t>tr</a:t>
            </a:r>
            <a:r>
              <a:rPr lang="cs-CZ" dirty="0" smtClean="0"/>
              <a:t>. řízení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7945" y="1038381"/>
            <a:ext cx="8883046" cy="3456384"/>
          </a:xfrm>
        </p:spPr>
        <p:txBody>
          <a:bodyPr/>
          <a:lstStyle/>
          <a:p>
            <a:pPr marL="257175" lvl="1" indent="-257175" algn="just"/>
            <a:r>
              <a:rPr lang="cs-CZ" dirty="0"/>
              <a:t>adhezní řízení – právo poškozeného navrhnout,</a:t>
            </a:r>
          </a:p>
          <a:p>
            <a:pPr marL="557213" lvl="2" indent="-257175"/>
            <a:r>
              <a:rPr lang="cs-CZ" sz="1800" dirty="0"/>
              <a:t>aby soud v odsuzujícím rozsudku uložil obžalovanému povinnost nahradit v penězích jeho nárok na náhradu škody, nemajetkové újmy či vydání BO; lze žádat i úrok z prodlení</a:t>
            </a:r>
          </a:p>
          <a:p>
            <a:pPr marL="557213" lvl="2" indent="-257175"/>
            <a:r>
              <a:rPr lang="cs-CZ" sz="1800" dirty="0"/>
              <a:t>bez soudního poplatku</a:t>
            </a:r>
          </a:p>
          <a:p>
            <a:pPr marL="557213" lvl="2" indent="-257175"/>
            <a:r>
              <a:rPr lang="cs-CZ" sz="1800" dirty="0"/>
              <a:t>nutno přihlásit nejpozději do zahájení dokazování v hl. líčení</a:t>
            </a:r>
            <a:r>
              <a:rPr lang="cs-CZ" dirty="0" smtClean="0"/>
              <a:t> </a:t>
            </a:r>
          </a:p>
          <a:p>
            <a:pPr marL="257175" lvl="1" indent="-257175" algn="just"/>
            <a:r>
              <a:rPr lang="cs-CZ" dirty="0"/>
              <a:t>následky</a:t>
            </a:r>
          </a:p>
          <a:p>
            <a:pPr marL="557213" lvl="2" indent="-257175"/>
            <a:r>
              <a:rPr lang="cs-CZ" sz="1800" dirty="0"/>
              <a:t>stavění běhu promlčecí lhůty</a:t>
            </a:r>
          </a:p>
          <a:p>
            <a:pPr marL="557213" lvl="2" indent="-257175"/>
            <a:r>
              <a:rPr lang="cs-CZ" sz="1800" dirty="0"/>
              <a:t>důkazy obstarávají samy OČTŘ</a:t>
            </a:r>
          </a:p>
          <a:p>
            <a:pPr marL="557213" lvl="2" indent="-257175"/>
            <a:r>
              <a:rPr lang="cs-CZ" sz="1800" dirty="0"/>
              <a:t>soud nikdy nemůže zamítnout, nevyhoví-li, odkáže do řízení ve věcech občanskoprávních </a:t>
            </a:r>
          </a:p>
          <a:p>
            <a:pPr marL="557213" lvl="2" indent="-257175"/>
            <a:r>
              <a:rPr lang="cs-CZ" sz="1800" dirty="0"/>
              <a:t>využitelnost důkazů i v případném civilním řízení</a:t>
            </a:r>
          </a:p>
          <a:p>
            <a:pPr marL="557213" lvl="2" indent="-257175" algn="just"/>
            <a:endParaRPr lang="cs-CZ" dirty="0" smtClean="0"/>
          </a:p>
          <a:p>
            <a:pPr marL="557213" lvl="2" indent="-257175" algn="just"/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769869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Spotřebitel jako oběť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782" y="1329612"/>
            <a:ext cx="8342243" cy="3456384"/>
          </a:xfrm>
        </p:spPr>
        <p:txBody>
          <a:bodyPr/>
          <a:lstStyle/>
          <a:p>
            <a:pPr marL="257175" lvl="1" indent="-257175" algn="just"/>
            <a:r>
              <a:rPr lang="cs-CZ" dirty="0"/>
              <a:t>spotřebitel jako oběť</a:t>
            </a:r>
          </a:p>
          <a:p>
            <a:pPr marL="557213" lvl="2" indent="-257175" algn="just"/>
            <a:r>
              <a:rPr lang="cs-CZ" sz="1800" dirty="0"/>
              <a:t>dle § 2 odst. 2 ZOTČ: </a:t>
            </a:r>
            <a:r>
              <a:rPr lang="cs-CZ" sz="1800" dirty="0" smtClean="0"/>
              <a:t>„</a:t>
            </a:r>
            <a:r>
              <a:rPr lang="cs-CZ" sz="1800" i="1" dirty="0" smtClean="0"/>
              <a:t>Fyzická </a:t>
            </a:r>
            <a:r>
              <a:rPr lang="cs-CZ" sz="1800" i="1" dirty="0"/>
              <a:t>osoba, které bylo nebo mělo být trestným činem ublíženo na zdraví, způsobena majetková nebo nemajetková újma nebo na jejíž úkor se pachatel trestným činem obohatil</a:t>
            </a:r>
            <a:r>
              <a:rPr lang="cs-CZ" sz="1800" dirty="0"/>
              <a:t>“ a dle odst. 3 „Byla-li trestným činem způsobena smrt oběti, </a:t>
            </a:r>
            <a:r>
              <a:rPr lang="cs-CZ" sz="1800" i="1" dirty="0" smtClean="0"/>
              <a:t>považují se, utrpěli-li v důsledku smrti oběti újmu, za oběť též její příbuzný v pokolení přímém, sourozenec, osvojenec, osvojitel, manžel nebo registrovaný partner, druh nebo osoba, které oběť ke dni své smrti poskytovala nebo byla povinna poskytovat výživu. Je-li těchto osob více, považuje se za oběť každá z nich.</a:t>
            </a:r>
            <a:endParaRPr lang="cs-CZ" i="1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979748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Zvlášť zranitelná oběť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782" y="1329612"/>
            <a:ext cx="8342243" cy="3456384"/>
          </a:xfrm>
        </p:spPr>
        <p:txBody>
          <a:bodyPr/>
          <a:lstStyle/>
          <a:p>
            <a:pPr marL="257175" lvl="1" indent="-257175" algn="just"/>
            <a:r>
              <a:rPr lang="cs-CZ" dirty="0" smtClean="0"/>
              <a:t>dle § 2 odst. 4 ZOTČ</a:t>
            </a:r>
            <a:endParaRPr lang="cs-CZ" dirty="0"/>
          </a:p>
          <a:p>
            <a:pPr algn="just"/>
            <a:r>
              <a:rPr lang="cs-CZ" sz="1800" dirty="0" smtClean="0"/>
              <a:t>„</a:t>
            </a:r>
            <a:r>
              <a:rPr lang="cs-CZ" sz="1800" dirty="0"/>
              <a:t>Zvlášť zranitelnou obětí se pro účely tohoto zákona při splnění podmínek uvedených v odstavci 2 nebo 3 </a:t>
            </a:r>
            <a:r>
              <a:rPr lang="cs-CZ" sz="1800" dirty="0" smtClean="0"/>
              <a:t>rozumí </a:t>
            </a:r>
          </a:p>
          <a:p>
            <a:pPr marL="0" indent="0" algn="just">
              <a:buNone/>
            </a:pPr>
            <a:r>
              <a:rPr lang="cs-CZ" sz="1800" dirty="0" smtClean="0"/>
              <a:t>a)</a:t>
            </a:r>
            <a:r>
              <a:rPr lang="cs-CZ" sz="1800" b="1" dirty="0" smtClean="0"/>
              <a:t> dítě, </a:t>
            </a:r>
          </a:p>
          <a:p>
            <a:pPr marL="0" indent="0" algn="just">
              <a:buNone/>
            </a:pPr>
            <a:r>
              <a:rPr lang="cs-CZ" sz="1800" dirty="0" smtClean="0"/>
              <a:t>b</a:t>
            </a:r>
            <a:r>
              <a:rPr lang="cs-CZ" sz="1800" dirty="0"/>
              <a:t>) osoba, která je </a:t>
            </a:r>
            <a:r>
              <a:rPr lang="cs-CZ" sz="1800" b="1" dirty="0"/>
              <a:t>vysokého věku </a:t>
            </a:r>
            <a:r>
              <a:rPr lang="cs-CZ" sz="1800" dirty="0"/>
              <a:t>nebo je </a:t>
            </a:r>
            <a:r>
              <a:rPr lang="cs-CZ" sz="1800" b="1" dirty="0"/>
              <a:t>postižena fyzickým, mentálním nebo psychickým hendikepem </a:t>
            </a:r>
            <a:r>
              <a:rPr lang="cs-CZ" sz="1800" dirty="0"/>
              <a:t>nebo </a:t>
            </a:r>
            <a:r>
              <a:rPr lang="cs-CZ" sz="1800" b="1" dirty="0"/>
              <a:t>smyslovým poškozením</a:t>
            </a:r>
            <a:r>
              <a:rPr lang="cs-CZ" sz="1800" dirty="0"/>
              <a:t>, pokud tyto skutečnosti mohou vzhledem k okolnostem případu a poměrům této osoby </a:t>
            </a:r>
            <a:r>
              <a:rPr lang="cs-CZ" sz="1800" b="1" dirty="0"/>
              <a:t>bránit jejímu plnému a účelnému uplatnění ve společnosti </a:t>
            </a:r>
            <a:r>
              <a:rPr lang="cs-CZ" sz="1800" dirty="0"/>
              <a:t>ve srovnání s jejími ostatními </a:t>
            </a:r>
            <a:r>
              <a:rPr lang="cs-CZ" sz="1800" dirty="0" smtClean="0"/>
              <a:t>členy</a:t>
            </a:r>
          </a:p>
          <a:p>
            <a:pPr algn="just"/>
            <a:r>
              <a:rPr lang="cs-CZ" sz="1800" dirty="0" smtClean="0"/>
              <a:t>…</a:t>
            </a:r>
            <a:endParaRPr lang="cs-CZ" sz="1800" dirty="0"/>
          </a:p>
          <a:p>
            <a:pPr marL="557213" lvl="2" indent="-257175" algn="just"/>
            <a:endParaRPr lang="cs-CZ" i="1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84533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0" y="731511"/>
            <a:ext cx="8086635" cy="485775"/>
          </a:xfrm>
        </p:spPr>
        <p:txBody>
          <a:bodyPr/>
          <a:lstStyle/>
          <a:p>
            <a:r>
              <a:rPr lang="cs-CZ" dirty="0" smtClean="0"/>
              <a:t>Kriminologické aspekty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94085" y="1217286"/>
            <a:ext cx="8631254" cy="3456384"/>
          </a:xfrm>
        </p:spPr>
        <p:txBody>
          <a:bodyPr/>
          <a:lstStyle/>
          <a:p>
            <a:pPr marL="257175" lvl="1" indent="-257175" algn="just"/>
            <a:r>
              <a:rPr lang="cs-CZ" dirty="0"/>
              <a:t>data obtížně dostupná</a:t>
            </a:r>
          </a:p>
          <a:p>
            <a:pPr marL="557213" lvl="2" indent="-257175"/>
            <a:r>
              <a:rPr lang="cs-CZ" sz="1800" dirty="0"/>
              <a:t>spotřebitelský status nepatří mezi shromažďované údaje</a:t>
            </a:r>
          </a:p>
          <a:p>
            <a:pPr marL="557213" lvl="2" indent="-257175"/>
            <a:r>
              <a:rPr lang="cs-CZ" sz="1800" dirty="0"/>
              <a:t>jediný výlučně „spotřebitelský“ čin (§ 253 </a:t>
            </a:r>
            <a:r>
              <a:rPr lang="cs-CZ" sz="1800" dirty="0" err="1"/>
              <a:t>TrZ</a:t>
            </a:r>
            <a:r>
              <a:rPr lang="cs-CZ" sz="1800" dirty="0"/>
              <a:t>)</a:t>
            </a:r>
          </a:p>
          <a:p>
            <a:pPr marL="257175" lvl="1" indent="-257175" algn="just"/>
            <a:r>
              <a:rPr lang="cs-CZ" dirty="0"/>
              <a:t>statistika § 253 </a:t>
            </a:r>
            <a:r>
              <a:rPr lang="cs-CZ" dirty="0" err="1"/>
              <a:t>TrZ</a:t>
            </a:r>
            <a:r>
              <a:rPr lang="cs-CZ" dirty="0"/>
              <a:t> za rok </a:t>
            </a:r>
            <a:r>
              <a:rPr lang="cs-CZ" dirty="0" smtClean="0"/>
              <a:t>2016</a:t>
            </a:r>
            <a:endParaRPr lang="cs-CZ" dirty="0"/>
          </a:p>
          <a:p>
            <a:pPr marL="557213" lvl="2" indent="-257175"/>
            <a:r>
              <a:rPr lang="cs-CZ" sz="1800" dirty="0" smtClean="0"/>
              <a:t>1 registrovaný TČ (v roce 2014 0, v roce 2015 1)</a:t>
            </a:r>
            <a:endParaRPr lang="cs-CZ" sz="1800" dirty="0"/>
          </a:p>
          <a:p>
            <a:pPr marL="557213" lvl="2" indent="-257175"/>
            <a:r>
              <a:rPr lang="cs-CZ" sz="1800" dirty="0" smtClean="0"/>
              <a:t>1 odsouzený TČ (v roce 2014 0, v roce 2015 4)</a:t>
            </a:r>
            <a:endParaRPr lang="cs-CZ" sz="1800" dirty="0"/>
          </a:p>
          <a:p>
            <a:pPr marL="257175" lvl="1" indent="-257175" algn="just"/>
            <a:r>
              <a:rPr lang="cs-CZ" dirty="0"/>
              <a:t>příčiny?</a:t>
            </a:r>
          </a:p>
          <a:p>
            <a:pPr marL="557213" lvl="2" indent="-257175"/>
            <a:r>
              <a:rPr lang="cs-CZ" sz="1800" dirty="0"/>
              <a:t>nepáchá se?</a:t>
            </a:r>
          </a:p>
          <a:p>
            <a:pPr marL="557213" lvl="2" indent="-257175"/>
            <a:r>
              <a:rPr lang="cs-CZ" sz="1800" dirty="0"/>
              <a:t>páchá se, ale neoznamuje se?</a:t>
            </a:r>
          </a:p>
          <a:p>
            <a:pPr marL="557213" lvl="2" indent="-257175"/>
            <a:r>
              <a:rPr lang="cs-CZ" sz="1800" dirty="0"/>
              <a:t>páchá se, neoznamuje se a ani se nepátrá?</a:t>
            </a:r>
          </a:p>
          <a:p>
            <a:pPr marL="557213" lvl="2" indent="-257175"/>
            <a:r>
              <a:rPr lang="cs-CZ" sz="1800" dirty="0"/>
              <a:t>statistiky registrují i odložené věci</a:t>
            </a:r>
          </a:p>
          <a:p>
            <a:pPr marL="557213" lvl="2" indent="-257175"/>
            <a:endParaRPr lang="cs-CZ" dirty="0" smtClean="0"/>
          </a:p>
          <a:p>
            <a:pPr marL="557213" lvl="2" indent="-257175"/>
            <a:endParaRPr lang="cs-CZ" sz="1800" dirty="0"/>
          </a:p>
          <a:p>
            <a:pPr lvl="1"/>
            <a:endParaRPr lang="cs-CZ" sz="15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324705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Kriminologické aspekty - hypotézy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9638" y="1401366"/>
            <a:ext cx="8250102" cy="3456384"/>
          </a:xfrm>
        </p:spPr>
        <p:txBody>
          <a:bodyPr/>
          <a:lstStyle/>
          <a:p>
            <a:pPr marL="257175" lvl="1" indent="-257175" algn="just"/>
            <a:r>
              <a:rPr lang="cs-CZ" dirty="0"/>
              <a:t>vysoká míra latence</a:t>
            </a:r>
          </a:p>
          <a:p>
            <a:pPr marL="257175" lvl="1" indent="-257175" algn="just"/>
            <a:endParaRPr lang="cs-CZ" dirty="0"/>
          </a:p>
          <a:p>
            <a:pPr marL="257175" lvl="1" indent="-257175" algn="just"/>
            <a:r>
              <a:rPr lang="cs-CZ" dirty="0"/>
              <a:t>nízký zájem orgánů veřejné moci</a:t>
            </a:r>
          </a:p>
          <a:p>
            <a:pPr marL="257175" lvl="1" indent="-257175" algn="just"/>
            <a:endParaRPr lang="cs-CZ" dirty="0"/>
          </a:p>
          <a:p>
            <a:pPr marL="257175" lvl="1" indent="-257175" algn="just"/>
            <a:r>
              <a:rPr lang="cs-CZ" dirty="0"/>
              <a:t>nedostatečná spolupráce inspekčních orgánů s orgány činnými v trestním řízení</a:t>
            </a:r>
          </a:p>
          <a:p>
            <a:pPr marL="557213" lvl="2" indent="-257175"/>
            <a:endParaRPr lang="cs-CZ" dirty="0" smtClean="0"/>
          </a:p>
          <a:p>
            <a:pPr marL="557213" lvl="2" indent="-257175"/>
            <a:endParaRPr lang="cs-CZ" sz="1800" dirty="0"/>
          </a:p>
          <a:p>
            <a:pPr lvl="1"/>
            <a:endParaRPr lang="cs-CZ" sz="15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3157800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Vysoká míra latence – důvody hypotézy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5045" y="1493573"/>
            <a:ext cx="8397970" cy="3456384"/>
          </a:xfrm>
        </p:spPr>
        <p:txBody>
          <a:bodyPr/>
          <a:lstStyle/>
          <a:p>
            <a:pPr marL="257175" lvl="1" indent="-257175" algn="just"/>
            <a:r>
              <a:rPr lang="cs-CZ" dirty="0" err="1"/>
              <a:t>egoobranné</a:t>
            </a:r>
            <a:r>
              <a:rPr lang="cs-CZ" dirty="0"/>
              <a:t> mechanismy zabraňují ohlášení </a:t>
            </a:r>
          </a:p>
          <a:p>
            <a:pPr marL="257175" lvl="1" indent="-257175" algn="just"/>
            <a:endParaRPr lang="cs-CZ" dirty="0"/>
          </a:p>
          <a:p>
            <a:pPr marL="257175" lvl="1" indent="-257175" algn="just"/>
            <a:r>
              <a:rPr lang="cs-CZ" dirty="0"/>
              <a:t>poškozeným chybí informace a právní pomoc</a:t>
            </a:r>
          </a:p>
          <a:p>
            <a:pPr marL="257175" lvl="1" indent="-257175" algn="just"/>
            <a:endParaRPr lang="cs-CZ" dirty="0"/>
          </a:p>
          <a:p>
            <a:pPr marL="257175" lvl="1" indent="-257175" algn="just"/>
            <a:r>
              <a:rPr lang="cs-CZ" dirty="0"/>
              <a:t>nízká důvěra ve vymahatelnost práva</a:t>
            </a:r>
          </a:p>
          <a:p>
            <a:pPr marL="557213" lvl="2" indent="-257175"/>
            <a:endParaRPr lang="cs-CZ" dirty="0" smtClean="0"/>
          </a:p>
          <a:p>
            <a:pPr marL="557213" lvl="2" indent="-257175"/>
            <a:endParaRPr lang="cs-CZ" dirty="0" smtClean="0"/>
          </a:p>
          <a:p>
            <a:pPr marL="557213" lvl="2" indent="-257175"/>
            <a:endParaRPr lang="cs-CZ" sz="1800" dirty="0"/>
          </a:p>
          <a:p>
            <a:pPr lvl="1"/>
            <a:endParaRPr lang="cs-CZ" sz="15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26149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Obecná východiska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na jedné straně subsidiarita trestní represe </a:t>
            </a:r>
          </a:p>
          <a:p>
            <a:pPr lvl="1"/>
            <a:r>
              <a:rPr lang="cs-CZ" sz="1500" dirty="0"/>
              <a:t>soukromoprávní regulace (B2C vztah – dva „soukromníci“)</a:t>
            </a:r>
          </a:p>
          <a:p>
            <a:pPr lvl="1"/>
            <a:r>
              <a:rPr lang="cs-CZ" sz="1500" dirty="0"/>
              <a:t>doplněná o regulaci správního práva a práva ŽP </a:t>
            </a:r>
          </a:p>
          <a:p>
            <a:endParaRPr lang="cs-CZ" dirty="0" smtClean="0"/>
          </a:p>
          <a:p>
            <a:r>
              <a:rPr lang="cs-CZ" dirty="0" smtClean="0"/>
              <a:t>na druhé straně výrazný veřejný zájem</a:t>
            </a:r>
          </a:p>
          <a:p>
            <a:pPr lvl="1"/>
            <a:r>
              <a:rPr lang="cs-CZ" sz="1500" dirty="0"/>
              <a:t>prolínání se zájmy chráněnými trestním zákoníkem</a:t>
            </a:r>
          </a:p>
          <a:p>
            <a:pPr lvl="1"/>
            <a:r>
              <a:rPr lang="cs-CZ" sz="1500" dirty="0"/>
              <a:t>práh kriminalizace překračován i některými specifickými aspekty B2C vztahů </a:t>
            </a:r>
          </a:p>
          <a:p>
            <a:pPr lvl="1"/>
            <a:r>
              <a:rPr lang="cs-CZ" sz="1500" dirty="0"/>
              <a:t>a zároveň v </a:t>
            </a:r>
            <a:r>
              <a:rPr lang="cs-CZ" sz="1500" dirty="0" err="1"/>
              <a:t>interkonexi</a:t>
            </a:r>
            <a:r>
              <a:rPr lang="cs-CZ" sz="1500" dirty="0"/>
              <a:t> s B2C vztahy „spotřebitelsky nespecifické“ trestné činy  </a:t>
            </a:r>
          </a:p>
          <a:p>
            <a:pPr lvl="1"/>
            <a:endParaRPr lang="cs-CZ" dirty="0" smtClean="0"/>
          </a:p>
          <a:p>
            <a:pPr>
              <a:buNone/>
            </a:pPr>
            <a:r>
              <a:rPr lang="cs-CZ" dirty="0" smtClean="0"/>
              <a:t> 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2259617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8098" y="730642"/>
            <a:ext cx="8086635" cy="485775"/>
          </a:xfrm>
        </p:spPr>
        <p:txBody>
          <a:bodyPr/>
          <a:lstStyle/>
          <a:p>
            <a:r>
              <a:rPr lang="cs-CZ" dirty="0" err="1" smtClean="0"/>
              <a:t>Egoobranné</a:t>
            </a:r>
            <a:r>
              <a:rPr lang="cs-CZ" dirty="0" smtClean="0"/>
              <a:t> mechanismy zabraňující ohlášení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1530" y="1216417"/>
            <a:ext cx="8599769" cy="3240360"/>
          </a:xfrm>
        </p:spPr>
        <p:txBody>
          <a:bodyPr/>
          <a:lstStyle/>
          <a:p>
            <a:pPr marL="257175" lvl="1" indent="-257175" algn="just"/>
            <a:r>
              <a:rPr lang="cs-CZ" dirty="0"/>
              <a:t>racionalizace </a:t>
            </a:r>
          </a:p>
          <a:p>
            <a:pPr marL="557213" lvl="2" indent="-257175"/>
            <a:r>
              <a:rPr lang="cs-CZ" sz="1800" dirty="0"/>
              <a:t>Vždyť jsem tu sadu nožů stejně potřeboval!</a:t>
            </a:r>
          </a:p>
          <a:p>
            <a:pPr marL="257175" lvl="1" indent="-257175" algn="just"/>
            <a:r>
              <a:rPr lang="cs-CZ" dirty="0"/>
              <a:t>relativizace </a:t>
            </a:r>
          </a:p>
          <a:p>
            <a:pPr marL="557213" lvl="2" indent="-257175"/>
            <a:r>
              <a:rPr lang="cs-CZ" sz="1800" dirty="0"/>
              <a:t>A vážně mě oklamali? Nejsou takové podmínky dnes normální?</a:t>
            </a:r>
          </a:p>
          <a:p>
            <a:pPr marL="257175" lvl="1" indent="-257175" algn="just"/>
            <a:r>
              <a:rPr lang="cs-CZ" dirty="0" err="1"/>
              <a:t>marginalizace</a:t>
            </a:r>
            <a:r>
              <a:rPr lang="cs-CZ" dirty="0"/>
              <a:t> </a:t>
            </a:r>
          </a:p>
          <a:p>
            <a:pPr marL="557213" lvl="2" indent="-257175"/>
            <a:r>
              <a:rPr lang="cs-CZ" sz="1800" dirty="0"/>
              <a:t>Co je na mě nějakých pár stovek?!</a:t>
            </a:r>
          </a:p>
          <a:p>
            <a:pPr marL="257175" lvl="1" indent="-257175" algn="just"/>
            <a:r>
              <a:rPr lang="cs-CZ" dirty="0" err="1"/>
              <a:t>autoakuzace</a:t>
            </a:r>
            <a:r>
              <a:rPr lang="cs-CZ" dirty="0"/>
              <a:t> </a:t>
            </a:r>
          </a:p>
          <a:p>
            <a:pPr marL="557213" lvl="2" indent="-257175"/>
            <a:r>
              <a:rPr lang="cs-CZ" sz="1800" dirty="0"/>
              <a:t>Naletěl jsem, sám si za to můžu, tak ať trpím.</a:t>
            </a:r>
          </a:p>
          <a:p>
            <a:pPr marL="257175" lvl="1" indent="-257175" algn="just"/>
            <a:r>
              <a:rPr lang="cs-CZ" dirty="0"/>
              <a:t>negociace </a:t>
            </a:r>
          </a:p>
          <a:p>
            <a:pPr marL="557213" lvl="2" indent="-257175"/>
            <a:r>
              <a:rPr lang="cs-CZ" sz="1800" dirty="0"/>
              <a:t>Radši přijdu o peníze, než abych měl u policajtů ostudu. </a:t>
            </a:r>
          </a:p>
          <a:p>
            <a:pPr marL="557213" lvl="2" indent="-257175"/>
            <a:endParaRPr lang="cs-CZ" dirty="0" smtClean="0"/>
          </a:p>
          <a:p>
            <a:pPr marL="557213" lvl="2" indent="-257175"/>
            <a:endParaRPr lang="cs-CZ" dirty="0" smtClean="0"/>
          </a:p>
          <a:p>
            <a:pPr marL="557213" lvl="2" indent="-257175"/>
            <a:endParaRPr lang="cs-CZ" sz="1800" dirty="0"/>
          </a:p>
          <a:p>
            <a:pPr lvl="1"/>
            <a:endParaRPr lang="cs-CZ" sz="15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9102355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Absence kvalifikované pomoci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7656" y="1377312"/>
            <a:ext cx="8543013" cy="3402378"/>
          </a:xfrm>
        </p:spPr>
        <p:txBody>
          <a:bodyPr/>
          <a:lstStyle/>
          <a:p>
            <a:pPr marL="257175" lvl="1" indent="-257175"/>
            <a:r>
              <a:rPr lang="cs-CZ" dirty="0"/>
              <a:t>pachatelé si záměrně vybírají „slabé cíle“ </a:t>
            </a:r>
          </a:p>
          <a:p>
            <a:pPr marL="557213" lvl="2" indent="-257175" algn="just"/>
            <a:r>
              <a:rPr lang="cs-CZ" sz="1800" dirty="0"/>
              <a:t>senioři, osoby se sníženou inteligencí, osoby mladé a nezkušené</a:t>
            </a:r>
          </a:p>
          <a:p>
            <a:pPr marL="257175" lvl="1" indent="-257175"/>
            <a:r>
              <a:rPr lang="cs-CZ" dirty="0"/>
              <a:t>nedostatečná osvěta</a:t>
            </a:r>
          </a:p>
          <a:p>
            <a:pPr marL="557213" lvl="2" indent="-257175" algn="just"/>
            <a:r>
              <a:rPr lang="cs-CZ" sz="1800" dirty="0"/>
              <a:t>i když poškození ví, že jim bylo ublíženo, neví, jak svůj případ efektivně řešit</a:t>
            </a:r>
          </a:p>
          <a:p>
            <a:pPr marL="257175" lvl="1" indent="-257175"/>
            <a:r>
              <a:rPr lang="cs-CZ" dirty="0"/>
              <a:t>překážky aktivní pomoci zvenčí</a:t>
            </a:r>
            <a:r>
              <a:rPr lang="cs-CZ" sz="1800" dirty="0"/>
              <a:t> </a:t>
            </a:r>
          </a:p>
          <a:p>
            <a:pPr marL="557213" lvl="2" indent="-257175" algn="just"/>
            <a:r>
              <a:rPr lang="cs-CZ" sz="1800" dirty="0"/>
              <a:t>poškození zpravidla cítí selhání, stydí se a nechtějí se o svém případu rozšiřovat</a:t>
            </a:r>
          </a:p>
          <a:p>
            <a:pPr marL="557213" lvl="2" indent="-257175" algn="just"/>
            <a:r>
              <a:rPr lang="cs-CZ" sz="1800" dirty="0"/>
              <a:t>orgány veřejné moci i neziskové subjekty na ochranu spotřebitele se tak o případu ani nedozví</a:t>
            </a:r>
          </a:p>
          <a:p>
            <a:pPr marL="557213" lvl="2" indent="-257175"/>
            <a:endParaRPr lang="cs-CZ" dirty="0" smtClean="0"/>
          </a:p>
          <a:p>
            <a:pPr marL="557213" lvl="2" indent="-257175"/>
            <a:endParaRPr lang="cs-CZ" sz="1800" dirty="0"/>
          </a:p>
          <a:p>
            <a:pPr lvl="1"/>
            <a:endParaRPr lang="cs-CZ" sz="15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2380973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6528" y="705417"/>
            <a:ext cx="8086635" cy="485775"/>
          </a:xfrm>
        </p:spPr>
        <p:txBody>
          <a:bodyPr/>
          <a:lstStyle/>
          <a:p>
            <a:r>
              <a:rPr lang="cs-CZ" dirty="0" smtClean="0"/>
              <a:t>Nedůvěra ve vymahatelnost práva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1350" y="1329929"/>
            <a:ext cx="8549319" cy="3402378"/>
          </a:xfrm>
        </p:spPr>
        <p:txBody>
          <a:bodyPr/>
          <a:lstStyle/>
          <a:p>
            <a:pPr marL="257175" lvl="1" indent="-257175"/>
            <a:r>
              <a:rPr lang="cs-CZ" dirty="0"/>
              <a:t>obavy z „protřelosti“ pachatele</a:t>
            </a:r>
          </a:p>
          <a:p>
            <a:pPr marL="557213" lvl="2" indent="-257175" algn="just"/>
            <a:r>
              <a:rPr lang="cs-CZ" sz="1800" dirty="0"/>
              <a:t>pachatelé jsou protřelí, poškození jsou zpravidla laici</a:t>
            </a:r>
          </a:p>
          <a:p>
            <a:pPr marL="557213" lvl="2" indent="-257175" algn="just"/>
            <a:r>
              <a:rPr lang="cs-CZ" sz="1800" dirty="0"/>
              <a:t>obava, že se právní kroky obrátí proti poškozenému (např. trestním oznámením za křivé obvinění, žalobou na ochranu dobrého jména atd.) </a:t>
            </a:r>
          </a:p>
          <a:p>
            <a:pPr marL="257175" lvl="1" indent="-257175"/>
            <a:r>
              <a:rPr lang="cs-CZ" dirty="0"/>
              <a:t>obavy z neunesení důkazního břemene</a:t>
            </a:r>
          </a:p>
          <a:p>
            <a:pPr marL="557213" lvl="2" indent="-257175" algn="just"/>
            <a:r>
              <a:rPr lang="cs-CZ" sz="1800" dirty="0"/>
              <a:t>písemné důkazy svědčí proti poškozeným, ti naopak zpravidla důkazy nemají</a:t>
            </a:r>
          </a:p>
          <a:p>
            <a:pPr marL="257175" lvl="1" indent="-257175"/>
            <a:r>
              <a:rPr lang="cs-CZ" dirty="0"/>
              <a:t>obavy z délky a nákladnosti řízení</a:t>
            </a:r>
          </a:p>
          <a:p>
            <a:pPr marL="557213" lvl="2" indent="-257175" algn="just"/>
            <a:r>
              <a:rPr lang="cs-CZ" sz="1800" dirty="0"/>
              <a:t>poškození již o peníze přišli, bojí se vynaložit další či ani další nemají</a:t>
            </a:r>
          </a:p>
          <a:p>
            <a:pPr marL="557213" lvl="2" indent="-257175" algn="just"/>
            <a:r>
              <a:rPr lang="cs-CZ" sz="1800" dirty="0"/>
              <a:t>představa vleklých sporů s nejistým výsledkem odrazuje </a:t>
            </a:r>
          </a:p>
          <a:p>
            <a:pPr marL="557213" lvl="2" indent="-257175"/>
            <a:endParaRPr lang="cs-CZ" dirty="0" smtClean="0"/>
          </a:p>
          <a:p>
            <a:pPr marL="557213" lvl="2" indent="-257175"/>
            <a:endParaRPr lang="cs-CZ" dirty="0" smtClean="0"/>
          </a:p>
          <a:p>
            <a:pPr marL="557213" lvl="2" indent="-257175"/>
            <a:endParaRPr lang="cs-CZ" sz="1800" dirty="0"/>
          </a:p>
          <a:p>
            <a:pPr lvl="1"/>
            <a:endParaRPr lang="cs-CZ" sz="15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4174914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18085" y="699111"/>
            <a:ext cx="6183306" cy="377428"/>
          </a:xfrm>
        </p:spPr>
        <p:txBody>
          <a:bodyPr/>
          <a:lstStyle/>
          <a:p>
            <a:r>
              <a:rPr lang="cs-CZ" dirty="0" smtClean="0"/>
              <a:t>Nezájem orgánů veřejné moci – důvody hypotézy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3695" y="1025777"/>
            <a:ext cx="8738505" cy="3186354"/>
          </a:xfrm>
        </p:spPr>
        <p:txBody>
          <a:bodyPr/>
          <a:lstStyle/>
          <a:p>
            <a:pPr marL="257175" lvl="1" indent="-257175"/>
            <a:r>
              <a:rPr lang="cs-CZ" dirty="0"/>
              <a:t>obava před nárůstem agendy</a:t>
            </a:r>
          </a:p>
          <a:p>
            <a:pPr marL="557213" lvl="2" indent="-257175" algn="just"/>
            <a:r>
              <a:rPr lang="cs-CZ" sz="1800" dirty="0"/>
              <a:t>B2C vztahů je obrovské množství</a:t>
            </a:r>
          </a:p>
          <a:p>
            <a:pPr marL="557213" lvl="2" indent="-257175" algn="just"/>
            <a:r>
              <a:rPr lang="cs-CZ" sz="1800" dirty="0"/>
              <a:t>strach z nadužívání až zneužívání trestního řízení </a:t>
            </a:r>
          </a:p>
          <a:p>
            <a:pPr marL="257175" lvl="1" indent="-257175"/>
            <a:r>
              <a:rPr lang="cs-CZ" dirty="0"/>
              <a:t>přesvědčení, že </a:t>
            </a:r>
            <a:r>
              <a:rPr lang="cs-CZ" dirty="0" err="1"/>
              <a:t>mimotrestní</a:t>
            </a:r>
            <a:r>
              <a:rPr lang="cs-CZ" dirty="0"/>
              <a:t> postihy jsou efektivní</a:t>
            </a:r>
          </a:p>
          <a:p>
            <a:pPr marL="557213" lvl="2" indent="-257175" algn="just"/>
            <a:r>
              <a:rPr lang="cs-CZ" sz="1800" dirty="0"/>
              <a:t>existence specializovaných inspekčních orgánů </a:t>
            </a:r>
          </a:p>
          <a:p>
            <a:pPr marL="257175" lvl="1" indent="-257175"/>
            <a:r>
              <a:rPr lang="cs-CZ" dirty="0"/>
              <a:t>kvalifikační obtíže</a:t>
            </a:r>
          </a:p>
          <a:p>
            <a:pPr marL="557213" lvl="2" indent="-257175" algn="just"/>
            <a:r>
              <a:rPr lang="cs-CZ" sz="1800" dirty="0"/>
              <a:t>neintuitivnost kvalifikace kriminality proti spotřebitelům</a:t>
            </a:r>
          </a:p>
          <a:p>
            <a:pPr marL="557213" lvl="2" indent="-257175" algn="just"/>
            <a:r>
              <a:rPr lang="cs-CZ" sz="1800" dirty="0"/>
              <a:t>tradičně vnímáno jako soukromoprávní odvětví</a:t>
            </a:r>
          </a:p>
          <a:p>
            <a:pPr marL="557213" lvl="2" indent="-257175" algn="just"/>
            <a:r>
              <a:rPr lang="cs-CZ" sz="1800" dirty="0"/>
              <a:t>nespecifické trestné činy proti spotřebitelům tradičně vnímány bez spotřebitelského aspektu </a:t>
            </a:r>
          </a:p>
          <a:p>
            <a:pPr marL="257175" lvl="1" indent="-257175">
              <a:buNone/>
            </a:pPr>
            <a:endParaRPr lang="cs-CZ" sz="1800" dirty="0"/>
          </a:p>
          <a:p>
            <a:pPr marL="557213" lvl="2" indent="-257175">
              <a:buNone/>
            </a:pP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49009472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17694" y="844154"/>
            <a:ext cx="6183306" cy="377428"/>
          </a:xfrm>
        </p:spPr>
        <p:txBody>
          <a:bodyPr/>
          <a:lstStyle/>
          <a:p>
            <a:r>
              <a:rPr lang="cs-CZ" dirty="0" smtClean="0"/>
              <a:t>Nedostatečná spolupráce– důvody hypotézy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2433" y="1171957"/>
            <a:ext cx="8587156" cy="3456384"/>
          </a:xfrm>
        </p:spPr>
        <p:txBody>
          <a:bodyPr/>
          <a:lstStyle/>
          <a:p>
            <a:pPr marL="257175" lvl="1" indent="-257175"/>
            <a:r>
              <a:rPr lang="cs-CZ" dirty="0"/>
              <a:t>práh kriminalizace minimálně u § 253 </a:t>
            </a:r>
            <a:r>
              <a:rPr lang="cs-CZ" dirty="0" err="1"/>
              <a:t>TrZ</a:t>
            </a:r>
            <a:r>
              <a:rPr lang="cs-CZ" dirty="0"/>
              <a:t> nízký</a:t>
            </a:r>
          </a:p>
          <a:p>
            <a:pPr marL="557213" lvl="2" indent="-257175" algn="just"/>
            <a:r>
              <a:rPr lang="cs-CZ" sz="1800" dirty="0"/>
              <a:t>každý, kdo ošidí spotřebitele o více než 5.000,- Kč, a to i v rámci pokračování v trestném činu</a:t>
            </a:r>
          </a:p>
          <a:p>
            <a:pPr marL="557213" lvl="2" indent="-257175" algn="just"/>
            <a:r>
              <a:rPr lang="cs-CZ" sz="1800" dirty="0"/>
              <a:t>adhezní řízení pro spotřebitele pohodlné</a:t>
            </a:r>
          </a:p>
          <a:p>
            <a:pPr marL="557213" lvl="2" indent="-257175" algn="just"/>
            <a:r>
              <a:rPr lang="cs-CZ" sz="1800" dirty="0"/>
              <a:t>přesto 0 registrovaných činů v roce 2014</a:t>
            </a:r>
          </a:p>
          <a:p>
            <a:pPr marL="257175" lvl="1" indent="-257175"/>
            <a:r>
              <a:rPr lang="cs-CZ" dirty="0"/>
              <a:t>úzká specializace OČTŘ i inspekčních orgánů</a:t>
            </a:r>
          </a:p>
          <a:p>
            <a:pPr marL="557213" lvl="2" indent="-257175" algn="just"/>
            <a:r>
              <a:rPr lang="cs-CZ" sz="1800" dirty="0"/>
              <a:t>preference postihu v rámci vlastních pravomocí</a:t>
            </a:r>
          </a:p>
          <a:p>
            <a:pPr marL="557213" lvl="2" indent="-257175" algn="just"/>
            <a:r>
              <a:rPr lang="cs-CZ" sz="1800" dirty="0"/>
              <a:t>inspekční orgány zřídka uvažují v trestně-právní dimensi</a:t>
            </a:r>
          </a:p>
          <a:p>
            <a:pPr marL="557213" lvl="2" indent="-257175" algn="just"/>
            <a:r>
              <a:rPr lang="cs-CZ" sz="1800" dirty="0"/>
              <a:t>potenciálně neochota OČTŘ případy přebírat?</a:t>
            </a:r>
          </a:p>
          <a:p>
            <a:pPr marL="557213" lvl="2" indent="-257175"/>
            <a:endParaRPr lang="cs-CZ" dirty="0" smtClean="0"/>
          </a:p>
          <a:p>
            <a:pPr marL="257175" lvl="1" indent="-257175">
              <a:buNone/>
            </a:pPr>
            <a:endParaRPr lang="cs-CZ" sz="1800" dirty="0"/>
          </a:p>
          <a:p>
            <a:pPr marL="557213" lvl="2" indent="-257175">
              <a:buNone/>
            </a:pP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1464215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-260547" y="1060101"/>
            <a:ext cx="7518400" cy="1997869"/>
          </a:xfrm>
        </p:spPr>
        <p:txBody>
          <a:bodyPr/>
          <a:lstStyle/>
          <a:p>
            <a:pPr algn="ctr"/>
            <a:r>
              <a:rPr lang="cs-CZ" dirty="0" smtClean="0"/>
              <a:t>		Děkuji Vám za pozornost</a:t>
            </a:r>
            <a:endParaRPr lang="cs-CZ" dirty="0"/>
          </a:p>
        </p:txBody>
      </p:sp>
      <p:sp>
        <p:nvSpPr>
          <p:cNvPr id="4" name="Podnadpis 3"/>
          <p:cNvSpPr>
            <a:spLocks noGrp="1"/>
          </p:cNvSpPr>
          <p:nvPr>
            <p:ph type="subTitle" idx="4294967295"/>
          </p:nvPr>
        </p:nvSpPr>
        <p:spPr>
          <a:xfrm>
            <a:off x="1547999" y="1924051"/>
            <a:ext cx="5969000" cy="485775"/>
          </a:xfrm>
        </p:spPr>
        <p:txBody>
          <a:bodyPr/>
          <a:lstStyle/>
          <a:p>
            <a:endParaRPr lang="cs-CZ" dirty="0" smtClean="0"/>
          </a:p>
          <a:p>
            <a:endParaRPr lang="cs-CZ" sz="2100" dirty="0"/>
          </a:p>
          <a:p>
            <a:pPr marL="0" indent="0">
              <a:buNone/>
            </a:pPr>
            <a:r>
              <a:rPr lang="cs-CZ" sz="2100" dirty="0" smtClean="0"/>
              <a:t>		Dotazy</a:t>
            </a:r>
            <a:r>
              <a:rPr lang="cs-CZ" sz="2100" dirty="0"/>
              <a:t>? 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4294967295"/>
          </p:nvPr>
        </p:nvSpPr>
        <p:spPr>
          <a:xfrm>
            <a:off x="8485188" y="4830763"/>
            <a:ext cx="658812" cy="209550"/>
          </a:xfrm>
        </p:spPr>
        <p:txBody>
          <a:bodyPr/>
          <a:lstStyle/>
          <a:p>
            <a:pPr>
              <a:defRPr/>
            </a:pPr>
            <a:fld id="{EA1CCEEC-6605-4A9E-87CA-2ED10C896A17}" type="slidenum">
              <a:rPr lang="cs-CZ" altLang="cs-CZ" smtClean="0"/>
              <a:pPr>
                <a:defRPr/>
              </a:pPr>
              <a:t>35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59408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051" y="307441"/>
            <a:ext cx="8086635" cy="485775"/>
          </a:xfrm>
        </p:spPr>
        <p:txBody>
          <a:bodyPr>
            <a:normAutofit/>
          </a:bodyPr>
          <a:lstStyle/>
          <a:p>
            <a:r>
              <a:rPr lang="cs-CZ" dirty="0" smtClean="0"/>
              <a:t>Systém ochrany spotřebitele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1" y="793216"/>
            <a:ext cx="8730826" cy="3082529"/>
          </a:xfrm>
        </p:spPr>
        <p:txBody>
          <a:bodyPr/>
          <a:lstStyle/>
          <a:p>
            <a:r>
              <a:rPr lang="cs-CZ" dirty="0" smtClean="0"/>
              <a:t>Občansko-právní </a:t>
            </a:r>
          </a:p>
          <a:p>
            <a:pPr lvl="1"/>
            <a:r>
              <a:rPr lang="cs-CZ" sz="1500" dirty="0">
                <a:ea typeface="+mn-ea"/>
                <a:cs typeface="+mn-cs"/>
              </a:rPr>
              <a:t>prevence regulatorní na straně poškozeného</a:t>
            </a:r>
          </a:p>
          <a:p>
            <a:pPr lvl="1"/>
            <a:r>
              <a:rPr lang="cs-CZ" sz="1500" dirty="0">
                <a:ea typeface="+mn-ea"/>
                <a:cs typeface="+mn-cs"/>
              </a:rPr>
              <a:t>kompenzace</a:t>
            </a:r>
          </a:p>
          <a:p>
            <a:pPr lvl="1"/>
            <a:endParaRPr lang="cs-CZ" sz="1500" dirty="0">
              <a:ea typeface="+mn-ea"/>
              <a:cs typeface="+mn-cs"/>
            </a:endParaRPr>
          </a:p>
          <a:p>
            <a:r>
              <a:rPr lang="cs-CZ" dirty="0" smtClean="0"/>
              <a:t>Správně-právní </a:t>
            </a:r>
          </a:p>
          <a:p>
            <a:pPr lvl="1"/>
            <a:r>
              <a:rPr lang="cs-CZ" sz="1500" dirty="0"/>
              <a:t>prevence regulatorní na straně pachatele i poškozeného</a:t>
            </a:r>
          </a:p>
          <a:p>
            <a:pPr lvl="1"/>
            <a:r>
              <a:rPr lang="cs-CZ" sz="1500" dirty="0"/>
              <a:t>prevence individuální na straně pachatele</a:t>
            </a:r>
          </a:p>
          <a:p>
            <a:pPr lvl="1"/>
            <a:r>
              <a:rPr lang="cs-CZ" sz="1500" dirty="0"/>
              <a:t>retribuce 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Trestně-právní </a:t>
            </a:r>
          </a:p>
          <a:p>
            <a:pPr lvl="1"/>
            <a:r>
              <a:rPr lang="cs-CZ" sz="1500" dirty="0"/>
              <a:t>prevence regulatorní i individuální na straně pachatele</a:t>
            </a:r>
          </a:p>
          <a:p>
            <a:pPr lvl="1"/>
            <a:r>
              <a:rPr lang="cs-CZ" sz="1500" dirty="0"/>
              <a:t>retribuce a izolace</a:t>
            </a:r>
          </a:p>
          <a:p>
            <a:pPr lvl="1"/>
            <a:r>
              <a:rPr lang="cs-CZ" sz="1500" dirty="0"/>
              <a:t>satisfakce</a:t>
            </a:r>
          </a:p>
          <a:p>
            <a:pPr lvl="1"/>
            <a:endParaRPr lang="en-US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405057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Systém ochrany spotřebitele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Důraz na prevenci </a:t>
            </a:r>
          </a:p>
          <a:p>
            <a:pPr lvl="1"/>
            <a:r>
              <a:rPr lang="cs-CZ" sz="1500" dirty="0">
                <a:ea typeface="+mn-ea"/>
                <a:cs typeface="+mn-cs"/>
              </a:rPr>
              <a:t>primárně - regulatorní prevence (nastavit právní úpravu tak, aby k páchání deliktů nemohlo docházet)</a:t>
            </a:r>
            <a:endParaRPr lang="cs-CZ" sz="1350" dirty="0">
              <a:ea typeface="+mn-ea"/>
              <a:cs typeface="+mn-cs"/>
            </a:endParaRPr>
          </a:p>
          <a:p>
            <a:pPr lvl="1"/>
            <a:r>
              <a:rPr lang="cs-CZ" sz="1500" dirty="0">
                <a:ea typeface="+mn-ea"/>
                <a:cs typeface="+mn-cs"/>
              </a:rPr>
              <a:t>sekundárně – individuální prevence (kontroly ČOI, informovanost spotřebitele, pomoc spotřebitelských spolků atd.)</a:t>
            </a:r>
          </a:p>
          <a:p>
            <a:pPr lvl="1"/>
            <a:r>
              <a:rPr lang="cs-CZ" sz="1500" dirty="0">
                <a:ea typeface="+mn-ea"/>
                <a:cs typeface="+mn-cs"/>
              </a:rPr>
              <a:t>terciárně – kompenzace a správně-právní postih</a:t>
            </a:r>
          </a:p>
          <a:p>
            <a:pPr lvl="1"/>
            <a:r>
              <a:rPr lang="cs-CZ" sz="1500" dirty="0">
                <a:ea typeface="+mn-ea"/>
                <a:cs typeface="+mn-cs"/>
              </a:rPr>
              <a:t>kvartérně – trestně-právní postih  </a:t>
            </a:r>
          </a:p>
          <a:p>
            <a:pPr lvl="1"/>
            <a:endParaRPr lang="cs-CZ" sz="1500" dirty="0">
              <a:ea typeface="+mn-ea"/>
              <a:cs typeface="+mn-cs"/>
            </a:endParaRPr>
          </a:p>
          <a:p>
            <a:pPr marL="257175" lvl="1" indent="-257175"/>
            <a:r>
              <a:rPr lang="cs-CZ" sz="1800" dirty="0">
                <a:ea typeface="+mn-ea"/>
                <a:cs typeface="+mn-cs"/>
              </a:rPr>
              <a:t>Pluralita odpovědnostních vztahů</a:t>
            </a:r>
          </a:p>
          <a:p>
            <a:pPr lvl="1"/>
            <a:r>
              <a:rPr lang="cs-CZ" sz="1500" dirty="0">
                <a:ea typeface="+mn-ea"/>
                <a:cs typeface="+mn-cs"/>
              </a:rPr>
              <a:t>vychází z plurality funkcí </a:t>
            </a:r>
          </a:p>
          <a:p>
            <a:pPr lvl="1"/>
            <a:r>
              <a:rPr lang="cs-CZ" sz="1500" dirty="0">
                <a:ea typeface="+mn-ea"/>
                <a:cs typeface="+mn-cs"/>
              </a:rPr>
              <a:t>kompenzace se realizuje jinak, než represe, atd.    </a:t>
            </a:r>
          </a:p>
          <a:p>
            <a:pPr lvl="1"/>
            <a:endParaRPr lang="cs-CZ" sz="1500" dirty="0">
              <a:ea typeface="+mn-ea"/>
              <a:cs typeface="+mn-cs"/>
            </a:endParaRPr>
          </a:p>
          <a:p>
            <a:pPr lvl="1"/>
            <a:endParaRPr lang="en-US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743700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Trestní vs. </a:t>
            </a:r>
            <a:r>
              <a:rPr lang="cs-CZ" dirty="0" err="1" smtClean="0"/>
              <a:t>správněprávní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§ 12 odst. 2 </a:t>
            </a:r>
            <a:r>
              <a:rPr lang="cs-CZ" dirty="0" err="1" smtClean="0"/>
              <a:t>TrZ</a:t>
            </a:r>
            <a:endParaRPr lang="cs-CZ" dirty="0" smtClean="0"/>
          </a:p>
          <a:p>
            <a:pPr lvl="1" algn="just"/>
            <a:r>
              <a:rPr lang="cs-CZ" sz="1500" dirty="0"/>
              <a:t>„</a:t>
            </a:r>
            <a:r>
              <a:rPr lang="cs-CZ" sz="1500" i="1" dirty="0"/>
              <a:t>Trestní odpovědnost pachatele a trestněprávní důsledky s ní spojené lze uplatňovat jen ve společensky škodlivých případech, ve kterých nepostačí uplatnění odpovědnosti </a:t>
            </a:r>
            <a:r>
              <a:rPr lang="cs-CZ" sz="1500" b="1" i="1" dirty="0"/>
              <a:t>podle jiného právního předpisu</a:t>
            </a:r>
            <a:r>
              <a:rPr lang="cs-CZ" sz="1500" dirty="0"/>
              <a:t>.“ 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Blízké funkce </a:t>
            </a:r>
          </a:p>
          <a:p>
            <a:pPr lvl="1"/>
            <a:r>
              <a:rPr lang="cs-CZ" sz="1500" i="1" dirty="0"/>
              <a:t>Ne bis in </a:t>
            </a:r>
            <a:r>
              <a:rPr lang="cs-CZ" sz="1500" i="1" dirty="0" err="1"/>
              <a:t>idem</a:t>
            </a:r>
            <a:r>
              <a:rPr lang="cs-CZ" sz="1500" dirty="0"/>
              <a:t> připadá v úvahu </a:t>
            </a:r>
          </a:p>
          <a:p>
            <a:pPr lvl="1"/>
            <a:r>
              <a:rPr lang="cs-CZ" sz="1500" dirty="0"/>
              <a:t>tzv. </a:t>
            </a:r>
            <a:r>
              <a:rPr lang="cs-CZ" sz="1500" dirty="0" err="1"/>
              <a:t>Engelova</a:t>
            </a:r>
            <a:r>
              <a:rPr lang="cs-CZ" sz="1500" dirty="0"/>
              <a:t> kriteria (</a:t>
            </a:r>
            <a:r>
              <a:rPr lang="cs-CZ" sz="1500" dirty="0" err="1"/>
              <a:t>Engel</a:t>
            </a:r>
            <a:r>
              <a:rPr lang="cs-CZ" sz="1500" dirty="0"/>
              <a:t> proti Nizozemí ESLP)</a:t>
            </a:r>
          </a:p>
          <a:p>
            <a:pPr lvl="2"/>
            <a:r>
              <a:rPr lang="cs-CZ" sz="1350" dirty="0"/>
              <a:t>systematizace v domácím právu;</a:t>
            </a:r>
          </a:p>
          <a:p>
            <a:pPr lvl="2"/>
            <a:r>
              <a:rPr lang="cs-CZ" sz="1350" dirty="0"/>
              <a:t>povaha a závažnost delikt;</a:t>
            </a:r>
          </a:p>
          <a:p>
            <a:pPr lvl="2"/>
            <a:r>
              <a:rPr lang="cs-CZ" sz="1350" dirty="0"/>
              <a:t>závažnost sankce a jejích dopadů.</a:t>
            </a:r>
          </a:p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962699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Obecně k zásadě </a:t>
            </a:r>
            <a:r>
              <a:rPr lang="cs-CZ" i="1" dirty="0" smtClean="0"/>
              <a:t>ne bis in </a:t>
            </a:r>
            <a:r>
              <a:rPr lang="cs-CZ" i="1" dirty="0" err="1" smtClean="0"/>
              <a:t>idem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8 </a:t>
            </a:r>
            <a:r>
              <a:rPr lang="en-GB" dirty="0" err="1" smtClean="0"/>
              <a:t>Tdo</a:t>
            </a:r>
            <a:r>
              <a:rPr lang="en-GB" dirty="0" smtClean="0"/>
              <a:t> 397/2012</a:t>
            </a:r>
            <a:endParaRPr lang="cs-CZ" dirty="0" smtClean="0"/>
          </a:p>
          <a:p>
            <a:pPr algn="just">
              <a:buNone/>
            </a:pPr>
            <a:r>
              <a:rPr lang="cs-CZ" sz="1350" i="1" dirty="0"/>
              <a:t>	Zákaz dvojího stíhání a potrestání vyplývající ze zásady „ne bis in </a:t>
            </a:r>
            <a:r>
              <a:rPr lang="cs-CZ" sz="1350" i="1" dirty="0" err="1"/>
              <a:t>idem</a:t>
            </a:r>
            <a:r>
              <a:rPr lang="cs-CZ" sz="1350" i="1" dirty="0"/>
              <a:t>“ v podobě vymezené Úmluvou se tedy uplatní ve čtyřech typově odlišných situacích:</a:t>
            </a:r>
            <a:br>
              <a:rPr lang="cs-CZ" sz="1350" i="1" dirty="0"/>
            </a:br>
            <a:r>
              <a:rPr lang="cs-CZ" sz="1350" i="1" dirty="0"/>
              <a:t>- osobu, jejíž trestní stíhání pro určitý čin již meritorně skončilo, </a:t>
            </a:r>
            <a:r>
              <a:rPr lang="cs-CZ" sz="1350" b="1" i="1" dirty="0"/>
              <a:t>není možné pro týž čin znovu trestně stíhat </a:t>
            </a:r>
            <a:r>
              <a:rPr lang="cs-CZ" sz="1350" i="1" dirty="0"/>
              <a:t>a </a:t>
            </a:r>
            <a:r>
              <a:rPr lang="cs-CZ" sz="1350" b="1" i="1" dirty="0"/>
              <a:t>potrestat</a:t>
            </a:r>
            <a:r>
              <a:rPr lang="cs-CZ" sz="1350" i="1" dirty="0"/>
              <a:t>, a to bez ohledu na to, zda je v daném činu nově spatřován stejný trestný čin jako v dřívějším trestním řízení nebo jiný trestný čin, </a:t>
            </a:r>
            <a:br>
              <a:rPr lang="cs-CZ" sz="1350" i="1" dirty="0"/>
            </a:br>
            <a:r>
              <a:rPr lang="cs-CZ" sz="1350" i="1" dirty="0"/>
              <a:t>- proti osobě, jejíž trestní stíhání pro určitý čin již meritorně skončilo, není možné </a:t>
            </a:r>
            <a:r>
              <a:rPr lang="cs-CZ" sz="1350" b="1" i="1" dirty="0"/>
              <a:t>pro týž čin vést přestupkové řízení a postihnout jí </a:t>
            </a:r>
            <a:r>
              <a:rPr lang="cs-CZ" sz="1350" i="1" dirty="0"/>
              <a:t>za takový čin znovu a tentokrát jej kvalifikovat jako přestupek, zatímco předtím byl takový čin kvalifikován jako trestný čin,</a:t>
            </a:r>
            <a:br>
              <a:rPr lang="cs-CZ" sz="1350" i="1" dirty="0"/>
            </a:br>
            <a:endParaRPr lang="cs-CZ" sz="1350" i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078041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Obecně k zásadě </a:t>
            </a:r>
            <a:r>
              <a:rPr lang="cs-CZ" i="1" dirty="0" smtClean="0"/>
              <a:t>ne bis in </a:t>
            </a:r>
            <a:r>
              <a:rPr lang="cs-CZ" i="1" dirty="0" err="1" smtClean="0"/>
              <a:t>idem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8 </a:t>
            </a:r>
            <a:r>
              <a:rPr lang="en-GB" dirty="0" err="1" smtClean="0"/>
              <a:t>Tdo</a:t>
            </a:r>
            <a:r>
              <a:rPr lang="en-GB" dirty="0" smtClean="0"/>
              <a:t> 397/2012</a:t>
            </a:r>
            <a:endParaRPr lang="cs-CZ" dirty="0" smtClean="0"/>
          </a:p>
          <a:p>
            <a:pPr algn="just">
              <a:buNone/>
            </a:pPr>
            <a:r>
              <a:rPr lang="cs-CZ" sz="1350" i="1" dirty="0"/>
              <a:t>	- proti osobě, </a:t>
            </a:r>
            <a:r>
              <a:rPr lang="cs-CZ" sz="1350" b="1" i="1" dirty="0"/>
              <a:t>jejíž přestupkové řízení </a:t>
            </a:r>
            <a:r>
              <a:rPr lang="cs-CZ" sz="1350" i="1" dirty="0"/>
              <a:t>před příslušným správním orgánem pro určitý čin </a:t>
            </a:r>
            <a:r>
              <a:rPr lang="cs-CZ" sz="1350" b="1" i="1" dirty="0"/>
              <a:t>již skončilo meritorním rozhodnutím, nelze vést další přestupkové řízení </a:t>
            </a:r>
            <a:r>
              <a:rPr lang="cs-CZ" sz="1350" i="1" dirty="0"/>
              <a:t>pro týž čin  a znovu jí za něj postihnout, byť by tento čin byl po právní stránce kvalifikován jako jiný přestupek než v prvním případě, </a:t>
            </a:r>
            <a:br>
              <a:rPr lang="cs-CZ" sz="1350" i="1" dirty="0"/>
            </a:br>
            <a:r>
              <a:rPr lang="cs-CZ" sz="1350" i="1" dirty="0"/>
              <a:t>- osobu, </a:t>
            </a:r>
            <a:r>
              <a:rPr lang="cs-CZ" sz="1350" b="1" i="1" dirty="0"/>
              <a:t>jejíž přestupkové řízení pro určitý čin již meritorně skončilo </a:t>
            </a:r>
            <a:r>
              <a:rPr lang="cs-CZ" sz="1350" i="1" dirty="0"/>
              <a:t>rozhodnutím příslušného správního orgánu, </a:t>
            </a:r>
            <a:r>
              <a:rPr lang="cs-CZ" sz="1350" b="1" i="1" dirty="0"/>
              <a:t>není možné pro týž čin trestně stíhat a odsoudit ji</a:t>
            </a:r>
            <a:r>
              <a:rPr lang="cs-CZ" sz="1350" i="1" dirty="0"/>
              <a:t>, byť by byl nově tento čin kvalifikován jako trestný čin, zatímco v již skončeném přestupkovém řízení byl kvalifikován jako přestupek.</a:t>
            </a:r>
          </a:p>
          <a:p>
            <a:pPr>
              <a:buNone/>
            </a:pPr>
            <a:r>
              <a:rPr lang="cs-CZ" sz="1350" i="1" dirty="0"/>
              <a:t/>
            </a:r>
            <a:br>
              <a:rPr lang="cs-CZ" sz="1350" i="1" dirty="0"/>
            </a:br>
            <a:endParaRPr lang="cs-CZ" sz="1350" i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761017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Disciplinární delikt vs. trestní delikt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 </a:t>
            </a:r>
            <a:r>
              <a:rPr lang="cs-CZ" dirty="0" err="1" smtClean="0"/>
              <a:t>Skno</a:t>
            </a:r>
            <a:r>
              <a:rPr lang="cs-CZ" dirty="0" smtClean="0"/>
              <a:t> 1/2007</a:t>
            </a:r>
          </a:p>
          <a:p>
            <a:pPr algn="just">
              <a:buNone/>
            </a:pPr>
            <a:r>
              <a:rPr lang="cs-CZ" sz="1350" i="1" dirty="0"/>
              <a:t>	Souběh postihů za skutek, který je současně kárným proviněním i trestným činem, řeší § 15 odst. 2 zák. č. 7/2002 Sb. tak, že </a:t>
            </a:r>
            <a:r>
              <a:rPr lang="cs-CZ" sz="1350" b="1" i="1" dirty="0"/>
              <a:t>je možný za předpokladu, že postih v trestním řízení není dostatečný</a:t>
            </a:r>
            <a:r>
              <a:rPr lang="cs-CZ" sz="1350" i="1" dirty="0"/>
              <a:t>. V takovém případě nemůže jít o porušení uvedené zásady již se zřetelem na odlišné vymezení skutkových podstat trestných činů podvodu a porušování autorských práv [§ 250 odst. 1 a § 152 odst. 1, odst. 2 b) </a:t>
            </a:r>
            <a:r>
              <a:rPr lang="cs-CZ" sz="1350" i="1" dirty="0" err="1"/>
              <a:t>tr</a:t>
            </a:r>
            <a:r>
              <a:rPr lang="cs-CZ" sz="1350" i="1" dirty="0"/>
              <a:t>. zák.] a skutkové podstaty kárného provinění (§ 87 zák. č. 6/2002 Sb.), jakož i s ohledem na rozdílné důrazy v ochraně zájmů reprezentované postihem při narovnání v trestním řízení a postihem při uložení kárného opatření.[…] [Š]</a:t>
            </a:r>
            <a:r>
              <a:rPr lang="cs-CZ" sz="1350" i="1" dirty="0" err="1"/>
              <a:t>lo</a:t>
            </a:r>
            <a:r>
              <a:rPr lang="cs-CZ" sz="1350" i="1" dirty="0"/>
              <a:t> v daném případě v rovině trestní odpovědnosti </a:t>
            </a:r>
            <a:r>
              <a:rPr lang="cs-CZ" sz="1350" b="1" i="1" dirty="0"/>
              <a:t>zejména o porušení zájmů soukromých</a:t>
            </a:r>
            <a:r>
              <a:rPr lang="cs-CZ" sz="1350" i="1" dirty="0"/>
              <a:t>, reprezentovaných normami autorského práva, a jen méně závažnou částí trestního jednání obviněných došlo k porušení obecných zájmů, vyjádřených v zájmu na ochranu vlastnictví. Naproti tomu v rovině kárné odpovědnosti soudce je </a:t>
            </a:r>
            <a:r>
              <a:rPr lang="cs-CZ" sz="1350" b="1" i="1" dirty="0"/>
              <a:t>kárným proviněním dotčen především veřejný (obecný, společenský) zájem</a:t>
            </a:r>
            <a:r>
              <a:rPr lang="cs-CZ" sz="1350" i="1" dirty="0"/>
              <a:t>, jež je vyjádřen již ve skutkové podstatě kárného provinění[…]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6370226"/>
      </p:ext>
    </p:extLst>
  </p:cSld>
  <p:clrMapOvr>
    <a:masterClrMapping/>
  </p:clrMapOvr>
</p:sld>
</file>

<file path=ppt/theme/theme1.xml><?xml version="1.0" encoding="utf-8"?>
<a:theme xmlns:a="http://schemas.openxmlformats.org/drawingml/2006/main" name="mu_sablona_4×3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law_sablona_16×9_cz</Template>
  <TotalTime>497</TotalTime>
  <Words>1842</Words>
  <Application>Microsoft Office PowerPoint</Application>
  <PresentationFormat>Předvádění na obrazovce (16:9)</PresentationFormat>
  <Paragraphs>308</Paragraphs>
  <Slides>35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39" baseType="lpstr">
      <vt:lpstr>Arial</vt:lpstr>
      <vt:lpstr>Tahoma</vt:lpstr>
      <vt:lpstr>Wingdings</vt:lpstr>
      <vt:lpstr>mu_sablona_4×3_cz</vt:lpstr>
      <vt:lpstr>Ochrana spotřebitele Trestněprávní aspekty ochrany spotřebitele </vt:lpstr>
      <vt:lpstr>Struktura přednášky</vt:lpstr>
      <vt:lpstr>Obecná východiska</vt:lpstr>
      <vt:lpstr>Systém ochrany spotřebitele </vt:lpstr>
      <vt:lpstr>Systém ochrany spotřebitele </vt:lpstr>
      <vt:lpstr>Trestní vs. správněprávní</vt:lpstr>
      <vt:lpstr>Obecně k zásadě ne bis in idem</vt:lpstr>
      <vt:lpstr>Obecně k zásadě ne bis in idem</vt:lpstr>
      <vt:lpstr>Disciplinární delikt vs. trestní delikt</vt:lpstr>
      <vt:lpstr>Správní delikt vs. trestní delikt</vt:lpstr>
      <vt:lpstr>Kárný delikt vs. trestní delikt</vt:lpstr>
      <vt:lpstr>Finančněprávní vs. trestní delikt</vt:lpstr>
      <vt:lpstr>Finančněprávní vs. trestní delikt</vt:lpstr>
      <vt:lpstr>Trestní vs. občanskoprávní</vt:lpstr>
      <vt:lpstr>Ne bis in idem tr. a civ. deliktů?</vt:lpstr>
      <vt:lpstr>Ne bis in idem tr. a civ. deliktů?</vt:lpstr>
      <vt:lpstr>Relevantní spotřebitelské chráněné zájmy dle trestního zákoníku</vt:lpstr>
      <vt:lpstr>Dle „spotřebitelské specifičnosti“</vt:lpstr>
      <vt:lpstr>TČ chránící výlučně spotřebitele</vt:lpstr>
      <vt:lpstr>TČ chránící pravidelně spotřebitele</vt:lpstr>
      <vt:lpstr>TČ chránící spotřebitele nespecificky </vt:lpstr>
      <vt:lpstr>Spotřebitel v trestním řízení</vt:lpstr>
      <vt:lpstr>Spotřebitel jako poškozený </vt:lpstr>
      <vt:lpstr>Nárok poškozeného v tr. řízení</vt:lpstr>
      <vt:lpstr>Spotřebitel jako oběť </vt:lpstr>
      <vt:lpstr>Zvlášť zranitelná oběť</vt:lpstr>
      <vt:lpstr>Kriminologické aspekty</vt:lpstr>
      <vt:lpstr>Kriminologické aspekty - hypotézy</vt:lpstr>
      <vt:lpstr>Vysoká míra latence – důvody hypotézy</vt:lpstr>
      <vt:lpstr>Egoobranné mechanismy zabraňující ohlášení</vt:lpstr>
      <vt:lpstr>Absence kvalifikované pomoci</vt:lpstr>
      <vt:lpstr>Nedůvěra ve vymahatelnost práva</vt:lpstr>
      <vt:lpstr>Nezájem orgánů veřejné moci – důvody hypotézy</vt:lpstr>
      <vt:lpstr>Nedostatečná spolupráce– důvody hypotézy</vt:lpstr>
      <vt:lpstr>  Děkuji Vám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Trestní právo I. – I. seminář  Úvodní výklady</dc:title>
  <dc:creator>Admin</dc:creator>
  <cp:lastModifiedBy>Provazník Jan</cp:lastModifiedBy>
  <cp:revision>34</cp:revision>
  <cp:lastPrinted>1601-01-01T00:00:00Z</cp:lastPrinted>
  <dcterms:created xsi:type="dcterms:W3CDTF">2018-02-25T17:33:10Z</dcterms:created>
  <dcterms:modified xsi:type="dcterms:W3CDTF">2018-11-20T14:17:17Z</dcterms:modified>
</cp:coreProperties>
</file>