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5"/>
  </p:notesMasterIdLst>
  <p:sldIdLst>
    <p:sldId id="256" r:id="rId2"/>
    <p:sldId id="269" r:id="rId3"/>
    <p:sldId id="290" r:id="rId4"/>
    <p:sldId id="264" r:id="rId5"/>
    <p:sldId id="271" r:id="rId6"/>
    <p:sldId id="272" r:id="rId7"/>
    <p:sldId id="273" r:id="rId8"/>
    <p:sldId id="274" r:id="rId9"/>
    <p:sldId id="289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8" r:id="rId21"/>
    <p:sldId id="287" r:id="rId22"/>
    <p:sldId id="286" r:id="rId23"/>
    <p:sldId id="270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1886" autoAdjust="0"/>
  </p:normalViewPr>
  <p:slideViewPr>
    <p:cSldViewPr>
      <p:cViewPr varScale="1">
        <p:scale>
          <a:sx n="79" d="100"/>
          <a:sy n="79" d="100"/>
        </p:scale>
        <p:origin x="157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4002F-3515-492F-85C9-46B7BEBDED84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BEB74D-4B50-4715-9114-4B05BFFEE4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951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https://ec.europa.eu/digital-single-market/en/telecoms-rules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EB74D-4B50-4715-9114-4B05BFFEE47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724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EB74D-4B50-4715-9114-4B05BFFEE47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675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EB74D-4B50-4715-9114-4B05BFFEE47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618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EB74D-4B50-4715-9114-4B05BFFEE47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67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EB74D-4B50-4715-9114-4B05BFFEE47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67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EB74D-4B50-4715-9114-4B05BFFEE47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67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EB74D-4B50-4715-9114-4B05BFFEE47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675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EB74D-4B50-4715-9114-4B05BFFEE47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675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EB74D-4B50-4715-9114-4B05BFFEE47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675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EB74D-4B50-4715-9114-4B05BFFEE47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67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EB74D-4B50-4715-9114-4B05BFFEE47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67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A0BA-067D-4158-AC16-43548B613D8F}" type="datetime1">
              <a:rPr lang="cs-CZ" smtClean="0"/>
              <a:t>02.12.2019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7DA0-18F8-434B-83DA-F4633785CFE2}" type="datetime1">
              <a:rPr lang="cs-CZ" smtClean="0"/>
              <a:t>02.12.2019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99CF-AD89-4DDA-A7FE-AE765EB27747}" type="datetime1">
              <a:rPr lang="cs-CZ" smtClean="0"/>
              <a:t>02.12.2019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A5E7-D42A-4E96-9EB0-8E56B2253F55}" type="datetime1">
              <a:rPr lang="cs-CZ" smtClean="0"/>
              <a:t>02.12.2019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D0E77-0273-48B5-82DB-6773179EB7C6}" type="datetime1">
              <a:rPr lang="cs-CZ" smtClean="0"/>
              <a:t>02.12.2019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EF860-1A8E-4C15-A395-E78FCAE044BA}" type="datetime1">
              <a:rPr lang="cs-CZ" smtClean="0"/>
              <a:t>02.12.2019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F99D-F761-427E-AEAA-3D78293FF1EA}" type="datetime1">
              <a:rPr lang="cs-CZ" smtClean="0"/>
              <a:t>02.12.2019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80E00-955E-46CC-BD90-F5A1D9A981D5}" type="datetime1">
              <a:rPr lang="cs-CZ" smtClean="0"/>
              <a:t>02.12.2019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0655-6CB6-482A-B3F0-801CD1ADBA52}" type="datetime1">
              <a:rPr lang="cs-CZ" smtClean="0"/>
              <a:t>02.12.2019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9F14A-E0A3-4EFB-AE75-842D4DB5F396}" type="datetime1">
              <a:rPr lang="cs-CZ" smtClean="0"/>
              <a:t>02.12.2019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7F970-06C0-4014-85EB-6F127FF5F240}" type="datetime1">
              <a:rPr lang="cs-CZ" smtClean="0"/>
              <a:t>02.12.2019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6A0F733-1926-425C-96BC-D19B265D9A27}" type="datetime1">
              <a:rPr lang="cs-CZ" smtClean="0"/>
              <a:t>02.12.2019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3B2D58D-B62B-4028-92B1-AF4E933F966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pektrum.ctu.cz/kmitoct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tu.cz/pece-o-osoby-se-zvlastnimi-socialnimi-potrebami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tu.cz/vyhledavaci-databaze/srovnavaci-prehled-cen-a-podminek/cenovy-barometr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S030859611730040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tu.cz/cs/download/datovy_provoz/rizeni_datoveho_provozu_obecna_pravidla-doporuceni_19_12_2013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journals.muni.cz/revue/article/view/12009/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tpoint.cz/ctu/clanky/?i=jim-jednotne-informacni-misto-1192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tu.cz/rozhodovani-sporu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tu.cz/spory-o-penezite-plneni-podle-ss-129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EN/TXT/?qid=1575282500018&amp;uri=LEGISSUM:l24216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ur-lex.europa.eu/legal-content/CS/TXT/?uri=celex:32014L0061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tu.cz/vyhlask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tu.cz/vyhledavaci-databaze/prehled-oznamenych-rozhrani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ews.cz/na-frekvencich-prvni-ceske-mobilni-site-mozna-pobezi-lte-o2-chce-vypnout-cdma/" TargetMode="External"/><Relationship Id="rId2" Type="http://schemas.openxmlformats.org/officeDocument/2006/relationships/hyperlink" Target="https://technet.idnes.cz/t-mobile-a-sit-internetu-veci-narrow-band-iot-nb-iot-f87-/kratke-zpravy.aspx?c=A171212_140857_tec-kratke-zpravy_vs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tu.cz/vyhledavaci-databaze/evidence-podnikatelu-v-elektronickych-komunikacich-podle-vseobecneho-opravneni?form_build_id=form-MhbtmVOWLbcyxb650zf8BrDYZmQ0NbqpgH9l_ucclwY&amp;form_id=evidence_podnikatelu_podle_vseobecneho_opravneni_search_form&amp;name=simplecell&amp;ico=&amp;city=&amp;street=&amp;public_com_network=0&amp;public_com_service=0&amp;private_com_service=0&amp;territorial_scope=0&amp;certificate_number=&amp;search_fieldset_submit=Hledat" TargetMode="External"/><Relationship Id="rId4" Type="http://schemas.openxmlformats.org/officeDocument/2006/relationships/hyperlink" Target="https://vyvoj.hw.cz/lte-m-a-nb-iot-vyhody-a-nevyhody-integrac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052737"/>
            <a:ext cx="7543800" cy="1872208"/>
          </a:xfrm>
        </p:spPr>
        <p:txBody>
          <a:bodyPr>
            <a:normAutofit/>
          </a:bodyPr>
          <a:lstStyle/>
          <a:p>
            <a:pPr algn="ctr"/>
            <a:r>
              <a:rPr lang="cs-CZ" sz="3200" b="1"/>
              <a:t>Elektronické komunikace</a:t>
            </a:r>
            <a:endParaRPr lang="cs-CZ" sz="3600" b="1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5301208"/>
            <a:ext cx="7632848" cy="1354832"/>
          </a:xfrm>
        </p:spPr>
        <p:txBody>
          <a:bodyPr>
            <a:normAutofit/>
          </a:bodyPr>
          <a:lstStyle/>
          <a:p>
            <a:r>
              <a:rPr lang="cs-CZ"/>
              <a:t>Matěj Myška					3.12.2019</a:t>
            </a:r>
          </a:p>
          <a:p>
            <a:r>
              <a:rPr lang="cs-CZ"/>
              <a:t>František Kasl				MV846K</a:t>
            </a:r>
          </a:p>
        </p:txBody>
      </p:sp>
    </p:spTree>
    <p:extLst>
      <p:ext uri="{BB962C8B-B14F-4D97-AF65-F5344CB8AC3E}">
        <p14:creationId xmlns:p14="http://schemas.microsoft.com/office/powerpoint/2010/main" val="1879884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Český telekomunikační úřad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24000"/>
            <a:ext cx="7211144" cy="5001344"/>
          </a:xfrm>
        </p:spPr>
        <p:txBody>
          <a:bodyPr>
            <a:normAutofit fontScale="77500" lnSpcReduction="20000"/>
          </a:bodyPr>
          <a:lstStyle/>
          <a:p>
            <a:r>
              <a:rPr lang="cs-CZ"/>
              <a:t>nezávislý </a:t>
            </a:r>
            <a:r>
              <a:rPr lang="cs-CZ" b="1"/>
              <a:t>ústřední správní úřad</a:t>
            </a:r>
            <a:endParaRPr lang="cs-CZ"/>
          </a:p>
          <a:p>
            <a:r>
              <a:rPr lang="cs-CZ"/>
              <a:t>působnost i v zákoně o poštovních službách / o ochraně některých služeb v oblasti rádio. a tel. vysílání </a:t>
            </a:r>
          </a:p>
          <a:p>
            <a:r>
              <a:rPr lang="cs-CZ"/>
              <a:t>analýzy, evidence provozovatelů, stanovuje čisté náklady na poskytování a zajišťování základních služeb</a:t>
            </a:r>
          </a:p>
          <a:p>
            <a:r>
              <a:rPr lang="cs-CZ"/>
              <a:t>rozhodovací pravomoc, dohlíží na provozovatele, regulační</a:t>
            </a:r>
          </a:p>
          <a:p>
            <a:r>
              <a:rPr lang="cs-CZ"/>
              <a:t>správa kmitočtového spektra </a:t>
            </a:r>
          </a:p>
          <a:p>
            <a:pPr lvl="1"/>
            <a:r>
              <a:rPr lang="cs-CZ"/>
              <a:t>§15-26 = rozdělení pásem + využití + vydávání oprávnění k využívání rád.kmitočtů, výběrové řízení…</a:t>
            </a:r>
          </a:p>
          <a:p>
            <a:pPr lvl="2"/>
            <a:r>
              <a:rPr lang="cs-CZ">
                <a:hlinkClick r:id="rId3"/>
              </a:rPr>
              <a:t>rozdělení pásma kmitočtů</a:t>
            </a:r>
            <a:endParaRPr lang="cs-CZ"/>
          </a:p>
          <a:p>
            <a:pPr lvl="1"/>
            <a:r>
              <a:rPr lang="cs-CZ"/>
              <a:t>§ 16a zásada tech.neutrality</a:t>
            </a:r>
          </a:p>
          <a:p>
            <a:r>
              <a:rPr lang="cs-CZ"/>
              <a:t>správa čísel </a:t>
            </a:r>
          </a:p>
          <a:p>
            <a:pPr lvl="1"/>
            <a:r>
              <a:rPr lang="cs-CZ"/>
              <a:t>číslovací plány – oprávnění k využívání čísel (§28)</a:t>
            </a:r>
          </a:p>
          <a:p>
            <a:pPr lvl="1"/>
            <a:r>
              <a:rPr lang="cs-CZ"/>
              <a:t>evropská konference poštovních a telekomunikačních správ</a:t>
            </a:r>
          </a:p>
          <a:p>
            <a:pPr lvl="1"/>
            <a:r>
              <a:rPr lang="cs-CZ"/>
              <a:t>zlomyslné volání na čísla tísňového volání – opakovaně =&gt; podnikatel povinen číslo vyblokovat jinak pokuta (§33)</a:t>
            </a:r>
          </a:p>
          <a:p>
            <a:pPr lvl="1"/>
            <a:r>
              <a:rPr lang="cs-CZ"/>
              <a:t>přenositelnost čísel (§34)</a:t>
            </a:r>
          </a:p>
          <a:p>
            <a:pPr lvl="2"/>
            <a:r>
              <a:rPr lang="cs-CZ" b="1"/>
              <a:t>novela 311/2019</a:t>
            </a:r>
            <a:r>
              <a:rPr lang="cs-CZ"/>
              <a:t> – zvýšení konkurence</a:t>
            </a:r>
          </a:p>
          <a:p>
            <a:pPr lvl="2"/>
            <a:r>
              <a:rPr lang="cs-CZ"/>
              <a:t>zkrácení lhůty pro zánik smlouvy v případě přechodu mezi operátory, a to na 2 dny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338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Univerzální služba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211144" cy="4925144"/>
          </a:xfrm>
        </p:spPr>
        <p:txBody>
          <a:bodyPr>
            <a:normAutofit fontScale="85000" lnSpcReduction="20000"/>
          </a:bodyPr>
          <a:lstStyle/>
          <a:p>
            <a:r>
              <a:rPr lang="cs-CZ"/>
              <a:t>přístup k telefonním číslům a službám el.kom u veřejně dostupné služby (§35)</a:t>
            </a:r>
          </a:p>
          <a:p>
            <a:pPr lvl="1"/>
            <a:r>
              <a:rPr lang="cs-CZ"/>
              <a:t>možnost dovolat se na čísla v EU a na přístup ke službám, povinnost informovat o cenách služeb</a:t>
            </a:r>
          </a:p>
          <a:p>
            <a:r>
              <a:rPr lang="cs-CZ"/>
              <a:t>§38-50 univerzální služba </a:t>
            </a:r>
          </a:p>
          <a:p>
            <a:pPr lvl="1"/>
            <a:r>
              <a:rPr lang="cs-CZ"/>
              <a:t>ČTÚ uloží jen pokud nezajišťuje dostatečně trh =&gt; podnikatel má nárok na hrazení čistých nákladů (§48)</a:t>
            </a:r>
          </a:p>
          <a:p>
            <a:pPr lvl="1"/>
            <a:r>
              <a:rPr lang="cs-CZ"/>
              <a:t>základem = poskytnout uživateli na jeho žádost připojení </a:t>
            </a:r>
            <a:r>
              <a:rPr lang="cs-CZ" b="1"/>
              <a:t>přiměřené kvality</a:t>
            </a:r>
            <a:r>
              <a:rPr lang="cs-CZ"/>
              <a:t> (§47) k veřejné tel.síti v pevném míst </a:t>
            </a:r>
            <a:r>
              <a:rPr lang="cs-CZ" b="1"/>
              <a:t>za dostupnou cenu</a:t>
            </a:r>
            <a:r>
              <a:rPr lang="cs-CZ"/>
              <a:t> (§46)/ povinnost vydávat „zlaté stránky“ / provozovat veřejné tel.automaty / </a:t>
            </a:r>
            <a:r>
              <a:rPr lang="cs-CZ" u="sng"/>
              <a:t>umožnění využívat službu </a:t>
            </a:r>
            <a:r>
              <a:rPr lang="cs-CZ" u="sng">
                <a:hlinkClick r:id="rId3"/>
              </a:rPr>
              <a:t>osobám se zvláštními sociálními či zdravotními potřebami</a:t>
            </a:r>
            <a:endParaRPr lang="cs-CZ"/>
          </a:p>
          <a:p>
            <a:r>
              <a:rPr lang="cs-CZ"/>
              <a:t>§51-53 – analýza trhu ČTÚ– zda je funkčně konkurenční x jinak uloží povinnost / významná tržní síla </a:t>
            </a:r>
          </a:p>
          <a:p>
            <a:endParaRPr lang="cs-CZ"/>
          </a:p>
          <a:p>
            <a:r>
              <a:rPr lang="de-DE"/>
              <a:t>SDEU, 5. května 2011, C‑543/09 - Deutsche Telekom</a:t>
            </a:r>
            <a:endParaRPr lang="cs-CZ"/>
          </a:p>
          <a:p>
            <a:r>
              <a:rPr lang="cs-CZ"/>
              <a:t>SDEU, 15. března 2017, C‑536/15 - Tele2 (Netherlands) a další</a:t>
            </a:r>
          </a:p>
          <a:p>
            <a:pPr lvl="1"/>
            <a:r>
              <a:rPr lang="cs-CZ"/>
              <a:t>přístup třetích stran k účastnickým seznamům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980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Regulace cen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211144" cy="4925144"/>
          </a:xfrm>
        </p:spPr>
        <p:txBody>
          <a:bodyPr>
            <a:normAutofit fontScale="70000" lnSpcReduction="20000"/>
          </a:bodyPr>
          <a:lstStyle/>
          <a:p>
            <a:r>
              <a:rPr lang="cs-CZ"/>
              <a:t>§54-60 </a:t>
            </a:r>
            <a:r>
              <a:rPr lang="cs-CZ" b="1"/>
              <a:t>regulace cen ČTÚ </a:t>
            </a:r>
            <a:r>
              <a:rPr lang="cs-CZ"/>
              <a:t>(!princip proporcionality) </a:t>
            </a:r>
          </a:p>
          <a:p>
            <a:pPr lvl="1"/>
            <a:r>
              <a:rPr lang="cs-CZ">
                <a:hlinkClick r:id="rId3"/>
              </a:rPr>
              <a:t>zveřejňování srovnávacích přehledů</a:t>
            </a:r>
            <a:endParaRPr lang="cs-CZ"/>
          </a:p>
          <a:p>
            <a:pPr lvl="1"/>
            <a:r>
              <a:rPr lang="cs-CZ"/>
              <a:t>nákladová orientovanost cen (efektní a účelné náklady + přiměřený zisk) – univerzální služba/významná tržní síla – musí prokázat na žádost ČTÚ (§60)</a:t>
            </a:r>
          </a:p>
          <a:p>
            <a:endParaRPr lang="pt-BR"/>
          </a:p>
          <a:p>
            <a:r>
              <a:rPr lang="pt-BR"/>
              <a:t>SDEU, 21. prosince 2016, C‑327/15 - TDC</a:t>
            </a:r>
          </a:p>
          <a:p>
            <a:r>
              <a:rPr lang="pl-PL" b="1"/>
              <a:t>SDEU, 6. října 2015, C‑508/14 - T-Mobile Czech Republic a Vodafone Czech Republic</a:t>
            </a:r>
          </a:p>
          <a:p>
            <a:pPr lvl="1"/>
            <a:r>
              <a:rPr lang="pl-PL"/>
              <a:t>zahrnutí přiměřeného zisku do nákladového stanovení cen</a:t>
            </a:r>
          </a:p>
          <a:p>
            <a:r>
              <a:rPr lang="pt-BR"/>
              <a:t>SDEU, 11. června 2015, C‑1/14 - Base Company a Mobistar</a:t>
            </a:r>
          </a:p>
          <a:p>
            <a:pPr lvl="1"/>
            <a:r>
              <a:rPr lang="cs-CZ"/>
              <a:t>limity zákonných možností regulace cen</a:t>
            </a:r>
          </a:p>
          <a:p>
            <a:r>
              <a:rPr lang="cs-CZ"/>
              <a:t>SDEU - 15. září 2016, C‑28/15 - Koninklijke KPN a další</a:t>
            </a:r>
          </a:p>
          <a:p>
            <a:pPr lvl="1"/>
            <a:r>
              <a:rPr lang="cs-CZ"/>
              <a:t>závaznost metodik pro určování cenové povinnosti</a:t>
            </a:r>
          </a:p>
          <a:p>
            <a:pPr lvl="1"/>
            <a:endParaRPr lang="cs-CZ">
              <a:hlinkClick r:id="rId4" action="ppaction://hlinkfile"/>
            </a:endParaRPr>
          </a:p>
          <a:p>
            <a:r>
              <a:rPr lang="cs-CZ" b="1">
                <a:hlinkClick r:id="rId4" action="ppaction://hlinkfile"/>
              </a:rPr>
              <a:t>vývoj cen roamingu v rámci EU</a:t>
            </a:r>
            <a:endParaRPr lang="cs-CZ" b="1"/>
          </a:p>
          <a:p>
            <a:pPr lvl="1"/>
            <a:r>
              <a:rPr lang="cs-CZ"/>
              <a:t>potřeba cenově dostupného roamingu v rámci EU</a:t>
            </a:r>
          </a:p>
          <a:p>
            <a:pPr lvl="1"/>
            <a:r>
              <a:rPr lang="cs-CZ"/>
              <a:t>od 2007 EK zavádí horní hranice poplatků za roaming</a:t>
            </a:r>
          </a:p>
          <a:p>
            <a:pPr lvl="1"/>
            <a:r>
              <a:rPr lang="cs-CZ"/>
              <a:t>v červnu 2017 vstoupila v platnost regulace RLAH (roaming jako doma) = zrušení roamingových přirážek v rámci EU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75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Povinnosti podnikatelů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211144" cy="4925144"/>
          </a:xfrm>
        </p:spPr>
        <p:txBody>
          <a:bodyPr>
            <a:normAutofit fontScale="70000" lnSpcReduction="20000"/>
          </a:bodyPr>
          <a:lstStyle/>
          <a:p>
            <a:r>
              <a:rPr lang="cs-CZ"/>
              <a:t>§61 povinnost nepřetržitého poskytování veř.dost. služeb el.k. = celý rok ve stanovené kvalitě </a:t>
            </a:r>
          </a:p>
          <a:p>
            <a:pPr lvl="1"/>
            <a:r>
              <a:rPr lang="cs-CZ" b="1"/>
              <a:t>poskytovatel neodpovídá za obsah přenášených zpráv!</a:t>
            </a:r>
            <a:r>
              <a:rPr lang="cs-CZ"/>
              <a:t> x musí vést databázi všech účastníků a aktivovaných předplacených karet</a:t>
            </a:r>
          </a:p>
          <a:p>
            <a:r>
              <a:rPr lang="cs-CZ"/>
              <a:t>§63 nezbytné náležitosti smlouvy o poskytování veř.dost. služeb el.k. / připojení k veř. komunik. síti </a:t>
            </a:r>
          </a:p>
          <a:p>
            <a:pPr lvl="1"/>
            <a:r>
              <a:rPr lang="cs-CZ"/>
              <a:t>ochrana spotřebitele + často adhézní smlouvy =&gt; řada požadavků + </a:t>
            </a:r>
            <a:r>
              <a:rPr lang="cs-CZ" b="1"/>
              <a:t>informační povinnost </a:t>
            </a:r>
            <a:r>
              <a:rPr lang="cs-CZ"/>
              <a:t>(návrh smlouvy, seznam služeb, autom.obnovení, </a:t>
            </a:r>
            <a:r>
              <a:rPr lang="cs-CZ" b="1"/>
              <a:t>změna smluvních podmínek</a:t>
            </a:r>
            <a:r>
              <a:rPr lang="cs-CZ"/>
              <a:t>)</a:t>
            </a:r>
          </a:p>
          <a:p>
            <a:pPr lvl="1"/>
            <a:endParaRPr lang="cs-CZ"/>
          </a:p>
          <a:p>
            <a:r>
              <a:rPr lang="de-DE"/>
              <a:t>SDEU, 26. listopadu 2015, C‑326/14 - Verein für Konsumenteninformation</a:t>
            </a:r>
            <a:endParaRPr lang="cs-CZ"/>
          </a:p>
          <a:p>
            <a:pPr lvl="1"/>
            <a:r>
              <a:rPr lang="cs-CZ"/>
              <a:t>indexace cen a změna obchodních podmínek</a:t>
            </a:r>
          </a:p>
          <a:p>
            <a:pPr lvl="1"/>
            <a:endParaRPr lang="cs-CZ"/>
          </a:p>
          <a:p>
            <a:r>
              <a:rPr lang="cs-CZ" b="1"/>
              <a:t>Fair use policy</a:t>
            </a:r>
          </a:p>
          <a:p>
            <a:pPr lvl="1"/>
            <a:r>
              <a:rPr lang="cs-CZ"/>
              <a:t>soubor pravidel a opatření, která zabraňují tomu, aby jeden uživatel nadměrným využíváním internetového připojení zhoršoval kvalitu připojení pro další uživatele</a:t>
            </a:r>
          </a:p>
          <a:p>
            <a:pPr lvl="1"/>
            <a:r>
              <a:rPr lang="cs-CZ"/>
              <a:t>např. </a:t>
            </a:r>
            <a:r>
              <a:rPr lang="cs-CZ">
                <a:hlinkClick r:id="rId3"/>
              </a:rPr>
              <a:t>omezení přenosové rychlosti u P2P sítí</a:t>
            </a:r>
            <a:endParaRPr lang="cs-CZ"/>
          </a:p>
          <a:p>
            <a:pPr lvl="1"/>
            <a:r>
              <a:rPr lang="cs-CZ"/>
              <a:t>Vyjádření a Měsíční monitorovací zprávy ČTÚ </a:t>
            </a:r>
          </a:p>
          <a:p>
            <a:pPr lvl="2"/>
            <a:r>
              <a:rPr lang="cs-CZ"/>
              <a:t>porušení informační povinnosti / reklamovatelné vyúčtování / nekalá obchodní praktika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756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Vyúčtování a reklamace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211144" cy="4925144"/>
          </a:xfrm>
        </p:spPr>
        <p:txBody>
          <a:bodyPr>
            <a:normAutofit fontScale="92500"/>
          </a:bodyPr>
          <a:lstStyle/>
          <a:p>
            <a:r>
              <a:rPr lang="cs-CZ" b="1" u="sng"/>
              <a:t>§64 vyúčtování ceny a reklamace</a:t>
            </a:r>
            <a:endParaRPr lang="cs-CZ"/>
          </a:p>
          <a:p>
            <a:pPr lvl="1"/>
            <a:r>
              <a:rPr lang="cs-CZ"/>
              <a:t>povinnost zaplatit vs. povinnost poskytnout vyúčtování </a:t>
            </a:r>
          </a:p>
          <a:p>
            <a:pPr lvl="1"/>
            <a:r>
              <a:rPr lang="cs-CZ" b="1" u="sng"/>
              <a:t>právo na reklamaci </a:t>
            </a:r>
            <a:r>
              <a:rPr lang="cs-CZ"/>
              <a:t>– do 2 měsíců od dodání vyúčtování =&gt; 1 měsíc na posouzení a vyřízení =&gt; vrátí rozdíl X spr. delikt</a:t>
            </a:r>
          </a:p>
          <a:p>
            <a:r>
              <a:rPr lang="cs-CZ"/>
              <a:t>povinnost upozornit na nezaplacení tel. vyúčtování  + dodatečná lhůta </a:t>
            </a:r>
          </a:p>
          <a:p>
            <a:r>
              <a:rPr lang="cs-CZ"/>
              <a:t>omezení přístupu až při opakovaném nezaplacení</a:t>
            </a:r>
          </a:p>
          <a:p>
            <a:endParaRPr lang="cs-CZ" b="1" u="sng"/>
          </a:p>
          <a:p>
            <a:r>
              <a:rPr lang="cs-CZ"/>
              <a:t>NS, 27. 8. 2013, 21 Cdo 2058/2012 – T-Mobile – </a:t>
            </a:r>
            <a:endParaRPr lang="cs-CZ" b="1"/>
          </a:p>
          <a:p>
            <a:pPr lvl="1"/>
            <a:r>
              <a:rPr lang="cs-CZ" b="1"/>
              <a:t>důkazní břemeno uloženo podnikateli</a:t>
            </a:r>
            <a:r>
              <a:rPr lang="cs-CZ"/>
              <a:t> </a:t>
            </a:r>
          </a:p>
          <a:p>
            <a:pPr lvl="1"/>
            <a:r>
              <a:rPr lang="cs-CZ"/>
              <a:t>nejen objem dat, ale i to, co bylo obsahem poskytované datové služby (jaká data uživatel skrze službu obdržel) – tím lze ověřit správnost vyúčtovaného objemu i řádné poskytování služby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992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Další povinnosti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211144" cy="4925144"/>
          </a:xfrm>
        </p:spPr>
        <p:txBody>
          <a:bodyPr>
            <a:normAutofit/>
          </a:bodyPr>
          <a:lstStyle/>
          <a:p>
            <a:r>
              <a:rPr lang="cs-CZ"/>
              <a:t>povinnost na žádost poskytnout údaje o tel.číslech účastníků, kteří s tím souhlasili + nákl.orient.cena</a:t>
            </a:r>
          </a:p>
          <a:p>
            <a:endParaRPr lang="cs-CZ"/>
          </a:p>
          <a:p>
            <a:r>
              <a:rPr lang="cs-CZ"/>
              <a:t>ochrana koncových uživatelů před zlomyslným či obtěžujícím voláním = </a:t>
            </a:r>
            <a:r>
              <a:rPr lang="cs-CZ" b="1"/>
              <a:t>blokování</a:t>
            </a:r>
          </a:p>
          <a:p>
            <a:endParaRPr lang="cs-CZ"/>
          </a:p>
          <a:p>
            <a:r>
              <a:rPr lang="cs-CZ"/>
              <a:t>umožnění bezplatně hlásit poruchy / </a:t>
            </a:r>
            <a:r>
              <a:rPr lang="cs-CZ" b="1"/>
              <a:t>tísňová volání</a:t>
            </a:r>
          </a:p>
          <a:p>
            <a:endParaRPr lang="cs-CZ"/>
          </a:p>
          <a:p>
            <a:r>
              <a:rPr lang="cs-CZ"/>
              <a:t>ochrana televizního vysílání – </a:t>
            </a:r>
            <a:r>
              <a:rPr lang="cs-CZ" b="1"/>
              <a:t>široký formát </a:t>
            </a:r>
            <a:r>
              <a:rPr lang="cs-CZ"/>
              <a:t>/ povinnost šíření určeného programu / povinnost jednat o smlouvě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841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/>
              <a:t>Podpora tržního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/>
              <a:t>povinnosti směřující k</a:t>
            </a:r>
            <a:r>
              <a:rPr lang="cs-CZ" b="1"/>
              <a:t> usnadnění vstupu nových soutěžitelů </a:t>
            </a:r>
          </a:p>
          <a:p>
            <a:pPr lvl="1"/>
            <a:r>
              <a:rPr lang="cs-CZ"/>
              <a:t>účel regulace = </a:t>
            </a:r>
            <a:r>
              <a:rPr lang="cs-CZ" b="1"/>
              <a:t>odstranění tržních bariér</a:t>
            </a:r>
            <a:r>
              <a:rPr lang="cs-CZ"/>
              <a:t>, které zamezují funkčnímu tržnímu prostředí</a:t>
            </a:r>
          </a:p>
          <a:p>
            <a:r>
              <a:rPr lang="cs-CZ"/>
              <a:t>§78 pojem </a:t>
            </a:r>
            <a:r>
              <a:rPr lang="cs-CZ" b="1"/>
              <a:t>propojení </a:t>
            </a:r>
            <a:r>
              <a:rPr lang="cs-CZ"/>
              <a:t>= fyzické spojení sítí / </a:t>
            </a:r>
            <a:r>
              <a:rPr lang="cs-CZ" b="1"/>
              <a:t>přístup </a:t>
            </a:r>
            <a:r>
              <a:rPr lang="cs-CZ"/>
              <a:t>= zpřístupnění služeb a prostředků jinému podnikateli </a:t>
            </a:r>
          </a:p>
          <a:p>
            <a:r>
              <a:rPr lang="cs-CZ"/>
              <a:t>povinnost jednat X není kontraktační povinnost – pokud odmítne, sdělí důvody ČTÚ</a:t>
            </a:r>
          </a:p>
          <a:p>
            <a:pPr lvl="1"/>
            <a:r>
              <a:rPr lang="cs-CZ"/>
              <a:t>povinnost stěžejní pro umožnění vstupu nových soutěžitelů (tel.operátoři) </a:t>
            </a:r>
          </a:p>
          <a:p>
            <a:pPr lvl="1"/>
            <a:r>
              <a:rPr lang="cs-CZ"/>
              <a:t>ČTÚ, může pokud nutné vstoupit do jednání / rozhodnout na návrh strany </a:t>
            </a:r>
          </a:p>
          <a:p>
            <a:r>
              <a:rPr lang="cs-CZ"/>
              <a:t>ČTÚ může podniku s významnou tržní silou uložit </a:t>
            </a:r>
          </a:p>
          <a:p>
            <a:pPr lvl="1"/>
            <a:r>
              <a:rPr lang="cs-CZ"/>
              <a:t>povinnost rovnocenného přístupu (§81)</a:t>
            </a:r>
          </a:p>
          <a:p>
            <a:pPr lvl="1"/>
            <a:r>
              <a:rPr lang="cs-CZ"/>
              <a:t>povinnost referenční nabídky (§82) </a:t>
            </a:r>
          </a:p>
          <a:p>
            <a:pPr lvl="1"/>
            <a:r>
              <a:rPr lang="cs-CZ"/>
              <a:t>přístup ke službám digitálního, televizního a rozhlasového vysílání (§83) </a:t>
            </a:r>
          </a:p>
          <a:p>
            <a:pPr lvl="1"/>
            <a:r>
              <a:rPr lang="cs-CZ"/>
              <a:t>přístup k prostředkům a sdílení kapacit (§84) </a:t>
            </a:r>
          </a:p>
          <a:p>
            <a:pPr lvl="1"/>
            <a:r>
              <a:rPr lang="cs-CZ"/>
              <a:t>zpřístupnění účastnického vedení (§85) </a:t>
            </a:r>
          </a:p>
          <a:p>
            <a:r>
              <a:rPr lang="cs-CZ"/>
              <a:t>funkční separace (zamezení příliš dominantnímu postavení  - § 86a)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549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/>
              <a:t>Data retention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53136"/>
          </a:xfrm>
        </p:spPr>
        <p:txBody>
          <a:bodyPr>
            <a:normAutofit fontScale="92500"/>
          </a:bodyPr>
          <a:lstStyle/>
          <a:p>
            <a:r>
              <a:rPr lang="cs-CZ" b="1"/>
              <a:t>data retention vs. odposlech</a:t>
            </a:r>
          </a:p>
          <a:p>
            <a:pPr lvl="1"/>
            <a:r>
              <a:rPr lang="cs-CZ"/>
              <a:t>plošné shromažďování lokalizačních a provozních údajů</a:t>
            </a:r>
          </a:p>
          <a:p>
            <a:pPr lvl="1"/>
            <a:r>
              <a:rPr lang="cs-CZ"/>
              <a:t>systém „rybníčku s přítokem (§ 97(3) ZEK) a výpustí (§ 88a TŘ)</a:t>
            </a:r>
          </a:p>
          <a:p>
            <a:pPr lvl="1"/>
            <a:r>
              <a:rPr lang="cs-CZ"/>
              <a:t>§90 a 91 vymezení lokalizačních a provozních údajů </a:t>
            </a:r>
          </a:p>
          <a:p>
            <a:r>
              <a:rPr lang="cs-CZ" sz="1900"/>
              <a:t>Rozsudek SDEU, C</a:t>
            </a:r>
            <a:r>
              <a:rPr lang="en-US" sz="1900"/>
              <a:t>‑</a:t>
            </a:r>
            <a:r>
              <a:rPr lang="cs-CZ" sz="1900"/>
              <a:t>461/10, Bonnier Audio </a:t>
            </a:r>
          </a:p>
          <a:p>
            <a:r>
              <a:rPr lang="cs-CZ" sz="2200"/>
              <a:t>Nález Pléna ÚS, 22. 3. 2011, Pl.ÚS 24/10</a:t>
            </a:r>
          </a:p>
          <a:p>
            <a:pPr lvl="1"/>
            <a:r>
              <a:rPr lang="cs-CZ" b="1"/>
              <a:t>právo na informační sebeurčení</a:t>
            </a:r>
            <a:r>
              <a:rPr lang="cs-CZ"/>
              <a:t> + pravidla pro data retention</a:t>
            </a:r>
          </a:p>
          <a:p>
            <a:r>
              <a:rPr lang="cs-CZ" sz="2200" b="1"/>
              <a:t>Rozsudek  SDEU, C-293/12 a C-594/12, Digital Rights Ireland</a:t>
            </a:r>
          </a:p>
          <a:p>
            <a:pPr lvl="1"/>
            <a:r>
              <a:rPr lang="cs-CZ" b="1"/>
              <a:t>zrušení směrnice 2006/24</a:t>
            </a:r>
          </a:p>
          <a:p>
            <a:r>
              <a:rPr lang="cs-CZ" sz="2200" b="1"/>
              <a:t>Rozsudek SDEU, C-203/15 a C-698/15, Tele 2 Sverige</a:t>
            </a:r>
          </a:p>
          <a:p>
            <a:r>
              <a:rPr lang="cs-CZ" sz="2200" b="1">
                <a:hlinkClick r:id="rId2"/>
              </a:rPr>
              <a:t>Nález Pl. ÚS 45/17 </a:t>
            </a:r>
            <a:r>
              <a:rPr lang="cs-CZ" sz="2200" b="1"/>
              <a:t>(14.5.2019)</a:t>
            </a:r>
            <a:endParaRPr lang="cs-CZ" b="1"/>
          </a:p>
          <a:p>
            <a:pPr lvl="1"/>
            <a:r>
              <a:rPr lang="cs-CZ"/>
              <a:t>technologický vývoj, legitimní cíl, proporcionalita, procesní záruky, „menší zlo“ X alternativy (data freeze)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2783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/>
              <a:t>Odposlech  a ochrana sítě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53136"/>
          </a:xfrm>
        </p:spPr>
        <p:txBody>
          <a:bodyPr>
            <a:normAutofit fontScale="92500"/>
          </a:bodyPr>
          <a:lstStyle/>
          <a:p>
            <a:r>
              <a:rPr lang="cs-CZ" b="1"/>
              <a:t>odposlech</a:t>
            </a:r>
          </a:p>
          <a:p>
            <a:pPr lvl="1"/>
            <a:r>
              <a:rPr lang="cs-CZ"/>
              <a:t>vyšetřovací - § 88 a 88a TrŘ – vymezené tr.č.</a:t>
            </a:r>
          </a:p>
          <a:p>
            <a:pPr lvl="1"/>
            <a:r>
              <a:rPr lang="cs-CZ"/>
              <a:t>pouze při důvodném předpokladu zisku významných skutečností</a:t>
            </a:r>
          </a:p>
          <a:p>
            <a:pPr lvl="1"/>
            <a:r>
              <a:rPr lang="cs-CZ"/>
              <a:t>PČR, útvar zvl.čin. služby krim.pol. a vyšetřování</a:t>
            </a:r>
          </a:p>
          <a:p>
            <a:pPr lvl="1"/>
            <a:r>
              <a:rPr lang="cs-CZ"/>
              <a:t>na návrh st.zástupce předseda senátu – max 4 měsíce x lze prodlužovat</a:t>
            </a:r>
          </a:p>
          <a:p>
            <a:r>
              <a:rPr lang="cs-CZ"/>
              <a:t>§97 </a:t>
            </a:r>
            <a:r>
              <a:rPr lang="cs-CZ" b="1"/>
              <a:t>požadavky na instalaci odposlechu</a:t>
            </a:r>
          </a:p>
          <a:p>
            <a:endParaRPr lang="cs-CZ"/>
          </a:p>
          <a:p>
            <a:r>
              <a:rPr lang="cs-CZ"/>
              <a:t>§ 98-99 zajištění </a:t>
            </a:r>
            <a:r>
              <a:rPr lang="cs-CZ" b="1"/>
              <a:t>bezpečnosti a integrity sítě </a:t>
            </a:r>
            <a:r>
              <a:rPr lang="cs-CZ"/>
              <a:t>+ informační povinnost při závažném narušení + souvislost se </a:t>
            </a:r>
            <a:r>
              <a:rPr lang="cs-CZ" b="1"/>
              <a:t>zákonem o kybernetické bezpečnosti</a:t>
            </a:r>
          </a:p>
          <a:p>
            <a:r>
              <a:rPr lang="cs-CZ"/>
              <a:t>§ 100-103 – </a:t>
            </a:r>
            <a:r>
              <a:rPr lang="cs-CZ" b="1"/>
              <a:t>ochrana sítí </a:t>
            </a:r>
            <a:r>
              <a:rPr lang="cs-CZ"/>
              <a:t>před rušení, </a:t>
            </a:r>
            <a:r>
              <a:rPr lang="cs-CZ" b="1"/>
              <a:t>ochranná pásma </a:t>
            </a:r>
            <a:r>
              <a:rPr lang="cs-CZ"/>
              <a:t>okolo komunikačních vedení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49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/>
              <a:t>Veřejný zájem, veřejná správa a správní delikty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53136"/>
          </a:xfrm>
        </p:spPr>
        <p:txBody>
          <a:bodyPr>
            <a:normAutofit fontScale="92500"/>
          </a:bodyPr>
          <a:lstStyle/>
          <a:p>
            <a:r>
              <a:rPr lang="cs-CZ"/>
              <a:t>§104 – </a:t>
            </a:r>
            <a:r>
              <a:rPr lang="cs-CZ" b="1"/>
              <a:t>věcné břemeno </a:t>
            </a:r>
            <a:r>
              <a:rPr lang="cs-CZ"/>
              <a:t>inženýrských sítí el.komunikací + </a:t>
            </a:r>
            <a:r>
              <a:rPr lang="cs-CZ" b="1"/>
              <a:t>možnosti vyvlastnění </a:t>
            </a:r>
            <a:r>
              <a:rPr lang="cs-CZ"/>
              <a:t>– zákon o vyvlastnění</a:t>
            </a:r>
          </a:p>
          <a:p>
            <a:pPr lvl="1"/>
            <a:r>
              <a:rPr lang="cs-CZ"/>
              <a:t>vysokorychlostní sítě – </a:t>
            </a:r>
            <a:r>
              <a:rPr lang="cs-CZ">
                <a:hlinkClick r:id="rId2"/>
              </a:rPr>
              <a:t>zákon č. 194/2017</a:t>
            </a:r>
            <a:endParaRPr lang="cs-CZ"/>
          </a:p>
          <a:p>
            <a:r>
              <a:rPr lang="cs-CZ"/>
              <a:t>§105-117 </a:t>
            </a:r>
            <a:r>
              <a:rPr lang="cs-CZ" b="1"/>
              <a:t>organizace správních úřadů</a:t>
            </a:r>
            <a:r>
              <a:rPr lang="cs-CZ"/>
              <a:t>, působnost Ministerstva x ČTÚ, </a:t>
            </a:r>
            <a:r>
              <a:rPr lang="cs-CZ" b="1"/>
              <a:t>spolupráce, sdílení informací</a:t>
            </a:r>
          </a:p>
          <a:p>
            <a:endParaRPr lang="cs-CZ"/>
          </a:p>
          <a:p>
            <a:r>
              <a:rPr lang="cs-CZ"/>
              <a:t>§118 – porušení povinností dle zákona =&gt; </a:t>
            </a:r>
            <a:r>
              <a:rPr lang="cs-CZ" b="1"/>
              <a:t>přestupky</a:t>
            </a:r>
          </a:p>
          <a:p>
            <a:pPr lvl="1"/>
            <a:r>
              <a:rPr lang="cs-CZ"/>
              <a:t>odstupňované limity sankcí (5/15/50 mil resp. -/5%/10% obratu)</a:t>
            </a:r>
          </a:p>
          <a:p>
            <a:pPr lvl="1"/>
            <a:r>
              <a:rPr lang="cs-CZ"/>
              <a:t>projednává ČTÚ</a:t>
            </a:r>
          </a:p>
          <a:p>
            <a:pPr lvl="1"/>
            <a:r>
              <a:rPr lang="cs-CZ"/>
              <a:t>specifika spr. řízení § 122, drobné odchylky </a:t>
            </a:r>
          </a:p>
          <a:p>
            <a:pPr lvl="2"/>
            <a:r>
              <a:rPr lang="cs-CZ"/>
              <a:t>(řízení s velkým počtem účastníků, výrazně vyšší pořádkové pokuty, specifický postup vydávání opatření obecné povahy, uveřejnění v telekomunikačním věstníku ČTÚ), ale obecně vychází ze spr.řádu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80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Přehled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1412776"/>
            <a:ext cx="3657600" cy="5256584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50000"/>
              </a:lnSpc>
            </a:pPr>
            <a:r>
              <a:rPr lang="cs-CZ" b="1"/>
              <a:t>Evropský regulační rámec</a:t>
            </a:r>
          </a:p>
          <a:p>
            <a:pPr>
              <a:lnSpc>
                <a:spcPct val="150000"/>
              </a:lnSpc>
            </a:pPr>
            <a:r>
              <a:rPr lang="en-US" b="1"/>
              <a:t>Zákon o elektronických komunikacích </a:t>
            </a:r>
          </a:p>
          <a:p>
            <a:pPr>
              <a:lnSpc>
                <a:spcPct val="150000"/>
              </a:lnSpc>
            </a:pPr>
            <a:r>
              <a:rPr lang="en-US" b="1"/>
              <a:t>Princip oddělení přenosu signálu a obsahu </a:t>
            </a:r>
          </a:p>
          <a:p>
            <a:pPr>
              <a:lnSpc>
                <a:spcPct val="150000"/>
              </a:lnSpc>
            </a:pPr>
            <a:r>
              <a:rPr lang="en-US" b="1"/>
              <a:t>Elektronické komunikace</a:t>
            </a:r>
          </a:p>
          <a:p>
            <a:pPr>
              <a:lnSpc>
                <a:spcPct val="150000"/>
              </a:lnSpc>
            </a:pPr>
            <a:r>
              <a:rPr lang="en-US" b="1"/>
              <a:t>Účel a zásady regulace</a:t>
            </a:r>
            <a:endParaRPr lang="cs-CZ" b="1"/>
          </a:p>
          <a:p>
            <a:pPr lvl="1"/>
            <a:r>
              <a:rPr lang="cs-CZ"/>
              <a:t>SDEU - 26. července 2017, C‑112/16 - Persidera</a:t>
            </a:r>
          </a:p>
          <a:p>
            <a:pPr>
              <a:lnSpc>
                <a:spcPct val="150000"/>
              </a:lnSpc>
            </a:pPr>
            <a:r>
              <a:rPr lang="en-US" b="1"/>
              <a:t>Komunikační činnost a podnikání</a:t>
            </a:r>
          </a:p>
          <a:p>
            <a:pPr>
              <a:lnSpc>
                <a:spcPct val="150000"/>
              </a:lnSpc>
            </a:pPr>
            <a:r>
              <a:rPr lang="cs-CZ" b="1"/>
              <a:t>Sítě pro internet věcí</a:t>
            </a:r>
          </a:p>
          <a:p>
            <a:pPr>
              <a:lnSpc>
                <a:spcPct val="150000"/>
              </a:lnSpc>
            </a:pPr>
            <a:r>
              <a:rPr lang="en-US" b="1"/>
              <a:t>Český telekomunikační úřad</a:t>
            </a:r>
          </a:p>
          <a:p>
            <a:pPr>
              <a:lnSpc>
                <a:spcPct val="150000"/>
              </a:lnSpc>
            </a:pPr>
            <a:r>
              <a:rPr lang="en-US" b="1"/>
              <a:t>Univerzální služba</a:t>
            </a:r>
            <a:endParaRPr lang="cs-CZ" b="1"/>
          </a:p>
          <a:p>
            <a:pPr lvl="1">
              <a:lnSpc>
                <a:spcPct val="150000"/>
              </a:lnSpc>
            </a:pPr>
            <a:r>
              <a:rPr lang="de-DE"/>
              <a:t>SDEU, 5. května 2011, C‑543/09 - Deutsche Telekom</a:t>
            </a:r>
            <a:endParaRPr lang="cs-CZ"/>
          </a:p>
          <a:p>
            <a:pPr lvl="1">
              <a:lnSpc>
                <a:spcPct val="150000"/>
              </a:lnSpc>
            </a:pPr>
            <a:r>
              <a:rPr lang="cs-CZ"/>
              <a:t>SDEU, 15. března 2017, C‑536/15 - Tele2 (Netherlands) a další</a:t>
            </a:r>
            <a:endParaRPr lang="en-US"/>
          </a:p>
          <a:p>
            <a:pPr>
              <a:lnSpc>
                <a:spcPct val="150000"/>
              </a:lnSpc>
            </a:pPr>
            <a:r>
              <a:rPr lang="en-US" b="1"/>
              <a:t>Regulace cen</a:t>
            </a:r>
            <a:endParaRPr lang="cs-CZ" b="1"/>
          </a:p>
          <a:p>
            <a:pPr lvl="1"/>
            <a:r>
              <a:rPr lang="pt-BR"/>
              <a:t>SDEU, 21. prosince 2016, C‑327/15 - TDC</a:t>
            </a:r>
          </a:p>
          <a:p>
            <a:pPr lvl="1">
              <a:lnSpc>
                <a:spcPct val="150000"/>
              </a:lnSpc>
            </a:pPr>
            <a:r>
              <a:rPr lang="pl-PL"/>
              <a:t>SDEU, 6. října 2015, C‑508/14 - T-Mobile Czech Republic a Vodafone Czech Republic</a:t>
            </a:r>
          </a:p>
          <a:p>
            <a:pPr lvl="1"/>
            <a:r>
              <a:rPr lang="pt-BR"/>
              <a:t>SDEU, 11. června 2015, C‑1/14 - Base Company a Mobistar</a:t>
            </a:r>
            <a:endParaRPr lang="cs-CZ"/>
          </a:p>
          <a:p>
            <a:pPr lvl="1"/>
            <a:r>
              <a:rPr lang="cs-CZ"/>
              <a:t>SDEU - 15. září 2016, C‑28/15 - Koninklijke KPN a další</a:t>
            </a:r>
            <a:endParaRPr lang="pt-BR"/>
          </a:p>
          <a:p>
            <a:pPr>
              <a:lnSpc>
                <a:spcPct val="150000"/>
              </a:lnSpc>
            </a:pPr>
            <a:r>
              <a:rPr lang="en-US" b="1"/>
              <a:t>Povinnosti podnikatelů</a:t>
            </a:r>
            <a:endParaRPr lang="cs-CZ" b="1"/>
          </a:p>
          <a:p>
            <a:pPr lvl="1">
              <a:lnSpc>
                <a:spcPct val="150000"/>
              </a:lnSpc>
            </a:pPr>
            <a:r>
              <a:rPr lang="de-DE"/>
              <a:t>SDEU, 26. listopadu 2015, C‑326/14 - Verein für Konsumenteninformation</a:t>
            </a:r>
            <a:endParaRPr lang="en-US"/>
          </a:p>
          <a:p>
            <a:pPr>
              <a:lnSpc>
                <a:spcPct val="150000"/>
              </a:lnSpc>
            </a:pPr>
            <a:endParaRPr lang="en-US" b="1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427984" y="1412776"/>
            <a:ext cx="3657600" cy="5256584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50000"/>
              </a:lnSpc>
            </a:pPr>
            <a:r>
              <a:rPr lang="en-US" b="1"/>
              <a:t>Vyúčtování a reklamace</a:t>
            </a:r>
            <a:endParaRPr lang="cs-CZ" b="1"/>
          </a:p>
          <a:p>
            <a:pPr lvl="1">
              <a:lnSpc>
                <a:spcPct val="150000"/>
              </a:lnSpc>
            </a:pPr>
            <a:r>
              <a:rPr lang="en-US"/>
              <a:t>NS, 27. 8. 2013, 21 Cdo 2058/2012 – T-Mobile</a:t>
            </a:r>
          </a:p>
          <a:p>
            <a:pPr>
              <a:lnSpc>
                <a:spcPct val="150000"/>
              </a:lnSpc>
            </a:pPr>
            <a:r>
              <a:rPr lang="en-US" b="1"/>
              <a:t>Další povinnosti</a:t>
            </a:r>
          </a:p>
          <a:p>
            <a:pPr>
              <a:lnSpc>
                <a:spcPct val="150000"/>
              </a:lnSpc>
            </a:pPr>
            <a:r>
              <a:rPr lang="en-US" b="1"/>
              <a:t>Podpora tržního prostředí</a:t>
            </a:r>
          </a:p>
          <a:p>
            <a:pPr>
              <a:lnSpc>
                <a:spcPct val="150000"/>
              </a:lnSpc>
            </a:pPr>
            <a:r>
              <a:rPr lang="en-US" b="1"/>
              <a:t>Data retention</a:t>
            </a:r>
          </a:p>
          <a:p>
            <a:pPr lvl="1">
              <a:lnSpc>
                <a:spcPct val="150000"/>
              </a:lnSpc>
            </a:pPr>
            <a:r>
              <a:rPr lang="en-US"/>
              <a:t>Rozsudek SDEU, C‑461/10, Bonnier Audio </a:t>
            </a:r>
          </a:p>
          <a:p>
            <a:pPr lvl="1">
              <a:lnSpc>
                <a:spcPct val="150000"/>
              </a:lnSpc>
            </a:pPr>
            <a:r>
              <a:rPr lang="en-US"/>
              <a:t>Nález Pléna ÚS, 22. 3. 2011, Pl.ÚS 24/10</a:t>
            </a:r>
          </a:p>
          <a:p>
            <a:pPr lvl="1">
              <a:lnSpc>
                <a:spcPct val="150000"/>
              </a:lnSpc>
            </a:pPr>
            <a:r>
              <a:rPr lang="en-US"/>
              <a:t>Rozsudek SDEU, C-293/12 a C-594/12, Digital Rights Ireland</a:t>
            </a:r>
          </a:p>
          <a:p>
            <a:pPr>
              <a:lnSpc>
                <a:spcPct val="150000"/>
              </a:lnSpc>
            </a:pPr>
            <a:r>
              <a:rPr lang="en-US" b="1"/>
              <a:t>Odposlech  a ochrana sítě</a:t>
            </a:r>
          </a:p>
          <a:p>
            <a:pPr>
              <a:lnSpc>
                <a:spcPct val="150000"/>
              </a:lnSpc>
            </a:pPr>
            <a:r>
              <a:rPr lang="en-US" b="1"/>
              <a:t>Veřejný zájem, veřejná správa a správní delikty</a:t>
            </a:r>
          </a:p>
          <a:p>
            <a:pPr>
              <a:lnSpc>
                <a:spcPct val="150000"/>
              </a:lnSpc>
            </a:pPr>
            <a:r>
              <a:rPr lang="en-US" b="1"/>
              <a:t>Příslušnost k rozhodování sporů</a:t>
            </a:r>
          </a:p>
          <a:p>
            <a:pPr lvl="1">
              <a:lnSpc>
                <a:spcPct val="150000"/>
              </a:lnSpc>
            </a:pPr>
            <a:r>
              <a:rPr lang="en-US"/>
              <a:t>Rozsudek SDEU, C‑475/12 - UPC DTH </a:t>
            </a:r>
          </a:p>
          <a:p>
            <a:pPr lvl="1">
              <a:lnSpc>
                <a:spcPct val="150000"/>
              </a:lnSpc>
            </a:pPr>
            <a:r>
              <a:rPr lang="en-US"/>
              <a:t>Nález ÚS, IV.ÚS 1743/10</a:t>
            </a:r>
          </a:p>
          <a:p>
            <a:pPr>
              <a:lnSpc>
                <a:spcPct val="150000"/>
              </a:lnSpc>
            </a:pPr>
            <a:r>
              <a:rPr lang="en-US" b="1"/>
              <a:t>Rozhodování sporů mezi podnikateli</a:t>
            </a:r>
          </a:p>
          <a:p>
            <a:pPr>
              <a:lnSpc>
                <a:spcPct val="150000"/>
              </a:lnSpc>
            </a:pPr>
            <a:r>
              <a:rPr lang="en-US" b="1"/>
              <a:t>Rozhodování sporů mezi podnikatelem a účastníkem / uživatelem</a:t>
            </a:r>
            <a:endParaRPr lang="cs-CZ" b="1"/>
          </a:p>
          <a:p>
            <a:pPr lvl="1">
              <a:lnSpc>
                <a:spcPct val="150000"/>
              </a:lnSpc>
            </a:pPr>
            <a:r>
              <a:rPr lang="cs-CZ"/>
              <a:t>SDEU, 18. března 2010, Ve spojených věcech C‑317/08, C‑318/08, C‑319/08 a C‑320/08 - Alassini a další</a:t>
            </a:r>
          </a:p>
          <a:p>
            <a:pPr lvl="1">
              <a:lnSpc>
                <a:spcPct val="150000"/>
              </a:lnSpc>
            </a:pPr>
            <a:endParaRPr lang="cs-CZ" b="1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966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Příslušnost k rozhodování sporů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Mezinárodní rámec</a:t>
            </a:r>
          </a:p>
          <a:p>
            <a:r>
              <a:rPr lang="cs-CZ"/>
              <a:t>Rozsudek SDEU, C</a:t>
            </a:r>
            <a:r>
              <a:rPr lang="en-US"/>
              <a:t>‑</a:t>
            </a:r>
            <a:r>
              <a:rPr lang="cs-CZ"/>
              <a:t>475/12 - UPC DTH </a:t>
            </a:r>
          </a:p>
          <a:p>
            <a:pPr lvl="1"/>
            <a:r>
              <a:rPr lang="cs-CZ"/>
              <a:t>jurisdikce regulačních orgánů</a:t>
            </a:r>
          </a:p>
          <a:p>
            <a:pPr lvl="1"/>
            <a:r>
              <a:rPr lang="cs-CZ"/>
              <a:t>příslušnost orgánu dle sídla vs. dle bydliště uživatelů</a:t>
            </a:r>
          </a:p>
          <a:p>
            <a:endParaRPr lang="cs-CZ"/>
          </a:p>
          <a:p>
            <a:r>
              <a:rPr lang="cs-CZ"/>
              <a:t>Věcný rámec</a:t>
            </a:r>
          </a:p>
          <a:p>
            <a:pPr lvl="0"/>
            <a:r>
              <a:rPr lang="cs-CZ"/>
              <a:t>Nález ÚS, IV.ÚS 1743/10</a:t>
            </a:r>
          </a:p>
          <a:p>
            <a:pPr lvl="1"/>
            <a:r>
              <a:rPr lang="cs-CZ"/>
              <a:t>působnost ČTÚ při rozhodování sporů</a:t>
            </a:r>
          </a:p>
          <a:p>
            <a:pPr lvl="1"/>
            <a:r>
              <a:rPr lang="cs-CZ"/>
              <a:t>nárok ze smluvní pokuty pro porušení povinnosti dle ZEK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311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/>
              <a:t>Rozhodování sporů mezi podnikateli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53136"/>
          </a:xfrm>
        </p:spPr>
        <p:txBody>
          <a:bodyPr>
            <a:normAutofit lnSpcReduction="10000"/>
          </a:bodyPr>
          <a:lstStyle/>
          <a:p>
            <a:r>
              <a:rPr lang="cs-CZ"/>
              <a:t>(§127)</a:t>
            </a:r>
            <a:r>
              <a:rPr lang="cs-CZ" b="1"/>
              <a:t> </a:t>
            </a:r>
            <a:r>
              <a:rPr lang="cs-CZ">
                <a:hlinkClick r:id="rId2"/>
              </a:rPr>
              <a:t>mezi podnikateli v komunikační činnosti </a:t>
            </a:r>
            <a:endParaRPr lang="cs-CZ"/>
          </a:p>
          <a:p>
            <a:pPr lvl="1"/>
            <a:r>
              <a:rPr lang="cs-CZ"/>
              <a:t>primárně pokud je </a:t>
            </a:r>
            <a:r>
              <a:rPr lang="cs-CZ" b="1"/>
              <a:t>účastníkem podnik s významnou tržní silou </a:t>
            </a:r>
            <a:r>
              <a:rPr lang="cs-CZ"/>
              <a:t>x jiná podnět k šetření</a:t>
            </a:r>
          </a:p>
          <a:p>
            <a:pPr lvl="1"/>
            <a:r>
              <a:rPr lang="cs-CZ"/>
              <a:t>ČTÚ </a:t>
            </a:r>
            <a:r>
              <a:rPr lang="cs-CZ" b="1"/>
              <a:t>nesmí přímo zasahovat do smluv ani je nahrazovat</a:t>
            </a:r>
            <a:r>
              <a:rPr lang="cs-CZ"/>
              <a:t>, není oprávněn rozhodovat o bezdůvodném obohacení nebo náhradě škody</a:t>
            </a:r>
          </a:p>
          <a:p>
            <a:pPr lvl="1"/>
            <a:r>
              <a:rPr lang="cs-CZ"/>
              <a:t>při peněžitém plnění lze rozhodčí řízení</a:t>
            </a:r>
          </a:p>
          <a:p>
            <a:pPr lvl="1"/>
            <a:r>
              <a:rPr lang="cs-CZ"/>
              <a:t>spolupráce při mezinárodních případech</a:t>
            </a:r>
          </a:p>
          <a:p>
            <a:pPr lvl="1"/>
            <a:r>
              <a:rPr lang="cs-CZ"/>
              <a:t>řízení sporné podle spr.řádu</a:t>
            </a:r>
          </a:p>
          <a:p>
            <a:pPr lvl="1"/>
            <a:r>
              <a:rPr lang="cs-CZ"/>
              <a:t>rozhoduje předseda Rady ČTÚ</a:t>
            </a:r>
          </a:p>
          <a:p>
            <a:pPr lvl="1"/>
            <a:r>
              <a:rPr lang="cs-CZ" b="1"/>
              <a:t>deklaratorní</a:t>
            </a:r>
            <a:r>
              <a:rPr lang="cs-CZ"/>
              <a:t> = nemůže založit novou povinnost/právo</a:t>
            </a:r>
          </a:p>
          <a:p>
            <a:pPr lvl="1"/>
            <a:r>
              <a:rPr lang="cs-CZ"/>
              <a:t>možnost rozkladu a </a:t>
            </a:r>
            <a:r>
              <a:rPr lang="cs-CZ" b="1"/>
              <a:t>řízení ve správním soudnictví</a:t>
            </a:r>
          </a:p>
          <a:p>
            <a:pPr lvl="1"/>
            <a:r>
              <a:rPr lang="cs-CZ"/>
              <a:t>§ 128 – </a:t>
            </a:r>
            <a:r>
              <a:rPr lang="cs-CZ" b="1"/>
              <a:t>možnost odmítnout rozhodování sporu</a:t>
            </a:r>
            <a:r>
              <a:rPr lang="cs-CZ"/>
              <a:t>, pokud ústní jednání se všemi účastníky a lze řešit efektivněji, lze napadnout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224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/>
              <a:t>Rozhodování sporů mezi podnikatelem a účastníkem / uživatelem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53136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cs-CZ"/>
              <a:t>(§ 129) </a:t>
            </a:r>
            <a:r>
              <a:rPr lang="cs-CZ">
                <a:hlinkClick r:id="rId2"/>
              </a:rPr>
              <a:t>mezi podnikatelem a účastníkem/uživatelem </a:t>
            </a:r>
            <a:endParaRPr lang="cs-CZ"/>
          </a:p>
          <a:p>
            <a:pPr lvl="1"/>
            <a:r>
              <a:rPr lang="cs-CZ"/>
              <a:t>nutno zohledňovat </a:t>
            </a:r>
            <a:r>
              <a:rPr lang="cs-CZ" b="1"/>
              <a:t>práva spotřebitele</a:t>
            </a:r>
          </a:p>
          <a:p>
            <a:pPr lvl="1"/>
            <a:r>
              <a:rPr lang="cs-CZ"/>
              <a:t>el.formulář, spr. poplatek</a:t>
            </a:r>
          </a:p>
          <a:p>
            <a:pPr lvl="1"/>
            <a:r>
              <a:rPr lang="cs-CZ"/>
              <a:t>modifikované spr.řízení sporné</a:t>
            </a:r>
          </a:p>
          <a:p>
            <a:pPr lvl="1"/>
            <a:r>
              <a:rPr lang="cs-CZ" b="1"/>
              <a:t>doručování podle občanského soudního řádu!</a:t>
            </a:r>
            <a:endParaRPr lang="cs-CZ"/>
          </a:p>
          <a:p>
            <a:pPr lvl="1"/>
            <a:r>
              <a:rPr lang="cs-CZ"/>
              <a:t>možnost rozkladu</a:t>
            </a:r>
          </a:p>
          <a:p>
            <a:pPr lvl="1"/>
            <a:r>
              <a:rPr lang="cs-CZ" b="1"/>
              <a:t>spor soukromoprávní povahy =&gt; část 5 osř =&gt; civilní soudnictví</a:t>
            </a:r>
          </a:p>
          <a:p>
            <a:pPr lvl="1"/>
            <a:r>
              <a:rPr lang="cs-CZ" b="1"/>
              <a:t>specifické spory z reklamací </a:t>
            </a:r>
          </a:p>
          <a:p>
            <a:pPr lvl="2"/>
            <a:r>
              <a:rPr lang="cs-CZ"/>
              <a:t>reklamace vyúčtované ceny -2 měs prekluzivní lhůta, vyřízení do 1 měsíce </a:t>
            </a:r>
          </a:p>
          <a:p>
            <a:pPr lvl="2"/>
            <a:r>
              <a:rPr lang="cs-CZ"/>
              <a:t>při neúspěchu/nečinnosti lze zahájit řízení u ČTÚ x </a:t>
            </a:r>
            <a:r>
              <a:rPr lang="cs-CZ" b="1"/>
              <a:t>nezbavuje povinnosti zaplatit</a:t>
            </a:r>
            <a:r>
              <a:rPr lang="cs-CZ"/>
              <a:t>, ledaže odkladný účinek, prek.lhůta 1 měs</a:t>
            </a:r>
          </a:p>
          <a:p>
            <a:pPr lvl="2"/>
            <a:endParaRPr lang="cs-CZ"/>
          </a:p>
          <a:p>
            <a:r>
              <a:rPr lang="cs-CZ"/>
              <a:t>SDEU, 18. března 2010, Ve spojených věcech C‑317/08, C‑318/08, C‑319/08 a C‑320/08 - Alassini a další</a:t>
            </a:r>
          </a:p>
          <a:p>
            <a:pPr lvl="1"/>
            <a:r>
              <a:rPr lang="cs-CZ"/>
              <a:t>možnost stanovení povinného pokusu o mimosoudní urovnání sporu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3431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200" cap="none"/>
              <a:t>Děkujeme za pozornost!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40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Evropský regulační rámec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>
                <a:hlinkClick r:id="rId3"/>
              </a:rPr>
              <a:t>soubor harmonizovaných pravidel</a:t>
            </a:r>
            <a:r>
              <a:rPr lang="cs-CZ">
                <a:hlinkClick r:id="rId3"/>
              </a:rPr>
              <a:t> </a:t>
            </a:r>
            <a:r>
              <a:rPr lang="cs-CZ"/>
              <a:t>pro regulaci sítí a služeb elektronických komunikací</a:t>
            </a:r>
          </a:p>
          <a:p>
            <a:r>
              <a:rPr lang="cs-CZ"/>
              <a:t>+ úkoly a pravomoci vnitrostátních regulačních orgánů</a:t>
            </a:r>
          </a:p>
          <a:p>
            <a:r>
              <a:rPr lang="cs-CZ" b="1"/>
              <a:t>transponován zákonem č. 127/2005 Sb., o el. komunikacích</a:t>
            </a:r>
          </a:p>
          <a:p>
            <a:pPr lvl="1"/>
            <a:endParaRPr lang="cs-CZ"/>
          </a:p>
          <a:p>
            <a:pPr lvl="1"/>
            <a:r>
              <a:rPr lang="cs-CZ"/>
              <a:t>Směrnice </a:t>
            </a:r>
            <a:r>
              <a:rPr lang="cs-CZ" b="1"/>
              <a:t>přístupová směrnice </a:t>
            </a:r>
            <a:r>
              <a:rPr lang="cs-CZ"/>
              <a:t>č. 2002/19/ES</a:t>
            </a:r>
          </a:p>
          <a:p>
            <a:pPr lvl="1"/>
            <a:r>
              <a:rPr lang="cs-CZ"/>
              <a:t>Směrnice </a:t>
            </a:r>
            <a:r>
              <a:rPr lang="cs-CZ" b="1"/>
              <a:t>autorizační směrnice </a:t>
            </a:r>
            <a:r>
              <a:rPr lang="cs-CZ"/>
              <a:t>č. 2002/20/ES</a:t>
            </a:r>
          </a:p>
          <a:p>
            <a:pPr lvl="1"/>
            <a:r>
              <a:rPr lang="cs-CZ"/>
              <a:t>Směrnice </a:t>
            </a:r>
            <a:r>
              <a:rPr lang="cs-CZ" b="1"/>
              <a:t>rámcová směrnice </a:t>
            </a:r>
            <a:r>
              <a:rPr lang="cs-CZ"/>
              <a:t>č. 2002/21/ES </a:t>
            </a:r>
          </a:p>
          <a:p>
            <a:pPr lvl="1"/>
            <a:r>
              <a:rPr lang="cs-CZ"/>
              <a:t>Směrnice </a:t>
            </a:r>
            <a:r>
              <a:rPr lang="cs-CZ" b="1"/>
              <a:t>o univerzální službě </a:t>
            </a:r>
            <a:r>
              <a:rPr lang="cs-CZ"/>
              <a:t>č. 2002/22/ES</a:t>
            </a:r>
          </a:p>
          <a:p>
            <a:pPr lvl="1"/>
            <a:r>
              <a:rPr lang="cs-CZ"/>
              <a:t>Směrnice </a:t>
            </a:r>
            <a:r>
              <a:rPr lang="cs-CZ" b="1"/>
              <a:t>o ochraně soukromí </a:t>
            </a:r>
            <a:r>
              <a:rPr lang="cs-CZ"/>
              <a:t>č. 2002/58/ES </a:t>
            </a:r>
          </a:p>
          <a:p>
            <a:endParaRPr lang="cs-CZ"/>
          </a:p>
          <a:p>
            <a:r>
              <a:rPr lang="cs-CZ"/>
              <a:t>novelizace</a:t>
            </a:r>
          </a:p>
          <a:p>
            <a:pPr lvl="1"/>
            <a:r>
              <a:rPr lang="cs-CZ"/>
              <a:t>Směrnice č. 2009/136/ES + Směrnice č. 2009/140/ES</a:t>
            </a:r>
          </a:p>
          <a:p>
            <a:pPr lvl="1"/>
            <a:r>
              <a:rPr lang="cs-CZ"/>
              <a:t>Nařízení č. 1211/2009/ES o zřízení Sdružení evropských regulačních orgánů v oblasti elektronických komunikací (</a:t>
            </a:r>
            <a:r>
              <a:rPr lang="cs-CZ" b="1"/>
              <a:t>BEREC</a:t>
            </a:r>
            <a:r>
              <a:rPr lang="cs-CZ"/>
              <a:t>) a Úřadu</a:t>
            </a:r>
          </a:p>
          <a:p>
            <a:pPr lvl="1"/>
            <a:r>
              <a:rPr lang="cs-CZ"/>
              <a:t>Nařízení </a:t>
            </a:r>
            <a:r>
              <a:rPr lang="cs-CZ" b="1"/>
              <a:t>o mezinárodním roamingu </a:t>
            </a:r>
            <a:r>
              <a:rPr lang="cs-CZ"/>
              <a:t>č. 531/2012</a:t>
            </a:r>
          </a:p>
          <a:p>
            <a:pPr lvl="1"/>
            <a:r>
              <a:rPr lang="cs-CZ"/>
              <a:t>Prováděcí nařízení č. 1203/2012</a:t>
            </a:r>
          </a:p>
          <a:p>
            <a:pPr lvl="1"/>
            <a:r>
              <a:rPr lang="cs-CZ"/>
              <a:t>Směrnice č. </a:t>
            </a:r>
            <a:r>
              <a:rPr lang="cs-CZ">
                <a:hlinkClick r:id="rId4"/>
              </a:rPr>
              <a:t>2014/61/EU</a:t>
            </a:r>
            <a:r>
              <a:rPr lang="cs-CZ"/>
              <a:t> o opatřeních ke snížení nákladů na </a:t>
            </a:r>
            <a:r>
              <a:rPr lang="cs-CZ" b="1"/>
              <a:t>budování vysokorychlostních sítí </a:t>
            </a:r>
            <a:r>
              <a:rPr lang="cs-CZ"/>
              <a:t>elektronických komunikací =&gt; zákon č. 194/2017 Sb.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181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600"/>
              <a:t>Zákon o elektronických komunikacích (č. 127/2005 Sb.)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355160" cy="4925144"/>
          </a:xfrm>
        </p:spPr>
        <p:txBody>
          <a:bodyPr>
            <a:normAutofit/>
          </a:bodyPr>
          <a:lstStyle/>
          <a:p>
            <a:r>
              <a:rPr lang="cs-CZ" b="1"/>
              <a:t>univerzální předpis</a:t>
            </a:r>
            <a:r>
              <a:rPr lang="cs-CZ"/>
              <a:t> regulující celou oblast el. kom. </a:t>
            </a:r>
          </a:p>
          <a:p>
            <a:pPr lvl="1"/>
            <a:r>
              <a:rPr lang="cs-CZ"/>
              <a:t>implementace evr.směrnic (</a:t>
            </a:r>
            <a:r>
              <a:rPr lang="cs-CZ" b="1"/>
              <a:t>evropský regulační rámec</a:t>
            </a:r>
            <a:r>
              <a:rPr lang="cs-CZ"/>
              <a:t>)</a:t>
            </a:r>
          </a:p>
          <a:p>
            <a:pPr lvl="1"/>
            <a:r>
              <a:rPr lang="cs-CZ"/>
              <a:t>od 2005 více jak 30x novelizován </a:t>
            </a:r>
          </a:p>
          <a:p>
            <a:pPr lvl="1"/>
            <a:r>
              <a:rPr lang="cs-CZ" b="1"/>
              <a:t>nutno posuzovat v kontextu souvisejících předpisů</a:t>
            </a:r>
            <a:r>
              <a:rPr lang="cs-CZ"/>
              <a:t> (oblast správního/veřejného práva) = spr. řád, autorský zákon, GDPR, zákon o provozování rozhl. a tel. vysílání, ale i např. stavební zákon či zákon o vyvlastnění..</a:t>
            </a:r>
          </a:p>
          <a:p>
            <a:r>
              <a:rPr lang="cs-CZ"/>
              <a:t>obsahuje </a:t>
            </a:r>
            <a:r>
              <a:rPr lang="cs-CZ" b="1"/>
              <a:t>obecná pravidla pro všechny komunikační infrastruktury </a:t>
            </a:r>
          </a:p>
          <a:p>
            <a:pPr lvl="1"/>
            <a:r>
              <a:rPr lang="cs-CZ"/>
              <a:t>snaha o udržení otevřeného trhu, omezení oligopolů a monopolů </a:t>
            </a:r>
          </a:p>
          <a:p>
            <a:pPr lvl="1"/>
            <a:r>
              <a:rPr lang="cs-CZ"/>
              <a:t>zastřešuje Český telekomunikační úřad</a:t>
            </a:r>
          </a:p>
          <a:p>
            <a:pPr lvl="2"/>
            <a:r>
              <a:rPr lang="cs-CZ"/>
              <a:t>konkretizace skrze </a:t>
            </a:r>
            <a:r>
              <a:rPr lang="cs-CZ">
                <a:hlinkClick r:id="rId2"/>
              </a:rPr>
              <a:t>vyhlášky ČTÚ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46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/>
              <a:t>Princip oddělení přenosu signálu a obsahu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211144" cy="4800600"/>
          </a:xfrm>
        </p:spPr>
        <p:txBody>
          <a:bodyPr>
            <a:normAutofit/>
          </a:bodyPr>
          <a:lstStyle/>
          <a:p>
            <a:r>
              <a:rPr lang="cs-CZ" b="1"/>
              <a:t>princip oddělení přenosu signálu a obsahu</a:t>
            </a:r>
            <a:r>
              <a:rPr lang="cs-CZ"/>
              <a:t> </a:t>
            </a:r>
          </a:p>
          <a:p>
            <a:pPr lvl="1"/>
            <a:r>
              <a:rPr lang="cs-CZ"/>
              <a:t>regulace přenosu X </a:t>
            </a:r>
            <a:r>
              <a:rPr lang="cs-CZ" u="sng"/>
              <a:t>není regulován obsah informací přenášených prostřednictvím sítí a služeb el.kom!</a:t>
            </a:r>
            <a:r>
              <a:rPr lang="cs-CZ"/>
              <a:t> (jiné předpisy – např. zákon o provozování rozhl. a tel. vysílání)</a:t>
            </a:r>
          </a:p>
          <a:p>
            <a:pPr lvl="1"/>
            <a:endParaRPr lang="cs-CZ"/>
          </a:p>
          <a:p>
            <a:r>
              <a:rPr lang="cs-CZ" b="1"/>
              <a:t>rozhodnutí předsedy rady ČTÚ 29.3.2011, č.j. ČTÚ-42 821/2011-603 </a:t>
            </a:r>
          </a:p>
          <a:p>
            <a:pPr lvl="1"/>
            <a:r>
              <a:rPr lang="cs-CZ"/>
              <a:t>ČTÚ není věcně příslušný k rozhodování sporů mezi poskytovatelem služby el.kom. a uživatelem, </a:t>
            </a:r>
            <a:r>
              <a:rPr lang="cs-CZ" u="sng"/>
              <a:t>pokud se spor týká služeb obsahu</a:t>
            </a:r>
            <a:endParaRPr lang="cs-CZ"/>
          </a:p>
          <a:p>
            <a:endParaRPr lang="cs-CZ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473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Elektronické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211144" cy="4925144"/>
          </a:xfrm>
        </p:spPr>
        <p:txBody>
          <a:bodyPr>
            <a:normAutofit fontScale="70000" lnSpcReduction="20000"/>
          </a:bodyPr>
          <a:lstStyle/>
          <a:p>
            <a:r>
              <a:rPr lang="cs-CZ" b="1"/>
              <a:t>elektronická komunikace</a:t>
            </a:r>
            <a:r>
              <a:rPr lang="cs-CZ"/>
              <a:t> </a:t>
            </a:r>
          </a:p>
          <a:p>
            <a:pPr lvl="1"/>
            <a:r>
              <a:rPr lang="cs-CZ"/>
              <a:t>mezilidská komunikace el. formou </a:t>
            </a:r>
          </a:p>
          <a:p>
            <a:pPr lvl="1"/>
            <a:r>
              <a:rPr lang="cs-CZ"/>
              <a:t>přenos signálu s transformací přenesených informací</a:t>
            </a:r>
          </a:p>
          <a:p>
            <a:endParaRPr lang="cs-CZ" b="1"/>
          </a:p>
          <a:p>
            <a:r>
              <a:rPr lang="cs-CZ" b="1"/>
              <a:t>elektronické komunikace ve smyslu služeb/sítí</a:t>
            </a:r>
            <a:r>
              <a:rPr lang="cs-CZ"/>
              <a:t> </a:t>
            </a:r>
          </a:p>
          <a:p>
            <a:pPr lvl="1"/>
            <a:r>
              <a:rPr lang="cs-CZ"/>
              <a:t>systémy, zařízení a jiné prostředky pro přenos signálu </a:t>
            </a:r>
          </a:p>
          <a:p>
            <a:pPr lvl="1"/>
            <a:r>
              <a:rPr lang="cs-CZ"/>
              <a:t>(rádiového, optického, elektromagnetického, pomocí družice, pevné sítě, mobilní sítě, rozvodů el. energie…)</a:t>
            </a:r>
          </a:p>
          <a:p>
            <a:endParaRPr lang="cs-CZ"/>
          </a:p>
          <a:p>
            <a:r>
              <a:rPr lang="cs-CZ" b="1"/>
              <a:t>subjekty</a:t>
            </a:r>
            <a:r>
              <a:rPr lang="cs-CZ"/>
              <a:t> (§2)</a:t>
            </a:r>
          </a:p>
          <a:p>
            <a:pPr lvl="1"/>
            <a:r>
              <a:rPr lang="cs-CZ"/>
              <a:t>podnikatel provozující </a:t>
            </a:r>
            <a:r>
              <a:rPr lang="cs-CZ" b="1"/>
              <a:t>veřejně dostupné (=nikdo není předem vyloučen)</a:t>
            </a:r>
            <a:r>
              <a:rPr lang="cs-CZ"/>
              <a:t> služby el.komunikací</a:t>
            </a:r>
          </a:p>
          <a:p>
            <a:pPr lvl="1"/>
            <a:r>
              <a:rPr lang="cs-CZ"/>
              <a:t>účastník / uživatel / koncový uživatel / spotřebitel </a:t>
            </a:r>
          </a:p>
          <a:p>
            <a:pPr lvl="1"/>
            <a:r>
              <a:rPr lang="cs-CZ"/>
              <a:t>operátor / vertikálně integrovaný podnik</a:t>
            </a:r>
          </a:p>
          <a:p>
            <a:r>
              <a:rPr lang="cs-CZ" b="1"/>
              <a:t>veřejná komunikační síť - </a:t>
            </a:r>
            <a:r>
              <a:rPr lang="cs-CZ"/>
              <a:t>zcela nebo převážně k poskytování veřejně dostupných služeb elektronických komunikací / přenos mezi koncovými body / šíření rozhl. a televizního vysílání </a:t>
            </a:r>
          </a:p>
          <a:p>
            <a:r>
              <a:rPr lang="cs-CZ" b="1"/>
              <a:t>přístroj </a:t>
            </a:r>
            <a:r>
              <a:rPr lang="cs-CZ"/>
              <a:t>(§ 73) – rádiové zařízení / telekomunikační koncové zařízení </a:t>
            </a:r>
          </a:p>
          <a:p>
            <a:pPr lvl="1"/>
            <a:r>
              <a:rPr lang="cs-CZ"/>
              <a:t>technické požadavky viz zákon o tech.požadavcích na výrobky + nařízení vlády – pokud nesplní, nesmí být provozovány (!povinnost i pro uživatele)</a:t>
            </a:r>
          </a:p>
          <a:p>
            <a:pPr lvl="1"/>
            <a:r>
              <a:rPr lang="cs-CZ">
                <a:hlinkClick r:id="rId3"/>
              </a:rPr>
              <a:t>seznam kompatibility rozhraní </a:t>
            </a:r>
            <a:r>
              <a:rPr lang="cs-CZ"/>
              <a:t>u podnikatelů veřejné telekomunikační služby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0606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Účel a zásady regulace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7211144" cy="5184576"/>
          </a:xfrm>
        </p:spPr>
        <p:txBody>
          <a:bodyPr>
            <a:normAutofit fontScale="70000" lnSpcReduction="20000"/>
          </a:bodyPr>
          <a:lstStyle/>
          <a:p>
            <a:r>
              <a:rPr lang="cs-CZ" b="1"/>
              <a:t>účel regulace </a:t>
            </a:r>
            <a:r>
              <a:rPr lang="cs-CZ"/>
              <a:t>(§4) </a:t>
            </a:r>
          </a:p>
          <a:p>
            <a:pPr lvl="1"/>
            <a:r>
              <a:rPr lang="cs-CZ"/>
              <a:t>náhrada tržního selhání – zajištění funkční hospodářské soutěže, konkurence a ochrany spotřebitelů </a:t>
            </a:r>
          </a:p>
          <a:p>
            <a:pPr lvl="1"/>
            <a:r>
              <a:rPr lang="cs-CZ"/>
              <a:t>součinnost ČTÚ a ÚOHS + ministerstvo prům. a obchodu (§5)</a:t>
            </a:r>
          </a:p>
          <a:p>
            <a:r>
              <a:rPr lang="cs-CZ" u="sng"/>
              <a:t>není dotčena </a:t>
            </a:r>
            <a:r>
              <a:rPr lang="cs-CZ"/>
              <a:t>regulace hospodářské soutěže</a:t>
            </a:r>
          </a:p>
          <a:p>
            <a:pPr lvl="1"/>
            <a:r>
              <a:rPr lang="cs-CZ"/>
              <a:t>NSS 2 A 12/2002-503 – zvýšení ceny volání z vlastní sítě do sítě nově příchozí konkurence v násobcích ceny oproti volání do sítě existujícího konkurenta je ztížení přístupu na trh a zneužití dominantního postavení</a:t>
            </a:r>
          </a:p>
          <a:p>
            <a:endParaRPr lang="cs-CZ" b="1"/>
          </a:p>
          <a:p>
            <a:r>
              <a:rPr lang="cs-CZ" b="1"/>
              <a:t>zásady </a:t>
            </a:r>
            <a:endParaRPr lang="cs-CZ"/>
          </a:p>
          <a:p>
            <a:pPr lvl="1"/>
            <a:r>
              <a:rPr lang="cs-CZ" b="1"/>
              <a:t>objektivity</a:t>
            </a:r>
            <a:r>
              <a:rPr lang="cs-CZ"/>
              <a:t> a </a:t>
            </a:r>
            <a:r>
              <a:rPr lang="cs-CZ" b="1"/>
              <a:t>nediskriminace </a:t>
            </a:r>
            <a:r>
              <a:rPr lang="cs-CZ"/>
              <a:t>– MPO a ČTÚ nesmí neoprávněně zvýhodňovat podnik/uživatele/uskupení</a:t>
            </a:r>
          </a:p>
          <a:p>
            <a:pPr lvl="1"/>
            <a:r>
              <a:rPr lang="cs-CZ" b="1"/>
              <a:t>technologické neutrality </a:t>
            </a:r>
            <a:r>
              <a:rPr lang="cs-CZ"/>
              <a:t>- regulace pomocí technologicky neutrálních kritérií = není upřednostňována žádná technologie ani postup </a:t>
            </a:r>
          </a:p>
          <a:p>
            <a:pPr lvl="1"/>
            <a:r>
              <a:rPr lang="cs-CZ" b="1"/>
              <a:t>transparentnosti </a:t>
            </a:r>
            <a:r>
              <a:rPr lang="cs-CZ"/>
              <a:t>– informační povinnost ČTÚ vůči podnikatelům/uživatelům, časový předstih =&gt; předvídatelnost rozhodování, zveřejňovací povinnosti ČTÚ, náležité odůvodňování rozhodnutí a opatření obecné povahy ČTÚ</a:t>
            </a:r>
          </a:p>
          <a:p>
            <a:pPr lvl="1"/>
            <a:r>
              <a:rPr lang="cs-CZ" b="1"/>
              <a:t>proporcionality</a:t>
            </a:r>
            <a:r>
              <a:rPr lang="cs-CZ"/>
              <a:t> – zásah ČTÚ do tržích mechanismů ex ante pouze pokud nezbytně nutné, analýzy trhů a účinků regulace</a:t>
            </a:r>
          </a:p>
          <a:p>
            <a:pPr lvl="1"/>
            <a:endParaRPr lang="cs-CZ"/>
          </a:p>
          <a:p>
            <a:r>
              <a:rPr lang="cs-CZ"/>
              <a:t>SDEU - 26. července 2017, C‑112/16 – Persidera</a:t>
            </a:r>
          </a:p>
          <a:p>
            <a:pPr lvl="1"/>
            <a:r>
              <a:rPr lang="cs-CZ"/>
              <a:t>aplikace zásad nediskriminace a proporcionality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7114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Komunikační činnost a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211144" cy="4925144"/>
          </a:xfrm>
        </p:spPr>
        <p:txBody>
          <a:bodyPr>
            <a:normAutofit fontScale="85000" lnSpcReduction="10000"/>
          </a:bodyPr>
          <a:lstStyle/>
          <a:p>
            <a:r>
              <a:rPr lang="cs-CZ" b="1"/>
              <a:t>komunikační činnost </a:t>
            </a:r>
          </a:p>
          <a:p>
            <a:pPr lvl="1"/>
            <a:r>
              <a:rPr lang="cs-CZ"/>
              <a:t>zajišťování sítě el.kom/ poskytování služeb / provozování přístrojů</a:t>
            </a:r>
          </a:p>
          <a:p>
            <a:pPr lvl="2"/>
            <a:r>
              <a:rPr lang="cs-CZ"/>
              <a:t>pokud veřejně = </a:t>
            </a:r>
            <a:r>
              <a:rPr lang="cs-CZ" u="sng"/>
              <a:t>ve veřejném zájmu po účely bezpečnosti státu </a:t>
            </a:r>
            <a:r>
              <a:rPr lang="cs-CZ"/>
              <a:t>(podstatné pro zákon o vyvlastnění)</a:t>
            </a:r>
          </a:p>
          <a:p>
            <a:r>
              <a:rPr lang="cs-CZ" b="1"/>
              <a:t>podnikání </a:t>
            </a:r>
            <a:r>
              <a:rPr lang="cs-CZ"/>
              <a:t>– </a:t>
            </a:r>
            <a:r>
              <a:rPr lang="cs-CZ" u="sng"/>
              <a:t>mimo režim živnostenského zákona </a:t>
            </a:r>
          </a:p>
          <a:p>
            <a:pPr lvl="1"/>
            <a:r>
              <a:rPr lang="cs-CZ"/>
              <a:t>není živnost x podmínky a režim podobný ohlašovací živnosti </a:t>
            </a:r>
          </a:p>
          <a:p>
            <a:pPr lvl="1"/>
            <a:r>
              <a:rPr lang="cs-CZ"/>
              <a:t>(oznámení podnikání (§13) =&gt; osvědčení + evidence v databázi) – např. i lokální rádio/televize…</a:t>
            </a:r>
          </a:p>
          <a:p>
            <a:r>
              <a:rPr lang="cs-CZ" b="1"/>
              <a:t>všeobecné oprávnění </a:t>
            </a:r>
            <a:r>
              <a:rPr lang="cs-CZ"/>
              <a:t>(§9 )</a:t>
            </a:r>
          </a:p>
          <a:p>
            <a:pPr lvl="1"/>
            <a:r>
              <a:rPr lang="cs-CZ"/>
              <a:t>nahrazuje licence, méně administrativně zatěžující, podmínky  závazné pro všechny</a:t>
            </a:r>
          </a:p>
          <a:p>
            <a:pPr lvl="1"/>
            <a:r>
              <a:rPr lang="cs-CZ"/>
              <a:t>v rozsahu oblastí dle §10 (např. interoperabilita služeb, ochr. živ. prostř., využívání kmitočtů) – </a:t>
            </a:r>
            <a:r>
              <a:rPr lang="cs-CZ" b="1"/>
              <a:t>opatření obecné povahy </a:t>
            </a:r>
          </a:p>
          <a:p>
            <a:r>
              <a:rPr lang="cs-CZ" b="1"/>
              <a:t>zvláštní povinnosti </a:t>
            </a:r>
            <a:r>
              <a:rPr lang="cs-CZ"/>
              <a:t>(§11 )</a:t>
            </a:r>
          </a:p>
          <a:p>
            <a:pPr lvl="1"/>
            <a:r>
              <a:rPr lang="cs-CZ"/>
              <a:t>pro soutěžitele významné tržní síly/ pro univerzální služby (všeobecný přístup / veřejné automaty..)</a:t>
            </a:r>
          </a:p>
          <a:p>
            <a:pPr lvl="1"/>
            <a:r>
              <a:rPr lang="cs-CZ"/>
              <a:t>nad rámec obecných povinností dle ZEK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55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Sítě pro internet věcí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43192" cy="4876800"/>
          </a:xfrm>
        </p:spPr>
        <p:txBody>
          <a:bodyPr>
            <a:normAutofit fontScale="85000" lnSpcReduction="10000"/>
          </a:bodyPr>
          <a:lstStyle/>
          <a:p>
            <a:r>
              <a:rPr lang="cs-CZ"/>
              <a:t>rozmach zařízení, která jsou propojena, ačkoliv se nejedná primárně o komunikační nástroje (senzory, chytré spotřebiče, prvky chytrého města, inteligentní infrastruktura, hlásiče poruch energetické infrastruktury, smart grid atd.)</a:t>
            </a:r>
          </a:p>
          <a:p>
            <a:r>
              <a:rPr lang="cs-CZ"/>
              <a:t>potřeba sítě el. komunikací poskytující přenosovou infrastrukturu</a:t>
            </a:r>
          </a:p>
          <a:p>
            <a:r>
              <a:rPr lang="cs-CZ"/>
              <a:t>sítě typu </a:t>
            </a:r>
            <a:r>
              <a:rPr lang="cs-CZ">
                <a:hlinkClick r:id="rId2"/>
              </a:rPr>
              <a:t>LP-WAN</a:t>
            </a:r>
            <a:r>
              <a:rPr lang="cs-CZ"/>
              <a:t> (</a:t>
            </a:r>
            <a:r>
              <a:rPr lang="en-US"/>
              <a:t>Low Power Wide Area Network</a:t>
            </a:r>
            <a:r>
              <a:rPr lang="cs-CZ"/>
              <a:t>)</a:t>
            </a:r>
          </a:p>
          <a:p>
            <a:pPr lvl="1"/>
            <a:r>
              <a:rPr lang="cs-CZ"/>
              <a:t>NB IoT, Sigfox, LoRa</a:t>
            </a:r>
          </a:p>
          <a:p>
            <a:r>
              <a:rPr lang="cs-CZ"/>
              <a:t>vyhrazení </a:t>
            </a:r>
            <a:r>
              <a:rPr lang="cs-CZ">
                <a:hlinkClick r:id="rId3"/>
              </a:rPr>
              <a:t>části spektra LTE pásma</a:t>
            </a:r>
            <a:r>
              <a:rPr lang="cs-CZ"/>
              <a:t> / užití bezlicenčního pásma</a:t>
            </a:r>
          </a:p>
          <a:p>
            <a:pPr lvl="1"/>
            <a:r>
              <a:rPr lang="cs-CZ">
                <a:hlinkClick r:id="rId4"/>
              </a:rPr>
              <a:t>výhody x nevýhody</a:t>
            </a:r>
            <a:endParaRPr lang="cs-CZ"/>
          </a:p>
          <a:p>
            <a:r>
              <a:rPr lang="cs-CZ"/>
              <a:t>Infrastruktura obdobná jako pro mobilní sítě</a:t>
            </a:r>
          </a:p>
          <a:p>
            <a:pPr lvl="1"/>
            <a:endParaRPr lang="cs-CZ"/>
          </a:p>
          <a:p>
            <a:r>
              <a:rPr lang="cs-CZ"/>
              <a:t>Činnosti podléhající </a:t>
            </a:r>
            <a:r>
              <a:rPr lang="cs-CZ">
                <a:hlinkClick r:id="rId5"/>
              </a:rPr>
              <a:t>oznámení dle § 13 ZEK</a:t>
            </a:r>
            <a:endParaRPr lang="cs-CZ"/>
          </a:p>
          <a:p>
            <a:pPr lvl="1"/>
            <a:r>
              <a:rPr lang="cs-CZ"/>
              <a:t>Zajišťování veřejné mobilní komunikační sítě </a:t>
            </a:r>
          </a:p>
          <a:p>
            <a:pPr lvl="1"/>
            <a:r>
              <a:rPr lang="cs-CZ"/>
              <a:t>Poskytování veřejně dostupné služby elektronických komunikací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58D-B62B-4028-92B1-AF4E933F9668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550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7842</TotalTime>
  <Words>2768</Words>
  <Application>Microsoft Office PowerPoint</Application>
  <PresentationFormat>Předvádění na obrazovce (4:3)</PresentationFormat>
  <Paragraphs>321</Paragraphs>
  <Slides>23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Arial</vt:lpstr>
      <vt:lpstr>Calibri</vt:lpstr>
      <vt:lpstr>Přehlednost</vt:lpstr>
      <vt:lpstr>Elektronické komunikace</vt:lpstr>
      <vt:lpstr>Přehled</vt:lpstr>
      <vt:lpstr>Evropský regulační rámec</vt:lpstr>
      <vt:lpstr>Zákon o elektronických komunikacích (č. 127/2005 Sb.)</vt:lpstr>
      <vt:lpstr>Princip oddělení přenosu signálu a obsahu </vt:lpstr>
      <vt:lpstr>Elektronické komunikace</vt:lpstr>
      <vt:lpstr>Účel a zásady regulace</vt:lpstr>
      <vt:lpstr>Komunikační činnost a podnikání</vt:lpstr>
      <vt:lpstr>Sítě pro internet věcí</vt:lpstr>
      <vt:lpstr>Český telekomunikační úřad</vt:lpstr>
      <vt:lpstr>Univerzální služba</vt:lpstr>
      <vt:lpstr>Regulace cen</vt:lpstr>
      <vt:lpstr>Povinnosti podnikatelů</vt:lpstr>
      <vt:lpstr>Vyúčtování a reklamace</vt:lpstr>
      <vt:lpstr>Další povinnosti</vt:lpstr>
      <vt:lpstr>Podpora tržního prostředí</vt:lpstr>
      <vt:lpstr>Data retention</vt:lpstr>
      <vt:lpstr>Odposlech  a ochrana sítě</vt:lpstr>
      <vt:lpstr>Veřejný zájem, veřejná správa a správní delikty</vt:lpstr>
      <vt:lpstr>Příslušnost k rozhodování sporů</vt:lpstr>
      <vt:lpstr>Rozhodování sporů mezi podnikateli</vt:lpstr>
      <vt:lpstr>Rozhodování sporů mezi podnikatelem a účastníkem / uživatelem</vt:lpstr>
      <vt:lpstr>Děkujeme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Risks Hidden behind Fragmented Progression towards “Smart Cities”</dc:title>
  <dc:creator>Kasl</dc:creator>
  <cp:lastModifiedBy>F K</cp:lastModifiedBy>
  <cp:revision>102</cp:revision>
  <dcterms:created xsi:type="dcterms:W3CDTF">2016-11-18T15:02:20Z</dcterms:created>
  <dcterms:modified xsi:type="dcterms:W3CDTF">2019-12-02T11:36:36Z</dcterms:modified>
</cp:coreProperties>
</file>