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7"/>
  </p:notesMasterIdLst>
  <p:sldIdLst>
    <p:sldId id="256" r:id="rId2"/>
    <p:sldId id="317" r:id="rId3"/>
    <p:sldId id="339" r:id="rId4"/>
    <p:sldId id="337" r:id="rId5"/>
    <p:sldId id="318" r:id="rId6"/>
    <p:sldId id="319" r:id="rId7"/>
    <p:sldId id="320" r:id="rId8"/>
    <p:sldId id="321" r:id="rId9"/>
    <p:sldId id="323" r:id="rId10"/>
    <p:sldId id="326" r:id="rId11"/>
    <p:sldId id="330" r:id="rId12"/>
    <p:sldId id="331" r:id="rId13"/>
    <p:sldId id="284" r:id="rId14"/>
    <p:sldId id="287" r:id="rId15"/>
    <p:sldId id="288" r:id="rId16"/>
    <p:sldId id="345" r:id="rId17"/>
    <p:sldId id="346" r:id="rId18"/>
    <p:sldId id="286" r:id="rId19"/>
    <p:sldId id="340" r:id="rId20"/>
    <p:sldId id="289" r:id="rId21"/>
    <p:sldId id="290" r:id="rId22"/>
    <p:sldId id="294" r:id="rId23"/>
    <p:sldId id="291" r:id="rId24"/>
    <p:sldId id="295" r:id="rId25"/>
    <p:sldId id="297" r:id="rId26"/>
    <p:sldId id="299" r:id="rId27"/>
    <p:sldId id="300" r:id="rId28"/>
    <p:sldId id="301" r:id="rId29"/>
    <p:sldId id="302" r:id="rId30"/>
    <p:sldId id="303" r:id="rId31"/>
    <p:sldId id="285" r:id="rId32"/>
    <p:sldId id="296" r:id="rId33"/>
    <p:sldId id="292" r:id="rId34"/>
    <p:sldId id="293" r:id="rId35"/>
    <p:sldId id="324" r:id="rId36"/>
    <p:sldId id="325" r:id="rId37"/>
    <p:sldId id="338" r:id="rId38"/>
    <p:sldId id="304" r:id="rId39"/>
    <p:sldId id="305" r:id="rId40"/>
    <p:sldId id="341" r:id="rId41"/>
    <p:sldId id="342" r:id="rId42"/>
    <p:sldId id="311" r:id="rId43"/>
    <p:sldId id="312" r:id="rId44"/>
    <p:sldId id="314" r:id="rId45"/>
    <p:sldId id="310" r:id="rId46"/>
    <p:sldId id="309" r:id="rId47"/>
    <p:sldId id="316" r:id="rId48"/>
    <p:sldId id="306" r:id="rId49"/>
    <p:sldId id="334" r:id="rId50"/>
    <p:sldId id="336" r:id="rId51"/>
    <p:sldId id="313" r:id="rId52"/>
    <p:sldId id="307" r:id="rId53"/>
    <p:sldId id="332" r:id="rId54"/>
    <p:sldId id="343" r:id="rId55"/>
    <p:sldId id="344" r:id="rId56"/>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2" autoAdjust="0"/>
    <p:restoredTop sz="94660"/>
  </p:normalViewPr>
  <p:slideViewPr>
    <p:cSldViewPr snapToGrid="0">
      <p:cViewPr varScale="1">
        <p:scale>
          <a:sx n="68" d="100"/>
          <a:sy n="68" d="100"/>
        </p:scale>
        <p:origin x="594"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DC3EABE-0EDD-4034-B959-F31F97DABB51}" type="datetimeFigureOut">
              <a:rPr lang="en-GB" smtClean="0"/>
              <a:t>25/09/2019</a:t>
            </a:fld>
            <a:endParaRPr lang="en-GB"/>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GB"/>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D5938EF-129B-48BF-A95B-957D5AAE8EB8}" type="slidenum">
              <a:rPr lang="en-GB" smtClean="0"/>
              <a:t>‹#›</a:t>
            </a:fld>
            <a:endParaRPr lang="en-GB"/>
          </a:p>
        </p:txBody>
      </p:sp>
    </p:spTree>
    <p:extLst>
      <p:ext uri="{BB962C8B-B14F-4D97-AF65-F5344CB8AC3E}">
        <p14:creationId xmlns:p14="http://schemas.microsoft.com/office/powerpoint/2010/main" val="16728949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GB" dirty="0"/>
          </a:p>
        </p:txBody>
      </p:sp>
      <p:sp>
        <p:nvSpPr>
          <p:cNvPr id="4" name="Zástupný symbol pro číslo snímku 3"/>
          <p:cNvSpPr>
            <a:spLocks noGrp="1"/>
          </p:cNvSpPr>
          <p:nvPr>
            <p:ph type="sldNum" sz="quarter" idx="5"/>
          </p:nvPr>
        </p:nvSpPr>
        <p:spPr/>
        <p:txBody>
          <a:bodyPr/>
          <a:lstStyle/>
          <a:p>
            <a:fld id="{CD5938EF-129B-48BF-A95B-957D5AAE8EB8}" type="slidenum">
              <a:rPr lang="en-GB" smtClean="0"/>
              <a:t>7</a:t>
            </a:fld>
            <a:endParaRPr lang="en-GB"/>
          </a:p>
        </p:txBody>
      </p:sp>
    </p:spTree>
    <p:extLst>
      <p:ext uri="{BB962C8B-B14F-4D97-AF65-F5344CB8AC3E}">
        <p14:creationId xmlns:p14="http://schemas.microsoft.com/office/powerpoint/2010/main" val="35705868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6E37044-9A4D-40B9-97AB-3D185F06BA5D}"/>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endParaRPr lang="en-GB"/>
          </a:p>
        </p:txBody>
      </p:sp>
      <p:sp>
        <p:nvSpPr>
          <p:cNvPr id="3" name="Podnadpis 2">
            <a:extLst>
              <a:ext uri="{FF2B5EF4-FFF2-40B4-BE49-F238E27FC236}">
                <a16:creationId xmlns:a16="http://schemas.microsoft.com/office/drawing/2014/main" id="{FF3827F4-EA6E-4ECC-83C9-A05A685BD8F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en-GB"/>
          </a:p>
        </p:txBody>
      </p:sp>
      <p:sp>
        <p:nvSpPr>
          <p:cNvPr id="4" name="Zástupný symbol pro datum 3">
            <a:extLst>
              <a:ext uri="{FF2B5EF4-FFF2-40B4-BE49-F238E27FC236}">
                <a16:creationId xmlns:a16="http://schemas.microsoft.com/office/drawing/2014/main" id="{EE59DB06-C9DB-4174-A029-3C7C2A331A0D}"/>
              </a:ext>
            </a:extLst>
          </p:cNvPr>
          <p:cNvSpPr>
            <a:spLocks noGrp="1"/>
          </p:cNvSpPr>
          <p:nvPr>
            <p:ph type="dt" sz="half" idx="10"/>
          </p:nvPr>
        </p:nvSpPr>
        <p:spPr/>
        <p:txBody>
          <a:bodyPr/>
          <a:lstStyle/>
          <a:p>
            <a:fld id="{E72F0D24-6227-46C7-9960-6BDBA01FFC77}" type="datetime1">
              <a:rPr lang="en-GB" smtClean="0"/>
              <a:t>25/09/2019</a:t>
            </a:fld>
            <a:endParaRPr lang="en-GB"/>
          </a:p>
        </p:txBody>
      </p:sp>
      <p:sp>
        <p:nvSpPr>
          <p:cNvPr id="5" name="Zástupný symbol pro zápatí 4">
            <a:extLst>
              <a:ext uri="{FF2B5EF4-FFF2-40B4-BE49-F238E27FC236}">
                <a16:creationId xmlns:a16="http://schemas.microsoft.com/office/drawing/2014/main" id="{65733A12-E6D0-4D9A-8A0C-87A067D38D1E}"/>
              </a:ext>
            </a:extLst>
          </p:cNvPr>
          <p:cNvSpPr>
            <a:spLocks noGrp="1"/>
          </p:cNvSpPr>
          <p:nvPr>
            <p:ph type="ftr" sz="quarter" idx="11"/>
          </p:nvPr>
        </p:nvSpPr>
        <p:spPr/>
        <p:txBody>
          <a:bodyPr/>
          <a:lstStyle/>
          <a:p>
            <a:endParaRPr lang="en-GB"/>
          </a:p>
        </p:txBody>
      </p:sp>
      <p:sp>
        <p:nvSpPr>
          <p:cNvPr id="6" name="Zástupný symbol pro číslo snímku 5">
            <a:extLst>
              <a:ext uri="{FF2B5EF4-FFF2-40B4-BE49-F238E27FC236}">
                <a16:creationId xmlns:a16="http://schemas.microsoft.com/office/drawing/2014/main" id="{62953440-2893-4775-A004-4E8A0F9FC331}"/>
              </a:ext>
            </a:extLst>
          </p:cNvPr>
          <p:cNvSpPr>
            <a:spLocks noGrp="1"/>
          </p:cNvSpPr>
          <p:nvPr>
            <p:ph type="sldNum" sz="quarter" idx="12"/>
          </p:nvPr>
        </p:nvSpPr>
        <p:spPr/>
        <p:txBody>
          <a:bodyPr/>
          <a:lstStyle/>
          <a:p>
            <a:fld id="{09CBD851-6D9C-4BB4-BA16-01B2647274C0}" type="slidenum">
              <a:rPr lang="en-GB" smtClean="0"/>
              <a:t>‹#›</a:t>
            </a:fld>
            <a:endParaRPr lang="en-GB"/>
          </a:p>
        </p:txBody>
      </p:sp>
    </p:spTree>
    <p:extLst>
      <p:ext uri="{BB962C8B-B14F-4D97-AF65-F5344CB8AC3E}">
        <p14:creationId xmlns:p14="http://schemas.microsoft.com/office/powerpoint/2010/main" val="27026633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7115D83-4D67-40F1-B182-0EF95284E87E}"/>
              </a:ext>
            </a:extLst>
          </p:cNvPr>
          <p:cNvSpPr>
            <a:spLocks noGrp="1"/>
          </p:cNvSpPr>
          <p:nvPr>
            <p:ph type="title"/>
          </p:nvPr>
        </p:nvSpPr>
        <p:spPr/>
        <p:txBody>
          <a:bodyPr/>
          <a:lstStyle/>
          <a:p>
            <a:r>
              <a:rPr lang="cs-CZ"/>
              <a:t>Kliknutím lze upravit styl.</a:t>
            </a:r>
            <a:endParaRPr lang="en-GB"/>
          </a:p>
        </p:txBody>
      </p:sp>
      <p:sp>
        <p:nvSpPr>
          <p:cNvPr id="3" name="Zástupný symbol pro svislý text 2">
            <a:extLst>
              <a:ext uri="{FF2B5EF4-FFF2-40B4-BE49-F238E27FC236}">
                <a16:creationId xmlns:a16="http://schemas.microsoft.com/office/drawing/2014/main" id="{25911E91-E3E7-4462-B4D4-68F62308EB53}"/>
              </a:ext>
            </a:extLst>
          </p:cNvPr>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GB"/>
          </a:p>
        </p:txBody>
      </p:sp>
      <p:sp>
        <p:nvSpPr>
          <p:cNvPr id="4" name="Zástupný symbol pro datum 3">
            <a:extLst>
              <a:ext uri="{FF2B5EF4-FFF2-40B4-BE49-F238E27FC236}">
                <a16:creationId xmlns:a16="http://schemas.microsoft.com/office/drawing/2014/main" id="{254AC609-A2D9-4484-BD60-45A0E5BADA49}"/>
              </a:ext>
            </a:extLst>
          </p:cNvPr>
          <p:cNvSpPr>
            <a:spLocks noGrp="1"/>
          </p:cNvSpPr>
          <p:nvPr>
            <p:ph type="dt" sz="half" idx="10"/>
          </p:nvPr>
        </p:nvSpPr>
        <p:spPr/>
        <p:txBody>
          <a:bodyPr/>
          <a:lstStyle/>
          <a:p>
            <a:fld id="{64F55D5D-1D35-4EC6-8B05-BE67C25D8E18}" type="datetime1">
              <a:rPr lang="en-GB" smtClean="0"/>
              <a:t>25/09/2019</a:t>
            </a:fld>
            <a:endParaRPr lang="en-GB"/>
          </a:p>
        </p:txBody>
      </p:sp>
      <p:sp>
        <p:nvSpPr>
          <p:cNvPr id="5" name="Zástupný symbol pro zápatí 4">
            <a:extLst>
              <a:ext uri="{FF2B5EF4-FFF2-40B4-BE49-F238E27FC236}">
                <a16:creationId xmlns:a16="http://schemas.microsoft.com/office/drawing/2014/main" id="{B8AD6018-247D-4B14-8A58-47FB8FBCC557}"/>
              </a:ext>
            </a:extLst>
          </p:cNvPr>
          <p:cNvSpPr>
            <a:spLocks noGrp="1"/>
          </p:cNvSpPr>
          <p:nvPr>
            <p:ph type="ftr" sz="quarter" idx="11"/>
          </p:nvPr>
        </p:nvSpPr>
        <p:spPr/>
        <p:txBody>
          <a:bodyPr/>
          <a:lstStyle/>
          <a:p>
            <a:endParaRPr lang="en-GB"/>
          </a:p>
        </p:txBody>
      </p:sp>
      <p:sp>
        <p:nvSpPr>
          <p:cNvPr id="6" name="Zástupný symbol pro číslo snímku 5">
            <a:extLst>
              <a:ext uri="{FF2B5EF4-FFF2-40B4-BE49-F238E27FC236}">
                <a16:creationId xmlns:a16="http://schemas.microsoft.com/office/drawing/2014/main" id="{7A902CB6-2B7B-4956-9276-3ABC39FA2BD8}"/>
              </a:ext>
            </a:extLst>
          </p:cNvPr>
          <p:cNvSpPr>
            <a:spLocks noGrp="1"/>
          </p:cNvSpPr>
          <p:nvPr>
            <p:ph type="sldNum" sz="quarter" idx="12"/>
          </p:nvPr>
        </p:nvSpPr>
        <p:spPr/>
        <p:txBody>
          <a:bodyPr/>
          <a:lstStyle/>
          <a:p>
            <a:fld id="{09CBD851-6D9C-4BB4-BA16-01B2647274C0}" type="slidenum">
              <a:rPr lang="en-GB" smtClean="0"/>
              <a:t>‹#›</a:t>
            </a:fld>
            <a:endParaRPr lang="en-GB"/>
          </a:p>
        </p:txBody>
      </p:sp>
    </p:spTree>
    <p:extLst>
      <p:ext uri="{BB962C8B-B14F-4D97-AF65-F5344CB8AC3E}">
        <p14:creationId xmlns:p14="http://schemas.microsoft.com/office/powerpoint/2010/main" val="18880521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F064A942-3E6F-4ECF-826C-588B5456FA16}"/>
              </a:ext>
            </a:extLst>
          </p:cNvPr>
          <p:cNvSpPr>
            <a:spLocks noGrp="1"/>
          </p:cNvSpPr>
          <p:nvPr>
            <p:ph type="title" orient="vert"/>
          </p:nvPr>
        </p:nvSpPr>
        <p:spPr>
          <a:xfrm>
            <a:off x="8724900" y="365125"/>
            <a:ext cx="2628900" cy="5811838"/>
          </a:xfrm>
        </p:spPr>
        <p:txBody>
          <a:bodyPr vert="eaVert"/>
          <a:lstStyle/>
          <a:p>
            <a:r>
              <a:rPr lang="cs-CZ"/>
              <a:t>Kliknutím lze upravit styl.</a:t>
            </a:r>
            <a:endParaRPr lang="en-GB"/>
          </a:p>
        </p:txBody>
      </p:sp>
      <p:sp>
        <p:nvSpPr>
          <p:cNvPr id="3" name="Zástupný symbol pro svislý text 2">
            <a:extLst>
              <a:ext uri="{FF2B5EF4-FFF2-40B4-BE49-F238E27FC236}">
                <a16:creationId xmlns:a16="http://schemas.microsoft.com/office/drawing/2014/main" id="{90C216AC-B9DF-46D1-9352-70CAE1327CB7}"/>
              </a:ext>
            </a:extLst>
          </p:cNvPr>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GB"/>
          </a:p>
        </p:txBody>
      </p:sp>
      <p:sp>
        <p:nvSpPr>
          <p:cNvPr id="4" name="Zástupný symbol pro datum 3">
            <a:extLst>
              <a:ext uri="{FF2B5EF4-FFF2-40B4-BE49-F238E27FC236}">
                <a16:creationId xmlns:a16="http://schemas.microsoft.com/office/drawing/2014/main" id="{A59FDF6A-0586-42C8-82A6-5FC3C0200516}"/>
              </a:ext>
            </a:extLst>
          </p:cNvPr>
          <p:cNvSpPr>
            <a:spLocks noGrp="1"/>
          </p:cNvSpPr>
          <p:nvPr>
            <p:ph type="dt" sz="half" idx="10"/>
          </p:nvPr>
        </p:nvSpPr>
        <p:spPr/>
        <p:txBody>
          <a:bodyPr/>
          <a:lstStyle/>
          <a:p>
            <a:fld id="{CA19B070-F98D-42A0-A7D3-3A3D292439BF}" type="datetime1">
              <a:rPr lang="en-GB" smtClean="0"/>
              <a:t>25/09/2019</a:t>
            </a:fld>
            <a:endParaRPr lang="en-GB"/>
          </a:p>
        </p:txBody>
      </p:sp>
      <p:sp>
        <p:nvSpPr>
          <p:cNvPr id="5" name="Zástupný symbol pro zápatí 4">
            <a:extLst>
              <a:ext uri="{FF2B5EF4-FFF2-40B4-BE49-F238E27FC236}">
                <a16:creationId xmlns:a16="http://schemas.microsoft.com/office/drawing/2014/main" id="{783F546E-B4AC-4D2E-8E14-FFF6DF9CA2E7}"/>
              </a:ext>
            </a:extLst>
          </p:cNvPr>
          <p:cNvSpPr>
            <a:spLocks noGrp="1"/>
          </p:cNvSpPr>
          <p:nvPr>
            <p:ph type="ftr" sz="quarter" idx="11"/>
          </p:nvPr>
        </p:nvSpPr>
        <p:spPr/>
        <p:txBody>
          <a:bodyPr/>
          <a:lstStyle/>
          <a:p>
            <a:endParaRPr lang="en-GB"/>
          </a:p>
        </p:txBody>
      </p:sp>
      <p:sp>
        <p:nvSpPr>
          <p:cNvPr id="6" name="Zástupný symbol pro číslo snímku 5">
            <a:extLst>
              <a:ext uri="{FF2B5EF4-FFF2-40B4-BE49-F238E27FC236}">
                <a16:creationId xmlns:a16="http://schemas.microsoft.com/office/drawing/2014/main" id="{29C70CA5-1D49-4EB1-9954-B649FF347E83}"/>
              </a:ext>
            </a:extLst>
          </p:cNvPr>
          <p:cNvSpPr>
            <a:spLocks noGrp="1"/>
          </p:cNvSpPr>
          <p:nvPr>
            <p:ph type="sldNum" sz="quarter" idx="12"/>
          </p:nvPr>
        </p:nvSpPr>
        <p:spPr/>
        <p:txBody>
          <a:bodyPr/>
          <a:lstStyle/>
          <a:p>
            <a:fld id="{09CBD851-6D9C-4BB4-BA16-01B2647274C0}" type="slidenum">
              <a:rPr lang="en-GB" smtClean="0"/>
              <a:t>‹#›</a:t>
            </a:fld>
            <a:endParaRPr lang="en-GB"/>
          </a:p>
        </p:txBody>
      </p:sp>
    </p:spTree>
    <p:extLst>
      <p:ext uri="{BB962C8B-B14F-4D97-AF65-F5344CB8AC3E}">
        <p14:creationId xmlns:p14="http://schemas.microsoft.com/office/powerpoint/2010/main" val="1777571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39DA52F-9473-4126-A771-F2EC4E581BDA}"/>
              </a:ext>
            </a:extLst>
          </p:cNvPr>
          <p:cNvSpPr>
            <a:spLocks noGrp="1"/>
          </p:cNvSpPr>
          <p:nvPr>
            <p:ph type="title"/>
          </p:nvPr>
        </p:nvSpPr>
        <p:spPr/>
        <p:txBody>
          <a:bodyPr/>
          <a:lstStyle/>
          <a:p>
            <a:r>
              <a:rPr lang="cs-CZ"/>
              <a:t>Kliknutím lze upravit styl.</a:t>
            </a:r>
            <a:endParaRPr lang="en-GB"/>
          </a:p>
        </p:txBody>
      </p:sp>
      <p:sp>
        <p:nvSpPr>
          <p:cNvPr id="3" name="Zástupný symbol pro obsah 2">
            <a:extLst>
              <a:ext uri="{FF2B5EF4-FFF2-40B4-BE49-F238E27FC236}">
                <a16:creationId xmlns:a16="http://schemas.microsoft.com/office/drawing/2014/main" id="{F292D789-03CE-403E-B082-147EC3663CA5}"/>
              </a:ext>
            </a:extLst>
          </p:cNvPr>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GB"/>
          </a:p>
        </p:txBody>
      </p:sp>
      <p:sp>
        <p:nvSpPr>
          <p:cNvPr id="4" name="Zástupný symbol pro datum 3">
            <a:extLst>
              <a:ext uri="{FF2B5EF4-FFF2-40B4-BE49-F238E27FC236}">
                <a16:creationId xmlns:a16="http://schemas.microsoft.com/office/drawing/2014/main" id="{65CE921B-9B9D-47DD-9BC6-5598B5EFE5BD}"/>
              </a:ext>
            </a:extLst>
          </p:cNvPr>
          <p:cNvSpPr>
            <a:spLocks noGrp="1"/>
          </p:cNvSpPr>
          <p:nvPr>
            <p:ph type="dt" sz="half" idx="10"/>
          </p:nvPr>
        </p:nvSpPr>
        <p:spPr/>
        <p:txBody>
          <a:bodyPr/>
          <a:lstStyle/>
          <a:p>
            <a:fld id="{3CBD9A35-ADC2-41D0-9FE7-0D587D55DFA0}" type="datetime1">
              <a:rPr lang="en-GB" smtClean="0"/>
              <a:t>25/09/2019</a:t>
            </a:fld>
            <a:endParaRPr lang="en-GB"/>
          </a:p>
        </p:txBody>
      </p:sp>
      <p:sp>
        <p:nvSpPr>
          <p:cNvPr id="5" name="Zástupný symbol pro zápatí 4">
            <a:extLst>
              <a:ext uri="{FF2B5EF4-FFF2-40B4-BE49-F238E27FC236}">
                <a16:creationId xmlns:a16="http://schemas.microsoft.com/office/drawing/2014/main" id="{CAD1EF16-2B27-46E2-B1B7-6F687AF7486C}"/>
              </a:ext>
            </a:extLst>
          </p:cNvPr>
          <p:cNvSpPr>
            <a:spLocks noGrp="1"/>
          </p:cNvSpPr>
          <p:nvPr>
            <p:ph type="ftr" sz="quarter" idx="11"/>
          </p:nvPr>
        </p:nvSpPr>
        <p:spPr/>
        <p:txBody>
          <a:bodyPr/>
          <a:lstStyle/>
          <a:p>
            <a:endParaRPr lang="en-GB"/>
          </a:p>
        </p:txBody>
      </p:sp>
      <p:sp>
        <p:nvSpPr>
          <p:cNvPr id="6" name="Zástupný symbol pro číslo snímku 5">
            <a:extLst>
              <a:ext uri="{FF2B5EF4-FFF2-40B4-BE49-F238E27FC236}">
                <a16:creationId xmlns:a16="http://schemas.microsoft.com/office/drawing/2014/main" id="{00E5E281-EB63-479C-8EBE-94C332E15939}"/>
              </a:ext>
            </a:extLst>
          </p:cNvPr>
          <p:cNvSpPr>
            <a:spLocks noGrp="1"/>
          </p:cNvSpPr>
          <p:nvPr>
            <p:ph type="sldNum" sz="quarter" idx="12"/>
          </p:nvPr>
        </p:nvSpPr>
        <p:spPr/>
        <p:txBody>
          <a:bodyPr/>
          <a:lstStyle/>
          <a:p>
            <a:fld id="{09CBD851-6D9C-4BB4-BA16-01B2647274C0}" type="slidenum">
              <a:rPr lang="en-GB" smtClean="0"/>
              <a:t>‹#›</a:t>
            </a:fld>
            <a:endParaRPr lang="en-GB"/>
          </a:p>
        </p:txBody>
      </p:sp>
    </p:spTree>
    <p:extLst>
      <p:ext uri="{BB962C8B-B14F-4D97-AF65-F5344CB8AC3E}">
        <p14:creationId xmlns:p14="http://schemas.microsoft.com/office/powerpoint/2010/main" val="27702352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F3A4777-FB7B-437B-B292-9D2E569E2F46}"/>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endParaRPr lang="en-GB"/>
          </a:p>
        </p:txBody>
      </p:sp>
      <p:sp>
        <p:nvSpPr>
          <p:cNvPr id="3" name="Zástupný symbol pro text 2">
            <a:extLst>
              <a:ext uri="{FF2B5EF4-FFF2-40B4-BE49-F238E27FC236}">
                <a16:creationId xmlns:a16="http://schemas.microsoft.com/office/drawing/2014/main" id="{CFEED2FF-D0FD-41BD-A5FE-59B7D34AA29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a:extLst>
              <a:ext uri="{FF2B5EF4-FFF2-40B4-BE49-F238E27FC236}">
                <a16:creationId xmlns:a16="http://schemas.microsoft.com/office/drawing/2014/main" id="{C84BC1D2-D8D2-4FAF-AB97-D25936F4D69D}"/>
              </a:ext>
            </a:extLst>
          </p:cNvPr>
          <p:cNvSpPr>
            <a:spLocks noGrp="1"/>
          </p:cNvSpPr>
          <p:nvPr>
            <p:ph type="dt" sz="half" idx="10"/>
          </p:nvPr>
        </p:nvSpPr>
        <p:spPr/>
        <p:txBody>
          <a:bodyPr/>
          <a:lstStyle/>
          <a:p>
            <a:fld id="{BF5D8896-3505-467C-803E-F5D2895D26E4}" type="datetime1">
              <a:rPr lang="en-GB" smtClean="0"/>
              <a:t>25/09/2019</a:t>
            </a:fld>
            <a:endParaRPr lang="en-GB"/>
          </a:p>
        </p:txBody>
      </p:sp>
      <p:sp>
        <p:nvSpPr>
          <p:cNvPr id="5" name="Zástupný symbol pro zápatí 4">
            <a:extLst>
              <a:ext uri="{FF2B5EF4-FFF2-40B4-BE49-F238E27FC236}">
                <a16:creationId xmlns:a16="http://schemas.microsoft.com/office/drawing/2014/main" id="{EE156D5F-5539-472D-9F87-38AD70609E42}"/>
              </a:ext>
            </a:extLst>
          </p:cNvPr>
          <p:cNvSpPr>
            <a:spLocks noGrp="1"/>
          </p:cNvSpPr>
          <p:nvPr>
            <p:ph type="ftr" sz="quarter" idx="11"/>
          </p:nvPr>
        </p:nvSpPr>
        <p:spPr/>
        <p:txBody>
          <a:bodyPr/>
          <a:lstStyle/>
          <a:p>
            <a:endParaRPr lang="en-GB"/>
          </a:p>
        </p:txBody>
      </p:sp>
      <p:sp>
        <p:nvSpPr>
          <p:cNvPr id="6" name="Zástupný symbol pro číslo snímku 5">
            <a:extLst>
              <a:ext uri="{FF2B5EF4-FFF2-40B4-BE49-F238E27FC236}">
                <a16:creationId xmlns:a16="http://schemas.microsoft.com/office/drawing/2014/main" id="{8A01D8DE-885D-4E07-B067-EEC7926E7347}"/>
              </a:ext>
            </a:extLst>
          </p:cNvPr>
          <p:cNvSpPr>
            <a:spLocks noGrp="1"/>
          </p:cNvSpPr>
          <p:nvPr>
            <p:ph type="sldNum" sz="quarter" idx="12"/>
          </p:nvPr>
        </p:nvSpPr>
        <p:spPr/>
        <p:txBody>
          <a:bodyPr/>
          <a:lstStyle/>
          <a:p>
            <a:fld id="{09CBD851-6D9C-4BB4-BA16-01B2647274C0}" type="slidenum">
              <a:rPr lang="en-GB" smtClean="0"/>
              <a:t>‹#›</a:t>
            </a:fld>
            <a:endParaRPr lang="en-GB"/>
          </a:p>
        </p:txBody>
      </p:sp>
    </p:spTree>
    <p:extLst>
      <p:ext uri="{BB962C8B-B14F-4D97-AF65-F5344CB8AC3E}">
        <p14:creationId xmlns:p14="http://schemas.microsoft.com/office/powerpoint/2010/main" val="25240818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2C65025-156D-44A9-BD5A-AF48A52EB2E6}"/>
              </a:ext>
            </a:extLst>
          </p:cNvPr>
          <p:cNvSpPr>
            <a:spLocks noGrp="1"/>
          </p:cNvSpPr>
          <p:nvPr>
            <p:ph type="title"/>
          </p:nvPr>
        </p:nvSpPr>
        <p:spPr/>
        <p:txBody>
          <a:bodyPr/>
          <a:lstStyle/>
          <a:p>
            <a:r>
              <a:rPr lang="cs-CZ"/>
              <a:t>Kliknutím lze upravit styl.</a:t>
            </a:r>
            <a:endParaRPr lang="en-GB"/>
          </a:p>
        </p:txBody>
      </p:sp>
      <p:sp>
        <p:nvSpPr>
          <p:cNvPr id="3" name="Zástupný symbol pro obsah 2">
            <a:extLst>
              <a:ext uri="{FF2B5EF4-FFF2-40B4-BE49-F238E27FC236}">
                <a16:creationId xmlns:a16="http://schemas.microsoft.com/office/drawing/2014/main" id="{71D50CB1-8866-4046-BE8B-E613BE0F9A0E}"/>
              </a:ext>
            </a:extLst>
          </p:cNvPr>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GB"/>
          </a:p>
        </p:txBody>
      </p:sp>
      <p:sp>
        <p:nvSpPr>
          <p:cNvPr id="4" name="Zástupný symbol pro obsah 3">
            <a:extLst>
              <a:ext uri="{FF2B5EF4-FFF2-40B4-BE49-F238E27FC236}">
                <a16:creationId xmlns:a16="http://schemas.microsoft.com/office/drawing/2014/main" id="{5E1577B8-8103-4BA0-8756-72656C759FAE}"/>
              </a:ext>
            </a:extLst>
          </p:cNvPr>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GB"/>
          </a:p>
        </p:txBody>
      </p:sp>
      <p:sp>
        <p:nvSpPr>
          <p:cNvPr id="5" name="Zástupný symbol pro datum 4">
            <a:extLst>
              <a:ext uri="{FF2B5EF4-FFF2-40B4-BE49-F238E27FC236}">
                <a16:creationId xmlns:a16="http://schemas.microsoft.com/office/drawing/2014/main" id="{37A39CD2-E55A-4A00-B592-BD71BAC1E9C7}"/>
              </a:ext>
            </a:extLst>
          </p:cNvPr>
          <p:cNvSpPr>
            <a:spLocks noGrp="1"/>
          </p:cNvSpPr>
          <p:nvPr>
            <p:ph type="dt" sz="half" idx="10"/>
          </p:nvPr>
        </p:nvSpPr>
        <p:spPr/>
        <p:txBody>
          <a:bodyPr/>
          <a:lstStyle/>
          <a:p>
            <a:fld id="{6C9C06FC-64CF-47E8-A6D6-05C2E0DFF8E0}" type="datetime1">
              <a:rPr lang="en-GB" smtClean="0"/>
              <a:t>25/09/2019</a:t>
            </a:fld>
            <a:endParaRPr lang="en-GB"/>
          </a:p>
        </p:txBody>
      </p:sp>
      <p:sp>
        <p:nvSpPr>
          <p:cNvPr id="6" name="Zástupný symbol pro zápatí 5">
            <a:extLst>
              <a:ext uri="{FF2B5EF4-FFF2-40B4-BE49-F238E27FC236}">
                <a16:creationId xmlns:a16="http://schemas.microsoft.com/office/drawing/2014/main" id="{B0913A0E-34A7-440E-97C9-369F5248350B}"/>
              </a:ext>
            </a:extLst>
          </p:cNvPr>
          <p:cNvSpPr>
            <a:spLocks noGrp="1"/>
          </p:cNvSpPr>
          <p:nvPr>
            <p:ph type="ftr" sz="quarter" idx="11"/>
          </p:nvPr>
        </p:nvSpPr>
        <p:spPr/>
        <p:txBody>
          <a:bodyPr/>
          <a:lstStyle/>
          <a:p>
            <a:endParaRPr lang="en-GB"/>
          </a:p>
        </p:txBody>
      </p:sp>
      <p:sp>
        <p:nvSpPr>
          <p:cNvPr id="7" name="Zástupný symbol pro číslo snímku 6">
            <a:extLst>
              <a:ext uri="{FF2B5EF4-FFF2-40B4-BE49-F238E27FC236}">
                <a16:creationId xmlns:a16="http://schemas.microsoft.com/office/drawing/2014/main" id="{C6FCBACF-E27D-4A64-827A-AEE786DAB185}"/>
              </a:ext>
            </a:extLst>
          </p:cNvPr>
          <p:cNvSpPr>
            <a:spLocks noGrp="1"/>
          </p:cNvSpPr>
          <p:nvPr>
            <p:ph type="sldNum" sz="quarter" idx="12"/>
          </p:nvPr>
        </p:nvSpPr>
        <p:spPr/>
        <p:txBody>
          <a:bodyPr/>
          <a:lstStyle/>
          <a:p>
            <a:fld id="{09CBD851-6D9C-4BB4-BA16-01B2647274C0}" type="slidenum">
              <a:rPr lang="en-GB" smtClean="0"/>
              <a:t>‹#›</a:t>
            </a:fld>
            <a:endParaRPr lang="en-GB"/>
          </a:p>
        </p:txBody>
      </p:sp>
    </p:spTree>
    <p:extLst>
      <p:ext uri="{BB962C8B-B14F-4D97-AF65-F5344CB8AC3E}">
        <p14:creationId xmlns:p14="http://schemas.microsoft.com/office/powerpoint/2010/main" val="13750939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A79D2DD-A18A-4859-825C-32D3BA1222C9}"/>
              </a:ext>
            </a:extLst>
          </p:cNvPr>
          <p:cNvSpPr>
            <a:spLocks noGrp="1"/>
          </p:cNvSpPr>
          <p:nvPr>
            <p:ph type="title"/>
          </p:nvPr>
        </p:nvSpPr>
        <p:spPr>
          <a:xfrm>
            <a:off x="839788" y="365125"/>
            <a:ext cx="10515600" cy="1325563"/>
          </a:xfrm>
        </p:spPr>
        <p:txBody>
          <a:bodyPr/>
          <a:lstStyle/>
          <a:p>
            <a:r>
              <a:rPr lang="cs-CZ"/>
              <a:t>Kliknutím lze upravit styl.</a:t>
            </a:r>
            <a:endParaRPr lang="en-GB"/>
          </a:p>
        </p:txBody>
      </p:sp>
      <p:sp>
        <p:nvSpPr>
          <p:cNvPr id="3" name="Zástupný symbol pro text 2">
            <a:extLst>
              <a:ext uri="{FF2B5EF4-FFF2-40B4-BE49-F238E27FC236}">
                <a16:creationId xmlns:a16="http://schemas.microsoft.com/office/drawing/2014/main" id="{FD724FAC-290C-45BE-9B29-2E530749AE1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a:extLst>
              <a:ext uri="{FF2B5EF4-FFF2-40B4-BE49-F238E27FC236}">
                <a16:creationId xmlns:a16="http://schemas.microsoft.com/office/drawing/2014/main" id="{15421420-EAC1-4B24-ACE1-1F4D727B1405}"/>
              </a:ext>
            </a:extLst>
          </p:cNvPr>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GB"/>
          </a:p>
        </p:txBody>
      </p:sp>
      <p:sp>
        <p:nvSpPr>
          <p:cNvPr id="5" name="Zástupný symbol pro text 4">
            <a:extLst>
              <a:ext uri="{FF2B5EF4-FFF2-40B4-BE49-F238E27FC236}">
                <a16:creationId xmlns:a16="http://schemas.microsoft.com/office/drawing/2014/main" id="{E31F245E-204F-4955-AD73-89F115DB6C4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a:extLst>
              <a:ext uri="{FF2B5EF4-FFF2-40B4-BE49-F238E27FC236}">
                <a16:creationId xmlns:a16="http://schemas.microsoft.com/office/drawing/2014/main" id="{AF0B9E5E-3532-45D9-B73E-6A2A63266F3D}"/>
              </a:ext>
            </a:extLst>
          </p:cNvPr>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GB"/>
          </a:p>
        </p:txBody>
      </p:sp>
      <p:sp>
        <p:nvSpPr>
          <p:cNvPr id="7" name="Zástupný symbol pro datum 6">
            <a:extLst>
              <a:ext uri="{FF2B5EF4-FFF2-40B4-BE49-F238E27FC236}">
                <a16:creationId xmlns:a16="http://schemas.microsoft.com/office/drawing/2014/main" id="{1A087CB2-9F9A-4588-B1F9-4EFB9297656A}"/>
              </a:ext>
            </a:extLst>
          </p:cNvPr>
          <p:cNvSpPr>
            <a:spLocks noGrp="1"/>
          </p:cNvSpPr>
          <p:nvPr>
            <p:ph type="dt" sz="half" idx="10"/>
          </p:nvPr>
        </p:nvSpPr>
        <p:spPr/>
        <p:txBody>
          <a:bodyPr/>
          <a:lstStyle/>
          <a:p>
            <a:fld id="{648E4A58-6700-477E-A0B7-EB911F132251}" type="datetime1">
              <a:rPr lang="en-GB" smtClean="0"/>
              <a:t>25/09/2019</a:t>
            </a:fld>
            <a:endParaRPr lang="en-GB"/>
          </a:p>
        </p:txBody>
      </p:sp>
      <p:sp>
        <p:nvSpPr>
          <p:cNvPr id="8" name="Zástupný symbol pro zápatí 7">
            <a:extLst>
              <a:ext uri="{FF2B5EF4-FFF2-40B4-BE49-F238E27FC236}">
                <a16:creationId xmlns:a16="http://schemas.microsoft.com/office/drawing/2014/main" id="{A0B71710-43B9-4DCD-A74A-00DAF7787533}"/>
              </a:ext>
            </a:extLst>
          </p:cNvPr>
          <p:cNvSpPr>
            <a:spLocks noGrp="1"/>
          </p:cNvSpPr>
          <p:nvPr>
            <p:ph type="ftr" sz="quarter" idx="11"/>
          </p:nvPr>
        </p:nvSpPr>
        <p:spPr/>
        <p:txBody>
          <a:bodyPr/>
          <a:lstStyle/>
          <a:p>
            <a:endParaRPr lang="en-GB"/>
          </a:p>
        </p:txBody>
      </p:sp>
      <p:sp>
        <p:nvSpPr>
          <p:cNvPr id="9" name="Zástupný symbol pro číslo snímku 8">
            <a:extLst>
              <a:ext uri="{FF2B5EF4-FFF2-40B4-BE49-F238E27FC236}">
                <a16:creationId xmlns:a16="http://schemas.microsoft.com/office/drawing/2014/main" id="{8A624C35-A03B-4957-8DDA-6607A328444C}"/>
              </a:ext>
            </a:extLst>
          </p:cNvPr>
          <p:cNvSpPr>
            <a:spLocks noGrp="1"/>
          </p:cNvSpPr>
          <p:nvPr>
            <p:ph type="sldNum" sz="quarter" idx="12"/>
          </p:nvPr>
        </p:nvSpPr>
        <p:spPr/>
        <p:txBody>
          <a:bodyPr/>
          <a:lstStyle/>
          <a:p>
            <a:fld id="{09CBD851-6D9C-4BB4-BA16-01B2647274C0}" type="slidenum">
              <a:rPr lang="en-GB" smtClean="0"/>
              <a:t>‹#›</a:t>
            </a:fld>
            <a:endParaRPr lang="en-GB"/>
          </a:p>
        </p:txBody>
      </p:sp>
    </p:spTree>
    <p:extLst>
      <p:ext uri="{BB962C8B-B14F-4D97-AF65-F5344CB8AC3E}">
        <p14:creationId xmlns:p14="http://schemas.microsoft.com/office/powerpoint/2010/main" val="13238506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DCED1C8-BD38-4606-9A6D-04C72792685E}"/>
              </a:ext>
            </a:extLst>
          </p:cNvPr>
          <p:cNvSpPr>
            <a:spLocks noGrp="1"/>
          </p:cNvSpPr>
          <p:nvPr>
            <p:ph type="title"/>
          </p:nvPr>
        </p:nvSpPr>
        <p:spPr/>
        <p:txBody>
          <a:bodyPr/>
          <a:lstStyle/>
          <a:p>
            <a:r>
              <a:rPr lang="cs-CZ"/>
              <a:t>Kliknutím lze upravit styl.</a:t>
            </a:r>
            <a:endParaRPr lang="en-GB"/>
          </a:p>
        </p:txBody>
      </p:sp>
      <p:sp>
        <p:nvSpPr>
          <p:cNvPr id="3" name="Zástupný symbol pro datum 2">
            <a:extLst>
              <a:ext uri="{FF2B5EF4-FFF2-40B4-BE49-F238E27FC236}">
                <a16:creationId xmlns:a16="http://schemas.microsoft.com/office/drawing/2014/main" id="{6BF5D55C-B865-4E03-A833-43818B63D75D}"/>
              </a:ext>
            </a:extLst>
          </p:cNvPr>
          <p:cNvSpPr>
            <a:spLocks noGrp="1"/>
          </p:cNvSpPr>
          <p:nvPr>
            <p:ph type="dt" sz="half" idx="10"/>
          </p:nvPr>
        </p:nvSpPr>
        <p:spPr/>
        <p:txBody>
          <a:bodyPr/>
          <a:lstStyle/>
          <a:p>
            <a:fld id="{3B6B9C90-DD4C-448D-8AE4-F20707063DD7}" type="datetime1">
              <a:rPr lang="en-GB" smtClean="0"/>
              <a:t>25/09/2019</a:t>
            </a:fld>
            <a:endParaRPr lang="en-GB"/>
          </a:p>
        </p:txBody>
      </p:sp>
      <p:sp>
        <p:nvSpPr>
          <p:cNvPr id="4" name="Zástupný symbol pro zápatí 3">
            <a:extLst>
              <a:ext uri="{FF2B5EF4-FFF2-40B4-BE49-F238E27FC236}">
                <a16:creationId xmlns:a16="http://schemas.microsoft.com/office/drawing/2014/main" id="{F5EEA19F-A13C-4FE9-A6EA-D534CE9481C6}"/>
              </a:ext>
            </a:extLst>
          </p:cNvPr>
          <p:cNvSpPr>
            <a:spLocks noGrp="1"/>
          </p:cNvSpPr>
          <p:nvPr>
            <p:ph type="ftr" sz="quarter" idx="11"/>
          </p:nvPr>
        </p:nvSpPr>
        <p:spPr/>
        <p:txBody>
          <a:bodyPr/>
          <a:lstStyle/>
          <a:p>
            <a:endParaRPr lang="en-GB"/>
          </a:p>
        </p:txBody>
      </p:sp>
      <p:sp>
        <p:nvSpPr>
          <p:cNvPr id="5" name="Zástupný symbol pro číslo snímku 4">
            <a:extLst>
              <a:ext uri="{FF2B5EF4-FFF2-40B4-BE49-F238E27FC236}">
                <a16:creationId xmlns:a16="http://schemas.microsoft.com/office/drawing/2014/main" id="{28CC1BC0-61EF-44DF-82ED-446BA6B39EA8}"/>
              </a:ext>
            </a:extLst>
          </p:cNvPr>
          <p:cNvSpPr>
            <a:spLocks noGrp="1"/>
          </p:cNvSpPr>
          <p:nvPr>
            <p:ph type="sldNum" sz="quarter" idx="12"/>
          </p:nvPr>
        </p:nvSpPr>
        <p:spPr/>
        <p:txBody>
          <a:bodyPr/>
          <a:lstStyle/>
          <a:p>
            <a:fld id="{09CBD851-6D9C-4BB4-BA16-01B2647274C0}" type="slidenum">
              <a:rPr lang="en-GB" smtClean="0"/>
              <a:t>‹#›</a:t>
            </a:fld>
            <a:endParaRPr lang="en-GB"/>
          </a:p>
        </p:txBody>
      </p:sp>
    </p:spTree>
    <p:extLst>
      <p:ext uri="{BB962C8B-B14F-4D97-AF65-F5344CB8AC3E}">
        <p14:creationId xmlns:p14="http://schemas.microsoft.com/office/powerpoint/2010/main" val="19026059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2DC7A34D-D4D1-4C40-82C0-4A159034506A}"/>
              </a:ext>
            </a:extLst>
          </p:cNvPr>
          <p:cNvSpPr>
            <a:spLocks noGrp="1"/>
          </p:cNvSpPr>
          <p:nvPr>
            <p:ph type="dt" sz="half" idx="10"/>
          </p:nvPr>
        </p:nvSpPr>
        <p:spPr/>
        <p:txBody>
          <a:bodyPr/>
          <a:lstStyle/>
          <a:p>
            <a:fld id="{AE674866-FC7D-4445-8913-794A3C689916}" type="datetime1">
              <a:rPr lang="en-GB" smtClean="0"/>
              <a:t>25/09/2019</a:t>
            </a:fld>
            <a:endParaRPr lang="en-GB"/>
          </a:p>
        </p:txBody>
      </p:sp>
      <p:sp>
        <p:nvSpPr>
          <p:cNvPr id="3" name="Zástupný symbol pro zápatí 2">
            <a:extLst>
              <a:ext uri="{FF2B5EF4-FFF2-40B4-BE49-F238E27FC236}">
                <a16:creationId xmlns:a16="http://schemas.microsoft.com/office/drawing/2014/main" id="{6DAACFB4-CF44-428B-A5B1-35A2F535FE00}"/>
              </a:ext>
            </a:extLst>
          </p:cNvPr>
          <p:cNvSpPr>
            <a:spLocks noGrp="1"/>
          </p:cNvSpPr>
          <p:nvPr>
            <p:ph type="ftr" sz="quarter" idx="11"/>
          </p:nvPr>
        </p:nvSpPr>
        <p:spPr/>
        <p:txBody>
          <a:bodyPr/>
          <a:lstStyle/>
          <a:p>
            <a:endParaRPr lang="en-GB"/>
          </a:p>
        </p:txBody>
      </p:sp>
      <p:sp>
        <p:nvSpPr>
          <p:cNvPr id="4" name="Zástupný symbol pro číslo snímku 3">
            <a:extLst>
              <a:ext uri="{FF2B5EF4-FFF2-40B4-BE49-F238E27FC236}">
                <a16:creationId xmlns:a16="http://schemas.microsoft.com/office/drawing/2014/main" id="{EF05F7D1-0241-47ED-ACB3-B1B1F5D54878}"/>
              </a:ext>
            </a:extLst>
          </p:cNvPr>
          <p:cNvSpPr>
            <a:spLocks noGrp="1"/>
          </p:cNvSpPr>
          <p:nvPr>
            <p:ph type="sldNum" sz="quarter" idx="12"/>
          </p:nvPr>
        </p:nvSpPr>
        <p:spPr/>
        <p:txBody>
          <a:bodyPr/>
          <a:lstStyle/>
          <a:p>
            <a:fld id="{09CBD851-6D9C-4BB4-BA16-01B2647274C0}" type="slidenum">
              <a:rPr lang="en-GB" smtClean="0"/>
              <a:t>‹#›</a:t>
            </a:fld>
            <a:endParaRPr lang="en-GB"/>
          </a:p>
        </p:txBody>
      </p:sp>
    </p:spTree>
    <p:extLst>
      <p:ext uri="{BB962C8B-B14F-4D97-AF65-F5344CB8AC3E}">
        <p14:creationId xmlns:p14="http://schemas.microsoft.com/office/powerpoint/2010/main" val="39831732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4693998-F5DA-415F-AE15-26589BD3E49F}"/>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endParaRPr lang="en-GB"/>
          </a:p>
        </p:txBody>
      </p:sp>
      <p:sp>
        <p:nvSpPr>
          <p:cNvPr id="3" name="Zástupný symbol pro obsah 2">
            <a:extLst>
              <a:ext uri="{FF2B5EF4-FFF2-40B4-BE49-F238E27FC236}">
                <a16:creationId xmlns:a16="http://schemas.microsoft.com/office/drawing/2014/main" id="{F8893621-16DE-4E39-A009-F954F214BB2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GB"/>
          </a:p>
        </p:txBody>
      </p:sp>
      <p:sp>
        <p:nvSpPr>
          <p:cNvPr id="4" name="Zástupný symbol pro text 3">
            <a:extLst>
              <a:ext uri="{FF2B5EF4-FFF2-40B4-BE49-F238E27FC236}">
                <a16:creationId xmlns:a16="http://schemas.microsoft.com/office/drawing/2014/main" id="{A4482C5A-6F6B-4507-B6FC-6AC2B59C072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FA66D0C0-4C5C-4F8C-B102-5EAB54902D59}"/>
              </a:ext>
            </a:extLst>
          </p:cNvPr>
          <p:cNvSpPr>
            <a:spLocks noGrp="1"/>
          </p:cNvSpPr>
          <p:nvPr>
            <p:ph type="dt" sz="half" idx="10"/>
          </p:nvPr>
        </p:nvSpPr>
        <p:spPr/>
        <p:txBody>
          <a:bodyPr/>
          <a:lstStyle/>
          <a:p>
            <a:fld id="{E1872C3B-811A-42FB-8CAE-5E3BF4FE4DB3}" type="datetime1">
              <a:rPr lang="en-GB" smtClean="0"/>
              <a:t>25/09/2019</a:t>
            </a:fld>
            <a:endParaRPr lang="en-GB"/>
          </a:p>
        </p:txBody>
      </p:sp>
      <p:sp>
        <p:nvSpPr>
          <p:cNvPr id="6" name="Zástupný symbol pro zápatí 5">
            <a:extLst>
              <a:ext uri="{FF2B5EF4-FFF2-40B4-BE49-F238E27FC236}">
                <a16:creationId xmlns:a16="http://schemas.microsoft.com/office/drawing/2014/main" id="{FE376938-7059-4639-AA64-E262BEECBAA5}"/>
              </a:ext>
            </a:extLst>
          </p:cNvPr>
          <p:cNvSpPr>
            <a:spLocks noGrp="1"/>
          </p:cNvSpPr>
          <p:nvPr>
            <p:ph type="ftr" sz="quarter" idx="11"/>
          </p:nvPr>
        </p:nvSpPr>
        <p:spPr/>
        <p:txBody>
          <a:bodyPr/>
          <a:lstStyle/>
          <a:p>
            <a:endParaRPr lang="en-GB"/>
          </a:p>
        </p:txBody>
      </p:sp>
      <p:sp>
        <p:nvSpPr>
          <p:cNvPr id="7" name="Zástupný symbol pro číslo snímku 6">
            <a:extLst>
              <a:ext uri="{FF2B5EF4-FFF2-40B4-BE49-F238E27FC236}">
                <a16:creationId xmlns:a16="http://schemas.microsoft.com/office/drawing/2014/main" id="{A7367F47-7C81-43E9-AB2F-FF0CF44ABE03}"/>
              </a:ext>
            </a:extLst>
          </p:cNvPr>
          <p:cNvSpPr>
            <a:spLocks noGrp="1"/>
          </p:cNvSpPr>
          <p:nvPr>
            <p:ph type="sldNum" sz="quarter" idx="12"/>
          </p:nvPr>
        </p:nvSpPr>
        <p:spPr/>
        <p:txBody>
          <a:bodyPr/>
          <a:lstStyle/>
          <a:p>
            <a:fld id="{09CBD851-6D9C-4BB4-BA16-01B2647274C0}" type="slidenum">
              <a:rPr lang="en-GB" smtClean="0"/>
              <a:t>‹#›</a:t>
            </a:fld>
            <a:endParaRPr lang="en-GB"/>
          </a:p>
        </p:txBody>
      </p:sp>
    </p:spTree>
    <p:extLst>
      <p:ext uri="{BB962C8B-B14F-4D97-AF65-F5344CB8AC3E}">
        <p14:creationId xmlns:p14="http://schemas.microsoft.com/office/powerpoint/2010/main" val="7632860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7867D26-BA50-4CE5-987E-3B753D61B71C}"/>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endParaRPr lang="en-GB"/>
          </a:p>
        </p:txBody>
      </p:sp>
      <p:sp>
        <p:nvSpPr>
          <p:cNvPr id="3" name="Zástupný symbol obrázku 2">
            <a:extLst>
              <a:ext uri="{FF2B5EF4-FFF2-40B4-BE49-F238E27FC236}">
                <a16:creationId xmlns:a16="http://schemas.microsoft.com/office/drawing/2014/main" id="{48EBCF3C-5D61-4824-A4D0-305A77FDDD2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Zástupný symbol pro text 3">
            <a:extLst>
              <a:ext uri="{FF2B5EF4-FFF2-40B4-BE49-F238E27FC236}">
                <a16:creationId xmlns:a16="http://schemas.microsoft.com/office/drawing/2014/main" id="{0882BDA1-02F5-4360-BF84-659BAA0673A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C4BE1C82-C2EF-4834-AC79-818C19E24E65}"/>
              </a:ext>
            </a:extLst>
          </p:cNvPr>
          <p:cNvSpPr>
            <a:spLocks noGrp="1"/>
          </p:cNvSpPr>
          <p:nvPr>
            <p:ph type="dt" sz="half" idx="10"/>
          </p:nvPr>
        </p:nvSpPr>
        <p:spPr/>
        <p:txBody>
          <a:bodyPr/>
          <a:lstStyle/>
          <a:p>
            <a:fld id="{23EAB8B8-C9F3-4E5A-B6B7-9E3F6051142B}" type="datetime1">
              <a:rPr lang="en-GB" smtClean="0"/>
              <a:t>25/09/2019</a:t>
            </a:fld>
            <a:endParaRPr lang="en-GB"/>
          </a:p>
        </p:txBody>
      </p:sp>
      <p:sp>
        <p:nvSpPr>
          <p:cNvPr id="6" name="Zástupný symbol pro zápatí 5">
            <a:extLst>
              <a:ext uri="{FF2B5EF4-FFF2-40B4-BE49-F238E27FC236}">
                <a16:creationId xmlns:a16="http://schemas.microsoft.com/office/drawing/2014/main" id="{DB506B98-52CC-443C-A673-8151C5194AB8}"/>
              </a:ext>
            </a:extLst>
          </p:cNvPr>
          <p:cNvSpPr>
            <a:spLocks noGrp="1"/>
          </p:cNvSpPr>
          <p:nvPr>
            <p:ph type="ftr" sz="quarter" idx="11"/>
          </p:nvPr>
        </p:nvSpPr>
        <p:spPr/>
        <p:txBody>
          <a:bodyPr/>
          <a:lstStyle/>
          <a:p>
            <a:endParaRPr lang="en-GB"/>
          </a:p>
        </p:txBody>
      </p:sp>
      <p:sp>
        <p:nvSpPr>
          <p:cNvPr id="7" name="Zástupný symbol pro číslo snímku 6">
            <a:extLst>
              <a:ext uri="{FF2B5EF4-FFF2-40B4-BE49-F238E27FC236}">
                <a16:creationId xmlns:a16="http://schemas.microsoft.com/office/drawing/2014/main" id="{325EE323-9E48-4BCF-8734-67CA084B5E7B}"/>
              </a:ext>
            </a:extLst>
          </p:cNvPr>
          <p:cNvSpPr>
            <a:spLocks noGrp="1"/>
          </p:cNvSpPr>
          <p:nvPr>
            <p:ph type="sldNum" sz="quarter" idx="12"/>
          </p:nvPr>
        </p:nvSpPr>
        <p:spPr/>
        <p:txBody>
          <a:bodyPr/>
          <a:lstStyle/>
          <a:p>
            <a:fld id="{09CBD851-6D9C-4BB4-BA16-01B2647274C0}" type="slidenum">
              <a:rPr lang="en-GB" smtClean="0"/>
              <a:t>‹#›</a:t>
            </a:fld>
            <a:endParaRPr lang="en-GB"/>
          </a:p>
        </p:txBody>
      </p:sp>
    </p:spTree>
    <p:extLst>
      <p:ext uri="{BB962C8B-B14F-4D97-AF65-F5344CB8AC3E}">
        <p14:creationId xmlns:p14="http://schemas.microsoft.com/office/powerpoint/2010/main" val="28468836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a:extLst>
              <a:ext uri="{FF2B5EF4-FFF2-40B4-BE49-F238E27FC236}">
                <a16:creationId xmlns:a16="http://schemas.microsoft.com/office/drawing/2014/main" id="{FB49CC77-4AC0-4E4A-BD49-DEB8ECCE87D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endParaRPr lang="en-GB"/>
          </a:p>
        </p:txBody>
      </p:sp>
      <p:sp>
        <p:nvSpPr>
          <p:cNvPr id="3" name="Zástupný symbol pro text 2">
            <a:extLst>
              <a:ext uri="{FF2B5EF4-FFF2-40B4-BE49-F238E27FC236}">
                <a16:creationId xmlns:a16="http://schemas.microsoft.com/office/drawing/2014/main" id="{10EBCA48-D41B-4E07-A958-6B835B3F21B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GB"/>
          </a:p>
        </p:txBody>
      </p:sp>
      <p:sp>
        <p:nvSpPr>
          <p:cNvPr id="4" name="Zástupný symbol pro datum 3">
            <a:extLst>
              <a:ext uri="{FF2B5EF4-FFF2-40B4-BE49-F238E27FC236}">
                <a16:creationId xmlns:a16="http://schemas.microsoft.com/office/drawing/2014/main" id="{DC272266-15F1-4966-8C61-9B1CC3EE820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B2E446-E6F7-4A63-A4D4-42ED165255E9}" type="datetime1">
              <a:rPr lang="en-GB" smtClean="0"/>
              <a:t>25/09/2019</a:t>
            </a:fld>
            <a:endParaRPr lang="en-GB"/>
          </a:p>
        </p:txBody>
      </p:sp>
      <p:sp>
        <p:nvSpPr>
          <p:cNvPr id="5" name="Zástupný symbol pro zápatí 4">
            <a:extLst>
              <a:ext uri="{FF2B5EF4-FFF2-40B4-BE49-F238E27FC236}">
                <a16:creationId xmlns:a16="http://schemas.microsoft.com/office/drawing/2014/main" id="{6D4F3AE6-3CDF-43A2-87AE-D59EA626775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Zástupný symbol pro číslo snímku 5">
            <a:extLst>
              <a:ext uri="{FF2B5EF4-FFF2-40B4-BE49-F238E27FC236}">
                <a16:creationId xmlns:a16="http://schemas.microsoft.com/office/drawing/2014/main" id="{6D5F508D-E594-4E3A-A9BD-C5053F66F46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CBD851-6D9C-4BB4-BA16-01B2647274C0}" type="slidenum">
              <a:rPr lang="en-GB" smtClean="0"/>
              <a:t>‹#›</a:t>
            </a:fld>
            <a:endParaRPr lang="en-GB"/>
          </a:p>
        </p:txBody>
      </p:sp>
    </p:spTree>
    <p:extLst>
      <p:ext uri="{BB962C8B-B14F-4D97-AF65-F5344CB8AC3E}">
        <p14:creationId xmlns:p14="http://schemas.microsoft.com/office/powerpoint/2010/main" val="5565287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mvcr.cz/clanek/egon-66.aspx" TargetMode="External"/><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mvcr.cz/clanek/zakladni-registry-a-sprava-zakladnich-registru.asp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szrcr.cz/cs/registr-prav-a-povinnosti"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szrcr.cz/cs/" TargetMode="External"/><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szrcr.cz/cs/" TargetMode="External"/><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www.zakonyprolidi.cz/cs/2009-111#f3973197"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rpp-ais.egon.gov.cz/gen/agendy-detail/"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www.szrcr.cz/cs/" TargetMode="External"/><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s://www.szrcr.cz/cs/" TargetMode="External"/><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egov4dev.org/success/definitions.shtml" TargetMode="External"/><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hyperlink" Target="https://apps.odok.cz/veklep-detail?pid=KORNBC6E7FLR"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www.psp.cz/sqw/historie.sqw?o=8&amp;T=447"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mvcr.cz/clanek/informacni-systemy-verejne-spravy.aspx"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www.czechpoint.cz/public/" TargetMode="External"/></Relationships>
</file>

<file path=ppt/slides/_rels/slide8.xml.rels><?xml version="1.0" encoding="UTF-8" standalone="yes"?>
<Relationships xmlns="http://schemas.openxmlformats.org/package/2006/relationships"><Relationship Id="rId2" Type="http://schemas.openxmlformats.org/officeDocument/2006/relationships/hyperlink" Target="https://adisepo.mfcr.cz/adistc/adis/idpr_pub/dpr/uvod.faces"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7FD3B19-C64A-4A67-BECA-A57EDAF23596}"/>
              </a:ext>
            </a:extLst>
          </p:cNvPr>
          <p:cNvSpPr>
            <a:spLocks noGrp="1"/>
          </p:cNvSpPr>
          <p:nvPr>
            <p:ph type="ctrTitle"/>
          </p:nvPr>
        </p:nvSpPr>
        <p:spPr/>
        <p:txBody>
          <a:bodyPr>
            <a:normAutofit/>
          </a:bodyPr>
          <a:lstStyle/>
          <a:p>
            <a:r>
              <a:rPr lang="cs-CZ" dirty="0" err="1"/>
              <a:t>eGovernment</a:t>
            </a:r>
            <a:endParaRPr lang="en-GB" dirty="0"/>
          </a:p>
        </p:txBody>
      </p:sp>
      <p:sp>
        <p:nvSpPr>
          <p:cNvPr id="3" name="Podnadpis 2">
            <a:extLst>
              <a:ext uri="{FF2B5EF4-FFF2-40B4-BE49-F238E27FC236}">
                <a16:creationId xmlns:a16="http://schemas.microsoft.com/office/drawing/2014/main" id="{4F33D811-F743-442F-A8EC-034555FE3A97}"/>
              </a:ext>
            </a:extLst>
          </p:cNvPr>
          <p:cNvSpPr>
            <a:spLocks noGrp="1"/>
          </p:cNvSpPr>
          <p:nvPr>
            <p:ph type="subTitle" idx="1"/>
          </p:nvPr>
        </p:nvSpPr>
        <p:spPr>
          <a:xfrm>
            <a:off x="1524000" y="4008438"/>
            <a:ext cx="9144000" cy="1655762"/>
          </a:xfrm>
        </p:spPr>
        <p:txBody>
          <a:bodyPr>
            <a:normAutofit/>
          </a:bodyPr>
          <a:lstStyle/>
          <a:p>
            <a:endParaRPr lang="cs-CZ" dirty="0"/>
          </a:p>
          <a:p>
            <a:r>
              <a:rPr lang="cs-CZ" dirty="0"/>
              <a:t>Matěj Myška</a:t>
            </a:r>
          </a:p>
          <a:p>
            <a:r>
              <a:rPr lang="cs-CZ" dirty="0"/>
              <a:t>Pavel Loutocký</a:t>
            </a:r>
          </a:p>
        </p:txBody>
      </p:sp>
      <p:sp>
        <p:nvSpPr>
          <p:cNvPr id="4" name="Zástupný symbol pro číslo snímku 3">
            <a:extLst>
              <a:ext uri="{FF2B5EF4-FFF2-40B4-BE49-F238E27FC236}">
                <a16:creationId xmlns:a16="http://schemas.microsoft.com/office/drawing/2014/main" id="{9F53DB39-4B52-4103-AC5C-6D107ED84E4C}"/>
              </a:ext>
            </a:extLst>
          </p:cNvPr>
          <p:cNvSpPr>
            <a:spLocks noGrp="1"/>
          </p:cNvSpPr>
          <p:nvPr>
            <p:ph type="sldNum" sz="quarter" idx="12"/>
          </p:nvPr>
        </p:nvSpPr>
        <p:spPr/>
        <p:txBody>
          <a:bodyPr/>
          <a:lstStyle/>
          <a:p>
            <a:fld id="{09CBD851-6D9C-4BB4-BA16-01B2647274C0}" type="slidenum">
              <a:rPr lang="en-GB" smtClean="0"/>
              <a:t>1</a:t>
            </a:fld>
            <a:endParaRPr lang="en-GB"/>
          </a:p>
        </p:txBody>
      </p:sp>
    </p:spTree>
    <p:extLst>
      <p:ext uri="{BB962C8B-B14F-4D97-AF65-F5344CB8AC3E}">
        <p14:creationId xmlns:p14="http://schemas.microsoft.com/office/powerpoint/2010/main" val="4133859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Zástupný symbol pro obsah 4">
            <a:extLst>
              <a:ext uri="{FF2B5EF4-FFF2-40B4-BE49-F238E27FC236}">
                <a16:creationId xmlns:a16="http://schemas.microsoft.com/office/drawing/2014/main" id="{6181771B-CC2A-4D06-AA40-FF09D0C8B290}"/>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321952" y="0"/>
            <a:ext cx="6870047" cy="5309156"/>
          </a:xfrm>
        </p:spPr>
      </p:pic>
      <p:sp>
        <p:nvSpPr>
          <p:cNvPr id="6" name="Zástupný symbol pro číslo snímku 5">
            <a:extLst>
              <a:ext uri="{FF2B5EF4-FFF2-40B4-BE49-F238E27FC236}">
                <a16:creationId xmlns:a16="http://schemas.microsoft.com/office/drawing/2014/main" id="{193B7792-7B79-4058-BD5F-1F95C3358FF6}"/>
              </a:ext>
            </a:extLst>
          </p:cNvPr>
          <p:cNvSpPr>
            <a:spLocks noGrp="1"/>
          </p:cNvSpPr>
          <p:nvPr>
            <p:ph type="sldNum" sz="quarter" idx="12"/>
          </p:nvPr>
        </p:nvSpPr>
        <p:spPr/>
        <p:txBody>
          <a:bodyPr/>
          <a:lstStyle/>
          <a:p>
            <a:fld id="{09CBD851-6D9C-4BB4-BA16-01B2647274C0}" type="slidenum">
              <a:rPr lang="en-GB" smtClean="0"/>
              <a:t>10</a:t>
            </a:fld>
            <a:endParaRPr lang="en-GB"/>
          </a:p>
        </p:txBody>
      </p:sp>
      <p:sp>
        <p:nvSpPr>
          <p:cNvPr id="3" name="Obdélník 2"/>
          <p:cNvSpPr/>
          <p:nvPr/>
        </p:nvSpPr>
        <p:spPr>
          <a:xfrm>
            <a:off x="3681631" y="5727144"/>
            <a:ext cx="4150688" cy="369332"/>
          </a:xfrm>
          <a:prstGeom prst="rect">
            <a:avLst/>
          </a:prstGeom>
        </p:spPr>
        <p:txBody>
          <a:bodyPr wrap="none">
            <a:spAutoFit/>
          </a:bodyPr>
          <a:lstStyle/>
          <a:p>
            <a:r>
              <a:rPr lang="cs-CZ" dirty="0">
                <a:hlinkClick r:id="rId3"/>
              </a:rPr>
              <a:t>https://www.mvcr.cz/clanek/egon-66.aspx</a:t>
            </a:r>
            <a:endParaRPr lang="cs-CZ" dirty="0"/>
          </a:p>
        </p:txBody>
      </p:sp>
    </p:spTree>
    <p:extLst>
      <p:ext uri="{BB962C8B-B14F-4D97-AF65-F5344CB8AC3E}">
        <p14:creationId xmlns:p14="http://schemas.microsoft.com/office/powerpoint/2010/main" val="1231122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B62DF62-399B-4E68-BBAC-62E9BF9AD97B}"/>
              </a:ext>
            </a:extLst>
          </p:cNvPr>
          <p:cNvSpPr>
            <a:spLocks noGrp="1"/>
          </p:cNvSpPr>
          <p:nvPr>
            <p:ph type="title"/>
          </p:nvPr>
        </p:nvSpPr>
        <p:spPr/>
        <p:txBody>
          <a:bodyPr/>
          <a:lstStyle/>
          <a:p>
            <a:pPr algn="ctr"/>
            <a:r>
              <a:rPr lang="cs-CZ" b="1" dirty="0"/>
              <a:t>Portál veřejné správy</a:t>
            </a:r>
            <a:endParaRPr lang="en-GB" b="1" dirty="0"/>
          </a:p>
        </p:txBody>
      </p:sp>
      <p:sp>
        <p:nvSpPr>
          <p:cNvPr id="3" name="Zástupný symbol pro obsah 2">
            <a:extLst>
              <a:ext uri="{FF2B5EF4-FFF2-40B4-BE49-F238E27FC236}">
                <a16:creationId xmlns:a16="http://schemas.microsoft.com/office/drawing/2014/main" id="{D3714572-0B4F-449E-9270-CF9FE0F6F0C7}"/>
              </a:ext>
            </a:extLst>
          </p:cNvPr>
          <p:cNvSpPr>
            <a:spLocks noGrp="1"/>
          </p:cNvSpPr>
          <p:nvPr>
            <p:ph idx="1"/>
          </p:nvPr>
        </p:nvSpPr>
        <p:spPr>
          <a:xfrm>
            <a:off x="838200" y="1315454"/>
            <a:ext cx="10515600" cy="4861510"/>
          </a:xfrm>
        </p:spPr>
        <p:txBody>
          <a:bodyPr>
            <a:normAutofit lnSpcReduction="10000"/>
          </a:bodyPr>
          <a:lstStyle/>
          <a:p>
            <a:r>
              <a:rPr lang="cs-CZ" dirty="0"/>
              <a:t>§ 6f z. č. 365/2000 Sb. (zákon o ISVS):</a:t>
            </a:r>
          </a:p>
          <a:p>
            <a:pPr lvl="1"/>
            <a:r>
              <a:rPr lang="cs-CZ" dirty="0"/>
              <a:t>Portálem veřejné správy je informační systém veřejné správy zajišťující přístup k informacím veřejných orgánů a komunikaci s veřejnými orgány. Správcem portálu veřejné správy je ministerstvo.</a:t>
            </a:r>
          </a:p>
          <a:p>
            <a:pPr lvl="1"/>
            <a:r>
              <a:rPr lang="cs-CZ" dirty="0"/>
              <a:t>Portál veřejné správy zajišťuje přístup k informacím získaným na základě informační činnosti … veřejných orgánů zejména v oblasti sociálního zabezpečení, zdravotnického zabezpečení, správy veřejných financí, dotací, veřejných zakázek, státní statistické služby, evidence a identifikace osob, jejich součástí a práv a povinností těchto osob či jejich součástí a tvorby a publikace právních předpisů.</a:t>
            </a:r>
          </a:p>
          <a:p>
            <a:pPr lvl="1"/>
            <a:r>
              <a:rPr lang="cs-CZ" dirty="0"/>
              <a:t>Portál veřejné správy zajišťuje komunikaci s veřejnými orgány prostřednictvím datových schránek, prostřednictvím přístupu se zaručenou identitou do informačních systémů veřejné správy nebo elektronických aplikací spravovaných těmito veřejnými orgány a prostřednictvím kontaktních míst veřejné správy.</a:t>
            </a:r>
            <a:endParaRPr lang="en-GB" dirty="0"/>
          </a:p>
        </p:txBody>
      </p:sp>
      <p:sp>
        <p:nvSpPr>
          <p:cNvPr id="4" name="Zástupný symbol pro číslo snímku 3">
            <a:extLst>
              <a:ext uri="{FF2B5EF4-FFF2-40B4-BE49-F238E27FC236}">
                <a16:creationId xmlns:a16="http://schemas.microsoft.com/office/drawing/2014/main" id="{BFE5BF17-BCA2-45C4-8A54-868DCD376D20}"/>
              </a:ext>
            </a:extLst>
          </p:cNvPr>
          <p:cNvSpPr>
            <a:spLocks noGrp="1"/>
          </p:cNvSpPr>
          <p:nvPr>
            <p:ph type="sldNum" sz="quarter" idx="12"/>
          </p:nvPr>
        </p:nvSpPr>
        <p:spPr/>
        <p:txBody>
          <a:bodyPr/>
          <a:lstStyle/>
          <a:p>
            <a:fld id="{09CBD851-6D9C-4BB4-BA16-01B2647274C0}" type="slidenum">
              <a:rPr lang="en-GB" smtClean="0"/>
              <a:t>11</a:t>
            </a:fld>
            <a:endParaRPr lang="en-GB"/>
          </a:p>
        </p:txBody>
      </p:sp>
    </p:spTree>
    <p:extLst>
      <p:ext uri="{BB962C8B-B14F-4D97-AF65-F5344CB8AC3E}">
        <p14:creationId xmlns:p14="http://schemas.microsoft.com/office/powerpoint/2010/main" val="16010014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778CBE8-51A6-4025-A596-1FB93CB3E6ED}"/>
              </a:ext>
            </a:extLst>
          </p:cNvPr>
          <p:cNvSpPr>
            <a:spLocks noGrp="1"/>
          </p:cNvSpPr>
          <p:nvPr>
            <p:ph type="title"/>
          </p:nvPr>
        </p:nvSpPr>
        <p:spPr>
          <a:xfrm>
            <a:off x="-1407695" y="340518"/>
            <a:ext cx="10515600" cy="1325563"/>
          </a:xfrm>
        </p:spPr>
        <p:txBody>
          <a:bodyPr/>
          <a:lstStyle/>
          <a:p>
            <a:pPr algn="ctr"/>
            <a:r>
              <a:rPr lang="cs-CZ" dirty="0"/>
              <a:t>Systém datových schránek</a:t>
            </a:r>
            <a:endParaRPr lang="en-GB" dirty="0"/>
          </a:p>
        </p:txBody>
      </p:sp>
      <p:sp>
        <p:nvSpPr>
          <p:cNvPr id="3" name="Zástupný symbol pro obsah 2">
            <a:extLst>
              <a:ext uri="{FF2B5EF4-FFF2-40B4-BE49-F238E27FC236}">
                <a16:creationId xmlns:a16="http://schemas.microsoft.com/office/drawing/2014/main" id="{853D899B-5635-4ABC-B758-1188B827BF3A}"/>
              </a:ext>
            </a:extLst>
          </p:cNvPr>
          <p:cNvSpPr>
            <a:spLocks noGrp="1"/>
          </p:cNvSpPr>
          <p:nvPr>
            <p:ph idx="1"/>
          </p:nvPr>
        </p:nvSpPr>
        <p:spPr>
          <a:xfrm>
            <a:off x="1209870" y="1666081"/>
            <a:ext cx="5230007" cy="4717131"/>
          </a:xfrm>
        </p:spPr>
        <p:txBody>
          <a:bodyPr>
            <a:normAutofit/>
          </a:bodyPr>
          <a:lstStyle/>
          <a:p>
            <a:r>
              <a:rPr lang="en-GB" dirty="0"/>
              <a:t>eGovernment Act </a:t>
            </a:r>
          </a:p>
          <a:p>
            <a:r>
              <a:rPr lang="en-GB" dirty="0" err="1"/>
              <a:t>Unikátní</a:t>
            </a:r>
            <a:r>
              <a:rPr lang="en-GB" dirty="0"/>
              <a:t> </a:t>
            </a:r>
            <a:r>
              <a:rPr lang="en-GB" dirty="0" err="1"/>
              <a:t>řešení</a:t>
            </a:r>
            <a:r>
              <a:rPr lang="en-GB" dirty="0"/>
              <a:t> </a:t>
            </a:r>
            <a:r>
              <a:rPr lang="en-GB" dirty="0" err="1"/>
              <a:t>komunikace</a:t>
            </a:r>
            <a:r>
              <a:rPr lang="en-GB" dirty="0"/>
              <a:t> OVM a </a:t>
            </a:r>
            <a:r>
              <a:rPr lang="en-GB" dirty="0" err="1"/>
              <a:t>ostatních</a:t>
            </a:r>
            <a:r>
              <a:rPr lang="en-GB" dirty="0"/>
              <a:t> </a:t>
            </a:r>
            <a:r>
              <a:rPr lang="en-GB" dirty="0" err="1"/>
              <a:t>subjektů</a:t>
            </a:r>
            <a:endParaRPr lang="cs-CZ" dirty="0"/>
          </a:p>
          <a:p>
            <a:r>
              <a:rPr lang="cs-CZ" dirty="0"/>
              <a:t>V zahraničí není obvyklé (např. Slovensko, postupně Belgie, omezeně Finsko, roztříštěně Švédsko, Německo - dva konkurenční poskytovatelé, ve většině případů dobrovolné X ne jako v ČR)</a:t>
            </a:r>
            <a:r>
              <a:rPr lang="en-GB" dirty="0"/>
              <a:t> </a:t>
            </a:r>
          </a:p>
          <a:p>
            <a:pPr marL="0" indent="0">
              <a:buNone/>
            </a:pPr>
            <a:endParaRPr lang="en-GB" dirty="0"/>
          </a:p>
        </p:txBody>
      </p:sp>
      <p:pic>
        <p:nvPicPr>
          <p:cNvPr id="5" name="Obrázek 4">
            <a:extLst>
              <a:ext uri="{FF2B5EF4-FFF2-40B4-BE49-F238E27FC236}">
                <a16:creationId xmlns:a16="http://schemas.microsoft.com/office/drawing/2014/main" id="{9193A007-FBDE-45B5-928F-98A08E5B44B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23742" y="519175"/>
            <a:ext cx="4575646" cy="5819650"/>
          </a:xfrm>
          <a:prstGeom prst="rect">
            <a:avLst/>
          </a:prstGeom>
        </p:spPr>
      </p:pic>
      <p:sp>
        <p:nvSpPr>
          <p:cNvPr id="6" name="Zástupný symbol pro číslo snímku 5">
            <a:extLst>
              <a:ext uri="{FF2B5EF4-FFF2-40B4-BE49-F238E27FC236}">
                <a16:creationId xmlns:a16="http://schemas.microsoft.com/office/drawing/2014/main" id="{97D12CA1-9144-4267-B807-1340CEDE58E7}"/>
              </a:ext>
            </a:extLst>
          </p:cNvPr>
          <p:cNvSpPr>
            <a:spLocks noGrp="1"/>
          </p:cNvSpPr>
          <p:nvPr>
            <p:ph type="sldNum" sz="quarter" idx="12"/>
          </p:nvPr>
        </p:nvSpPr>
        <p:spPr/>
        <p:txBody>
          <a:bodyPr/>
          <a:lstStyle/>
          <a:p>
            <a:fld id="{09CBD851-6D9C-4BB4-BA16-01B2647274C0}" type="slidenum">
              <a:rPr lang="en-GB" smtClean="0"/>
              <a:t>12</a:t>
            </a:fld>
            <a:endParaRPr lang="en-GB"/>
          </a:p>
        </p:txBody>
      </p:sp>
    </p:spTree>
    <p:extLst>
      <p:ext uri="{BB962C8B-B14F-4D97-AF65-F5344CB8AC3E}">
        <p14:creationId xmlns:p14="http://schemas.microsoft.com/office/powerpoint/2010/main" val="42765992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E7ECAD5-162C-4916-B59A-952EA49D58D3}"/>
              </a:ext>
            </a:extLst>
          </p:cNvPr>
          <p:cNvSpPr>
            <a:spLocks noGrp="1"/>
          </p:cNvSpPr>
          <p:nvPr>
            <p:ph type="title"/>
          </p:nvPr>
        </p:nvSpPr>
        <p:spPr/>
        <p:txBody>
          <a:bodyPr/>
          <a:lstStyle/>
          <a:p>
            <a:pPr algn="ctr"/>
            <a:r>
              <a:rPr lang="cs-CZ" dirty="0"/>
              <a:t>Základní registry</a:t>
            </a:r>
            <a:endParaRPr lang="en-GB" dirty="0"/>
          </a:p>
        </p:txBody>
      </p:sp>
      <p:sp>
        <p:nvSpPr>
          <p:cNvPr id="3" name="Zástupný symbol pro obsah 2">
            <a:extLst>
              <a:ext uri="{FF2B5EF4-FFF2-40B4-BE49-F238E27FC236}">
                <a16:creationId xmlns:a16="http://schemas.microsoft.com/office/drawing/2014/main" id="{AE6E7FC5-E30D-401A-9A27-920D7D7E6E27}"/>
              </a:ext>
            </a:extLst>
          </p:cNvPr>
          <p:cNvSpPr>
            <a:spLocks noGrp="1"/>
          </p:cNvSpPr>
          <p:nvPr>
            <p:ph idx="1"/>
          </p:nvPr>
        </p:nvSpPr>
        <p:spPr>
          <a:xfrm>
            <a:off x="838200" y="1550504"/>
            <a:ext cx="10515600" cy="4626459"/>
          </a:xfrm>
        </p:spPr>
        <p:txBody>
          <a:bodyPr>
            <a:normAutofit/>
          </a:bodyPr>
          <a:lstStyle/>
          <a:p>
            <a:r>
              <a:rPr lang="cs-CZ" sz="3600" dirty="0"/>
              <a:t>Účel: „zefektivnění a využití možností současných technologií pro online přístupy téměř kdykoli a odkudkoli“ (</a:t>
            </a:r>
            <a:r>
              <a:rPr lang="cs-CZ" sz="3600" dirty="0">
                <a:hlinkClick r:id="rId2"/>
              </a:rPr>
              <a:t>https://www.mvcr.cz/</a:t>
            </a:r>
            <a:r>
              <a:rPr lang="cs-CZ" sz="3600" dirty="0" err="1">
                <a:hlinkClick r:id="rId2"/>
              </a:rPr>
              <a:t>clanek</a:t>
            </a:r>
            <a:r>
              <a:rPr lang="cs-CZ" sz="3600" dirty="0">
                <a:hlinkClick r:id="rId2"/>
              </a:rPr>
              <a:t>/zakladni-registry-a-sprava-zakladnich-registru.aspx</a:t>
            </a:r>
            <a:r>
              <a:rPr lang="cs-CZ" sz="3600" dirty="0"/>
              <a:t>)</a:t>
            </a:r>
          </a:p>
          <a:p>
            <a:r>
              <a:rPr lang="cs-CZ" sz="3600" dirty="0"/>
              <a:t>Omezení nezbytného sběru dat a informací a jejich efektivní předávání</a:t>
            </a:r>
          </a:p>
        </p:txBody>
      </p:sp>
      <p:sp>
        <p:nvSpPr>
          <p:cNvPr id="4" name="Zástupný symbol pro číslo snímku 3">
            <a:extLst>
              <a:ext uri="{FF2B5EF4-FFF2-40B4-BE49-F238E27FC236}">
                <a16:creationId xmlns:a16="http://schemas.microsoft.com/office/drawing/2014/main" id="{7451071E-8BD9-4516-B6EA-A8E1CAA4E751}"/>
              </a:ext>
            </a:extLst>
          </p:cNvPr>
          <p:cNvSpPr>
            <a:spLocks noGrp="1"/>
          </p:cNvSpPr>
          <p:nvPr>
            <p:ph type="sldNum" sz="quarter" idx="12"/>
          </p:nvPr>
        </p:nvSpPr>
        <p:spPr/>
        <p:txBody>
          <a:bodyPr/>
          <a:lstStyle/>
          <a:p>
            <a:fld id="{09CBD851-6D9C-4BB4-BA16-01B2647274C0}" type="slidenum">
              <a:rPr lang="en-GB" smtClean="0"/>
              <a:t>13</a:t>
            </a:fld>
            <a:endParaRPr lang="en-GB"/>
          </a:p>
        </p:txBody>
      </p:sp>
    </p:spTree>
    <p:extLst>
      <p:ext uri="{BB962C8B-B14F-4D97-AF65-F5344CB8AC3E}">
        <p14:creationId xmlns:p14="http://schemas.microsoft.com/office/powerpoint/2010/main" val="5828683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E7ECAD5-162C-4916-B59A-952EA49D58D3}"/>
              </a:ext>
            </a:extLst>
          </p:cNvPr>
          <p:cNvSpPr>
            <a:spLocks noGrp="1"/>
          </p:cNvSpPr>
          <p:nvPr>
            <p:ph type="title"/>
          </p:nvPr>
        </p:nvSpPr>
        <p:spPr/>
        <p:txBody>
          <a:bodyPr/>
          <a:lstStyle/>
          <a:p>
            <a:pPr algn="ctr"/>
            <a:r>
              <a:rPr lang="cs-CZ" dirty="0"/>
              <a:t>Základní registry</a:t>
            </a:r>
            <a:endParaRPr lang="en-GB" dirty="0"/>
          </a:p>
        </p:txBody>
      </p:sp>
      <p:sp>
        <p:nvSpPr>
          <p:cNvPr id="3" name="Zástupný symbol pro obsah 2">
            <a:extLst>
              <a:ext uri="{FF2B5EF4-FFF2-40B4-BE49-F238E27FC236}">
                <a16:creationId xmlns:a16="http://schemas.microsoft.com/office/drawing/2014/main" id="{AE6E7FC5-E30D-401A-9A27-920D7D7E6E27}"/>
              </a:ext>
            </a:extLst>
          </p:cNvPr>
          <p:cNvSpPr>
            <a:spLocks noGrp="1"/>
          </p:cNvSpPr>
          <p:nvPr>
            <p:ph idx="1"/>
          </p:nvPr>
        </p:nvSpPr>
        <p:spPr>
          <a:xfrm>
            <a:off x="838200" y="1550504"/>
            <a:ext cx="10515600" cy="4626459"/>
          </a:xfrm>
        </p:spPr>
        <p:txBody>
          <a:bodyPr>
            <a:normAutofit/>
          </a:bodyPr>
          <a:lstStyle/>
          <a:p>
            <a:r>
              <a:rPr lang="cs-CZ" dirty="0"/>
              <a:t>Zákonná úprava z. č. 111/2009 Sb., o základních registrech</a:t>
            </a:r>
          </a:p>
          <a:p>
            <a:r>
              <a:rPr lang="cs-CZ" dirty="0"/>
              <a:t>4 základní registry:</a:t>
            </a:r>
          </a:p>
          <a:p>
            <a:pPr lvl="1"/>
            <a:r>
              <a:rPr lang="cs-CZ" dirty="0"/>
              <a:t>registr obyvatel (Ministerstvo vnitra)</a:t>
            </a:r>
          </a:p>
          <a:p>
            <a:pPr lvl="1"/>
            <a:r>
              <a:rPr lang="cs-CZ" dirty="0"/>
              <a:t>registr osob – právnických (ČSÚ)</a:t>
            </a:r>
          </a:p>
          <a:p>
            <a:pPr lvl="1"/>
            <a:r>
              <a:rPr lang="cs-CZ" dirty="0"/>
              <a:t>registr územní identifikace (ČÚZK)</a:t>
            </a:r>
          </a:p>
          <a:p>
            <a:pPr lvl="1"/>
            <a:r>
              <a:rPr lang="cs-CZ" dirty="0"/>
              <a:t>registr práv a povinností (Ministerstvo vnitra) - </a:t>
            </a:r>
            <a:r>
              <a:rPr lang="cs-CZ" dirty="0">
                <a:hlinkClick r:id="rId2"/>
              </a:rPr>
              <a:t>https://www.szrcr.cz/cs/registr-prav-a-povinnosti</a:t>
            </a:r>
            <a:endParaRPr lang="cs-CZ" dirty="0"/>
          </a:p>
          <a:p>
            <a:r>
              <a:rPr lang="cs-CZ" dirty="0"/>
              <a:t>Součástí soustavy je rovněž:</a:t>
            </a:r>
          </a:p>
          <a:p>
            <a:pPr lvl="1"/>
            <a:r>
              <a:rPr lang="cs-CZ" dirty="0"/>
              <a:t>Informační systém základních registrů (</a:t>
            </a:r>
            <a:r>
              <a:rPr lang="pl-PL" dirty="0"/>
              <a:t>gestorem je Správa základních registrů)</a:t>
            </a:r>
          </a:p>
          <a:p>
            <a:pPr lvl="1"/>
            <a:r>
              <a:rPr lang="cs-CZ" dirty="0"/>
              <a:t>ORG – převodník (</a:t>
            </a:r>
            <a:r>
              <a:rPr lang="pl-PL" dirty="0"/>
              <a:t>gestorem je Úřad pro ochranu osobních údajů) – snaha o maximalizaci ochrany osobních údajů</a:t>
            </a:r>
            <a:endParaRPr lang="cs-CZ" dirty="0"/>
          </a:p>
        </p:txBody>
      </p:sp>
      <p:sp>
        <p:nvSpPr>
          <p:cNvPr id="4" name="Zástupný symbol pro číslo snímku 3">
            <a:extLst>
              <a:ext uri="{FF2B5EF4-FFF2-40B4-BE49-F238E27FC236}">
                <a16:creationId xmlns:a16="http://schemas.microsoft.com/office/drawing/2014/main" id="{CDCB471F-CAC6-4CF6-ADC8-D07CC5B59F73}"/>
              </a:ext>
            </a:extLst>
          </p:cNvPr>
          <p:cNvSpPr>
            <a:spLocks noGrp="1"/>
          </p:cNvSpPr>
          <p:nvPr>
            <p:ph type="sldNum" sz="quarter" idx="12"/>
          </p:nvPr>
        </p:nvSpPr>
        <p:spPr/>
        <p:txBody>
          <a:bodyPr/>
          <a:lstStyle/>
          <a:p>
            <a:fld id="{09CBD851-6D9C-4BB4-BA16-01B2647274C0}" type="slidenum">
              <a:rPr lang="en-GB" smtClean="0"/>
              <a:t>14</a:t>
            </a:fld>
            <a:endParaRPr lang="en-GB"/>
          </a:p>
        </p:txBody>
      </p:sp>
    </p:spTree>
    <p:extLst>
      <p:ext uri="{BB962C8B-B14F-4D97-AF65-F5344CB8AC3E}">
        <p14:creationId xmlns:p14="http://schemas.microsoft.com/office/powerpoint/2010/main" val="24938418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E7ECAD5-162C-4916-B59A-952EA49D58D3}"/>
              </a:ext>
            </a:extLst>
          </p:cNvPr>
          <p:cNvSpPr>
            <a:spLocks noGrp="1"/>
          </p:cNvSpPr>
          <p:nvPr>
            <p:ph type="title"/>
          </p:nvPr>
        </p:nvSpPr>
        <p:spPr>
          <a:xfrm>
            <a:off x="689113" y="365125"/>
            <a:ext cx="10999303" cy="1325563"/>
          </a:xfrm>
        </p:spPr>
        <p:txBody>
          <a:bodyPr/>
          <a:lstStyle/>
          <a:p>
            <a:pPr algn="ctr"/>
            <a:r>
              <a:rPr lang="cs-CZ" dirty="0"/>
              <a:t>Základní registry nejsou = Agendové informační systémy (AIS)</a:t>
            </a:r>
            <a:endParaRPr lang="en-GB" dirty="0"/>
          </a:p>
        </p:txBody>
      </p:sp>
      <p:sp>
        <p:nvSpPr>
          <p:cNvPr id="3" name="Zástupný symbol pro obsah 2">
            <a:extLst>
              <a:ext uri="{FF2B5EF4-FFF2-40B4-BE49-F238E27FC236}">
                <a16:creationId xmlns:a16="http://schemas.microsoft.com/office/drawing/2014/main" id="{AE6E7FC5-E30D-401A-9A27-920D7D7E6E27}"/>
              </a:ext>
            </a:extLst>
          </p:cNvPr>
          <p:cNvSpPr>
            <a:spLocks noGrp="1"/>
          </p:cNvSpPr>
          <p:nvPr>
            <p:ph idx="1"/>
          </p:nvPr>
        </p:nvSpPr>
        <p:spPr>
          <a:xfrm>
            <a:off x="838200" y="1895061"/>
            <a:ext cx="10515600" cy="4281902"/>
          </a:xfrm>
        </p:spPr>
        <p:txBody>
          <a:bodyPr>
            <a:normAutofit fontScale="92500" lnSpcReduction="10000"/>
          </a:bodyPr>
          <a:lstStyle/>
          <a:p>
            <a:r>
              <a:rPr lang="cs-CZ" b="1" dirty="0"/>
              <a:t>Registr vozidel</a:t>
            </a:r>
            <a:r>
              <a:rPr lang="cs-CZ" dirty="0"/>
              <a:t> – (gestorem je Ministerstvo dopravy ČR)</a:t>
            </a:r>
          </a:p>
          <a:p>
            <a:r>
              <a:rPr lang="cs-CZ" b="1" dirty="0"/>
              <a:t>Registr řidičů</a:t>
            </a:r>
            <a:r>
              <a:rPr lang="cs-CZ" dirty="0"/>
              <a:t> – (gestorem je Ministerstvo dopravy ČR)</a:t>
            </a:r>
          </a:p>
          <a:p>
            <a:r>
              <a:rPr lang="cs-CZ" b="1" dirty="0"/>
              <a:t>Registr ekonomických subjektů</a:t>
            </a:r>
            <a:r>
              <a:rPr lang="cs-CZ" dirty="0"/>
              <a:t> – (gestorem je Český statistický úřad)</a:t>
            </a:r>
          </a:p>
          <a:p>
            <a:r>
              <a:rPr lang="cs-CZ" b="1" dirty="0"/>
              <a:t>Administrativní registr ekonomických subjektů (ARES)</a:t>
            </a:r>
            <a:r>
              <a:rPr lang="cs-CZ" dirty="0"/>
              <a:t> – (gestorem je Ministerstvo financí ČR)</a:t>
            </a:r>
          </a:p>
          <a:p>
            <a:r>
              <a:rPr lang="cs-CZ" b="1" dirty="0"/>
              <a:t>Obchodní rejstřík</a:t>
            </a:r>
            <a:r>
              <a:rPr lang="cs-CZ" dirty="0"/>
              <a:t> – (gestorem je Ministerstvo spravedlnosti ČR)</a:t>
            </a:r>
          </a:p>
          <a:p>
            <a:r>
              <a:rPr lang="cs-CZ" b="1" dirty="0"/>
              <a:t>Insolvenční rejstřík</a:t>
            </a:r>
            <a:r>
              <a:rPr lang="cs-CZ" dirty="0"/>
              <a:t> – (gestorem je Ministerstvo spravedlnosti ČR)</a:t>
            </a:r>
          </a:p>
          <a:p>
            <a:r>
              <a:rPr lang="cs-CZ" b="1" dirty="0"/>
              <a:t>Rejstřík živnostenského podnikání</a:t>
            </a:r>
            <a:r>
              <a:rPr lang="cs-CZ" dirty="0"/>
              <a:t> – (gestorem je Ministerstvo průmyslu a obchodu ČR)</a:t>
            </a:r>
          </a:p>
          <a:p>
            <a:r>
              <a:rPr lang="cs-CZ" b="1" dirty="0"/>
              <a:t>Rejstřík trestů</a:t>
            </a:r>
            <a:r>
              <a:rPr lang="cs-CZ" dirty="0"/>
              <a:t> – (gestorem je Ministerstvo spravedlnosti ČR)</a:t>
            </a:r>
          </a:p>
          <a:p>
            <a:endParaRPr lang="cs-CZ" dirty="0"/>
          </a:p>
        </p:txBody>
      </p:sp>
      <p:sp>
        <p:nvSpPr>
          <p:cNvPr id="4" name="Zástupný symbol pro číslo snímku 3">
            <a:extLst>
              <a:ext uri="{FF2B5EF4-FFF2-40B4-BE49-F238E27FC236}">
                <a16:creationId xmlns:a16="http://schemas.microsoft.com/office/drawing/2014/main" id="{6C7F93BA-7671-431E-B639-0B87370CB389}"/>
              </a:ext>
            </a:extLst>
          </p:cNvPr>
          <p:cNvSpPr>
            <a:spLocks noGrp="1"/>
          </p:cNvSpPr>
          <p:nvPr>
            <p:ph type="sldNum" sz="quarter" idx="12"/>
          </p:nvPr>
        </p:nvSpPr>
        <p:spPr/>
        <p:txBody>
          <a:bodyPr/>
          <a:lstStyle/>
          <a:p>
            <a:fld id="{09CBD851-6D9C-4BB4-BA16-01B2647274C0}" type="slidenum">
              <a:rPr lang="en-GB" smtClean="0"/>
              <a:t>15</a:t>
            </a:fld>
            <a:endParaRPr lang="en-GB"/>
          </a:p>
        </p:txBody>
      </p:sp>
    </p:spTree>
    <p:extLst>
      <p:ext uri="{BB962C8B-B14F-4D97-AF65-F5344CB8AC3E}">
        <p14:creationId xmlns:p14="http://schemas.microsoft.com/office/powerpoint/2010/main" val="39745404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A0B1A00-DEFE-4541-9761-F8D993C0A74B}"/>
              </a:ext>
            </a:extLst>
          </p:cNvPr>
          <p:cNvSpPr>
            <a:spLocks noGrp="1"/>
          </p:cNvSpPr>
          <p:nvPr>
            <p:ph type="title"/>
          </p:nvPr>
        </p:nvSpPr>
        <p:spPr>
          <a:xfrm>
            <a:off x="838200" y="365126"/>
            <a:ext cx="10515600" cy="1119118"/>
          </a:xfrm>
        </p:spPr>
        <p:txBody>
          <a:bodyPr/>
          <a:lstStyle/>
          <a:p>
            <a:pPr algn="ctr"/>
            <a:r>
              <a:rPr lang="cs-CZ" dirty="0"/>
              <a:t>Základní registry - fungování</a:t>
            </a:r>
            <a:endParaRPr lang="en-GB" dirty="0"/>
          </a:p>
        </p:txBody>
      </p:sp>
      <p:sp>
        <p:nvSpPr>
          <p:cNvPr id="3" name="Zástupný symbol pro obsah 2">
            <a:extLst>
              <a:ext uri="{FF2B5EF4-FFF2-40B4-BE49-F238E27FC236}">
                <a16:creationId xmlns:a16="http://schemas.microsoft.com/office/drawing/2014/main" id="{9C4B11ED-1FE3-457A-924A-F98CE366933F}"/>
              </a:ext>
            </a:extLst>
          </p:cNvPr>
          <p:cNvSpPr>
            <a:spLocks noGrp="1"/>
          </p:cNvSpPr>
          <p:nvPr>
            <p:ph idx="1"/>
          </p:nvPr>
        </p:nvSpPr>
        <p:spPr>
          <a:xfrm>
            <a:off x="838200" y="1484244"/>
            <a:ext cx="2594811" cy="4692719"/>
          </a:xfrm>
        </p:spPr>
        <p:txBody>
          <a:bodyPr/>
          <a:lstStyle/>
          <a:p>
            <a:r>
              <a:rPr lang="cs-CZ" dirty="0"/>
              <a:t>Základní registry a převodník ORG komunikují přes rozhraní Informačního systému základních registrů </a:t>
            </a:r>
            <a:endParaRPr lang="en-GB" dirty="0"/>
          </a:p>
        </p:txBody>
      </p:sp>
      <p:pic>
        <p:nvPicPr>
          <p:cNvPr id="6" name="Obrázek 5">
            <a:extLst>
              <a:ext uri="{FF2B5EF4-FFF2-40B4-BE49-F238E27FC236}">
                <a16:creationId xmlns:a16="http://schemas.microsoft.com/office/drawing/2014/main" id="{997176FA-A49B-4AFC-B7E6-DBAE47D0DCA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74257" y="1287630"/>
            <a:ext cx="6561221" cy="5415568"/>
          </a:xfrm>
          <a:prstGeom prst="rect">
            <a:avLst/>
          </a:prstGeom>
        </p:spPr>
      </p:pic>
      <p:sp>
        <p:nvSpPr>
          <p:cNvPr id="4" name="Zástupný symbol pro číslo snímku 3">
            <a:extLst>
              <a:ext uri="{FF2B5EF4-FFF2-40B4-BE49-F238E27FC236}">
                <a16:creationId xmlns:a16="http://schemas.microsoft.com/office/drawing/2014/main" id="{9B97936C-96CB-42D7-B797-6FBB184737B3}"/>
              </a:ext>
            </a:extLst>
          </p:cNvPr>
          <p:cNvSpPr>
            <a:spLocks noGrp="1"/>
          </p:cNvSpPr>
          <p:nvPr>
            <p:ph type="sldNum" sz="quarter" idx="12"/>
          </p:nvPr>
        </p:nvSpPr>
        <p:spPr/>
        <p:txBody>
          <a:bodyPr/>
          <a:lstStyle/>
          <a:p>
            <a:fld id="{09CBD851-6D9C-4BB4-BA16-01B2647274C0}" type="slidenum">
              <a:rPr lang="en-GB" smtClean="0"/>
              <a:t>16</a:t>
            </a:fld>
            <a:endParaRPr lang="en-GB"/>
          </a:p>
        </p:txBody>
      </p:sp>
      <p:sp>
        <p:nvSpPr>
          <p:cNvPr id="5" name="TextovéPole 4"/>
          <p:cNvSpPr txBox="1"/>
          <p:nvPr/>
        </p:nvSpPr>
        <p:spPr>
          <a:xfrm>
            <a:off x="6819254" y="6176963"/>
            <a:ext cx="3063274" cy="369332"/>
          </a:xfrm>
          <a:prstGeom prst="rect">
            <a:avLst/>
          </a:prstGeom>
          <a:noFill/>
        </p:spPr>
        <p:txBody>
          <a:bodyPr wrap="none" rtlCol="0">
            <a:spAutoFit/>
          </a:bodyPr>
          <a:lstStyle/>
          <a:p>
            <a:r>
              <a:rPr lang="cs-CZ" dirty="0"/>
              <a:t>Zdroj: </a:t>
            </a:r>
            <a:r>
              <a:rPr lang="cs-CZ" dirty="0">
                <a:hlinkClick r:id="rId3"/>
              </a:rPr>
              <a:t>https://www.szrcr.cz/cs/</a:t>
            </a:r>
            <a:endParaRPr lang="cs-CZ" dirty="0"/>
          </a:p>
        </p:txBody>
      </p:sp>
    </p:spTree>
    <p:extLst>
      <p:ext uri="{BB962C8B-B14F-4D97-AF65-F5344CB8AC3E}">
        <p14:creationId xmlns:p14="http://schemas.microsoft.com/office/powerpoint/2010/main" val="4885474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57224DC-9AEA-4833-A86A-56C0B2AA7FDE}"/>
              </a:ext>
            </a:extLst>
          </p:cNvPr>
          <p:cNvSpPr>
            <a:spLocks noGrp="1"/>
          </p:cNvSpPr>
          <p:nvPr>
            <p:ph type="title"/>
          </p:nvPr>
        </p:nvSpPr>
        <p:spPr>
          <a:xfrm>
            <a:off x="838200" y="485138"/>
            <a:ext cx="10515600" cy="808372"/>
          </a:xfrm>
        </p:spPr>
        <p:txBody>
          <a:bodyPr/>
          <a:lstStyle/>
          <a:p>
            <a:pPr algn="ctr"/>
            <a:r>
              <a:rPr lang="cs-CZ" b="1" dirty="0"/>
              <a:t>Informační systém základních registrů</a:t>
            </a:r>
            <a:endParaRPr lang="en-GB" dirty="0"/>
          </a:p>
        </p:txBody>
      </p:sp>
      <p:sp>
        <p:nvSpPr>
          <p:cNvPr id="3" name="Zástupný symbol pro obsah 2">
            <a:extLst>
              <a:ext uri="{FF2B5EF4-FFF2-40B4-BE49-F238E27FC236}">
                <a16:creationId xmlns:a16="http://schemas.microsoft.com/office/drawing/2014/main" id="{F3333B14-5114-4481-B718-A40923490B92}"/>
              </a:ext>
            </a:extLst>
          </p:cNvPr>
          <p:cNvSpPr>
            <a:spLocks noGrp="1"/>
          </p:cNvSpPr>
          <p:nvPr>
            <p:ph idx="1"/>
          </p:nvPr>
        </p:nvSpPr>
        <p:spPr>
          <a:xfrm>
            <a:off x="838200" y="1825625"/>
            <a:ext cx="2466474" cy="4351338"/>
          </a:xfrm>
        </p:spPr>
        <p:txBody>
          <a:bodyPr/>
          <a:lstStyle/>
          <a:p>
            <a:r>
              <a:rPr lang="cs-CZ" dirty="0"/>
              <a:t>Slouží k ověřování dat v agendových informačních systémech oproti základním registrům</a:t>
            </a:r>
          </a:p>
          <a:p>
            <a:endParaRPr lang="en-GB" dirty="0"/>
          </a:p>
        </p:txBody>
      </p:sp>
      <p:pic>
        <p:nvPicPr>
          <p:cNvPr id="4" name="Obrázek 3">
            <a:extLst>
              <a:ext uri="{FF2B5EF4-FFF2-40B4-BE49-F238E27FC236}">
                <a16:creationId xmlns:a16="http://schemas.microsoft.com/office/drawing/2014/main" id="{7FF5D2C6-6A1F-430B-8C0B-7D10AA650D2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90300" y="1293510"/>
            <a:ext cx="6561221" cy="5415568"/>
          </a:xfrm>
          <a:prstGeom prst="rect">
            <a:avLst/>
          </a:prstGeom>
        </p:spPr>
      </p:pic>
      <p:sp>
        <p:nvSpPr>
          <p:cNvPr id="5" name="Zástupný symbol pro číslo snímku 4">
            <a:extLst>
              <a:ext uri="{FF2B5EF4-FFF2-40B4-BE49-F238E27FC236}">
                <a16:creationId xmlns:a16="http://schemas.microsoft.com/office/drawing/2014/main" id="{B4481B09-D855-4EFB-96DB-D40F65679A14}"/>
              </a:ext>
            </a:extLst>
          </p:cNvPr>
          <p:cNvSpPr>
            <a:spLocks noGrp="1"/>
          </p:cNvSpPr>
          <p:nvPr>
            <p:ph type="sldNum" sz="quarter" idx="12"/>
          </p:nvPr>
        </p:nvSpPr>
        <p:spPr/>
        <p:txBody>
          <a:bodyPr/>
          <a:lstStyle/>
          <a:p>
            <a:fld id="{09CBD851-6D9C-4BB4-BA16-01B2647274C0}" type="slidenum">
              <a:rPr lang="en-GB" smtClean="0"/>
              <a:t>17</a:t>
            </a:fld>
            <a:endParaRPr lang="en-GB"/>
          </a:p>
        </p:txBody>
      </p:sp>
      <p:sp>
        <p:nvSpPr>
          <p:cNvPr id="6" name="TextovéPole 5"/>
          <p:cNvSpPr txBox="1"/>
          <p:nvPr/>
        </p:nvSpPr>
        <p:spPr>
          <a:xfrm>
            <a:off x="6819254" y="6176963"/>
            <a:ext cx="3063274" cy="369332"/>
          </a:xfrm>
          <a:prstGeom prst="rect">
            <a:avLst/>
          </a:prstGeom>
          <a:noFill/>
        </p:spPr>
        <p:txBody>
          <a:bodyPr wrap="none" rtlCol="0">
            <a:spAutoFit/>
          </a:bodyPr>
          <a:lstStyle/>
          <a:p>
            <a:r>
              <a:rPr lang="cs-CZ" dirty="0"/>
              <a:t>Zdroj: </a:t>
            </a:r>
            <a:r>
              <a:rPr lang="cs-CZ" dirty="0">
                <a:hlinkClick r:id="rId3"/>
              </a:rPr>
              <a:t>https://www.szrcr.cz/cs/</a:t>
            </a:r>
            <a:endParaRPr lang="cs-CZ" dirty="0"/>
          </a:p>
        </p:txBody>
      </p:sp>
    </p:spTree>
    <p:extLst>
      <p:ext uri="{BB962C8B-B14F-4D97-AF65-F5344CB8AC3E}">
        <p14:creationId xmlns:p14="http://schemas.microsoft.com/office/powerpoint/2010/main" val="11664270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CCA02E0-8640-4F5C-9F6C-207DAAE2FCDE}"/>
              </a:ext>
            </a:extLst>
          </p:cNvPr>
          <p:cNvSpPr>
            <a:spLocks noGrp="1"/>
          </p:cNvSpPr>
          <p:nvPr>
            <p:ph type="title"/>
          </p:nvPr>
        </p:nvSpPr>
        <p:spPr>
          <a:xfrm>
            <a:off x="838200" y="325369"/>
            <a:ext cx="10515600" cy="1026354"/>
          </a:xfrm>
        </p:spPr>
        <p:txBody>
          <a:bodyPr/>
          <a:lstStyle/>
          <a:p>
            <a:pPr algn="ctr"/>
            <a:r>
              <a:rPr lang="cs-CZ" dirty="0"/>
              <a:t>Referenční údaje</a:t>
            </a:r>
            <a:endParaRPr lang="en-GB" dirty="0"/>
          </a:p>
        </p:txBody>
      </p:sp>
      <p:sp>
        <p:nvSpPr>
          <p:cNvPr id="3" name="Zástupný symbol pro obsah 2">
            <a:extLst>
              <a:ext uri="{FF2B5EF4-FFF2-40B4-BE49-F238E27FC236}">
                <a16:creationId xmlns:a16="http://schemas.microsoft.com/office/drawing/2014/main" id="{35A97CCF-674B-4965-BD01-56BA6A8CEEB5}"/>
              </a:ext>
            </a:extLst>
          </p:cNvPr>
          <p:cNvSpPr>
            <a:spLocks noGrp="1"/>
          </p:cNvSpPr>
          <p:nvPr>
            <p:ph idx="1"/>
          </p:nvPr>
        </p:nvSpPr>
        <p:spPr>
          <a:xfrm>
            <a:off x="838200" y="1351723"/>
            <a:ext cx="10515600" cy="4825240"/>
          </a:xfrm>
        </p:spPr>
        <p:txBody>
          <a:bodyPr>
            <a:normAutofit fontScale="92500" lnSpcReduction="10000"/>
          </a:bodyPr>
          <a:lstStyle/>
          <a:p>
            <a:r>
              <a:rPr lang="cs-CZ" dirty="0"/>
              <a:t>§ 2 písm. b) zákona o základních registrech: „</a:t>
            </a:r>
            <a:r>
              <a:rPr lang="cs-CZ" i="1" dirty="0"/>
              <a:t>referenčním údajem je údaj vedený v základním registru, který je označen jako referenční údaj“</a:t>
            </a:r>
          </a:p>
          <a:p>
            <a:r>
              <a:rPr lang="cs-CZ" dirty="0"/>
              <a:t>§ 4:</a:t>
            </a:r>
          </a:p>
          <a:p>
            <a:pPr lvl="1"/>
            <a:r>
              <a:rPr lang="cs-CZ" dirty="0"/>
              <a:t>odst. 4: „</a:t>
            </a:r>
            <a:r>
              <a:rPr lang="cs-CZ" i="1" dirty="0"/>
              <a:t>Referenční údaj je považován za správný, pokud není prokázán opak nebo pokud nevznikne oprávněná pochybnost o správnosti referenčního údaje.</a:t>
            </a:r>
            <a:r>
              <a:rPr lang="cs-CZ" dirty="0"/>
              <a:t>“</a:t>
            </a:r>
          </a:p>
          <a:p>
            <a:pPr lvl="1"/>
            <a:r>
              <a:rPr lang="cs-CZ" dirty="0"/>
              <a:t>odst. 5: „</a:t>
            </a:r>
            <a:r>
              <a:rPr lang="cs-CZ" i="1" dirty="0"/>
              <a:t>Referenční údaj označený jako nesprávný má po dobu, po kterou je takto označen, pouze informativní povahu</a:t>
            </a:r>
            <a:r>
              <a:rPr lang="cs-CZ" dirty="0"/>
              <a:t>.“</a:t>
            </a:r>
          </a:p>
          <a:p>
            <a:pPr lvl="1"/>
            <a:r>
              <a:rPr lang="cs-CZ" dirty="0"/>
              <a:t>odst. 6: „</a:t>
            </a:r>
            <a:r>
              <a:rPr lang="cs-CZ" i="1" dirty="0"/>
              <a:t>Má se za to, že ten, kdo vychází z referenčního údaje, je v dobré víře, že stav referenčního údaje v základním registru odpovídá skutečnému stavu věci, ledaže musel vědět o jeho nesprávnosti</a:t>
            </a:r>
            <a:r>
              <a:rPr lang="cs-CZ" dirty="0"/>
              <a:t>.“</a:t>
            </a:r>
          </a:p>
          <a:p>
            <a:pPr lvl="1"/>
            <a:r>
              <a:rPr lang="cs-CZ" dirty="0"/>
              <a:t>odst. 7: „ </a:t>
            </a:r>
            <a:r>
              <a:rPr lang="cs-CZ" i="1" dirty="0"/>
              <a:t>Proti tomu, kdo jedná v důvěře ve správnost referenčního údaje obsaženého v základním registru, nemůže ten, jehož se takový zápis týká, namítat, že tento zápis neodpovídá skutečnosti, ledaže prokáže, že údaj je nesprávný a že jeho nesprávnost nezpůsobil</a:t>
            </a:r>
            <a:r>
              <a:rPr lang="cs-CZ" dirty="0"/>
              <a:t>.“</a:t>
            </a:r>
          </a:p>
          <a:p>
            <a:endParaRPr lang="en-GB" dirty="0"/>
          </a:p>
        </p:txBody>
      </p:sp>
      <p:sp>
        <p:nvSpPr>
          <p:cNvPr id="4" name="Zástupný symbol pro číslo snímku 3">
            <a:extLst>
              <a:ext uri="{FF2B5EF4-FFF2-40B4-BE49-F238E27FC236}">
                <a16:creationId xmlns:a16="http://schemas.microsoft.com/office/drawing/2014/main" id="{53EAF802-00D0-4075-A076-158143E5CF7C}"/>
              </a:ext>
            </a:extLst>
          </p:cNvPr>
          <p:cNvSpPr>
            <a:spLocks noGrp="1"/>
          </p:cNvSpPr>
          <p:nvPr>
            <p:ph type="sldNum" sz="quarter" idx="12"/>
          </p:nvPr>
        </p:nvSpPr>
        <p:spPr/>
        <p:txBody>
          <a:bodyPr/>
          <a:lstStyle/>
          <a:p>
            <a:fld id="{09CBD851-6D9C-4BB4-BA16-01B2647274C0}" type="slidenum">
              <a:rPr lang="en-GB" smtClean="0"/>
              <a:t>18</a:t>
            </a:fld>
            <a:endParaRPr lang="en-GB"/>
          </a:p>
        </p:txBody>
      </p:sp>
    </p:spTree>
    <p:extLst>
      <p:ext uri="{BB962C8B-B14F-4D97-AF65-F5344CB8AC3E}">
        <p14:creationId xmlns:p14="http://schemas.microsoft.com/office/powerpoint/2010/main" val="13374254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CCA02E0-8640-4F5C-9F6C-207DAAE2FCDE}"/>
              </a:ext>
            </a:extLst>
          </p:cNvPr>
          <p:cNvSpPr>
            <a:spLocks noGrp="1"/>
          </p:cNvSpPr>
          <p:nvPr>
            <p:ph type="title"/>
          </p:nvPr>
        </p:nvSpPr>
        <p:spPr>
          <a:xfrm>
            <a:off x="838200" y="325369"/>
            <a:ext cx="10515600" cy="1026354"/>
          </a:xfrm>
        </p:spPr>
        <p:txBody>
          <a:bodyPr/>
          <a:lstStyle/>
          <a:p>
            <a:pPr algn="ctr"/>
            <a:r>
              <a:rPr lang="cs-CZ" dirty="0"/>
              <a:t>Editor	</a:t>
            </a:r>
            <a:endParaRPr lang="en-GB" dirty="0"/>
          </a:p>
        </p:txBody>
      </p:sp>
      <p:sp>
        <p:nvSpPr>
          <p:cNvPr id="3" name="Zástupný symbol pro obsah 2">
            <a:extLst>
              <a:ext uri="{FF2B5EF4-FFF2-40B4-BE49-F238E27FC236}">
                <a16:creationId xmlns:a16="http://schemas.microsoft.com/office/drawing/2014/main" id="{35A97CCF-674B-4965-BD01-56BA6A8CEEB5}"/>
              </a:ext>
            </a:extLst>
          </p:cNvPr>
          <p:cNvSpPr>
            <a:spLocks noGrp="1"/>
          </p:cNvSpPr>
          <p:nvPr>
            <p:ph idx="1"/>
          </p:nvPr>
        </p:nvSpPr>
        <p:spPr>
          <a:xfrm>
            <a:off x="838200" y="1351723"/>
            <a:ext cx="10515600" cy="4825240"/>
          </a:xfrm>
        </p:spPr>
        <p:txBody>
          <a:bodyPr>
            <a:normAutofit lnSpcReduction="10000"/>
          </a:bodyPr>
          <a:lstStyle/>
          <a:p>
            <a:r>
              <a:rPr lang="cs-CZ" b="1" dirty="0"/>
              <a:t>editorem</a:t>
            </a:r>
            <a:r>
              <a:rPr lang="cs-CZ" dirty="0"/>
              <a:t> je orgán veřejné moci, který je oprávněn zapisovat údaje do základního registru a provádět změny zapsaných údajů.</a:t>
            </a:r>
          </a:p>
          <a:p>
            <a:endParaRPr lang="cs-CZ" dirty="0"/>
          </a:p>
          <a:p>
            <a:r>
              <a:rPr lang="cs-CZ" dirty="0"/>
              <a:t>Například u registru obyvatel (§19): </a:t>
            </a:r>
          </a:p>
          <a:p>
            <a:pPr marL="0" indent="0" algn="just">
              <a:buNone/>
            </a:pPr>
            <a:r>
              <a:rPr lang="cs-CZ" sz="1900" b="1" dirty="0"/>
              <a:t>(1)</a:t>
            </a:r>
            <a:r>
              <a:rPr lang="cs-CZ" sz="1900" dirty="0"/>
              <a:t> U subjektů údajů uvedených v § 17 písm. a) je editorem Ministerstvo vnitra, které zapisuje údaje uvedené v § 18 odst. 1 písm. a) až f) prostřednictvím </a:t>
            </a:r>
            <a:r>
              <a:rPr lang="cs-CZ" sz="1900" dirty="0" err="1"/>
              <a:t>agendového</a:t>
            </a:r>
            <a:r>
              <a:rPr lang="cs-CZ" sz="1900" dirty="0"/>
              <a:t> informačního systému evidence obyvatel a údaje uvedené v § 18 odst. 1 písm. g) a v § 18 odst. 2 prostřednictvím </a:t>
            </a:r>
            <a:r>
              <a:rPr lang="cs-CZ" sz="1900" dirty="0" err="1"/>
              <a:t>agendového</a:t>
            </a:r>
            <a:r>
              <a:rPr lang="cs-CZ" sz="1900" dirty="0"/>
              <a:t> informačního systému občanských průkazů nebo </a:t>
            </a:r>
            <a:r>
              <a:rPr lang="cs-CZ" sz="1900" dirty="0" err="1"/>
              <a:t>agendového</a:t>
            </a:r>
            <a:r>
              <a:rPr lang="cs-CZ" sz="1900" dirty="0"/>
              <a:t> informačního systému cestovních dokladů.</a:t>
            </a:r>
          </a:p>
          <a:p>
            <a:pPr marL="0" indent="0" algn="just">
              <a:buNone/>
            </a:pPr>
            <a:r>
              <a:rPr lang="cs-CZ" sz="1900" b="1" dirty="0"/>
              <a:t>(2)</a:t>
            </a:r>
            <a:r>
              <a:rPr lang="cs-CZ" sz="1900" dirty="0"/>
              <a:t> U subjektů údajů uvedených v § 17 písm. b) až d) je editorem Policie České republiky nebo Ministerstvo vnitra, které zapisují údaje uvedené v § 18 odst. 1 písm. a) až g) a v § 18 odst. 2 prostřednictvím </a:t>
            </a:r>
            <a:r>
              <a:rPr lang="cs-CZ" sz="1900" dirty="0" err="1"/>
              <a:t>agendového</a:t>
            </a:r>
            <a:r>
              <a:rPr lang="cs-CZ" sz="1900" dirty="0"/>
              <a:t> informačního systému, ve kterém jsou vedeny údaje o cizincích podle jiného právního předpisu.</a:t>
            </a:r>
          </a:p>
          <a:p>
            <a:pPr marL="0" indent="0" algn="just">
              <a:buNone/>
            </a:pPr>
            <a:r>
              <a:rPr lang="cs-CZ" sz="1900" b="1" dirty="0"/>
              <a:t>(3)</a:t>
            </a:r>
            <a:r>
              <a:rPr lang="cs-CZ" sz="1900" dirty="0"/>
              <a:t> U subjektů údajů uvedených v § 17 písm. e) je editorem Ministerstvo vnitra, které zapisuje údaje uvedené v § 18 odst. 1 písm. a) až f) prostřednictvím </a:t>
            </a:r>
            <a:r>
              <a:rPr lang="cs-CZ" sz="1900" dirty="0" err="1"/>
              <a:t>agendového</a:t>
            </a:r>
            <a:r>
              <a:rPr lang="cs-CZ" sz="1900" dirty="0"/>
              <a:t> informačního systému cizinců</a:t>
            </a:r>
            <a:r>
              <a:rPr lang="cs-CZ" sz="1900" b="1" baseline="30000" dirty="0">
                <a:hlinkClick r:id="rId2"/>
              </a:rPr>
              <a:t>8</a:t>
            </a:r>
            <a:r>
              <a:rPr lang="cs-CZ" sz="1900" b="1" dirty="0">
                <a:hlinkClick r:id="rId2"/>
              </a:rPr>
              <a:t>)</a:t>
            </a:r>
            <a:r>
              <a:rPr lang="cs-CZ" sz="1900" dirty="0"/>
              <a:t>; pokud tak stanoví jiný právní předpis, zapisuje se rovněž údaj uvedený v § 18 odst. 1 písm. g).</a:t>
            </a:r>
          </a:p>
          <a:p>
            <a:endParaRPr lang="en-GB" dirty="0"/>
          </a:p>
        </p:txBody>
      </p:sp>
      <p:sp>
        <p:nvSpPr>
          <p:cNvPr id="4" name="Zástupný symbol pro číslo snímku 3">
            <a:extLst>
              <a:ext uri="{FF2B5EF4-FFF2-40B4-BE49-F238E27FC236}">
                <a16:creationId xmlns:a16="http://schemas.microsoft.com/office/drawing/2014/main" id="{53EAF802-00D0-4075-A076-158143E5CF7C}"/>
              </a:ext>
            </a:extLst>
          </p:cNvPr>
          <p:cNvSpPr>
            <a:spLocks noGrp="1"/>
          </p:cNvSpPr>
          <p:nvPr>
            <p:ph type="sldNum" sz="quarter" idx="12"/>
          </p:nvPr>
        </p:nvSpPr>
        <p:spPr/>
        <p:txBody>
          <a:bodyPr/>
          <a:lstStyle/>
          <a:p>
            <a:fld id="{09CBD851-6D9C-4BB4-BA16-01B2647274C0}" type="slidenum">
              <a:rPr lang="en-GB" smtClean="0"/>
              <a:t>19</a:t>
            </a:fld>
            <a:endParaRPr lang="en-GB"/>
          </a:p>
        </p:txBody>
      </p:sp>
    </p:spTree>
    <p:extLst>
      <p:ext uri="{BB962C8B-B14F-4D97-AF65-F5344CB8AC3E}">
        <p14:creationId xmlns:p14="http://schemas.microsoft.com/office/powerpoint/2010/main" val="30467874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C5C45B1-9060-4C31-8D63-CD7D51BC6BBC}"/>
              </a:ext>
            </a:extLst>
          </p:cNvPr>
          <p:cNvSpPr>
            <a:spLocks noGrp="1"/>
          </p:cNvSpPr>
          <p:nvPr>
            <p:ph type="title"/>
          </p:nvPr>
        </p:nvSpPr>
        <p:spPr/>
        <p:txBody>
          <a:bodyPr/>
          <a:lstStyle/>
          <a:p>
            <a:pPr algn="ctr"/>
            <a:r>
              <a:rPr lang="en-GB" dirty="0" err="1"/>
              <a:t>eGovernment</a:t>
            </a:r>
            <a:endParaRPr lang="en-GB" dirty="0"/>
          </a:p>
        </p:txBody>
      </p:sp>
      <p:sp>
        <p:nvSpPr>
          <p:cNvPr id="3" name="Zástupný symbol pro obsah 2">
            <a:extLst>
              <a:ext uri="{FF2B5EF4-FFF2-40B4-BE49-F238E27FC236}">
                <a16:creationId xmlns:a16="http://schemas.microsoft.com/office/drawing/2014/main" id="{44483F4B-886F-4673-A368-4CAF3B5DA3DF}"/>
              </a:ext>
            </a:extLst>
          </p:cNvPr>
          <p:cNvSpPr>
            <a:spLocks noGrp="1"/>
          </p:cNvSpPr>
          <p:nvPr>
            <p:ph idx="1"/>
          </p:nvPr>
        </p:nvSpPr>
        <p:spPr>
          <a:xfrm>
            <a:off x="838200" y="1535112"/>
            <a:ext cx="10515600" cy="4957763"/>
          </a:xfrm>
        </p:spPr>
        <p:txBody>
          <a:bodyPr>
            <a:normAutofit lnSpcReduction="10000"/>
          </a:bodyPr>
          <a:lstStyle/>
          <a:p>
            <a:pPr fontAlgn="base"/>
            <a:r>
              <a:rPr lang="cs-CZ" b="1" dirty="0" err="1"/>
              <a:t>eGovernment</a:t>
            </a:r>
            <a:r>
              <a:rPr lang="cs-CZ" b="1" dirty="0"/>
              <a:t>:</a:t>
            </a:r>
            <a:r>
              <a:rPr lang="en-US" dirty="0"/>
              <a:t>​</a:t>
            </a:r>
          </a:p>
          <a:p>
            <a:pPr fontAlgn="base"/>
            <a:r>
              <a:rPr lang="cs-CZ" dirty="0"/>
              <a:t>série procesů, umožňující výkon veřejné správy a uplatňování občanských práv a povinností fyzických a právnických osob, realizovaných elektronickými prostředky </a:t>
            </a:r>
            <a:r>
              <a:rPr lang="en-US" dirty="0"/>
              <a:t>​</a:t>
            </a:r>
          </a:p>
          <a:p>
            <a:pPr fontAlgn="base"/>
            <a:r>
              <a:rPr lang="cs-CZ" dirty="0"/>
              <a:t>cílem je rychlejší, spolehlivější a levnější poskytování služeb veřejné správy nejširší veřejnosti a zajištění větší otevřenosti veřejné správy ve vztahu ke svým uživatelům, tedy občanům</a:t>
            </a:r>
            <a:r>
              <a:rPr lang="en-US" dirty="0"/>
              <a:t>​</a:t>
            </a:r>
            <a:endParaRPr lang="cs-CZ" dirty="0"/>
          </a:p>
          <a:p>
            <a:pPr fontAlgn="base"/>
            <a:endParaRPr lang="cs-CZ" dirty="0"/>
          </a:p>
          <a:p>
            <a:pPr fontAlgn="base"/>
            <a:r>
              <a:rPr lang="cs-CZ" dirty="0"/>
              <a:t>~</a:t>
            </a:r>
            <a:r>
              <a:rPr lang="cs-CZ" i="1" dirty="0"/>
              <a:t>Specializace na „skvělé“ zkratky</a:t>
            </a:r>
          </a:p>
          <a:p>
            <a:pPr fontAlgn="base"/>
            <a:endParaRPr lang="cs-CZ" dirty="0"/>
          </a:p>
          <a:p>
            <a:pPr fontAlgn="base"/>
            <a:r>
              <a:rPr lang="cs-CZ" dirty="0"/>
              <a:t>Pojem propojen s </a:t>
            </a:r>
            <a:r>
              <a:rPr lang="cs-CZ" dirty="0" err="1"/>
              <a:t>eJusticí</a:t>
            </a:r>
            <a:r>
              <a:rPr lang="cs-CZ" dirty="0"/>
              <a:t> (ta je užší a zahrnuta v </a:t>
            </a:r>
            <a:r>
              <a:rPr lang="cs-CZ" dirty="0" err="1"/>
              <a:t>eGovernmentu</a:t>
            </a:r>
            <a:r>
              <a:rPr lang="cs-CZ" dirty="0"/>
              <a:t>)</a:t>
            </a:r>
            <a:endParaRPr lang="en-US" dirty="0"/>
          </a:p>
        </p:txBody>
      </p:sp>
      <p:sp>
        <p:nvSpPr>
          <p:cNvPr id="4" name="Zástupný symbol pro číslo snímku 3">
            <a:extLst>
              <a:ext uri="{FF2B5EF4-FFF2-40B4-BE49-F238E27FC236}">
                <a16:creationId xmlns:a16="http://schemas.microsoft.com/office/drawing/2014/main" id="{68CAE842-9397-4D0B-A8A0-5447C7DB2293}"/>
              </a:ext>
            </a:extLst>
          </p:cNvPr>
          <p:cNvSpPr>
            <a:spLocks noGrp="1"/>
          </p:cNvSpPr>
          <p:nvPr>
            <p:ph type="sldNum" sz="quarter" idx="12"/>
          </p:nvPr>
        </p:nvSpPr>
        <p:spPr/>
        <p:txBody>
          <a:bodyPr/>
          <a:lstStyle/>
          <a:p>
            <a:fld id="{09CBD851-6D9C-4BB4-BA16-01B2647274C0}" type="slidenum">
              <a:rPr lang="en-GB" smtClean="0"/>
              <a:t>2</a:t>
            </a:fld>
            <a:endParaRPr lang="en-GB"/>
          </a:p>
        </p:txBody>
      </p:sp>
    </p:spTree>
    <p:extLst>
      <p:ext uri="{BB962C8B-B14F-4D97-AF65-F5344CB8AC3E}">
        <p14:creationId xmlns:p14="http://schemas.microsoft.com/office/powerpoint/2010/main" val="2908347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DAAD8B4-6786-48C9-A068-39119C7269D2}"/>
              </a:ext>
            </a:extLst>
          </p:cNvPr>
          <p:cNvSpPr>
            <a:spLocks noGrp="1"/>
          </p:cNvSpPr>
          <p:nvPr>
            <p:ph type="title"/>
          </p:nvPr>
        </p:nvSpPr>
        <p:spPr/>
        <p:txBody>
          <a:bodyPr/>
          <a:lstStyle/>
          <a:p>
            <a:pPr algn="ctr"/>
            <a:r>
              <a:rPr lang="cs-CZ" dirty="0"/>
              <a:t>Registr obyvatel (ROB)</a:t>
            </a:r>
            <a:endParaRPr lang="en-GB" dirty="0"/>
          </a:p>
        </p:txBody>
      </p:sp>
      <p:sp>
        <p:nvSpPr>
          <p:cNvPr id="3" name="Zástupný symbol pro obsah 2">
            <a:extLst>
              <a:ext uri="{FF2B5EF4-FFF2-40B4-BE49-F238E27FC236}">
                <a16:creationId xmlns:a16="http://schemas.microsoft.com/office/drawing/2014/main" id="{D1678746-A384-4894-996D-CB4ABFD7B300}"/>
              </a:ext>
            </a:extLst>
          </p:cNvPr>
          <p:cNvSpPr>
            <a:spLocks noGrp="1"/>
          </p:cNvSpPr>
          <p:nvPr>
            <p:ph idx="1"/>
          </p:nvPr>
        </p:nvSpPr>
        <p:spPr>
          <a:xfrm>
            <a:off x="838200" y="1379621"/>
            <a:ext cx="10515600" cy="4797342"/>
          </a:xfrm>
        </p:spPr>
        <p:txBody>
          <a:bodyPr>
            <a:normAutofit fontScale="92500" lnSpcReduction="20000"/>
          </a:bodyPr>
          <a:lstStyle/>
          <a:p>
            <a:r>
              <a:rPr lang="cs-CZ" dirty="0"/>
              <a:t>§ 16 a následující zákona o základních registrech</a:t>
            </a:r>
          </a:p>
          <a:p>
            <a:r>
              <a:rPr lang="cs-CZ" dirty="0"/>
              <a:t>Referenční údaje o fyzických osobách</a:t>
            </a:r>
          </a:p>
          <a:p>
            <a:r>
              <a:rPr lang="cs-CZ" dirty="0"/>
              <a:t>Editor: Ministerstvo vnitra, Policie ČR</a:t>
            </a:r>
          </a:p>
          <a:p>
            <a:r>
              <a:rPr lang="cs-CZ" dirty="0"/>
              <a:t>Obsahuje údaje o:</a:t>
            </a:r>
          </a:p>
          <a:p>
            <a:pPr lvl="1"/>
            <a:r>
              <a:rPr lang="cs-CZ" dirty="0"/>
              <a:t>Státních občanech České republiky</a:t>
            </a:r>
          </a:p>
          <a:p>
            <a:pPr lvl="1"/>
            <a:r>
              <a:rPr lang="cs-CZ" dirty="0"/>
              <a:t>Cizincích, kteří mají na území ČR trvalý pobyt</a:t>
            </a:r>
          </a:p>
          <a:p>
            <a:pPr lvl="1"/>
            <a:r>
              <a:rPr lang="cs-CZ" dirty="0"/>
              <a:t>občanech jiných členských států Evropské unie, občanech států, které jsou vázány mezinárodní smlouvou sjednanou s Evropským společenstvím … a jejich rodinní příslušníci, kteří pobývají na území České republiky v rámci trvalého pobytu nebo kterým byl vydán doklad o přechodném pobytu na území České republiky delším než 3 měsíce</a:t>
            </a:r>
          </a:p>
          <a:p>
            <a:pPr lvl="1"/>
            <a:r>
              <a:rPr lang="cs-CZ" dirty="0"/>
              <a:t>Cizincích, kterým byla na území České republiky udělena mezinárodní ochrana formou azylu nebo doplňkové ochrany</a:t>
            </a:r>
          </a:p>
          <a:p>
            <a:pPr lvl="1"/>
            <a:r>
              <a:rPr lang="cs-CZ" dirty="0"/>
              <a:t>jiných fyzických osobách, u nichž jiný právní předpis vyžaduje agendový identifikátor fyzické osoby a stanoví, že tyto fyzické osoby budou vedeny v registru obyvatel</a:t>
            </a:r>
          </a:p>
        </p:txBody>
      </p:sp>
      <p:sp>
        <p:nvSpPr>
          <p:cNvPr id="4" name="Zástupný symbol pro číslo snímku 3">
            <a:extLst>
              <a:ext uri="{FF2B5EF4-FFF2-40B4-BE49-F238E27FC236}">
                <a16:creationId xmlns:a16="http://schemas.microsoft.com/office/drawing/2014/main" id="{0EF4206E-6E33-4919-8F8D-C6FB32D2C0AC}"/>
              </a:ext>
            </a:extLst>
          </p:cNvPr>
          <p:cNvSpPr>
            <a:spLocks noGrp="1"/>
          </p:cNvSpPr>
          <p:nvPr>
            <p:ph type="sldNum" sz="quarter" idx="12"/>
          </p:nvPr>
        </p:nvSpPr>
        <p:spPr/>
        <p:txBody>
          <a:bodyPr/>
          <a:lstStyle/>
          <a:p>
            <a:fld id="{09CBD851-6D9C-4BB4-BA16-01B2647274C0}" type="slidenum">
              <a:rPr lang="en-GB" smtClean="0"/>
              <a:t>20</a:t>
            </a:fld>
            <a:endParaRPr lang="en-GB"/>
          </a:p>
        </p:txBody>
      </p:sp>
    </p:spTree>
    <p:extLst>
      <p:ext uri="{BB962C8B-B14F-4D97-AF65-F5344CB8AC3E}">
        <p14:creationId xmlns:p14="http://schemas.microsoft.com/office/powerpoint/2010/main" val="42634633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268914E-0A05-4D3F-91A3-8102F2D7699D}"/>
              </a:ext>
            </a:extLst>
          </p:cNvPr>
          <p:cNvSpPr>
            <a:spLocks noGrp="1"/>
          </p:cNvSpPr>
          <p:nvPr>
            <p:ph type="title"/>
          </p:nvPr>
        </p:nvSpPr>
        <p:spPr/>
        <p:txBody>
          <a:bodyPr/>
          <a:lstStyle/>
          <a:p>
            <a:pPr algn="ctr"/>
            <a:r>
              <a:rPr lang="cs-CZ" dirty="0"/>
              <a:t>Referenční údaje v registru obyvatel (§ 18)</a:t>
            </a:r>
            <a:endParaRPr lang="en-GB" dirty="0"/>
          </a:p>
        </p:txBody>
      </p:sp>
      <p:sp>
        <p:nvSpPr>
          <p:cNvPr id="3" name="Zástupný symbol pro obsah 2">
            <a:extLst>
              <a:ext uri="{FF2B5EF4-FFF2-40B4-BE49-F238E27FC236}">
                <a16:creationId xmlns:a16="http://schemas.microsoft.com/office/drawing/2014/main" id="{AA50004B-7E72-4BE0-A540-80E6D35C2893}"/>
              </a:ext>
            </a:extLst>
          </p:cNvPr>
          <p:cNvSpPr>
            <a:spLocks noGrp="1"/>
          </p:cNvSpPr>
          <p:nvPr>
            <p:ph idx="1"/>
          </p:nvPr>
        </p:nvSpPr>
        <p:spPr>
          <a:xfrm>
            <a:off x="838200" y="1540042"/>
            <a:ext cx="10515600" cy="4636921"/>
          </a:xfrm>
        </p:spPr>
        <p:txBody>
          <a:bodyPr/>
          <a:lstStyle/>
          <a:p>
            <a:r>
              <a:rPr lang="cs-CZ" dirty="0"/>
              <a:t>Příjmení, jméno (jména)</a:t>
            </a:r>
          </a:p>
          <a:p>
            <a:r>
              <a:rPr lang="cs-CZ" dirty="0"/>
              <a:t>Adresa v místě trvalého pobytu (ve formě referenční vazby (kódu adresního místa) na referenční údaj o adrese v registru územní identifikace)</a:t>
            </a:r>
          </a:p>
          <a:p>
            <a:r>
              <a:rPr lang="cs-CZ" dirty="0"/>
              <a:t>Datum, místo a okres narození (stát, pokud se narodil v zahraničí)</a:t>
            </a:r>
          </a:p>
          <a:p>
            <a:r>
              <a:rPr lang="cs-CZ" dirty="0"/>
              <a:t>Datum, místo a okres úmrtí</a:t>
            </a:r>
          </a:p>
          <a:p>
            <a:r>
              <a:rPr lang="cs-CZ" dirty="0"/>
              <a:t>Státní občanství</a:t>
            </a:r>
          </a:p>
          <a:p>
            <a:r>
              <a:rPr lang="cs-CZ" dirty="0"/>
              <a:t>Čísla a druhy elektronicky čitelných identifikačních dokladů</a:t>
            </a:r>
          </a:p>
          <a:p>
            <a:r>
              <a:rPr lang="cs-CZ" dirty="0"/>
              <a:t>Typ datové schránky a identifikátor datové schránky</a:t>
            </a:r>
          </a:p>
        </p:txBody>
      </p:sp>
      <p:sp>
        <p:nvSpPr>
          <p:cNvPr id="4" name="Zástupný symbol pro číslo snímku 3">
            <a:extLst>
              <a:ext uri="{FF2B5EF4-FFF2-40B4-BE49-F238E27FC236}">
                <a16:creationId xmlns:a16="http://schemas.microsoft.com/office/drawing/2014/main" id="{6982629F-1D42-4D81-ADC9-0E8614CBE3E9}"/>
              </a:ext>
            </a:extLst>
          </p:cNvPr>
          <p:cNvSpPr>
            <a:spLocks noGrp="1"/>
          </p:cNvSpPr>
          <p:nvPr>
            <p:ph type="sldNum" sz="quarter" idx="12"/>
          </p:nvPr>
        </p:nvSpPr>
        <p:spPr/>
        <p:txBody>
          <a:bodyPr/>
          <a:lstStyle/>
          <a:p>
            <a:fld id="{09CBD851-6D9C-4BB4-BA16-01B2647274C0}" type="slidenum">
              <a:rPr lang="en-GB" smtClean="0"/>
              <a:t>21</a:t>
            </a:fld>
            <a:endParaRPr lang="en-GB"/>
          </a:p>
        </p:txBody>
      </p:sp>
    </p:spTree>
    <p:extLst>
      <p:ext uri="{BB962C8B-B14F-4D97-AF65-F5344CB8AC3E}">
        <p14:creationId xmlns:p14="http://schemas.microsoft.com/office/powerpoint/2010/main" val="35940747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BEC1BC4-7700-48B2-8BCA-F333EA15BD60}"/>
              </a:ext>
            </a:extLst>
          </p:cNvPr>
          <p:cNvSpPr>
            <a:spLocks noGrp="1"/>
          </p:cNvSpPr>
          <p:nvPr>
            <p:ph type="title"/>
          </p:nvPr>
        </p:nvSpPr>
        <p:spPr/>
        <p:txBody>
          <a:bodyPr/>
          <a:lstStyle/>
          <a:p>
            <a:pPr algn="ctr"/>
            <a:r>
              <a:rPr lang="cs-CZ" dirty="0"/>
              <a:t>Doba uchování údajů v registru obyvatel</a:t>
            </a:r>
            <a:endParaRPr lang="en-GB" dirty="0"/>
          </a:p>
        </p:txBody>
      </p:sp>
      <p:sp>
        <p:nvSpPr>
          <p:cNvPr id="3" name="Zástupný symbol pro obsah 2">
            <a:extLst>
              <a:ext uri="{FF2B5EF4-FFF2-40B4-BE49-F238E27FC236}">
                <a16:creationId xmlns:a16="http://schemas.microsoft.com/office/drawing/2014/main" id="{90260409-A191-487B-A25B-F2B1421481AB}"/>
              </a:ext>
            </a:extLst>
          </p:cNvPr>
          <p:cNvSpPr>
            <a:spLocks noGrp="1"/>
          </p:cNvSpPr>
          <p:nvPr>
            <p:ph idx="1"/>
          </p:nvPr>
        </p:nvSpPr>
        <p:spPr/>
        <p:txBody>
          <a:bodyPr/>
          <a:lstStyle/>
          <a:p>
            <a:r>
              <a:rPr lang="cs-CZ" dirty="0"/>
              <a:t>15 let po smrti subjektu údajů</a:t>
            </a:r>
          </a:p>
          <a:p>
            <a:r>
              <a:rPr lang="cs-CZ" dirty="0"/>
              <a:t>Pokud není datum smrti uvedeno, pak 15 let od poslední aktualizace údajů</a:t>
            </a:r>
            <a:endParaRPr lang="en-GB" dirty="0"/>
          </a:p>
        </p:txBody>
      </p:sp>
      <p:sp>
        <p:nvSpPr>
          <p:cNvPr id="4" name="Zástupný symbol pro číslo snímku 3">
            <a:extLst>
              <a:ext uri="{FF2B5EF4-FFF2-40B4-BE49-F238E27FC236}">
                <a16:creationId xmlns:a16="http://schemas.microsoft.com/office/drawing/2014/main" id="{EB6D9D1D-1FD1-4C0F-9B0C-B8C4B98FBE6E}"/>
              </a:ext>
            </a:extLst>
          </p:cNvPr>
          <p:cNvSpPr>
            <a:spLocks noGrp="1"/>
          </p:cNvSpPr>
          <p:nvPr>
            <p:ph type="sldNum" sz="quarter" idx="12"/>
          </p:nvPr>
        </p:nvSpPr>
        <p:spPr/>
        <p:txBody>
          <a:bodyPr/>
          <a:lstStyle/>
          <a:p>
            <a:fld id="{09CBD851-6D9C-4BB4-BA16-01B2647274C0}" type="slidenum">
              <a:rPr lang="en-GB" smtClean="0"/>
              <a:t>22</a:t>
            </a:fld>
            <a:endParaRPr lang="en-GB"/>
          </a:p>
        </p:txBody>
      </p:sp>
    </p:spTree>
    <p:extLst>
      <p:ext uri="{BB962C8B-B14F-4D97-AF65-F5344CB8AC3E}">
        <p14:creationId xmlns:p14="http://schemas.microsoft.com/office/powerpoint/2010/main" val="38059698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BA748ED-FC8E-42DF-BCF0-F392715FEC89}"/>
              </a:ext>
            </a:extLst>
          </p:cNvPr>
          <p:cNvSpPr>
            <a:spLocks noGrp="1"/>
          </p:cNvSpPr>
          <p:nvPr>
            <p:ph type="title"/>
          </p:nvPr>
        </p:nvSpPr>
        <p:spPr/>
        <p:txBody>
          <a:bodyPr/>
          <a:lstStyle/>
          <a:p>
            <a:pPr algn="ctr"/>
            <a:r>
              <a:rPr lang="cs-CZ" dirty="0"/>
              <a:t>Registr osob (ROS)</a:t>
            </a:r>
            <a:endParaRPr lang="en-GB" dirty="0"/>
          </a:p>
        </p:txBody>
      </p:sp>
      <p:sp>
        <p:nvSpPr>
          <p:cNvPr id="3" name="Zástupný symbol pro obsah 2">
            <a:extLst>
              <a:ext uri="{FF2B5EF4-FFF2-40B4-BE49-F238E27FC236}">
                <a16:creationId xmlns:a16="http://schemas.microsoft.com/office/drawing/2014/main" id="{C99A0136-2251-44B0-8B2C-66FFCCAABBD7}"/>
              </a:ext>
            </a:extLst>
          </p:cNvPr>
          <p:cNvSpPr>
            <a:spLocks noGrp="1"/>
          </p:cNvSpPr>
          <p:nvPr>
            <p:ph idx="1"/>
          </p:nvPr>
        </p:nvSpPr>
        <p:spPr>
          <a:xfrm>
            <a:off x="838200" y="1363578"/>
            <a:ext cx="10696074" cy="5037221"/>
          </a:xfrm>
        </p:spPr>
        <p:txBody>
          <a:bodyPr>
            <a:normAutofit/>
          </a:bodyPr>
          <a:lstStyle/>
          <a:p>
            <a:r>
              <a:rPr lang="cs-CZ" dirty="0"/>
              <a:t>§ 24 a následující</a:t>
            </a:r>
          </a:p>
          <a:p>
            <a:r>
              <a:rPr lang="cs-CZ" dirty="0"/>
              <a:t>Slouží k evidenci</a:t>
            </a:r>
          </a:p>
          <a:p>
            <a:pPr lvl="1"/>
            <a:r>
              <a:rPr lang="cs-CZ" dirty="0"/>
              <a:t>právnických osob a jejich organizačních složek</a:t>
            </a:r>
          </a:p>
          <a:p>
            <a:pPr lvl="1"/>
            <a:r>
              <a:rPr lang="cs-CZ" dirty="0"/>
              <a:t>podnikajících fyzických osob</a:t>
            </a:r>
          </a:p>
          <a:p>
            <a:pPr lvl="1"/>
            <a:r>
              <a:rPr lang="cs-CZ" dirty="0"/>
              <a:t>zahraničních osob a jejich organizačních složek</a:t>
            </a:r>
          </a:p>
          <a:p>
            <a:pPr lvl="1"/>
            <a:r>
              <a:rPr lang="cs-CZ" dirty="0"/>
              <a:t>organizací s mezinárodním prvkem</a:t>
            </a:r>
          </a:p>
          <a:p>
            <a:pPr lvl="1"/>
            <a:r>
              <a:rPr lang="cs-CZ" dirty="0"/>
              <a:t>organizačních složek státu</a:t>
            </a:r>
          </a:p>
          <a:p>
            <a:r>
              <a:rPr lang="cs-CZ" dirty="0"/>
              <a:t>Obsahuje základní údaje o osobách</a:t>
            </a:r>
          </a:p>
          <a:p>
            <a:r>
              <a:rPr lang="cs-CZ" dirty="0"/>
              <a:t>Využívají všechny orgány veřejné správy mající oprávnění z registru práv a povinností</a:t>
            </a:r>
          </a:p>
          <a:p>
            <a:endParaRPr lang="cs-CZ" dirty="0"/>
          </a:p>
        </p:txBody>
      </p:sp>
      <p:sp>
        <p:nvSpPr>
          <p:cNvPr id="4" name="Zástupný symbol pro číslo snímku 3">
            <a:extLst>
              <a:ext uri="{FF2B5EF4-FFF2-40B4-BE49-F238E27FC236}">
                <a16:creationId xmlns:a16="http://schemas.microsoft.com/office/drawing/2014/main" id="{BBCD8AAA-BA91-40D4-96CB-32E8C09755D4}"/>
              </a:ext>
            </a:extLst>
          </p:cNvPr>
          <p:cNvSpPr>
            <a:spLocks noGrp="1"/>
          </p:cNvSpPr>
          <p:nvPr>
            <p:ph type="sldNum" sz="quarter" idx="12"/>
          </p:nvPr>
        </p:nvSpPr>
        <p:spPr/>
        <p:txBody>
          <a:bodyPr/>
          <a:lstStyle/>
          <a:p>
            <a:fld id="{09CBD851-6D9C-4BB4-BA16-01B2647274C0}" type="slidenum">
              <a:rPr lang="en-GB" smtClean="0"/>
              <a:t>23</a:t>
            </a:fld>
            <a:endParaRPr lang="en-GB"/>
          </a:p>
        </p:txBody>
      </p:sp>
    </p:spTree>
    <p:extLst>
      <p:ext uri="{BB962C8B-B14F-4D97-AF65-F5344CB8AC3E}">
        <p14:creationId xmlns:p14="http://schemas.microsoft.com/office/powerpoint/2010/main" val="32459748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FA748BC-D8BB-4B72-82DD-20AD5A104BAC}"/>
              </a:ext>
            </a:extLst>
          </p:cNvPr>
          <p:cNvSpPr>
            <a:spLocks noGrp="1"/>
          </p:cNvSpPr>
          <p:nvPr>
            <p:ph type="title"/>
          </p:nvPr>
        </p:nvSpPr>
        <p:spPr/>
        <p:txBody>
          <a:bodyPr/>
          <a:lstStyle/>
          <a:p>
            <a:pPr algn="ctr"/>
            <a:r>
              <a:rPr lang="cs-CZ" dirty="0"/>
              <a:t>Referenční údaje v registru osob</a:t>
            </a:r>
            <a:endParaRPr lang="en-GB" dirty="0"/>
          </a:p>
        </p:txBody>
      </p:sp>
      <p:sp>
        <p:nvSpPr>
          <p:cNvPr id="3" name="Zástupný symbol pro obsah 2">
            <a:extLst>
              <a:ext uri="{FF2B5EF4-FFF2-40B4-BE49-F238E27FC236}">
                <a16:creationId xmlns:a16="http://schemas.microsoft.com/office/drawing/2014/main" id="{4A61C936-F4AF-4F1C-9168-9E35B2CD2F2E}"/>
              </a:ext>
            </a:extLst>
          </p:cNvPr>
          <p:cNvSpPr>
            <a:spLocks noGrp="1"/>
          </p:cNvSpPr>
          <p:nvPr>
            <p:ph idx="1"/>
          </p:nvPr>
        </p:nvSpPr>
        <p:spPr/>
        <p:txBody>
          <a:bodyPr/>
          <a:lstStyle/>
          <a:p>
            <a:r>
              <a:rPr lang="cs-CZ" dirty="0"/>
              <a:t>§ 26 odst. 2. Například:</a:t>
            </a:r>
          </a:p>
          <a:p>
            <a:pPr lvl="1"/>
            <a:r>
              <a:rPr lang="cs-CZ" dirty="0"/>
              <a:t>obchodní firma nebo název</a:t>
            </a:r>
          </a:p>
          <a:p>
            <a:pPr lvl="1"/>
            <a:r>
              <a:rPr lang="cs-CZ" dirty="0"/>
              <a:t>agendový identifikátor fyzické osoby pro agendu registru osob</a:t>
            </a:r>
          </a:p>
          <a:p>
            <a:pPr lvl="1"/>
            <a:r>
              <a:rPr lang="cs-CZ" dirty="0"/>
              <a:t>datum vzniku nebo datum zápisu/výmazu do/z evidence podle jiných právních předpisů</a:t>
            </a:r>
          </a:p>
          <a:p>
            <a:pPr lvl="1"/>
            <a:r>
              <a:rPr lang="cs-CZ" dirty="0"/>
              <a:t>právní forma</a:t>
            </a:r>
          </a:p>
          <a:p>
            <a:pPr lvl="1"/>
            <a:r>
              <a:rPr lang="cs-CZ" dirty="0"/>
              <a:t>statutární orgán vyjádřený referenční vazbou na registr obyvatel anebo na registr osob</a:t>
            </a:r>
          </a:p>
          <a:p>
            <a:pPr lvl="1"/>
            <a:r>
              <a:rPr lang="cs-CZ" dirty="0"/>
              <a:t>…</a:t>
            </a:r>
            <a:endParaRPr lang="en-GB" dirty="0"/>
          </a:p>
        </p:txBody>
      </p:sp>
      <p:sp>
        <p:nvSpPr>
          <p:cNvPr id="4" name="Zástupný symbol pro číslo snímku 3">
            <a:extLst>
              <a:ext uri="{FF2B5EF4-FFF2-40B4-BE49-F238E27FC236}">
                <a16:creationId xmlns:a16="http://schemas.microsoft.com/office/drawing/2014/main" id="{BAC0D9A4-A3AB-4986-B4CF-4AABAF369E9C}"/>
              </a:ext>
            </a:extLst>
          </p:cNvPr>
          <p:cNvSpPr>
            <a:spLocks noGrp="1"/>
          </p:cNvSpPr>
          <p:nvPr>
            <p:ph type="sldNum" sz="quarter" idx="12"/>
          </p:nvPr>
        </p:nvSpPr>
        <p:spPr/>
        <p:txBody>
          <a:bodyPr/>
          <a:lstStyle/>
          <a:p>
            <a:fld id="{09CBD851-6D9C-4BB4-BA16-01B2647274C0}" type="slidenum">
              <a:rPr lang="en-GB" smtClean="0"/>
              <a:t>24</a:t>
            </a:fld>
            <a:endParaRPr lang="en-GB"/>
          </a:p>
        </p:txBody>
      </p:sp>
    </p:spTree>
    <p:extLst>
      <p:ext uri="{BB962C8B-B14F-4D97-AF65-F5344CB8AC3E}">
        <p14:creationId xmlns:p14="http://schemas.microsoft.com/office/powerpoint/2010/main" val="1776749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2FCAEC7-0A11-4C68-A228-A5D2A5C8F1E3}"/>
              </a:ext>
            </a:extLst>
          </p:cNvPr>
          <p:cNvSpPr>
            <a:spLocks noGrp="1"/>
          </p:cNvSpPr>
          <p:nvPr>
            <p:ph type="title"/>
          </p:nvPr>
        </p:nvSpPr>
        <p:spPr/>
        <p:txBody>
          <a:bodyPr/>
          <a:lstStyle/>
          <a:p>
            <a:pPr algn="ctr"/>
            <a:r>
              <a:rPr lang="cs-CZ" dirty="0"/>
              <a:t>Registr územní identifikace (RÚIAN)</a:t>
            </a:r>
            <a:endParaRPr lang="en-GB" dirty="0"/>
          </a:p>
        </p:txBody>
      </p:sp>
      <p:sp>
        <p:nvSpPr>
          <p:cNvPr id="3" name="Zástupný symbol pro obsah 2">
            <a:extLst>
              <a:ext uri="{FF2B5EF4-FFF2-40B4-BE49-F238E27FC236}">
                <a16:creationId xmlns:a16="http://schemas.microsoft.com/office/drawing/2014/main" id="{9F18F8F8-1A1E-4C12-BCC6-5F170166C32D}"/>
              </a:ext>
            </a:extLst>
          </p:cNvPr>
          <p:cNvSpPr>
            <a:spLocks noGrp="1"/>
          </p:cNvSpPr>
          <p:nvPr>
            <p:ph idx="1"/>
          </p:nvPr>
        </p:nvSpPr>
        <p:spPr>
          <a:xfrm>
            <a:off x="838200" y="1427747"/>
            <a:ext cx="10515600" cy="4749216"/>
          </a:xfrm>
        </p:spPr>
        <p:txBody>
          <a:bodyPr>
            <a:normAutofit/>
          </a:bodyPr>
          <a:lstStyle/>
          <a:p>
            <a:r>
              <a:rPr lang="cs-CZ" sz="3600" dirty="0"/>
              <a:t>§29 a následující</a:t>
            </a:r>
          </a:p>
          <a:p>
            <a:r>
              <a:rPr lang="cs-CZ" sz="3600" dirty="0"/>
              <a:t>Editoři: ČÚZK, Katastrální úřad, Stavební úřad, Obce, </a:t>
            </a:r>
          </a:p>
          <a:p>
            <a:r>
              <a:rPr lang="cs-CZ" sz="3600" dirty="0"/>
              <a:t>Evidence údajů o:</a:t>
            </a:r>
          </a:p>
          <a:p>
            <a:pPr lvl="1"/>
            <a:r>
              <a:rPr lang="cs-CZ" sz="3200" dirty="0"/>
              <a:t>územních prvcích (obce, kraje)</a:t>
            </a:r>
          </a:p>
          <a:p>
            <a:pPr lvl="1"/>
            <a:r>
              <a:rPr lang="cs-CZ" sz="3200" dirty="0"/>
              <a:t>územně evidenčních jednotkách (část obce)</a:t>
            </a:r>
          </a:p>
          <a:p>
            <a:pPr lvl="1"/>
            <a:r>
              <a:rPr lang="cs-CZ" sz="3200" dirty="0"/>
              <a:t>adresách</a:t>
            </a:r>
          </a:p>
          <a:p>
            <a:pPr lvl="1"/>
            <a:r>
              <a:rPr lang="cs-CZ" sz="3200" dirty="0"/>
              <a:t>územní identifikaci (parcely)</a:t>
            </a:r>
          </a:p>
          <a:p>
            <a:pPr lvl="1"/>
            <a:r>
              <a:rPr lang="cs-CZ" sz="3200" dirty="0"/>
              <a:t>účelových územních prvcích (např. volební okrsky)</a:t>
            </a:r>
          </a:p>
        </p:txBody>
      </p:sp>
      <p:sp>
        <p:nvSpPr>
          <p:cNvPr id="4" name="Zástupný symbol pro číslo snímku 3">
            <a:extLst>
              <a:ext uri="{FF2B5EF4-FFF2-40B4-BE49-F238E27FC236}">
                <a16:creationId xmlns:a16="http://schemas.microsoft.com/office/drawing/2014/main" id="{728F04C9-6085-4461-A54C-67739856F7DE}"/>
              </a:ext>
            </a:extLst>
          </p:cNvPr>
          <p:cNvSpPr>
            <a:spLocks noGrp="1"/>
          </p:cNvSpPr>
          <p:nvPr>
            <p:ph type="sldNum" sz="quarter" idx="12"/>
          </p:nvPr>
        </p:nvSpPr>
        <p:spPr/>
        <p:txBody>
          <a:bodyPr/>
          <a:lstStyle/>
          <a:p>
            <a:fld id="{09CBD851-6D9C-4BB4-BA16-01B2647274C0}" type="slidenum">
              <a:rPr lang="en-GB" smtClean="0"/>
              <a:t>25</a:t>
            </a:fld>
            <a:endParaRPr lang="en-GB"/>
          </a:p>
        </p:txBody>
      </p:sp>
    </p:spTree>
    <p:extLst>
      <p:ext uri="{BB962C8B-B14F-4D97-AF65-F5344CB8AC3E}">
        <p14:creationId xmlns:p14="http://schemas.microsoft.com/office/powerpoint/2010/main" val="15382641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2FCAEC7-0A11-4C68-A228-A5D2A5C8F1E3}"/>
              </a:ext>
            </a:extLst>
          </p:cNvPr>
          <p:cNvSpPr>
            <a:spLocks noGrp="1"/>
          </p:cNvSpPr>
          <p:nvPr>
            <p:ph type="title"/>
          </p:nvPr>
        </p:nvSpPr>
        <p:spPr/>
        <p:txBody>
          <a:bodyPr/>
          <a:lstStyle/>
          <a:p>
            <a:pPr algn="ctr"/>
            <a:r>
              <a:rPr lang="cs-CZ" dirty="0"/>
              <a:t>Registr územní identifikace (RÚIAN)</a:t>
            </a:r>
            <a:endParaRPr lang="en-GB" dirty="0"/>
          </a:p>
        </p:txBody>
      </p:sp>
      <p:sp>
        <p:nvSpPr>
          <p:cNvPr id="3" name="Zástupný symbol pro obsah 2">
            <a:extLst>
              <a:ext uri="{FF2B5EF4-FFF2-40B4-BE49-F238E27FC236}">
                <a16:creationId xmlns:a16="http://schemas.microsoft.com/office/drawing/2014/main" id="{9F18F8F8-1A1E-4C12-BCC6-5F170166C32D}"/>
              </a:ext>
            </a:extLst>
          </p:cNvPr>
          <p:cNvSpPr>
            <a:spLocks noGrp="1"/>
          </p:cNvSpPr>
          <p:nvPr>
            <p:ph idx="1"/>
          </p:nvPr>
        </p:nvSpPr>
        <p:spPr>
          <a:xfrm>
            <a:off x="838200" y="1427747"/>
            <a:ext cx="10515600" cy="4749216"/>
          </a:xfrm>
        </p:spPr>
        <p:txBody>
          <a:bodyPr>
            <a:normAutofit fontScale="92500" lnSpcReduction="10000"/>
          </a:bodyPr>
          <a:lstStyle/>
          <a:p>
            <a:r>
              <a:rPr lang="cs-CZ" sz="3600" dirty="0"/>
              <a:t>Zprostředkovává údaje o vlastnictví z katastru</a:t>
            </a:r>
          </a:p>
          <a:p>
            <a:r>
              <a:rPr lang="cs-CZ" sz="3600" dirty="0"/>
              <a:t>Nereferenční údaje - technickoekonomické atributy budov (počet podlaží, výměra, připojení na plyn, kanalizaci, vodu, způsob vytápění ...)</a:t>
            </a:r>
          </a:p>
          <a:p>
            <a:r>
              <a:rPr lang="cs-CZ" sz="3600" dirty="0"/>
              <a:t>Gestor: Český úřad zeměměřický a katastrální</a:t>
            </a:r>
          </a:p>
          <a:p>
            <a:r>
              <a:rPr lang="cs-CZ" sz="3600" dirty="0"/>
              <a:t>Celý je veřejně přístupný způsobem umožňujícím dálkový přístup – ideální pro otevřená data</a:t>
            </a:r>
          </a:p>
          <a:p>
            <a:r>
              <a:rPr lang="cs-CZ" sz="3600" dirty="0"/>
              <a:t>Od 1. 1. 2019 jako Otevřená data (nařízení </a:t>
            </a:r>
            <a:r>
              <a:rPr lang="cs-CZ" sz="3600" dirty="0" err="1"/>
              <a:t>vl</a:t>
            </a:r>
            <a:r>
              <a:rPr lang="cs-CZ" sz="3600" dirty="0"/>
              <a:t>. č. 425/2016 Sb., </a:t>
            </a:r>
            <a:r>
              <a:rPr lang="cs-CZ" sz="3200" dirty="0"/>
              <a:t>o seznamu informací zveřejňovaných jako otevřená data ve </a:t>
            </a:r>
            <a:r>
              <a:rPr lang="cs-CZ" sz="3200" dirty="0" err="1"/>
              <a:t>znení</a:t>
            </a:r>
            <a:r>
              <a:rPr lang="cs-CZ" sz="3200" dirty="0"/>
              <a:t> nařízení č. 184/2018 Sb.)</a:t>
            </a:r>
          </a:p>
          <a:p>
            <a:pPr marL="0" indent="0">
              <a:buNone/>
            </a:pPr>
            <a:endParaRPr lang="cs-CZ" sz="3200" dirty="0"/>
          </a:p>
        </p:txBody>
      </p:sp>
      <p:sp>
        <p:nvSpPr>
          <p:cNvPr id="4" name="Zástupný symbol pro číslo snímku 3">
            <a:extLst>
              <a:ext uri="{FF2B5EF4-FFF2-40B4-BE49-F238E27FC236}">
                <a16:creationId xmlns:a16="http://schemas.microsoft.com/office/drawing/2014/main" id="{D6FA029B-FDBD-4788-9DE6-689D6869AC65}"/>
              </a:ext>
            </a:extLst>
          </p:cNvPr>
          <p:cNvSpPr>
            <a:spLocks noGrp="1"/>
          </p:cNvSpPr>
          <p:nvPr>
            <p:ph type="sldNum" sz="quarter" idx="12"/>
          </p:nvPr>
        </p:nvSpPr>
        <p:spPr/>
        <p:txBody>
          <a:bodyPr/>
          <a:lstStyle/>
          <a:p>
            <a:fld id="{09CBD851-6D9C-4BB4-BA16-01B2647274C0}" type="slidenum">
              <a:rPr lang="en-GB" smtClean="0"/>
              <a:t>26</a:t>
            </a:fld>
            <a:endParaRPr lang="en-GB"/>
          </a:p>
        </p:txBody>
      </p:sp>
    </p:spTree>
    <p:extLst>
      <p:ext uri="{BB962C8B-B14F-4D97-AF65-F5344CB8AC3E}">
        <p14:creationId xmlns:p14="http://schemas.microsoft.com/office/powerpoint/2010/main" val="28585012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2FCAEC7-0A11-4C68-A228-A5D2A5C8F1E3}"/>
              </a:ext>
            </a:extLst>
          </p:cNvPr>
          <p:cNvSpPr>
            <a:spLocks noGrp="1"/>
          </p:cNvSpPr>
          <p:nvPr>
            <p:ph type="title"/>
          </p:nvPr>
        </p:nvSpPr>
        <p:spPr/>
        <p:txBody>
          <a:bodyPr/>
          <a:lstStyle/>
          <a:p>
            <a:pPr algn="ctr"/>
            <a:r>
              <a:rPr lang="cs-CZ" dirty="0"/>
              <a:t>Referenční údaje v RÚIAN</a:t>
            </a:r>
            <a:endParaRPr lang="en-GB" dirty="0"/>
          </a:p>
        </p:txBody>
      </p:sp>
      <p:sp>
        <p:nvSpPr>
          <p:cNvPr id="3" name="Zástupný symbol pro obsah 2">
            <a:extLst>
              <a:ext uri="{FF2B5EF4-FFF2-40B4-BE49-F238E27FC236}">
                <a16:creationId xmlns:a16="http://schemas.microsoft.com/office/drawing/2014/main" id="{9F18F8F8-1A1E-4C12-BCC6-5F170166C32D}"/>
              </a:ext>
            </a:extLst>
          </p:cNvPr>
          <p:cNvSpPr>
            <a:spLocks noGrp="1"/>
          </p:cNvSpPr>
          <p:nvPr>
            <p:ph idx="1"/>
          </p:nvPr>
        </p:nvSpPr>
        <p:spPr>
          <a:xfrm>
            <a:off x="838200" y="1427747"/>
            <a:ext cx="10515600" cy="4749216"/>
          </a:xfrm>
        </p:spPr>
        <p:txBody>
          <a:bodyPr>
            <a:normAutofit fontScale="85000" lnSpcReduction="20000"/>
          </a:bodyPr>
          <a:lstStyle/>
          <a:p>
            <a:r>
              <a:rPr lang="cs-CZ" sz="3600" dirty="0"/>
              <a:t>§ 38</a:t>
            </a:r>
          </a:p>
          <a:p>
            <a:pPr lvl="1"/>
            <a:r>
              <a:rPr lang="cs-CZ" sz="3200" dirty="0"/>
              <a:t>identifikační údaje</a:t>
            </a:r>
          </a:p>
          <a:p>
            <a:pPr lvl="1"/>
            <a:r>
              <a:rPr lang="cs-CZ" sz="3200" dirty="0"/>
              <a:t>údaje o vazbách na ostatní územní prvky, případně na územně evidenční jednotky</a:t>
            </a:r>
          </a:p>
          <a:p>
            <a:pPr lvl="1"/>
            <a:r>
              <a:rPr lang="cs-CZ" sz="3200" dirty="0"/>
              <a:t>údaje o druhu a způsobu využití pozemku a jeho technickoekonomické atributy</a:t>
            </a:r>
          </a:p>
          <a:p>
            <a:pPr lvl="1"/>
            <a:r>
              <a:rPr lang="cs-CZ" sz="3200" dirty="0"/>
              <a:t>údaje o typu a způsobu využití stavebního objektu</a:t>
            </a:r>
          </a:p>
          <a:p>
            <a:pPr lvl="1"/>
            <a:r>
              <a:rPr lang="cs-CZ" sz="3200" dirty="0"/>
              <a:t>údaje o typu a způsobu ochrany nemovitosti</a:t>
            </a:r>
          </a:p>
          <a:p>
            <a:pPr lvl="1"/>
            <a:r>
              <a:rPr lang="cs-CZ" sz="3200" dirty="0"/>
              <a:t>adresy</a:t>
            </a:r>
          </a:p>
          <a:p>
            <a:pPr lvl="1"/>
            <a:r>
              <a:rPr lang="cs-CZ" sz="3200" dirty="0"/>
              <a:t>Lokalizační údaje katastrálních území a nadřazených prvků jsou referenčními údaji. Lokalizační údaje ostatních územních prvků a územně evidenčních jednotek jsou referenčními údaji pouze v těch katastrálních územích, ve kterých je katastrální mapa vedena v digitální formě.</a:t>
            </a:r>
          </a:p>
          <a:p>
            <a:endParaRPr lang="cs-CZ" sz="3200" dirty="0"/>
          </a:p>
        </p:txBody>
      </p:sp>
      <p:sp>
        <p:nvSpPr>
          <p:cNvPr id="4" name="Zástupný symbol pro číslo snímku 3">
            <a:extLst>
              <a:ext uri="{FF2B5EF4-FFF2-40B4-BE49-F238E27FC236}">
                <a16:creationId xmlns:a16="http://schemas.microsoft.com/office/drawing/2014/main" id="{24B8F7EC-857E-4A32-8D30-7C676D82D79C}"/>
              </a:ext>
            </a:extLst>
          </p:cNvPr>
          <p:cNvSpPr>
            <a:spLocks noGrp="1"/>
          </p:cNvSpPr>
          <p:nvPr>
            <p:ph type="sldNum" sz="quarter" idx="12"/>
          </p:nvPr>
        </p:nvSpPr>
        <p:spPr/>
        <p:txBody>
          <a:bodyPr/>
          <a:lstStyle/>
          <a:p>
            <a:fld id="{09CBD851-6D9C-4BB4-BA16-01B2647274C0}" type="slidenum">
              <a:rPr lang="en-GB" smtClean="0"/>
              <a:t>27</a:t>
            </a:fld>
            <a:endParaRPr lang="en-GB"/>
          </a:p>
        </p:txBody>
      </p:sp>
    </p:spTree>
    <p:extLst>
      <p:ext uri="{BB962C8B-B14F-4D97-AF65-F5344CB8AC3E}">
        <p14:creationId xmlns:p14="http://schemas.microsoft.com/office/powerpoint/2010/main" val="56781752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96F238B-08B5-486B-B379-6767A786F23A}"/>
              </a:ext>
            </a:extLst>
          </p:cNvPr>
          <p:cNvSpPr>
            <a:spLocks noGrp="1"/>
          </p:cNvSpPr>
          <p:nvPr>
            <p:ph type="title"/>
          </p:nvPr>
        </p:nvSpPr>
        <p:spPr/>
        <p:txBody>
          <a:bodyPr/>
          <a:lstStyle/>
          <a:p>
            <a:pPr algn="ctr"/>
            <a:r>
              <a:rPr lang="cs-CZ" b="1" dirty="0"/>
              <a:t>Registr práv a povinností (RPP)</a:t>
            </a:r>
            <a:endParaRPr lang="en-GB" dirty="0"/>
          </a:p>
        </p:txBody>
      </p:sp>
      <p:sp>
        <p:nvSpPr>
          <p:cNvPr id="3" name="Zástupný symbol pro obsah 2">
            <a:extLst>
              <a:ext uri="{FF2B5EF4-FFF2-40B4-BE49-F238E27FC236}">
                <a16:creationId xmlns:a16="http://schemas.microsoft.com/office/drawing/2014/main" id="{980BFD42-C624-4EDB-9DFB-979B1789F31B}"/>
              </a:ext>
            </a:extLst>
          </p:cNvPr>
          <p:cNvSpPr>
            <a:spLocks noGrp="1"/>
          </p:cNvSpPr>
          <p:nvPr>
            <p:ph idx="1"/>
          </p:nvPr>
        </p:nvSpPr>
        <p:spPr/>
        <p:txBody>
          <a:bodyPr>
            <a:normAutofit/>
          </a:bodyPr>
          <a:lstStyle/>
          <a:p>
            <a:r>
              <a:rPr lang="cs-CZ" sz="3200" dirty="0"/>
              <a:t>§ 48 a následující</a:t>
            </a:r>
          </a:p>
          <a:p>
            <a:r>
              <a:rPr lang="cs-CZ" sz="3200" dirty="0"/>
              <a:t>Gestor – Ministerstvo vnitra</a:t>
            </a:r>
          </a:p>
          <a:p>
            <a:r>
              <a:rPr lang="cs-CZ" sz="3200" dirty="0"/>
              <a:t>Účel: Zdroj údajů pro informační systémy zákl. registrů při řízení přístupu uživatelů k údajům v jednotlivých registrech a agendových informačních systémech</a:t>
            </a:r>
          </a:p>
          <a:p>
            <a:pPr lvl="1"/>
            <a:r>
              <a:rPr lang="cs-CZ" sz="2800" dirty="0"/>
              <a:t>Kontrola úrovně oprávnění pří přístupu nebo změně údajů</a:t>
            </a:r>
          </a:p>
          <a:p>
            <a:r>
              <a:rPr lang="cs-CZ" sz="3200" dirty="0"/>
              <a:t>Obsahuje „digitální stopu“ – možnost každého občana dohledat, kdo a za jakým účelem měnil jeho údaje</a:t>
            </a:r>
          </a:p>
        </p:txBody>
      </p:sp>
      <p:sp>
        <p:nvSpPr>
          <p:cNvPr id="4" name="Zástupný symbol pro číslo snímku 3">
            <a:extLst>
              <a:ext uri="{FF2B5EF4-FFF2-40B4-BE49-F238E27FC236}">
                <a16:creationId xmlns:a16="http://schemas.microsoft.com/office/drawing/2014/main" id="{6FC67B63-BB7E-4D38-9365-CAF570FE30C8}"/>
              </a:ext>
            </a:extLst>
          </p:cNvPr>
          <p:cNvSpPr>
            <a:spLocks noGrp="1"/>
          </p:cNvSpPr>
          <p:nvPr>
            <p:ph type="sldNum" sz="quarter" idx="12"/>
          </p:nvPr>
        </p:nvSpPr>
        <p:spPr/>
        <p:txBody>
          <a:bodyPr/>
          <a:lstStyle/>
          <a:p>
            <a:fld id="{09CBD851-6D9C-4BB4-BA16-01B2647274C0}" type="slidenum">
              <a:rPr lang="en-GB" smtClean="0"/>
              <a:t>28</a:t>
            </a:fld>
            <a:endParaRPr lang="en-GB"/>
          </a:p>
        </p:txBody>
      </p:sp>
    </p:spTree>
    <p:extLst>
      <p:ext uri="{BB962C8B-B14F-4D97-AF65-F5344CB8AC3E}">
        <p14:creationId xmlns:p14="http://schemas.microsoft.com/office/powerpoint/2010/main" val="88470497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96F238B-08B5-486B-B379-6767A786F23A}"/>
              </a:ext>
            </a:extLst>
          </p:cNvPr>
          <p:cNvSpPr>
            <a:spLocks noGrp="1"/>
          </p:cNvSpPr>
          <p:nvPr>
            <p:ph type="title"/>
          </p:nvPr>
        </p:nvSpPr>
        <p:spPr/>
        <p:txBody>
          <a:bodyPr/>
          <a:lstStyle/>
          <a:p>
            <a:pPr algn="ctr"/>
            <a:r>
              <a:rPr lang="cs-CZ" b="1" dirty="0"/>
              <a:t>Registr práv a povinností (RPP)</a:t>
            </a:r>
            <a:endParaRPr lang="en-GB" dirty="0"/>
          </a:p>
        </p:txBody>
      </p:sp>
      <p:sp>
        <p:nvSpPr>
          <p:cNvPr id="3" name="Zástupný symbol pro obsah 2">
            <a:extLst>
              <a:ext uri="{FF2B5EF4-FFF2-40B4-BE49-F238E27FC236}">
                <a16:creationId xmlns:a16="http://schemas.microsoft.com/office/drawing/2014/main" id="{980BFD42-C624-4EDB-9DFB-979B1789F31B}"/>
              </a:ext>
            </a:extLst>
          </p:cNvPr>
          <p:cNvSpPr>
            <a:spLocks noGrp="1"/>
          </p:cNvSpPr>
          <p:nvPr>
            <p:ph idx="1"/>
          </p:nvPr>
        </p:nvSpPr>
        <p:spPr>
          <a:xfrm>
            <a:off x="838200" y="1524000"/>
            <a:ext cx="10515600" cy="4652963"/>
          </a:xfrm>
        </p:spPr>
        <p:txBody>
          <a:bodyPr>
            <a:normAutofit/>
          </a:bodyPr>
          <a:lstStyle/>
          <a:p>
            <a:r>
              <a:rPr lang="cs-CZ" sz="3200" dirty="0"/>
              <a:t>Obsahuje</a:t>
            </a:r>
          </a:p>
          <a:p>
            <a:pPr lvl="1"/>
            <a:r>
              <a:rPr lang="cs-CZ" sz="2800" dirty="0"/>
              <a:t>referenční údaje o působnosti orgánů veřejné moci a to o agendách, o orgánech veřejné moci, které je vykonávají, o informačních systémech, které pro výkon agend používají a o rozsahu oprávnění přístupu k referenčním údajům a návaznost na </a:t>
            </a:r>
            <a:r>
              <a:rPr lang="cs-CZ" sz="2800" dirty="0" err="1"/>
              <a:t>eSbírku</a:t>
            </a:r>
            <a:endParaRPr lang="cs-CZ" sz="2800" dirty="0"/>
          </a:p>
          <a:p>
            <a:pPr lvl="1"/>
            <a:r>
              <a:rPr lang="cs-CZ" sz="2800" dirty="0"/>
              <a:t>referenční údaje o právech a povinnostech osob</a:t>
            </a:r>
          </a:p>
          <a:p>
            <a:r>
              <a:rPr lang="cs-CZ" dirty="0"/>
              <a:t>Od 1. 1. 2019 jako Otevřená data (nařízení </a:t>
            </a:r>
            <a:r>
              <a:rPr lang="cs-CZ" dirty="0" err="1"/>
              <a:t>vl</a:t>
            </a:r>
            <a:r>
              <a:rPr lang="cs-CZ" dirty="0"/>
              <a:t>. č. 425/2016 Sb., </a:t>
            </a:r>
            <a:r>
              <a:rPr lang="cs-CZ" sz="2400" dirty="0"/>
              <a:t>o seznamu informací zveřejňovaných jako otevřená data ve </a:t>
            </a:r>
            <a:r>
              <a:rPr lang="cs-CZ" sz="2400" dirty="0" err="1"/>
              <a:t>znení</a:t>
            </a:r>
            <a:r>
              <a:rPr lang="cs-CZ" sz="2400" dirty="0"/>
              <a:t> nařízení č. 184/2018 Sb.)</a:t>
            </a:r>
            <a:endParaRPr lang="cs-CZ" sz="3200" dirty="0"/>
          </a:p>
          <a:p>
            <a:endParaRPr lang="cs-CZ" sz="3200" dirty="0"/>
          </a:p>
          <a:p>
            <a:pPr marL="0" indent="0">
              <a:buNone/>
            </a:pPr>
            <a:endParaRPr lang="cs-CZ" sz="3200" dirty="0"/>
          </a:p>
        </p:txBody>
      </p:sp>
      <p:sp>
        <p:nvSpPr>
          <p:cNvPr id="4" name="Zástupný symbol pro číslo snímku 3">
            <a:extLst>
              <a:ext uri="{FF2B5EF4-FFF2-40B4-BE49-F238E27FC236}">
                <a16:creationId xmlns:a16="http://schemas.microsoft.com/office/drawing/2014/main" id="{6C0E2C1B-5CAA-4B89-BEAB-F086295C5ED0}"/>
              </a:ext>
            </a:extLst>
          </p:cNvPr>
          <p:cNvSpPr>
            <a:spLocks noGrp="1"/>
          </p:cNvSpPr>
          <p:nvPr>
            <p:ph type="sldNum" sz="quarter" idx="12"/>
          </p:nvPr>
        </p:nvSpPr>
        <p:spPr/>
        <p:txBody>
          <a:bodyPr/>
          <a:lstStyle/>
          <a:p>
            <a:fld id="{09CBD851-6D9C-4BB4-BA16-01B2647274C0}" type="slidenum">
              <a:rPr lang="en-GB" smtClean="0"/>
              <a:t>29</a:t>
            </a:fld>
            <a:endParaRPr lang="en-GB"/>
          </a:p>
        </p:txBody>
      </p:sp>
    </p:spTree>
    <p:extLst>
      <p:ext uri="{BB962C8B-B14F-4D97-AF65-F5344CB8AC3E}">
        <p14:creationId xmlns:p14="http://schemas.microsoft.com/office/powerpoint/2010/main" val="8585974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C5C45B1-9060-4C31-8D63-CD7D51BC6BBC}"/>
              </a:ext>
            </a:extLst>
          </p:cNvPr>
          <p:cNvSpPr>
            <a:spLocks noGrp="1"/>
          </p:cNvSpPr>
          <p:nvPr>
            <p:ph type="title"/>
          </p:nvPr>
        </p:nvSpPr>
        <p:spPr/>
        <p:txBody>
          <a:bodyPr/>
          <a:lstStyle/>
          <a:p>
            <a:pPr algn="ctr"/>
            <a:r>
              <a:rPr lang="en-GB" dirty="0" err="1"/>
              <a:t>Činnosti</a:t>
            </a:r>
            <a:r>
              <a:rPr lang="en-GB" dirty="0"/>
              <a:t> v </a:t>
            </a:r>
            <a:r>
              <a:rPr lang="en-GB" dirty="0" err="1"/>
              <a:t>eGovernmentu</a:t>
            </a:r>
            <a:endParaRPr lang="en-GB" dirty="0"/>
          </a:p>
        </p:txBody>
      </p:sp>
      <p:sp>
        <p:nvSpPr>
          <p:cNvPr id="3" name="Zástupný symbol pro obsah 2">
            <a:extLst>
              <a:ext uri="{FF2B5EF4-FFF2-40B4-BE49-F238E27FC236}">
                <a16:creationId xmlns:a16="http://schemas.microsoft.com/office/drawing/2014/main" id="{44483F4B-886F-4673-A368-4CAF3B5DA3DF}"/>
              </a:ext>
            </a:extLst>
          </p:cNvPr>
          <p:cNvSpPr>
            <a:spLocks noGrp="1"/>
          </p:cNvSpPr>
          <p:nvPr>
            <p:ph idx="1"/>
          </p:nvPr>
        </p:nvSpPr>
        <p:spPr>
          <a:xfrm>
            <a:off x="838200" y="1535112"/>
            <a:ext cx="10515600" cy="4957763"/>
          </a:xfrm>
        </p:spPr>
        <p:txBody>
          <a:bodyPr>
            <a:normAutofit/>
          </a:bodyPr>
          <a:lstStyle/>
          <a:p>
            <a:r>
              <a:rPr lang="cs-CZ" b="1" i="1" dirty="0"/>
              <a:t>„</a:t>
            </a:r>
            <a:r>
              <a:rPr lang="en-GB" b="1" i="1" dirty="0" err="1"/>
              <a:t>elektronická</a:t>
            </a:r>
            <a:r>
              <a:rPr lang="en-GB" b="1" i="1" dirty="0"/>
              <a:t> </a:t>
            </a:r>
            <a:r>
              <a:rPr lang="en-GB" b="1" i="1" dirty="0" err="1"/>
              <a:t>administrace</a:t>
            </a:r>
            <a:r>
              <a:rPr lang="en-GB" b="1" i="1" dirty="0"/>
              <a:t> (</a:t>
            </a:r>
            <a:r>
              <a:rPr lang="en-GB" b="1" i="1" dirty="0" err="1"/>
              <a:t>eAdministration</a:t>
            </a:r>
            <a:r>
              <a:rPr lang="en-GB" b="1" i="1" dirty="0"/>
              <a:t>)" </a:t>
            </a:r>
            <a:r>
              <a:rPr lang="en-GB" i="1" dirty="0"/>
              <a:t>- </a:t>
            </a:r>
            <a:r>
              <a:rPr lang="en-GB" i="1" dirty="0" err="1"/>
              <a:t>zefektivňuje</a:t>
            </a:r>
            <a:r>
              <a:rPr lang="en-GB" i="1" dirty="0"/>
              <a:t> </a:t>
            </a:r>
            <a:r>
              <a:rPr lang="en-GB" i="1" dirty="0" err="1"/>
              <a:t>interní</a:t>
            </a:r>
            <a:r>
              <a:rPr lang="en-GB" i="1" dirty="0"/>
              <a:t> </a:t>
            </a:r>
            <a:r>
              <a:rPr lang="en-GB" i="1" dirty="0" err="1"/>
              <a:t>procesy</a:t>
            </a:r>
            <a:r>
              <a:rPr lang="en-GB" i="1" dirty="0"/>
              <a:t> </a:t>
            </a:r>
            <a:r>
              <a:rPr lang="en-GB" i="1" dirty="0" err="1"/>
              <a:t>jednotlivých</a:t>
            </a:r>
            <a:r>
              <a:rPr lang="en-GB" i="1" dirty="0"/>
              <a:t> </a:t>
            </a:r>
            <a:r>
              <a:rPr lang="en-GB" i="1" dirty="0" err="1"/>
              <a:t>úřadů</a:t>
            </a:r>
            <a:r>
              <a:rPr lang="en-GB" i="1" dirty="0"/>
              <a:t>; </a:t>
            </a:r>
            <a:r>
              <a:rPr lang="en-GB" i="1" dirty="0" err="1"/>
              <a:t>propojování</a:t>
            </a:r>
            <a:r>
              <a:rPr lang="en-GB" i="1" dirty="0"/>
              <a:t> </a:t>
            </a:r>
            <a:r>
              <a:rPr lang="en-GB" i="1" dirty="0" err="1"/>
              <a:t>jednotlivých</a:t>
            </a:r>
            <a:r>
              <a:rPr lang="en-GB" i="1" dirty="0"/>
              <a:t> </a:t>
            </a:r>
            <a:r>
              <a:rPr lang="en-GB" i="1" dirty="0" err="1"/>
              <a:t>resortních</a:t>
            </a:r>
            <a:r>
              <a:rPr lang="en-GB" i="1" dirty="0"/>
              <a:t> </a:t>
            </a:r>
            <a:r>
              <a:rPr lang="en-GB" i="1" dirty="0" err="1"/>
              <a:t>doposud</a:t>
            </a:r>
            <a:r>
              <a:rPr lang="en-GB" i="1" dirty="0"/>
              <a:t> </a:t>
            </a:r>
            <a:r>
              <a:rPr lang="en-GB" i="1" dirty="0" err="1"/>
              <a:t>nezávislých</a:t>
            </a:r>
            <a:r>
              <a:rPr lang="en-GB" i="1" dirty="0"/>
              <a:t> </a:t>
            </a:r>
            <a:r>
              <a:rPr lang="en-GB" i="1" dirty="0" err="1"/>
              <a:t>agend</a:t>
            </a:r>
            <a:r>
              <a:rPr lang="en-GB" i="1" dirty="0"/>
              <a:t>. </a:t>
            </a:r>
            <a:endParaRPr lang="en-GB" dirty="0"/>
          </a:p>
          <a:p>
            <a:r>
              <a:rPr lang="cs-CZ" b="1" i="1" dirty="0"/>
              <a:t>„</a:t>
            </a:r>
            <a:r>
              <a:rPr lang="en-GB" b="1" i="1" dirty="0" err="1"/>
              <a:t>elektronická</a:t>
            </a:r>
            <a:r>
              <a:rPr lang="en-GB" b="1" i="1" dirty="0"/>
              <a:t> </a:t>
            </a:r>
            <a:r>
              <a:rPr lang="en-GB" b="1" i="1" dirty="0" err="1"/>
              <a:t>komunikace</a:t>
            </a:r>
            <a:r>
              <a:rPr lang="en-GB" b="1" i="1" dirty="0"/>
              <a:t> s </a:t>
            </a:r>
            <a:r>
              <a:rPr lang="en-GB" b="1" i="1" dirty="0" err="1"/>
              <a:t>úřadem</a:t>
            </a:r>
            <a:r>
              <a:rPr lang="en-GB" b="1" i="1" dirty="0"/>
              <a:t> (</a:t>
            </a:r>
            <a:r>
              <a:rPr lang="en-GB" b="1" i="1" dirty="0" err="1"/>
              <a:t>eServices</a:t>
            </a:r>
            <a:r>
              <a:rPr lang="en-GB" b="1" i="1" dirty="0"/>
              <a:t> used by </a:t>
            </a:r>
            <a:r>
              <a:rPr lang="en-GB" b="1" i="1" dirty="0" err="1"/>
              <a:t>eCitizens</a:t>
            </a:r>
            <a:r>
              <a:rPr lang="en-GB" b="1" i="1" dirty="0"/>
              <a:t>)" </a:t>
            </a:r>
            <a:r>
              <a:rPr lang="en-GB" i="1" dirty="0"/>
              <a:t>- </a:t>
            </a:r>
            <a:r>
              <a:rPr lang="en-GB" i="1" dirty="0" err="1"/>
              <a:t>usnadňuje</a:t>
            </a:r>
            <a:r>
              <a:rPr lang="en-GB" i="1" dirty="0"/>
              <a:t> </a:t>
            </a:r>
            <a:r>
              <a:rPr lang="en-GB" i="1" dirty="0" err="1"/>
              <a:t>jak</a:t>
            </a:r>
            <a:r>
              <a:rPr lang="en-GB" i="1" dirty="0"/>
              <a:t> </a:t>
            </a:r>
            <a:r>
              <a:rPr lang="en-GB" i="1" dirty="0" err="1"/>
              <a:t>pasivní</a:t>
            </a:r>
            <a:r>
              <a:rPr lang="en-GB" i="1" dirty="0"/>
              <a:t> </a:t>
            </a:r>
            <a:r>
              <a:rPr lang="en-GB" i="1" dirty="0" err="1"/>
              <a:t>komunikaci</a:t>
            </a:r>
            <a:r>
              <a:rPr lang="en-GB" i="1" dirty="0"/>
              <a:t> </a:t>
            </a:r>
            <a:r>
              <a:rPr lang="en-GB" i="1" dirty="0" err="1"/>
              <a:t>směrem</a:t>
            </a:r>
            <a:r>
              <a:rPr lang="en-GB" i="1" dirty="0"/>
              <a:t> od </a:t>
            </a:r>
            <a:r>
              <a:rPr lang="en-GB" i="1" dirty="0" err="1"/>
              <a:t>úřadu</a:t>
            </a:r>
            <a:r>
              <a:rPr lang="en-GB" i="1" dirty="0"/>
              <a:t> k </a:t>
            </a:r>
            <a:r>
              <a:rPr lang="en-GB" i="1" dirty="0" err="1"/>
              <a:t>občanovi</a:t>
            </a:r>
            <a:r>
              <a:rPr lang="en-GB" i="1" dirty="0"/>
              <a:t>, </a:t>
            </a:r>
            <a:r>
              <a:rPr lang="en-GB" i="1" dirty="0" err="1"/>
              <a:t>tak</a:t>
            </a:r>
            <a:r>
              <a:rPr lang="en-GB" i="1" dirty="0"/>
              <a:t> </a:t>
            </a:r>
            <a:r>
              <a:rPr lang="en-GB" i="1" dirty="0" err="1"/>
              <a:t>i</a:t>
            </a:r>
            <a:r>
              <a:rPr lang="en-GB" i="1" dirty="0"/>
              <a:t> </a:t>
            </a:r>
            <a:r>
              <a:rPr lang="en-GB" i="1" dirty="0" err="1"/>
              <a:t>aktivní</a:t>
            </a:r>
            <a:r>
              <a:rPr lang="en-GB" i="1" dirty="0"/>
              <a:t> </a:t>
            </a:r>
            <a:r>
              <a:rPr lang="en-GB" i="1" dirty="0" err="1"/>
              <a:t>komunikaci</a:t>
            </a:r>
            <a:r>
              <a:rPr lang="en-GB" i="1" dirty="0"/>
              <a:t> </a:t>
            </a:r>
            <a:r>
              <a:rPr lang="en-GB" i="1" dirty="0" err="1"/>
              <a:t>mezi</a:t>
            </a:r>
            <a:r>
              <a:rPr lang="en-GB" i="1" dirty="0"/>
              <a:t> </a:t>
            </a:r>
            <a:r>
              <a:rPr lang="en-GB" i="1" dirty="0" err="1"/>
              <a:t>občanem</a:t>
            </a:r>
            <a:r>
              <a:rPr lang="en-GB" i="1" dirty="0"/>
              <a:t> a </a:t>
            </a:r>
            <a:r>
              <a:rPr lang="en-GB" i="1" dirty="0" err="1"/>
              <a:t>úřadem</a:t>
            </a:r>
            <a:r>
              <a:rPr lang="en-GB" i="1" dirty="0"/>
              <a:t> (</a:t>
            </a:r>
            <a:r>
              <a:rPr lang="en-GB" i="1" dirty="0" err="1"/>
              <a:t>zde</a:t>
            </a:r>
            <a:r>
              <a:rPr lang="en-GB" i="1" dirty="0"/>
              <a:t> </a:t>
            </a:r>
            <a:r>
              <a:rPr lang="en-GB" i="1" dirty="0" err="1"/>
              <a:t>vyžaduje</a:t>
            </a:r>
            <a:r>
              <a:rPr lang="en-GB" i="1" dirty="0"/>
              <a:t> </a:t>
            </a:r>
            <a:r>
              <a:rPr lang="en-GB" i="1" dirty="0" err="1"/>
              <a:t>jednoznačnou</a:t>
            </a:r>
            <a:r>
              <a:rPr lang="en-GB" i="1" dirty="0"/>
              <a:t> </a:t>
            </a:r>
            <a:r>
              <a:rPr lang="en-GB" i="1" dirty="0" err="1"/>
              <a:t>identifikaci</a:t>
            </a:r>
            <a:r>
              <a:rPr lang="en-GB" i="1" dirty="0"/>
              <a:t> a </a:t>
            </a:r>
            <a:r>
              <a:rPr lang="en-GB" i="1" dirty="0" err="1"/>
              <a:t>autentifikaci</a:t>
            </a:r>
            <a:r>
              <a:rPr lang="en-GB" i="1" dirty="0"/>
              <a:t> </a:t>
            </a:r>
            <a:r>
              <a:rPr lang="en-GB" i="1" dirty="0" err="1"/>
              <a:t>eObčana</a:t>
            </a:r>
            <a:r>
              <a:rPr lang="en-GB" i="1" dirty="0"/>
              <a:t>). </a:t>
            </a:r>
            <a:endParaRPr lang="en-GB" dirty="0"/>
          </a:p>
          <a:p>
            <a:r>
              <a:rPr lang="en-GB" b="1" i="1" dirty="0"/>
              <a:t>"</a:t>
            </a:r>
            <a:r>
              <a:rPr lang="en-GB" b="1" i="1" dirty="0" err="1"/>
              <a:t>elektronická</a:t>
            </a:r>
            <a:r>
              <a:rPr lang="en-GB" b="1" i="1" dirty="0"/>
              <a:t> </a:t>
            </a:r>
            <a:r>
              <a:rPr lang="en-GB" b="1" i="1" dirty="0" err="1"/>
              <a:t>společnost</a:t>
            </a:r>
            <a:r>
              <a:rPr lang="en-GB" b="1" i="1" dirty="0"/>
              <a:t> (</a:t>
            </a:r>
            <a:r>
              <a:rPr lang="en-GB" b="1" i="1" dirty="0" err="1"/>
              <a:t>eSociety</a:t>
            </a:r>
            <a:r>
              <a:rPr lang="en-GB" b="1" i="1" dirty="0"/>
              <a:t>)" </a:t>
            </a:r>
            <a:r>
              <a:rPr lang="en-GB" i="1" dirty="0"/>
              <a:t>- </a:t>
            </a:r>
            <a:r>
              <a:rPr lang="en-GB" i="1" dirty="0" err="1"/>
              <a:t>směřuje</a:t>
            </a:r>
            <a:r>
              <a:rPr lang="en-GB" i="1" dirty="0"/>
              <a:t> </a:t>
            </a:r>
            <a:r>
              <a:rPr lang="en-GB" i="1" dirty="0" err="1"/>
              <a:t>ke</a:t>
            </a:r>
            <a:r>
              <a:rPr lang="en-GB" i="1" dirty="0"/>
              <a:t> </a:t>
            </a:r>
            <a:r>
              <a:rPr lang="en-GB" i="1" dirty="0" err="1"/>
              <a:t>komunikaci</a:t>
            </a:r>
            <a:r>
              <a:rPr lang="en-GB" i="1" dirty="0"/>
              <a:t> </a:t>
            </a:r>
            <a:r>
              <a:rPr lang="en-GB" i="1" dirty="0" err="1"/>
              <a:t>administrativy</a:t>
            </a:r>
            <a:r>
              <a:rPr lang="en-GB" i="1" dirty="0"/>
              <a:t> s </a:t>
            </a:r>
            <a:r>
              <a:rPr lang="en-GB" i="1" dirty="0" err="1"/>
              <a:t>právnickými</a:t>
            </a:r>
            <a:r>
              <a:rPr lang="en-GB" i="1" dirty="0"/>
              <a:t> </a:t>
            </a:r>
            <a:r>
              <a:rPr lang="en-GB" i="1" dirty="0" err="1"/>
              <a:t>osobami</a:t>
            </a:r>
            <a:r>
              <a:rPr lang="en-GB" i="1" dirty="0"/>
              <a:t> a </a:t>
            </a:r>
            <a:r>
              <a:rPr lang="en-GB" i="1" dirty="0" err="1"/>
              <a:t>dále</a:t>
            </a:r>
            <a:r>
              <a:rPr lang="en-GB" i="1" dirty="0"/>
              <a:t> </a:t>
            </a:r>
            <a:r>
              <a:rPr lang="en-GB" i="1" dirty="0" err="1"/>
              <a:t>pak</a:t>
            </a:r>
            <a:r>
              <a:rPr lang="en-GB" i="1" dirty="0"/>
              <a:t> </a:t>
            </a:r>
            <a:r>
              <a:rPr lang="en-GB" i="1" dirty="0" err="1"/>
              <a:t>vytváří</a:t>
            </a:r>
            <a:r>
              <a:rPr lang="en-GB" i="1" dirty="0"/>
              <a:t> </a:t>
            </a:r>
            <a:r>
              <a:rPr lang="en-GB" i="1" dirty="0" err="1"/>
              <a:t>zázemí</a:t>
            </a:r>
            <a:r>
              <a:rPr lang="en-GB" i="1" dirty="0"/>
              <a:t> </a:t>
            </a:r>
            <a:r>
              <a:rPr lang="en-GB" i="1" dirty="0" err="1"/>
              <a:t>či</a:t>
            </a:r>
            <a:r>
              <a:rPr lang="en-GB" i="1" dirty="0"/>
              <a:t> </a:t>
            </a:r>
            <a:r>
              <a:rPr lang="en-GB" i="1" dirty="0" err="1"/>
              <a:t>podporuje</a:t>
            </a:r>
            <a:r>
              <a:rPr lang="en-GB" i="1" dirty="0"/>
              <a:t> </a:t>
            </a:r>
            <a:r>
              <a:rPr lang="en-GB" i="1" dirty="0" err="1"/>
              <a:t>elektronickou</a:t>
            </a:r>
            <a:r>
              <a:rPr lang="en-GB" i="1" dirty="0"/>
              <a:t> </a:t>
            </a:r>
            <a:r>
              <a:rPr lang="en-GB" i="1" dirty="0" err="1"/>
              <a:t>komunikaci</a:t>
            </a:r>
            <a:r>
              <a:rPr lang="en-GB" i="1" dirty="0"/>
              <a:t> </a:t>
            </a:r>
            <a:r>
              <a:rPr lang="en-GB" i="1" dirty="0" err="1"/>
              <a:t>mezi</a:t>
            </a:r>
            <a:r>
              <a:rPr lang="en-GB" i="1" dirty="0"/>
              <a:t> </a:t>
            </a:r>
            <a:r>
              <a:rPr lang="en-GB" i="1" dirty="0" err="1"/>
              <a:t>právnickými</a:t>
            </a:r>
            <a:r>
              <a:rPr lang="en-GB" i="1" dirty="0"/>
              <a:t> </a:t>
            </a:r>
            <a:r>
              <a:rPr lang="en-GB" i="1" dirty="0" err="1"/>
              <a:t>osobami</a:t>
            </a:r>
            <a:r>
              <a:rPr lang="en-GB" i="1" dirty="0"/>
              <a:t> a </a:t>
            </a:r>
            <a:r>
              <a:rPr lang="en-GB" i="1" dirty="0" err="1"/>
              <a:t>občany</a:t>
            </a:r>
            <a:r>
              <a:rPr lang="en-GB" i="1" dirty="0"/>
              <a:t> v </a:t>
            </a:r>
            <a:r>
              <a:rPr lang="en-GB" i="1" dirty="0" err="1"/>
              <a:t>oblastech</a:t>
            </a:r>
            <a:r>
              <a:rPr lang="en-GB" i="1" dirty="0"/>
              <a:t>, </a:t>
            </a:r>
            <a:r>
              <a:rPr lang="en-GB" i="1" dirty="0" err="1"/>
              <a:t>kde</a:t>
            </a:r>
            <a:r>
              <a:rPr lang="en-GB" i="1" dirty="0"/>
              <a:t> </a:t>
            </a:r>
            <a:r>
              <a:rPr lang="en-GB" i="1" dirty="0" err="1"/>
              <a:t>tato</a:t>
            </a:r>
            <a:r>
              <a:rPr lang="en-GB" i="1" dirty="0"/>
              <a:t> </a:t>
            </a:r>
            <a:r>
              <a:rPr lang="en-GB" i="1" dirty="0" err="1"/>
              <a:t>ještě</a:t>
            </a:r>
            <a:r>
              <a:rPr lang="en-GB" i="1" dirty="0"/>
              <a:t> </a:t>
            </a:r>
            <a:r>
              <a:rPr lang="en-GB" i="1" dirty="0" err="1"/>
              <a:t>nebyla</a:t>
            </a:r>
            <a:r>
              <a:rPr lang="en-GB" i="1" dirty="0"/>
              <a:t> </a:t>
            </a:r>
            <a:r>
              <a:rPr lang="en-GB" i="1" dirty="0" err="1"/>
              <a:t>nastavena</a:t>
            </a:r>
            <a:r>
              <a:rPr lang="en-GB" i="1" dirty="0"/>
              <a:t> </a:t>
            </a:r>
            <a:endParaRPr lang="en-GB" dirty="0"/>
          </a:p>
          <a:p>
            <a:endParaRPr lang="en-GB" dirty="0"/>
          </a:p>
        </p:txBody>
      </p:sp>
      <p:sp>
        <p:nvSpPr>
          <p:cNvPr id="4" name="Zástupný symbol pro číslo snímku 3">
            <a:extLst>
              <a:ext uri="{FF2B5EF4-FFF2-40B4-BE49-F238E27FC236}">
                <a16:creationId xmlns:a16="http://schemas.microsoft.com/office/drawing/2014/main" id="{68CAE842-9397-4D0B-A8A0-5447C7DB2293}"/>
              </a:ext>
            </a:extLst>
          </p:cNvPr>
          <p:cNvSpPr>
            <a:spLocks noGrp="1"/>
          </p:cNvSpPr>
          <p:nvPr>
            <p:ph type="sldNum" sz="quarter" idx="12"/>
          </p:nvPr>
        </p:nvSpPr>
        <p:spPr/>
        <p:txBody>
          <a:bodyPr/>
          <a:lstStyle/>
          <a:p>
            <a:fld id="{09CBD851-6D9C-4BB4-BA16-01B2647274C0}" type="slidenum">
              <a:rPr lang="en-GB" smtClean="0"/>
              <a:t>3</a:t>
            </a:fld>
            <a:endParaRPr lang="en-GB"/>
          </a:p>
        </p:txBody>
      </p:sp>
    </p:spTree>
    <p:extLst>
      <p:ext uri="{BB962C8B-B14F-4D97-AF65-F5344CB8AC3E}">
        <p14:creationId xmlns:p14="http://schemas.microsoft.com/office/powerpoint/2010/main" val="152973072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96F238B-08B5-486B-B379-6767A786F23A}"/>
              </a:ext>
            </a:extLst>
          </p:cNvPr>
          <p:cNvSpPr>
            <a:spLocks noGrp="1"/>
          </p:cNvSpPr>
          <p:nvPr>
            <p:ph type="title"/>
          </p:nvPr>
        </p:nvSpPr>
        <p:spPr/>
        <p:txBody>
          <a:bodyPr/>
          <a:lstStyle/>
          <a:p>
            <a:pPr algn="ctr"/>
            <a:r>
              <a:rPr lang="cs-CZ" b="1" dirty="0"/>
              <a:t>Registr práv a povinností (RPP)</a:t>
            </a:r>
            <a:endParaRPr lang="en-GB" dirty="0"/>
          </a:p>
        </p:txBody>
      </p:sp>
      <p:sp>
        <p:nvSpPr>
          <p:cNvPr id="3" name="Zástupný symbol pro obsah 2">
            <a:extLst>
              <a:ext uri="{FF2B5EF4-FFF2-40B4-BE49-F238E27FC236}">
                <a16:creationId xmlns:a16="http://schemas.microsoft.com/office/drawing/2014/main" id="{980BFD42-C624-4EDB-9DFB-979B1789F31B}"/>
              </a:ext>
            </a:extLst>
          </p:cNvPr>
          <p:cNvSpPr>
            <a:spLocks noGrp="1"/>
          </p:cNvSpPr>
          <p:nvPr>
            <p:ph idx="1"/>
          </p:nvPr>
        </p:nvSpPr>
        <p:spPr>
          <a:xfrm>
            <a:off x="838200" y="1524000"/>
            <a:ext cx="10515600" cy="4652963"/>
          </a:xfrm>
        </p:spPr>
        <p:txBody>
          <a:bodyPr>
            <a:normAutofit/>
          </a:bodyPr>
          <a:lstStyle/>
          <a:p>
            <a:r>
              <a:rPr lang="cs-CZ" sz="3200" dirty="0"/>
              <a:t>Referenční údaje § 50 - 52:</a:t>
            </a:r>
          </a:p>
          <a:p>
            <a:pPr lvl="1"/>
            <a:r>
              <a:rPr lang="cs-CZ" dirty="0"/>
              <a:t>Referenční údaje o agendách orgánů veřejné moci </a:t>
            </a:r>
          </a:p>
          <a:p>
            <a:pPr lvl="1"/>
            <a:r>
              <a:rPr lang="cs-CZ" dirty="0"/>
              <a:t>Referenční údaje o právech a povinnostech osob</a:t>
            </a:r>
          </a:p>
          <a:p>
            <a:r>
              <a:rPr lang="cs-CZ" dirty="0"/>
              <a:t>Údaje o agendách v rozsahu § 51 odst. 1, 2 a 5 jsou veřejně přístupné způsobem umožňujícím dálkový přístup přes – ideální pro otevřená data</a:t>
            </a:r>
          </a:p>
          <a:p>
            <a:r>
              <a:rPr lang="cs-CZ" dirty="0"/>
              <a:t>Příklad (občanské průkazy): </a:t>
            </a:r>
            <a:r>
              <a:rPr lang="cs-CZ" dirty="0">
                <a:hlinkClick r:id="rId2"/>
              </a:rPr>
              <a:t>https://rpp-ais.egon.gov.cz/gen/agendy-detail/</a:t>
            </a:r>
            <a:endParaRPr lang="cs-CZ" dirty="0"/>
          </a:p>
          <a:p>
            <a:pPr marL="0" indent="0">
              <a:buNone/>
            </a:pPr>
            <a:endParaRPr lang="cs-CZ" sz="3200" dirty="0"/>
          </a:p>
        </p:txBody>
      </p:sp>
      <p:sp>
        <p:nvSpPr>
          <p:cNvPr id="4" name="Zástupný symbol pro číslo snímku 3">
            <a:extLst>
              <a:ext uri="{FF2B5EF4-FFF2-40B4-BE49-F238E27FC236}">
                <a16:creationId xmlns:a16="http://schemas.microsoft.com/office/drawing/2014/main" id="{ADA22D96-D58E-4DF4-9CEA-5D2A40A8C4C1}"/>
              </a:ext>
            </a:extLst>
          </p:cNvPr>
          <p:cNvSpPr>
            <a:spLocks noGrp="1"/>
          </p:cNvSpPr>
          <p:nvPr>
            <p:ph type="sldNum" sz="quarter" idx="12"/>
          </p:nvPr>
        </p:nvSpPr>
        <p:spPr/>
        <p:txBody>
          <a:bodyPr/>
          <a:lstStyle/>
          <a:p>
            <a:fld id="{09CBD851-6D9C-4BB4-BA16-01B2647274C0}" type="slidenum">
              <a:rPr lang="en-GB" smtClean="0"/>
              <a:t>30</a:t>
            </a:fld>
            <a:endParaRPr lang="en-GB"/>
          </a:p>
        </p:txBody>
      </p:sp>
    </p:spTree>
    <p:extLst>
      <p:ext uri="{BB962C8B-B14F-4D97-AF65-F5344CB8AC3E}">
        <p14:creationId xmlns:p14="http://schemas.microsoft.com/office/powerpoint/2010/main" val="20805126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A0B1A00-DEFE-4541-9761-F8D993C0A74B}"/>
              </a:ext>
            </a:extLst>
          </p:cNvPr>
          <p:cNvSpPr>
            <a:spLocks noGrp="1"/>
          </p:cNvSpPr>
          <p:nvPr>
            <p:ph type="title"/>
          </p:nvPr>
        </p:nvSpPr>
        <p:spPr>
          <a:xfrm>
            <a:off x="838200" y="365126"/>
            <a:ext cx="10515600" cy="1119118"/>
          </a:xfrm>
        </p:spPr>
        <p:txBody>
          <a:bodyPr/>
          <a:lstStyle/>
          <a:p>
            <a:pPr algn="ctr"/>
            <a:r>
              <a:rPr lang="cs-CZ" dirty="0"/>
              <a:t>Základní registry - fungování</a:t>
            </a:r>
            <a:endParaRPr lang="en-GB" dirty="0"/>
          </a:p>
        </p:txBody>
      </p:sp>
      <p:sp>
        <p:nvSpPr>
          <p:cNvPr id="3" name="Zástupný symbol pro obsah 2">
            <a:extLst>
              <a:ext uri="{FF2B5EF4-FFF2-40B4-BE49-F238E27FC236}">
                <a16:creationId xmlns:a16="http://schemas.microsoft.com/office/drawing/2014/main" id="{9C4B11ED-1FE3-457A-924A-F98CE366933F}"/>
              </a:ext>
            </a:extLst>
          </p:cNvPr>
          <p:cNvSpPr>
            <a:spLocks noGrp="1"/>
          </p:cNvSpPr>
          <p:nvPr>
            <p:ph idx="1"/>
          </p:nvPr>
        </p:nvSpPr>
        <p:spPr>
          <a:xfrm>
            <a:off x="838200" y="1484244"/>
            <a:ext cx="2594811" cy="4692719"/>
          </a:xfrm>
        </p:spPr>
        <p:txBody>
          <a:bodyPr/>
          <a:lstStyle/>
          <a:p>
            <a:r>
              <a:rPr lang="cs-CZ" dirty="0"/>
              <a:t>Základní registry a převodník ORG komunikují přes rozhraní Informačního systému základních registrů </a:t>
            </a:r>
            <a:endParaRPr lang="en-GB" dirty="0"/>
          </a:p>
        </p:txBody>
      </p:sp>
      <p:pic>
        <p:nvPicPr>
          <p:cNvPr id="6" name="Obrázek 5">
            <a:extLst>
              <a:ext uri="{FF2B5EF4-FFF2-40B4-BE49-F238E27FC236}">
                <a16:creationId xmlns:a16="http://schemas.microsoft.com/office/drawing/2014/main" id="{997176FA-A49B-4AFC-B7E6-DBAE47D0DCA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74257" y="1287630"/>
            <a:ext cx="6561221" cy="5415568"/>
          </a:xfrm>
          <a:prstGeom prst="rect">
            <a:avLst/>
          </a:prstGeom>
        </p:spPr>
      </p:pic>
      <p:sp>
        <p:nvSpPr>
          <p:cNvPr id="4" name="Zástupný symbol pro číslo snímku 3">
            <a:extLst>
              <a:ext uri="{FF2B5EF4-FFF2-40B4-BE49-F238E27FC236}">
                <a16:creationId xmlns:a16="http://schemas.microsoft.com/office/drawing/2014/main" id="{9B97936C-96CB-42D7-B797-6FBB184737B3}"/>
              </a:ext>
            </a:extLst>
          </p:cNvPr>
          <p:cNvSpPr>
            <a:spLocks noGrp="1"/>
          </p:cNvSpPr>
          <p:nvPr>
            <p:ph type="sldNum" sz="quarter" idx="12"/>
          </p:nvPr>
        </p:nvSpPr>
        <p:spPr/>
        <p:txBody>
          <a:bodyPr/>
          <a:lstStyle/>
          <a:p>
            <a:fld id="{09CBD851-6D9C-4BB4-BA16-01B2647274C0}" type="slidenum">
              <a:rPr lang="en-GB" smtClean="0"/>
              <a:t>31</a:t>
            </a:fld>
            <a:endParaRPr lang="en-GB"/>
          </a:p>
        </p:txBody>
      </p:sp>
      <p:sp>
        <p:nvSpPr>
          <p:cNvPr id="5" name="TextovéPole 4"/>
          <p:cNvSpPr txBox="1"/>
          <p:nvPr/>
        </p:nvSpPr>
        <p:spPr>
          <a:xfrm>
            <a:off x="6819254" y="6176963"/>
            <a:ext cx="3063274" cy="369332"/>
          </a:xfrm>
          <a:prstGeom prst="rect">
            <a:avLst/>
          </a:prstGeom>
          <a:noFill/>
        </p:spPr>
        <p:txBody>
          <a:bodyPr wrap="none" rtlCol="0">
            <a:spAutoFit/>
          </a:bodyPr>
          <a:lstStyle/>
          <a:p>
            <a:r>
              <a:rPr lang="cs-CZ" dirty="0"/>
              <a:t>Zdroj: </a:t>
            </a:r>
            <a:r>
              <a:rPr lang="cs-CZ" dirty="0">
                <a:hlinkClick r:id="rId3"/>
              </a:rPr>
              <a:t>https://www.szrcr.cz/cs/</a:t>
            </a:r>
            <a:endParaRPr lang="cs-CZ" dirty="0"/>
          </a:p>
        </p:txBody>
      </p:sp>
    </p:spTree>
    <p:extLst>
      <p:ext uri="{BB962C8B-B14F-4D97-AF65-F5344CB8AC3E}">
        <p14:creationId xmlns:p14="http://schemas.microsoft.com/office/powerpoint/2010/main" val="67483379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57224DC-9AEA-4833-A86A-56C0B2AA7FDE}"/>
              </a:ext>
            </a:extLst>
          </p:cNvPr>
          <p:cNvSpPr>
            <a:spLocks noGrp="1"/>
          </p:cNvSpPr>
          <p:nvPr>
            <p:ph type="title"/>
          </p:nvPr>
        </p:nvSpPr>
        <p:spPr>
          <a:xfrm>
            <a:off x="838200" y="485138"/>
            <a:ext cx="10515600" cy="808372"/>
          </a:xfrm>
        </p:spPr>
        <p:txBody>
          <a:bodyPr/>
          <a:lstStyle/>
          <a:p>
            <a:pPr algn="ctr"/>
            <a:r>
              <a:rPr lang="cs-CZ" b="1" dirty="0"/>
              <a:t>Informační systém základních registrů</a:t>
            </a:r>
            <a:endParaRPr lang="en-GB" dirty="0"/>
          </a:p>
        </p:txBody>
      </p:sp>
      <p:sp>
        <p:nvSpPr>
          <p:cNvPr id="3" name="Zástupný symbol pro obsah 2">
            <a:extLst>
              <a:ext uri="{FF2B5EF4-FFF2-40B4-BE49-F238E27FC236}">
                <a16:creationId xmlns:a16="http://schemas.microsoft.com/office/drawing/2014/main" id="{F3333B14-5114-4481-B718-A40923490B92}"/>
              </a:ext>
            </a:extLst>
          </p:cNvPr>
          <p:cNvSpPr>
            <a:spLocks noGrp="1"/>
          </p:cNvSpPr>
          <p:nvPr>
            <p:ph idx="1"/>
          </p:nvPr>
        </p:nvSpPr>
        <p:spPr>
          <a:xfrm>
            <a:off x="838200" y="1825625"/>
            <a:ext cx="2466474" cy="4351338"/>
          </a:xfrm>
        </p:spPr>
        <p:txBody>
          <a:bodyPr/>
          <a:lstStyle/>
          <a:p>
            <a:r>
              <a:rPr lang="cs-CZ" dirty="0"/>
              <a:t>Slouží k ověřování dat v agendových informačních systémech oproti základním registrům</a:t>
            </a:r>
          </a:p>
          <a:p>
            <a:endParaRPr lang="en-GB" dirty="0"/>
          </a:p>
        </p:txBody>
      </p:sp>
      <p:pic>
        <p:nvPicPr>
          <p:cNvPr id="4" name="Obrázek 3">
            <a:extLst>
              <a:ext uri="{FF2B5EF4-FFF2-40B4-BE49-F238E27FC236}">
                <a16:creationId xmlns:a16="http://schemas.microsoft.com/office/drawing/2014/main" id="{7FF5D2C6-6A1F-430B-8C0B-7D10AA650D2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90300" y="1293510"/>
            <a:ext cx="6561221" cy="5415568"/>
          </a:xfrm>
          <a:prstGeom prst="rect">
            <a:avLst/>
          </a:prstGeom>
        </p:spPr>
      </p:pic>
      <p:sp>
        <p:nvSpPr>
          <p:cNvPr id="5" name="Zástupný symbol pro číslo snímku 4">
            <a:extLst>
              <a:ext uri="{FF2B5EF4-FFF2-40B4-BE49-F238E27FC236}">
                <a16:creationId xmlns:a16="http://schemas.microsoft.com/office/drawing/2014/main" id="{B4481B09-D855-4EFB-96DB-D40F65679A14}"/>
              </a:ext>
            </a:extLst>
          </p:cNvPr>
          <p:cNvSpPr>
            <a:spLocks noGrp="1"/>
          </p:cNvSpPr>
          <p:nvPr>
            <p:ph type="sldNum" sz="quarter" idx="12"/>
          </p:nvPr>
        </p:nvSpPr>
        <p:spPr/>
        <p:txBody>
          <a:bodyPr/>
          <a:lstStyle/>
          <a:p>
            <a:fld id="{09CBD851-6D9C-4BB4-BA16-01B2647274C0}" type="slidenum">
              <a:rPr lang="en-GB" smtClean="0"/>
              <a:t>32</a:t>
            </a:fld>
            <a:endParaRPr lang="en-GB"/>
          </a:p>
        </p:txBody>
      </p:sp>
      <p:sp>
        <p:nvSpPr>
          <p:cNvPr id="6" name="TextovéPole 5"/>
          <p:cNvSpPr txBox="1"/>
          <p:nvPr/>
        </p:nvSpPr>
        <p:spPr>
          <a:xfrm>
            <a:off x="6819254" y="6176963"/>
            <a:ext cx="3063274" cy="369332"/>
          </a:xfrm>
          <a:prstGeom prst="rect">
            <a:avLst/>
          </a:prstGeom>
          <a:noFill/>
        </p:spPr>
        <p:txBody>
          <a:bodyPr wrap="none" rtlCol="0">
            <a:spAutoFit/>
          </a:bodyPr>
          <a:lstStyle/>
          <a:p>
            <a:r>
              <a:rPr lang="cs-CZ" dirty="0"/>
              <a:t>Zdroj: </a:t>
            </a:r>
            <a:r>
              <a:rPr lang="cs-CZ" dirty="0">
                <a:hlinkClick r:id="rId3"/>
              </a:rPr>
              <a:t>https://www.szrcr.cz/cs/</a:t>
            </a:r>
            <a:endParaRPr lang="cs-CZ" dirty="0"/>
          </a:p>
        </p:txBody>
      </p:sp>
    </p:spTree>
    <p:extLst>
      <p:ext uri="{BB962C8B-B14F-4D97-AF65-F5344CB8AC3E}">
        <p14:creationId xmlns:p14="http://schemas.microsoft.com/office/powerpoint/2010/main" val="328924319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02B222B-D96D-4F04-843F-BB4ADB7A14B4}"/>
              </a:ext>
            </a:extLst>
          </p:cNvPr>
          <p:cNvSpPr>
            <a:spLocks noGrp="1"/>
          </p:cNvSpPr>
          <p:nvPr>
            <p:ph type="title"/>
          </p:nvPr>
        </p:nvSpPr>
        <p:spPr/>
        <p:txBody>
          <a:bodyPr/>
          <a:lstStyle/>
          <a:p>
            <a:pPr algn="ctr"/>
            <a:r>
              <a:rPr lang="cs-CZ" dirty="0"/>
              <a:t>Převodník ORG</a:t>
            </a:r>
            <a:endParaRPr lang="en-GB" dirty="0"/>
          </a:p>
        </p:txBody>
      </p:sp>
      <p:sp>
        <p:nvSpPr>
          <p:cNvPr id="3" name="Zástupný symbol pro obsah 2">
            <a:extLst>
              <a:ext uri="{FF2B5EF4-FFF2-40B4-BE49-F238E27FC236}">
                <a16:creationId xmlns:a16="http://schemas.microsoft.com/office/drawing/2014/main" id="{56B3FAFC-50F4-4152-8077-3C1D29CE1A7B}"/>
              </a:ext>
            </a:extLst>
          </p:cNvPr>
          <p:cNvSpPr>
            <a:spLocks noGrp="1"/>
          </p:cNvSpPr>
          <p:nvPr>
            <p:ph idx="1"/>
          </p:nvPr>
        </p:nvSpPr>
        <p:spPr>
          <a:xfrm>
            <a:off x="838200" y="1690687"/>
            <a:ext cx="10515600" cy="4486275"/>
          </a:xfrm>
        </p:spPr>
        <p:txBody>
          <a:bodyPr>
            <a:normAutofit/>
          </a:bodyPr>
          <a:lstStyle/>
          <a:p>
            <a:r>
              <a:rPr lang="cs-CZ" sz="3600" dirty="0"/>
              <a:t>Účel: zajištění ochrany osobních údajů nahrazením jednoho významového identifikátoru (RČ) systémem bezvýznamových identifikátorů</a:t>
            </a:r>
          </a:p>
          <a:p>
            <a:pPr lvl="1"/>
            <a:r>
              <a:rPr lang="cs-CZ" sz="3200" dirty="0"/>
              <a:t>Tyto identifikátory se pro jednotlivé agendy liší</a:t>
            </a:r>
          </a:p>
          <a:p>
            <a:pPr lvl="2"/>
            <a:r>
              <a:rPr lang="cs-CZ" sz="2800" dirty="0"/>
              <a:t>Jejich uložení – Informační systém ORG</a:t>
            </a:r>
          </a:p>
          <a:p>
            <a:pPr lvl="2"/>
            <a:r>
              <a:rPr lang="cs-CZ" sz="2800" dirty="0"/>
              <a:t>Nejsou zde ale žádné další údaje</a:t>
            </a:r>
          </a:p>
        </p:txBody>
      </p:sp>
      <p:sp>
        <p:nvSpPr>
          <p:cNvPr id="4" name="Zástupný symbol pro číslo snímku 3">
            <a:extLst>
              <a:ext uri="{FF2B5EF4-FFF2-40B4-BE49-F238E27FC236}">
                <a16:creationId xmlns:a16="http://schemas.microsoft.com/office/drawing/2014/main" id="{C0096247-0709-4A51-95B0-CCBB2196EFB3}"/>
              </a:ext>
            </a:extLst>
          </p:cNvPr>
          <p:cNvSpPr>
            <a:spLocks noGrp="1"/>
          </p:cNvSpPr>
          <p:nvPr>
            <p:ph type="sldNum" sz="quarter" idx="12"/>
          </p:nvPr>
        </p:nvSpPr>
        <p:spPr/>
        <p:txBody>
          <a:bodyPr/>
          <a:lstStyle/>
          <a:p>
            <a:fld id="{09CBD851-6D9C-4BB4-BA16-01B2647274C0}" type="slidenum">
              <a:rPr lang="en-GB" smtClean="0"/>
              <a:t>33</a:t>
            </a:fld>
            <a:endParaRPr lang="en-GB"/>
          </a:p>
        </p:txBody>
      </p:sp>
    </p:spTree>
    <p:extLst>
      <p:ext uri="{BB962C8B-B14F-4D97-AF65-F5344CB8AC3E}">
        <p14:creationId xmlns:p14="http://schemas.microsoft.com/office/powerpoint/2010/main" val="98490638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02B222B-D96D-4F04-843F-BB4ADB7A14B4}"/>
              </a:ext>
            </a:extLst>
          </p:cNvPr>
          <p:cNvSpPr>
            <a:spLocks noGrp="1"/>
          </p:cNvSpPr>
          <p:nvPr>
            <p:ph type="title"/>
          </p:nvPr>
        </p:nvSpPr>
        <p:spPr/>
        <p:txBody>
          <a:bodyPr/>
          <a:lstStyle/>
          <a:p>
            <a:pPr algn="ctr"/>
            <a:r>
              <a:rPr lang="cs-CZ" dirty="0"/>
              <a:t>Převodník ORG</a:t>
            </a:r>
            <a:endParaRPr lang="en-GB" dirty="0"/>
          </a:p>
        </p:txBody>
      </p:sp>
      <p:sp>
        <p:nvSpPr>
          <p:cNvPr id="3" name="Zástupný symbol pro obsah 2">
            <a:extLst>
              <a:ext uri="{FF2B5EF4-FFF2-40B4-BE49-F238E27FC236}">
                <a16:creationId xmlns:a16="http://schemas.microsoft.com/office/drawing/2014/main" id="{56B3FAFC-50F4-4152-8077-3C1D29CE1A7B}"/>
              </a:ext>
            </a:extLst>
          </p:cNvPr>
          <p:cNvSpPr>
            <a:spLocks noGrp="1"/>
          </p:cNvSpPr>
          <p:nvPr>
            <p:ph idx="1"/>
          </p:nvPr>
        </p:nvSpPr>
        <p:spPr>
          <a:xfrm>
            <a:off x="838200" y="1395663"/>
            <a:ext cx="10515600" cy="4781300"/>
          </a:xfrm>
        </p:spPr>
        <p:txBody>
          <a:bodyPr>
            <a:normAutofit/>
          </a:bodyPr>
          <a:lstStyle/>
          <a:p>
            <a:r>
              <a:rPr lang="cs-CZ" sz="3200" dirty="0"/>
              <a:t>Funkce:</a:t>
            </a:r>
          </a:p>
          <a:p>
            <a:pPr lvl="1"/>
            <a:r>
              <a:rPr lang="cs-CZ" sz="2800" dirty="0"/>
              <a:t>přiděluje zdrojové identifikátory fyzických osob (ZIFO),</a:t>
            </a:r>
          </a:p>
          <a:p>
            <a:pPr lvl="1"/>
            <a:r>
              <a:rPr lang="cs-CZ" sz="2800" dirty="0"/>
              <a:t>generuje agendové identifikátory fyzických osoby (AIFO) pro cílové agendy,</a:t>
            </a:r>
          </a:p>
          <a:p>
            <a:pPr lvl="1"/>
            <a:r>
              <a:rPr lang="cs-CZ" sz="2800" dirty="0"/>
              <a:t>zajišťuje převody agendových identifikátorů fyzických osob v systému základních registrů (převádí AIFO jedné agendy na AIFO druhé agendy)</a:t>
            </a:r>
          </a:p>
          <a:p>
            <a:pPr lvl="1"/>
            <a:r>
              <a:rPr lang="cs-CZ" sz="2800" dirty="0"/>
              <a:t>mimo ZIFO a AIFO neobsahuje ORG žádné jiné osobní údaje,</a:t>
            </a:r>
          </a:p>
          <a:p>
            <a:pPr lvl="1"/>
            <a:r>
              <a:rPr lang="cs-CZ" sz="2800" dirty="0"/>
              <a:t>Informační systém ORG komunikuje výhradně a pouze jen s informačním systémem základních registrů (ISZR)</a:t>
            </a:r>
          </a:p>
        </p:txBody>
      </p:sp>
      <p:sp>
        <p:nvSpPr>
          <p:cNvPr id="4" name="Zástupný symbol pro číslo snímku 3">
            <a:extLst>
              <a:ext uri="{FF2B5EF4-FFF2-40B4-BE49-F238E27FC236}">
                <a16:creationId xmlns:a16="http://schemas.microsoft.com/office/drawing/2014/main" id="{09F71301-1A6D-431D-B862-397489B3C038}"/>
              </a:ext>
            </a:extLst>
          </p:cNvPr>
          <p:cNvSpPr>
            <a:spLocks noGrp="1"/>
          </p:cNvSpPr>
          <p:nvPr>
            <p:ph type="sldNum" sz="quarter" idx="12"/>
          </p:nvPr>
        </p:nvSpPr>
        <p:spPr/>
        <p:txBody>
          <a:bodyPr/>
          <a:lstStyle/>
          <a:p>
            <a:fld id="{09CBD851-6D9C-4BB4-BA16-01B2647274C0}" type="slidenum">
              <a:rPr lang="en-GB" smtClean="0"/>
              <a:t>34</a:t>
            </a:fld>
            <a:endParaRPr lang="en-GB"/>
          </a:p>
        </p:txBody>
      </p:sp>
    </p:spTree>
    <p:extLst>
      <p:ext uri="{BB962C8B-B14F-4D97-AF65-F5344CB8AC3E}">
        <p14:creationId xmlns:p14="http://schemas.microsoft.com/office/powerpoint/2010/main" val="241645403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64D8EB8-6B8A-40F5-AAD8-AF008F656DE6}"/>
              </a:ext>
            </a:extLst>
          </p:cNvPr>
          <p:cNvSpPr>
            <a:spLocks noGrp="1"/>
          </p:cNvSpPr>
          <p:nvPr>
            <p:ph type="title"/>
          </p:nvPr>
        </p:nvSpPr>
        <p:spPr/>
        <p:txBody>
          <a:bodyPr/>
          <a:lstStyle/>
          <a:p>
            <a:pPr algn="ctr"/>
            <a:r>
              <a:rPr lang="cs-CZ" dirty="0"/>
              <a:t>Czech POINT</a:t>
            </a:r>
            <a:endParaRPr lang="en-GB" dirty="0"/>
          </a:p>
        </p:txBody>
      </p:sp>
      <p:sp>
        <p:nvSpPr>
          <p:cNvPr id="3" name="Zástupný symbol pro obsah 2">
            <a:extLst>
              <a:ext uri="{FF2B5EF4-FFF2-40B4-BE49-F238E27FC236}">
                <a16:creationId xmlns:a16="http://schemas.microsoft.com/office/drawing/2014/main" id="{6C178781-D3C6-4390-80EF-22FB8BF7879E}"/>
              </a:ext>
            </a:extLst>
          </p:cNvPr>
          <p:cNvSpPr>
            <a:spLocks noGrp="1"/>
          </p:cNvSpPr>
          <p:nvPr>
            <p:ph idx="1"/>
          </p:nvPr>
        </p:nvSpPr>
        <p:spPr>
          <a:xfrm>
            <a:off x="838200" y="1427747"/>
            <a:ext cx="10515600" cy="4749216"/>
          </a:xfrm>
        </p:spPr>
        <p:txBody>
          <a:bodyPr>
            <a:normAutofit lnSpcReduction="10000"/>
          </a:bodyPr>
          <a:lstStyle/>
          <a:p>
            <a:r>
              <a:rPr lang="cs-CZ" dirty="0"/>
              <a:t>§ 8a + § 8b z. č. 365/2000 Sb., o informačních systémech veřejné správy</a:t>
            </a:r>
          </a:p>
          <a:p>
            <a:r>
              <a:rPr lang="cs-CZ" dirty="0"/>
              <a:t>Kontaktní místa veřejné správy</a:t>
            </a:r>
          </a:p>
          <a:p>
            <a:pPr lvl="1"/>
            <a:r>
              <a:rPr lang="cs-CZ" dirty="0"/>
              <a:t>Garantovaná služba pro komunikaci se státem prostřednictvím jednoho univerzálního místa</a:t>
            </a:r>
          </a:p>
          <a:p>
            <a:pPr lvl="1"/>
            <a:r>
              <a:rPr lang="cs-CZ" dirty="0"/>
              <a:t>Notáři</a:t>
            </a:r>
          </a:p>
          <a:p>
            <a:pPr lvl="1"/>
            <a:r>
              <a:rPr lang="cs-CZ" dirty="0"/>
              <a:t>Krajské úřady</a:t>
            </a:r>
          </a:p>
          <a:p>
            <a:pPr lvl="1"/>
            <a:r>
              <a:rPr lang="cs-CZ" dirty="0"/>
              <a:t>Obecní úřady</a:t>
            </a:r>
          </a:p>
          <a:p>
            <a:pPr lvl="1"/>
            <a:r>
              <a:rPr lang="cs-CZ" dirty="0"/>
              <a:t>Úřady městských částí nebo městských obvodů</a:t>
            </a:r>
          </a:p>
          <a:p>
            <a:pPr lvl="1"/>
            <a:r>
              <a:rPr lang="cs-CZ" dirty="0"/>
              <a:t>Zastupitelské úřady (velvyslanectví) v zahraničí</a:t>
            </a:r>
          </a:p>
          <a:p>
            <a:pPr lvl="1"/>
            <a:r>
              <a:rPr lang="cs-CZ" dirty="0"/>
              <a:t>Kontaktní místa provozuje rovněž Česká pošta, Hospodářská komora a také banky, kterým Ministerstvo vnitra udělilo autorizaci.</a:t>
            </a:r>
            <a:endParaRPr lang="en-GB" dirty="0"/>
          </a:p>
        </p:txBody>
      </p:sp>
      <p:sp>
        <p:nvSpPr>
          <p:cNvPr id="4" name="Zástupný symbol pro číslo snímku 3">
            <a:extLst>
              <a:ext uri="{FF2B5EF4-FFF2-40B4-BE49-F238E27FC236}">
                <a16:creationId xmlns:a16="http://schemas.microsoft.com/office/drawing/2014/main" id="{5B8A3A8D-5A91-4E96-A8F5-64952479B579}"/>
              </a:ext>
            </a:extLst>
          </p:cNvPr>
          <p:cNvSpPr>
            <a:spLocks noGrp="1"/>
          </p:cNvSpPr>
          <p:nvPr>
            <p:ph type="sldNum" sz="quarter" idx="12"/>
          </p:nvPr>
        </p:nvSpPr>
        <p:spPr/>
        <p:txBody>
          <a:bodyPr/>
          <a:lstStyle/>
          <a:p>
            <a:fld id="{09CBD851-6D9C-4BB4-BA16-01B2647274C0}" type="slidenum">
              <a:rPr lang="en-GB" smtClean="0"/>
              <a:t>35</a:t>
            </a:fld>
            <a:endParaRPr lang="en-GB"/>
          </a:p>
        </p:txBody>
      </p:sp>
    </p:spTree>
    <p:extLst>
      <p:ext uri="{BB962C8B-B14F-4D97-AF65-F5344CB8AC3E}">
        <p14:creationId xmlns:p14="http://schemas.microsoft.com/office/powerpoint/2010/main" val="26976507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64D8EB8-6B8A-40F5-AAD8-AF008F656DE6}"/>
              </a:ext>
            </a:extLst>
          </p:cNvPr>
          <p:cNvSpPr>
            <a:spLocks noGrp="1"/>
          </p:cNvSpPr>
          <p:nvPr>
            <p:ph type="title"/>
          </p:nvPr>
        </p:nvSpPr>
        <p:spPr/>
        <p:txBody>
          <a:bodyPr/>
          <a:lstStyle/>
          <a:p>
            <a:pPr algn="ctr"/>
            <a:r>
              <a:rPr lang="cs-CZ" dirty="0"/>
              <a:t>Czech Point – Agendy pro veřejnost</a:t>
            </a:r>
            <a:endParaRPr lang="en-GB" dirty="0"/>
          </a:p>
        </p:txBody>
      </p:sp>
      <p:sp>
        <p:nvSpPr>
          <p:cNvPr id="3" name="Zástupný symbol pro obsah 2">
            <a:extLst>
              <a:ext uri="{FF2B5EF4-FFF2-40B4-BE49-F238E27FC236}">
                <a16:creationId xmlns:a16="http://schemas.microsoft.com/office/drawing/2014/main" id="{6C178781-D3C6-4390-80EF-22FB8BF7879E}"/>
              </a:ext>
            </a:extLst>
          </p:cNvPr>
          <p:cNvSpPr>
            <a:spLocks noGrp="1"/>
          </p:cNvSpPr>
          <p:nvPr>
            <p:ph idx="1"/>
          </p:nvPr>
        </p:nvSpPr>
        <p:spPr>
          <a:xfrm>
            <a:off x="449179" y="1411705"/>
            <a:ext cx="10904621" cy="5081170"/>
          </a:xfrm>
        </p:spPr>
        <p:txBody>
          <a:bodyPr>
            <a:normAutofit fontScale="77500" lnSpcReduction="20000"/>
          </a:bodyPr>
          <a:lstStyle/>
          <a:p>
            <a:r>
              <a:rPr lang="cs-CZ" sz="3300" dirty="0"/>
              <a:t>výpisy z informačních systémů veřejné správy – např. výpis z Rejstříku trestů nebo Katastru nemovitostí</a:t>
            </a:r>
          </a:p>
          <a:p>
            <a:r>
              <a:rPr lang="cs-CZ" sz="3300" dirty="0"/>
              <a:t>podání vůči státní správě – např. ohlášení živnosti do registru živnostenského podnikání</a:t>
            </a:r>
          </a:p>
          <a:p>
            <a:r>
              <a:rPr lang="cs-CZ" sz="3300" dirty="0"/>
              <a:t>základní registry – např. výpisy ze základních registrů, nebo podání žádosti o změnu údajů</a:t>
            </a:r>
          </a:p>
          <a:p>
            <a:r>
              <a:rPr lang="cs-CZ" sz="3300" dirty="0"/>
              <a:t>datové schránky – např. žádost o zřízení datové schránky, žádost o zneplatnění přístupových údajů a vydání nových, atd.</a:t>
            </a:r>
          </a:p>
          <a:p>
            <a:r>
              <a:rPr lang="cs-CZ" sz="3300" dirty="0"/>
              <a:t>autorizovaná konverze na žádost a související služby – Úschovna a Centrální úložiště ověřovacích doložek</a:t>
            </a:r>
          </a:p>
          <a:p>
            <a:r>
              <a:rPr lang="cs-CZ" sz="3300" dirty="0"/>
              <a:t>zprostředkovaná identifikace osoby</a:t>
            </a:r>
          </a:p>
          <a:p>
            <a:r>
              <a:rPr lang="cs-CZ" sz="3300" dirty="0"/>
              <a:t>Nástroje elektronické identifikace (podpisy,  pečetě, atp.)</a:t>
            </a:r>
            <a:endParaRPr lang="cs-CZ" dirty="0"/>
          </a:p>
          <a:p>
            <a:endParaRPr lang="cs-CZ" dirty="0"/>
          </a:p>
          <a:p>
            <a:r>
              <a:rPr lang="cs-CZ" dirty="0"/>
              <a:t>Zdroj a více: </a:t>
            </a:r>
            <a:r>
              <a:rPr lang="en-GB" dirty="0"/>
              <a:t>http://www.czechpoint.cz/public/kontaktni-misto/agendy-czechpoint/</a:t>
            </a:r>
          </a:p>
        </p:txBody>
      </p:sp>
      <p:sp>
        <p:nvSpPr>
          <p:cNvPr id="4" name="Zástupný symbol pro číslo snímku 3">
            <a:extLst>
              <a:ext uri="{FF2B5EF4-FFF2-40B4-BE49-F238E27FC236}">
                <a16:creationId xmlns:a16="http://schemas.microsoft.com/office/drawing/2014/main" id="{4A4B0E3E-3829-4E09-9D2E-A8E181EE8E08}"/>
              </a:ext>
            </a:extLst>
          </p:cNvPr>
          <p:cNvSpPr>
            <a:spLocks noGrp="1"/>
          </p:cNvSpPr>
          <p:nvPr>
            <p:ph type="sldNum" sz="quarter" idx="12"/>
          </p:nvPr>
        </p:nvSpPr>
        <p:spPr/>
        <p:txBody>
          <a:bodyPr/>
          <a:lstStyle/>
          <a:p>
            <a:fld id="{09CBD851-6D9C-4BB4-BA16-01B2647274C0}" type="slidenum">
              <a:rPr lang="en-GB" smtClean="0"/>
              <a:t>36</a:t>
            </a:fld>
            <a:endParaRPr lang="en-GB"/>
          </a:p>
        </p:txBody>
      </p:sp>
    </p:spTree>
    <p:extLst>
      <p:ext uri="{BB962C8B-B14F-4D97-AF65-F5344CB8AC3E}">
        <p14:creationId xmlns:p14="http://schemas.microsoft.com/office/powerpoint/2010/main" val="175417785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64D8EB8-6B8A-40F5-AAD8-AF008F656DE6}"/>
              </a:ext>
            </a:extLst>
          </p:cNvPr>
          <p:cNvSpPr>
            <a:spLocks noGrp="1"/>
          </p:cNvSpPr>
          <p:nvPr>
            <p:ph type="title"/>
          </p:nvPr>
        </p:nvSpPr>
        <p:spPr/>
        <p:txBody>
          <a:bodyPr/>
          <a:lstStyle/>
          <a:p>
            <a:pPr algn="ctr"/>
            <a:r>
              <a:rPr lang="cs-CZ" dirty="0"/>
              <a:t>Czech Point – Agendy pro úředníky</a:t>
            </a:r>
            <a:endParaRPr lang="en-GB" dirty="0"/>
          </a:p>
        </p:txBody>
      </p:sp>
      <p:sp>
        <p:nvSpPr>
          <p:cNvPr id="3" name="Zástupný symbol pro obsah 2">
            <a:extLst>
              <a:ext uri="{FF2B5EF4-FFF2-40B4-BE49-F238E27FC236}">
                <a16:creationId xmlns:a16="http://schemas.microsoft.com/office/drawing/2014/main" id="{6C178781-D3C6-4390-80EF-22FB8BF7879E}"/>
              </a:ext>
            </a:extLst>
          </p:cNvPr>
          <p:cNvSpPr>
            <a:spLocks noGrp="1"/>
          </p:cNvSpPr>
          <p:nvPr>
            <p:ph idx="1"/>
          </p:nvPr>
        </p:nvSpPr>
        <p:spPr>
          <a:xfrm>
            <a:off x="449179" y="1411705"/>
            <a:ext cx="10904621" cy="5081170"/>
          </a:xfrm>
        </p:spPr>
        <p:txBody>
          <a:bodyPr>
            <a:normAutofit/>
          </a:bodyPr>
          <a:lstStyle/>
          <a:p>
            <a:r>
              <a:rPr lang="cs-CZ" sz="3300" dirty="0"/>
              <a:t>výpis a opis z Rejstříku trestů</a:t>
            </a:r>
          </a:p>
          <a:p>
            <a:r>
              <a:rPr lang="cs-CZ" sz="3300" dirty="0"/>
              <a:t>výpisy ze základních registrů</a:t>
            </a:r>
          </a:p>
          <a:p>
            <a:r>
              <a:rPr lang="cs-CZ" sz="3300" dirty="0"/>
              <a:t>konverzi z moci úřední</a:t>
            </a:r>
          </a:p>
          <a:p>
            <a:r>
              <a:rPr lang="cs-CZ" sz="3300" dirty="0"/>
              <a:t>agendy matrik</a:t>
            </a:r>
          </a:p>
          <a:p>
            <a:r>
              <a:rPr lang="cs-CZ" sz="3300" dirty="0"/>
              <a:t>agendy ohlašoven</a:t>
            </a:r>
          </a:p>
          <a:p>
            <a:r>
              <a:rPr lang="cs-CZ" sz="3300" dirty="0"/>
              <a:t>agendy soudů</a:t>
            </a:r>
            <a:endParaRPr lang="cs-CZ" dirty="0"/>
          </a:p>
          <a:p>
            <a:endParaRPr lang="cs-CZ" dirty="0"/>
          </a:p>
          <a:p>
            <a:r>
              <a:rPr lang="cs-CZ" dirty="0"/>
              <a:t>Zdroj a více: </a:t>
            </a:r>
            <a:r>
              <a:rPr lang="en-GB" dirty="0"/>
              <a:t>http://www.czechpoint.cz/public/urednik/sluzby-pro-uredniky/</a:t>
            </a:r>
          </a:p>
        </p:txBody>
      </p:sp>
      <p:sp>
        <p:nvSpPr>
          <p:cNvPr id="4" name="Zástupný symbol pro číslo snímku 3">
            <a:extLst>
              <a:ext uri="{FF2B5EF4-FFF2-40B4-BE49-F238E27FC236}">
                <a16:creationId xmlns:a16="http://schemas.microsoft.com/office/drawing/2014/main" id="{B58132ED-A69B-472B-9F13-359ED0509BAC}"/>
              </a:ext>
            </a:extLst>
          </p:cNvPr>
          <p:cNvSpPr>
            <a:spLocks noGrp="1"/>
          </p:cNvSpPr>
          <p:nvPr>
            <p:ph type="sldNum" sz="quarter" idx="12"/>
          </p:nvPr>
        </p:nvSpPr>
        <p:spPr/>
        <p:txBody>
          <a:bodyPr/>
          <a:lstStyle/>
          <a:p>
            <a:fld id="{09CBD851-6D9C-4BB4-BA16-01B2647274C0}" type="slidenum">
              <a:rPr lang="en-GB" smtClean="0"/>
              <a:t>37</a:t>
            </a:fld>
            <a:endParaRPr lang="en-GB"/>
          </a:p>
        </p:txBody>
      </p:sp>
    </p:spTree>
    <p:extLst>
      <p:ext uri="{BB962C8B-B14F-4D97-AF65-F5344CB8AC3E}">
        <p14:creationId xmlns:p14="http://schemas.microsoft.com/office/powerpoint/2010/main" val="420672233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FCC4B56-2C9D-4433-A4EB-886A755146C6}"/>
              </a:ext>
            </a:extLst>
          </p:cNvPr>
          <p:cNvSpPr>
            <a:spLocks noGrp="1"/>
          </p:cNvSpPr>
          <p:nvPr>
            <p:ph type="title"/>
          </p:nvPr>
        </p:nvSpPr>
        <p:spPr/>
        <p:txBody>
          <a:bodyPr/>
          <a:lstStyle/>
          <a:p>
            <a:pPr algn="ctr"/>
            <a:r>
              <a:rPr lang="cs-CZ" dirty="0"/>
              <a:t>Informační systémy veřejné správy (ISVS)</a:t>
            </a:r>
            <a:endParaRPr lang="en-GB" dirty="0"/>
          </a:p>
        </p:txBody>
      </p:sp>
      <p:sp>
        <p:nvSpPr>
          <p:cNvPr id="3" name="Zástupný symbol pro obsah 2">
            <a:extLst>
              <a:ext uri="{FF2B5EF4-FFF2-40B4-BE49-F238E27FC236}">
                <a16:creationId xmlns:a16="http://schemas.microsoft.com/office/drawing/2014/main" id="{EEA1E779-586E-43F3-97BC-16C205040E82}"/>
              </a:ext>
            </a:extLst>
          </p:cNvPr>
          <p:cNvSpPr>
            <a:spLocks noGrp="1"/>
          </p:cNvSpPr>
          <p:nvPr>
            <p:ph idx="1"/>
          </p:nvPr>
        </p:nvSpPr>
        <p:spPr/>
        <p:txBody>
          <a:bodyPr>
            <a:normAutofit/>
          </a:bodyPr>
          <a:lstStyle/>
          <a:p>
            <a:r>
              <a:rPr lang="cs-CZ" sz="3600" dirty="0"/>
              <a:t>Specifická úprava v z. č. 365/2000 Sb., o informačních systémech veřejné správy a o změně některých dalších zákonů</a:t>
            </a:r>
          </a:p>
          <a:p>
            <a:r>
              <a:rPr lang="cs-CZ" sz="3600" dirty="0"/>
              <a:t>Správa – Ministerstvo vnitra</a:t>
            </a:r>
          </a:p>
          <a:p>
            <a:pPr lvl="1"/>
            <a:r>
              <a:rPr lang="cs-CZ" sz="3200" dirty="0"/>
              <a:t>Řízení, kontrola zakázek, směřování – Odbor hlavního architekta </a:t>
            </a:r>
            <a:r>
              <a:rPr lang="cs-CZ" sz="3200" dirty="0" err="1"/>
              <a:t>eGovernmentu</a:t>
            </a:r>
            <a:endParaRPr lang="cs-CZ" sz="3200" dirty="0"/>
          </a:p>
          <a:p>
            <a:pPr lvl="1"/>
            <a:endParaRPr lang="en-GB" sz="3200" dirty="0"/>
          </a:p>
        </p:txBody>
      </p:sp>
      <p:sp>
        <p:nvSpPr>
          <p:cNvPr id="4" name="Zástupný symbol pro číslo snímku 3">
            <a:extLst>
              <a:ext uri="{FF2B5EF4-FFF2-40B4-BE49-F238E27FC236}">
                <a16:creationId xmlns:a16="http://schemas.microsoft.com/office/drawing/2014/main" id="{75C225A4-340D-4502-84B2-BD29C70E179B}"/>
              </a:ext>
            </a:extLst>
          </p:cNvPr>
          <p:cNvSpPr>
            <a:spLocks noGrp="1"/>
          </p:cNvSpPr>
          <p:nvPr>
            <p:ph type="sldNum" sz="quarter" idx="12"/>
          </p:nvPr>
        </p:nvSpPr>
        <p:spPr/>
        <p:txBody>
          <a:bodyPr/>
          <a:lstStyle/>
          <a:p>
            <a:fld id="{09CBD851-6D9C-4BB4-BA16-01B2647274C0}" type="slidenum">
              <a:rPr lang="en-GB" smtClean="0"/>
              <a:t>38</a:t>
            </a:fld>
            <a:endParaRPr lang="en-GB"/>
          </a:p>
        </p:txBody>
      </p:sp>
    </p:spTree>
    <p:extLst>
      <p:ext uri="{BB962C8B-B14F-4D97-AF65-F5344CB8AC3E}">
        <p14:creationId xmlns:p14="http://schemas.microsoft.com/office/powerpoint/2010/main" val="373677332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FCC4B56-2C9D-4433-A4EB-886A755146C6}"/>
              </a:ext>
            </a:extLst>
          </p:cNvPr>
          <p:cNvSpPr>
            <a:spLocks noGrp="1"/>
          </p:cNvSpPr>
          <p:nvPr>
            <p:ph type="title"/>
          </p:nvPr>
        </p:nvSpPr>
        <p:spPr/>
        <p:txBody>
          <a:bodyPr/>
          <a:lstStyle/>
          <a:p>
            <a:pPr algn="ctr"/>
            <a:r>
              <a:rPr lang="cs-CZ" dirty="0"/>
              <a:t>Informační systémy veřejné správy (ISVS)</a:t>
            </a:r>
            <a:endParaRPr lang="en-GB" dirty="0"/>
          </a:p>
        </p:txBody>
      </p:sp>
      <p:sp>
        <p:nvSpPr>
          <p:cNvPr id="3" name="Zástupný symbol pro obsah 2">
            <a:extLst>
              <a:ext uri="{FF2B5EF4-FFF2-40B4-BE49-F238E27FC236}">
                <a16:creationId xmlns:a16="http://schemas.microsoft.com/office/drawing/2014/main" id="{EEA1E779-586E-43F3-97BC-16C205040E82}"/>
              </a:ext>
            </a:extLst>
          </p:cNvPr>
          <p:cNvSpPr>
            <a:spLocks noGrp="1"/>
          </p:cNvSpPr>
          <p:nvPr>
            <p:ph idx="1"/>
          </p:nvPr>
        </p:nvSpPr>
        <p:spPr/>
        <p:txBody>
          <a:bodyPr>
            <a:normAutofit/>
          </a:bodyPr>
          <a:lstStyle/>
          <a:p>
            <a:pPr lvl="1"/>
            <a:r>
              <a:rPr lang="cs-CZ" sz="3200" dirty="0"/>
              <a:t>Původně povinná atestace ISVS atestačními středisky</a:t>
            </a:r>
          </a:p>
          <a:p>
            <a:pPr lvl="1"/>
            <a:r>
              <a:rPr lang="cs-CZ" sz="3200" dirty="0"/>
              <a:t>Po legislativní změně r. 2006 (z. 81/2006 Sb.) začali atestace provádět samotní správci ISVS (např. živnostenské úřady, provozovatel systému elektronického mýtného)</a:t>
            </a:r>
          </a:p>
          <a:p>
            <a:pPr lvl="2"/>
            <a:r>
              <a:rPr lang="cs-CZ" sz="2800" dirty="0"/>
              <a:t>Výsledkem je naprostý chaos, nesystematičnost a podjatost</a:t>
            </a:r>
          </a:p>
        </p:txBody>
      </p:sp>
      <p:sp>
        <p:nvSpPr>
          <p:cNvPr id="4" name="Zástupný symbol pro číslo snímku 3">
            <a:extLst>
              <a:ext uri="{FF2B5EF4-FFF2-40B4-BE49-F238E27FC236}">
                <a16:creationId xmlns:a16="http://schemas.microsoft.com/office/drawing/2014/main" id="{6F377771-94A7-4BD8-9115-2932FA5E27EF}"/>
              </a:ext>
            </a:extLst>
          </p:cNvPr>
          <p:cNvSpPr>
            <a:spLocks noGrp="1"/>
          </p:cNvSpPr>
          <p:nvPr>
            <p:ph type="sldNum" sz="quarter" idx="12"/>
          </p:nvPr>
        </p:nvSpPr>
        <p:spPr/>
        <p:txBody>
          <a:bodyPr/>
          <a:lstStyle/>
          <a:p>
            <a:fld id="{09CBD851-6D9C-4BB4-BA16-01B2647274C0}" type="slidenum">
              <a:rPr lang="en-GB" smtClean="0"/>
              <a:t>39</a:t>
            </a:fld>
            <a:endParaRPr lang="en-GB"/>
          </a:p>
        </p:txBody>
      </p:sp>
    </p:spTree>
    <p:extLst>
      <p:ext uri="{BB962C8B-B14F-4D97-AF65-F5344CB8AC3E}">
        <p14:creationId xmlns:p14="http://schemas.microsoft.com/office/powerpoint/2010/main" val="24363044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9061547-AEAE-4390-B902-DACC4CD8E1FA}"/>
              </a:ext>
            </a:extLst>
          </p:cNvPr>
          <p:cNvSpPr>
            <a:spLocks noGrp="1"/>
          </p:cNvSpPr>
          <p:nvPr>
            <p:ph type="title"/>
          </p:nvPr>
        </p:nvSpPr>
        <p:spPr/>
        <p:txBody>
          <a:bodyPr/>
          <a:lstStyle/>
          <a:p>
            <a:pPr algn="ctr"/>
            <a:r>
              <a:rPr lang="cs-CZ" dirty="0"/>
              <a:t>Cíle </a:t>
            </a:r>
            <a:r>
              <a:rPr lang="cs-CZ" dirty="0" err="1"/>
              <a:t>eGovernmentu</a:t>
            </a:r>
            <a:r>
              <a:rPr lang="cs-CZ" dirty="0"/>
              <a:t> v ČR</a:t>
            </a:r>
            <a:endParaRPr lang="en-GB" dirty="0"/>
          </a:p>
        </p:txBody>
      </p:sp>
      <p:sp>
        <p:nvSpPr>
          <p:cNvPr id="3" name="Zástupný symbol pro obsah 2">
            <a:extLst>
              <a:ext uri="{FF2B5EF4-FFF2-40B4-BE49-F238E27FC236}">
                <a16:creationId xmlns:a16="http://schemas.microsoft.com/office/drawing/2014/main" id="{61CFADBA-FBA1-4E77-9BD0-A474080879F9}"/>
              </a:ext>
            </a:extLst>
          </p:cNvPr>
          <p:cNvSpPr>
            <a:spLocks noGrp="1"/>
          </p:cNvSpPr>
          <p:nvPr>
            <p:ph idx="1"/>
          </p:nvPr>
        </p:nvSpPr>
        <p:spPr>
          <a:xfrm>
            <a:off x="838200" y="1443789"/>
            <a:ext cx="10515600" cy="4733174"/>
          </a:xfrm>
        </p:spPr>
        <p:txBody>
          <a:bodyPr/>
          <a:lstStyle/>
          <a:p>
            <a:r>
              <a:rPr lang="en-GB" dirty="0"/>
              <a:t>Pro </a:t>
            </a:r>
            <a:r>
              <a:rPr lang="en-GB" dirty="0" err="1"/>
              <a:t>klienty</a:t>
            </a:r>
            <a:r>
              <a:rPr lang="en-GB" dirty="0"/>
              <a:t> </a:t>
            </a:r>
            <a:r>
              <a:rPr lang="en-GB" dirty="0" err="1"/>
              <a:t>veřejné</a:t>
            </a:r>
            <a:r>
              <a:rPr lang="en-GB" dirty="0"/>
              <a:t> </a:t>
            </a:r>
            <a:r>
              <a:rPr lang="en-GB" dirty="0" err="1"/>
              <a:t>správy</a:t>
            </a:r>
            <a:r>
              <a:rPr lang="en-GB" dirty="0"/>
              <a:t> co </a:t>
            </a:r>
            <a:r>
              <a:rPr lang="en-GB" dirty="0" err="1"/>
              <a:t>nejjednodušším</a:t>
            </a:r>
            <a:r>
              <a:rPr lang="en-GB" dirty="0"/>
              <a:t> a </a:t>
            </a:r>
            <a:r>
              <a:rPr lang="en-GB" dirty="0" err="1"/>
              <a:t>nejefektivnějším</a:t>
            </a:r>
            <a:r>
              <a:rPr lang="en-GB" dirty="0"/>
              <a:t> </a:t>
            </a:r>
            <a:r>
              <a:rPr lang="en-GB" dirty="0" err="1"/>
              <a:t>způsobem</a:t>
            </a:r>
            <a:r>
              <a:rPr lang="en-GB" dirty="0"/>
              <a:t> </a:t>
            </a:r>
            <a:r>
              <a:rPr lang="en-GB" dirty="0" err="1"/>
              <a:t>poskytovat</a:t>
            </a:r>
            <a:r>
              <a:rPr lang="en-GB" dirty="0"/>
              <a:t> on-line </a:t>
            </a:r>
            <a:r>
              <a:rPr lang="en-GB" dirty="0" err="1"/>
              <a:t>služby</a:t>
            </a:r>
            <a:r>
              <a:rPr lang="en-GB" dirty="0"/>
              <a:t>, </a:t>
            </a:r>
            <a:r>
              <a:rPr lang="en-GB" dirty="0" err="1"/>
              <a:t>které</a:t>
            </a:r>
            <a:r>
              <a:rPr lang="en-GB" dirty="0"/>
              <a:t> </a:t>
            </a:r>
            <a:r>
              <a:rPr lang="en-GB" dirty="0" err="1"/>
              <a:t>jim</a:t>
            </a:r>
            <a:r>
              <a:rPr lang="en-GB" dirty="0"/>
              <a:t> </a:t>
            </a:r>
            <a:r>
              <a:rPr lang="en-GB" dirty="0" err="1"/>
              <a:t>usnadňují</a:t>
            </a:r>
            <a:r>
              <a:rPr lang="en-GB" dirty="0"/>
              <a:t> </a:t>
            </a:r>
            <a:r>
              <a:rPr lang="en-GB" dirty="0" err="1"/>
              <a:t>jak</a:t>
            </a:r>
            <a:r>
              <a:rPr lang="en-GB" dirty="0"/>
              <a:t> </a:t>
            </a:r>
            <a:r>
              <a:rPr lang="en-GB" dirty="0" err="1"/>
              <a:t>dosažení</a:t>
            </a:r>
            <a:r>
              <a:rPr lang="en-GB" dirty="0"/>
              <a:t> </a:t>
            </a:r>
            <a:r>
              <a:rPr lang="en-GB" dirty="0" err="1"/>
              <a:t>jejich</a:t>
            </a:r>
            <a:r>
              <a:rPr lang="en-GB" dirty="0"/>
              <a:t> </a:t>
            </a:r>
            <a:r>
              <a:rPr lang="en-GB" dirty="0" err="1"/>
              <a:t>práv</a:t>
            </a:r>
            <a:r>
              <a:rPr lang="en-GB" dirty="0"/>
              <a:t> a </a:t>
            </a:r>
            <a:r>
              <a:rPr lang="en-GB" dirty="0" err="1"/>
              <a:t>nároků</a:t>
            </a:r>
            <a:r>
              <a:rPr lang="en-GB" dirty="0"/>
              <a:t>, </a:t>
            </a:r>
            <a:r>
              <a:rPr lang="en-GB" dirty="0" err="1"/>
              <a:t>tak</a:t>
            </a:r>
            <a:r>
              <a:rPr lang="en-GB" dirty="0"/>
              <a:t> </a:t>
            </a:r>
            <a:r>
              <a:rPr lang="en-GB" dirty="0" err="1"/>
              <a:t>splnění</a:t>
            </a:r>
            <a:r>
              <a:rPr lang="en-GB" dirty="0"/>
              <a:t> </a:t>
            </a:r>
            <a:r>
              <a:rPr lang="en-GB" dirty="0" err="1"/>
              <a:t>jejich</a:t>
            </a:r>
            <a:r>
              <a:rPr lang="en-GB" dirty="0"/>
              <a:t> </a:t>
            </a:r>
            <a:r>
              <a:rPr lang="en-GB" dirty="0" err="1"/>
              <a:t>povinností</a:t>
            </a:r>
            <a:r>
              <a:rPr lang="en-GB" dirty="0"/>
              <a:t> a </a:t>
            </a:r>
            <a:r>
              <a:rPr lang="en-GB" dirty="0" err="1"/>
              <a:t>závazků</a:t>
            </a:r>
            <a:r>
              <a:rPr lang="en-GB" dirty="0"/>
              <a:t> ze </a:t>
            </a:r>
            <a:r>
              <a:rPr lang="en-GB" dirty="0" err="1"/>
              <a:t>vztahu</a:t>
            </a:r>
            <a:r>
              <a:rPr lang="en-GB" dirty="0"/>
              <a:t> k </a:t>
            </a:r>
            <a:r>
              <a:rPr lang="en-GB" dirty="0" err="1"/>
              <a:t>veřejné</a:t>
            </a:r>
            <a:r>
              <a:rPr lang="en-GB" dirty="0"/>
              <a:t> </a:t>
            </a:r>
            <a:r>
              <a:rPr lang="en-GB" dirty="0" err="1"/>
              <a:t>správě</a:t>
            </a:r>
            <a:r>
              <a:rPr lang="en-GB" dirty="0"/>
              <a:t>. </a:t>
            </a:r>
          </a:p>
          <a:p>
            <a:r>
              <a:rPr lang="en-GB" dirty="0"/>
              <a:t>Pro </a:t>
            </a:r>
            <a:r>
              <a:rPr lang="en-GB" dirty="0" err="1"/>
              <a:t>úředníky</a:t>
            </a:r>
            <a:r>
              <a:rPr lang="en-GB" dirty="0"/>
              <a:t> </a:t>
            </a:r>
            <a:r>
              <a:rPr lang="en-GB" dirty="0" err="1"/>
              <a:t>veřejné</a:t>
            </a:r>
            <a:r>
              <a:rPr lang="en-GB" dirty="0"/>
              <a:t> </a:t>
            </a:r>
            <a:r>
              <a:rPr lang="en-GB" dirty="0" err="1"/>
              <a:t>správy</a:t>
            </a:r>
            <a:r>
              <a:rPr lang="en-GB" dirty="0"/>
              <a:t> </a:t>
            </a:r>
            <a:r>
              <a:rPr lang="en-GB" dirty="0" err="1"/>
              <a:t>poskytovat</a:t>
            </a:r>
            <a:r>
              <a:rPr lang="en-GB" dirty="0"/>
              <a:t> </a:t>
            </a:r>
            <a:r>
              <a:rPr lang="en-GB" dirty="0" err="1"/>
              <a:t>standardizované</a:t>
            </a:r>
            <a:r>
              <a:rPr lang="en-GB" dirty="0"/>
              <a:t>, </a:t>
            </a:r>
            <a:r>
              <a:rPr lang="en-GB" dirty="0" err="1"/>
              <a:t>efektivní</a:t>
            </a:r>
            <a:r>
              <a:rPr lang="en-GB" dirty="0"/>
              <a:t>, </a:t>
            </a:r>
            <a:r>
              <a:rPr lang="en-GB" dirty="0" err="1"/>
              <a:t>optimálně</a:t>
            </a:r>
            <a:r>
              <a:rPr lang="en-GB" dirty="0"/>
              <a:t> </a:t>
            </a:r>
            <a:r>
              <a:rPr lang="en-GB" dirty="0" err="1"/>
              <a:t>veřejnou</a:t>
            </a:r>
            <a:r>
              <a:rPr lang="en-GB" dirty="0"/>
              <a:t> </a:t>
            </a:r>
            <a:r>
              <a:rPr lang="en-GB" dirty="0" err="1"/>
              <a:t>správou</a:t>
            </a:r>
            <a:r>
              <a:rPr lang="en-GB" dirty="0"/>
              <a:t> </a:t>
            </a:r>
            <a:r>
              <a:rPr lang="en-GB" dirty="0" err="1"/>
              <a:t>sdílené</a:t>
            </a:r>
            <a:r>
              <a:rPr lang="en-GB" dirty="0"/>
              <a:t> </a:t>
            </a:r>
            <a:r>
              <a:rPr lang="en-GB" dirty="0" err="1"/>
              <a:t>elektronické</a:t>
            </a:r>
            <a:r>
              <a:rPr lang="en-GB" dirty="0"/>
              <a:t> </a:t>
            </a:r>
            <a:r>
              <a:rPr lang="en-GB" dirty="0" err="1"/>
              <a:t>služby</a:t>
            </a:r>
            <a:r>
              <a:rPr lang="en-GB" dirty="0"/>
              <a:t> </a:t>
            </a:r>
            <a:r>
              <a:rPr lang="en-GB" dirty="0" err="1"/>
              <a:t>nad</a:t>
            </a:r>
            <a:r>
              <a:rPr lang="en-GB" dirty="0"/>
              <a:t> </a:t>
            </a:r>
            <a:r>
              <a:rPr lang="en-GB" dirty="0" err="1"/>
              <a:t>referenčními</a:t>
            </a:r>
            <a:r>
              <a:rPr lang="en-GB" dirty="0"/>
              <a:t>/</a:t>
            </a:r>
            <a:r>
              <a:rPr lang="en-GB" dirty="0" err="1"/>
              <a:t>garantovanými</a:t>
            </a:r>
            <a:r>
              <a:rPr lang="en-GB" dirty="0"/>
              <a:t> </a:t>
            </a:r>
            <a:r>
              <a:rPr lang="en-GB" dirty="0" err="1"/>
              <a:t>daty</a:t>
            </a:r>
            <a:r>
              <a:rPr lang="en-GB" dirty="0"/>
              <a:t> </a:t>
            </a:r>
            <a:r>
              <a:rPr lang="en-GB" dirty="0" err="1"/>
              <a:t>při</a:t>
            </a:r>
            <a:r>
              <a:rPr lang="en-GB" dirty="0"/>
              <a:t> </a:t>
            </a:r>
            <a:r>
              <a:rPr lang="en-GB" dirty="0" err="1"/>
              <a:t>výkonu</a:t>
            </a:r>
            <a:r>
              <a:rPr lang="en-GB" dirty="0"/>
              <a:t> </a:t>
            </a:r>
            <a:r>
              <a:rPr lang="en-GB" dirty="0" err="1"/>
              <a:t>jejich</a:t>
            </a:r>
            <a:r>
              <a:rPr lang="en-GB" dirty="0"/>
              <a:t> </a:t>
            </a:r>
            <a:r>
              <a:rPr lang="en-GB" dirty="0" err="1"/>
              <a:t>zákonem</a:t>
            </a:r>
            <a:r>
              <a:rPr lang="en-GB" dirty="0"/>
              <a:t> </a:t>
            </a:r>
            <a:r>
              <a:rPr lang="en-GB" dirty="0" err="1"/>
              <a:t>dané</a:t>
            </a:r>
            <a:r>
              <a:rPr lang="en-GB" dirty="0"/>
              <a:t> </a:t>
            </a:r>
            <a:r>
              <a:rPr lang="en-GB" dirty="0" err="1"/>
              <a:t>působnosti</a:t>
            </a:r>
            <a:r>
              <a:rPr lang="en-GB" dirty="0"/>
              <a:t>. </a:t>
            </a:r>
          </a:p>
          <a:p>
            <a:endParaRPr lang="cs-CZ" dirty="0"/>
          </a:p>
          <a:p>
            <a:r>
              <a:rPr lang="cs-CZ" dirty="0"/>
              <a:t>(Informační koncepce ČR, 2018)</a:t>
            </a:r>
            <a:endParaRPr lang="en-GB" dirty="0"/>
          </a:p>
        </p:txBody>
      </p:sp>
      <p:sp>
        <p:nvSpPr>
          <p:cNvPr id="4" name="Zástupný symbol pro číslo snímku 3">
            <a:extLst>
              <a:ext uri="{FF2B5EF4-FFF2-40B4-BE49-F238E27FC236}">
                <a16:creationId xmlns:a16="http://schemas.microsoft.com/office/drawing/2014/main" id="{2FA69AD5-A0B6-488E-904B-3BA42836761F}"/>
              </a:ext>
            </a:extLst>
          </p:cNvPr>
          <p:cNvSpPr>
            <a:spLocks noGrp="1"/>
          </p:cNvSpPr>
          <p:nvPr>
            <p:ph type="sldNum" sz="quarter" idx="12"/>
          </p:nvPr>
        </p:nvSpPr>
        <p:spPr/>
        <p:txBody>
          <a:bodyPr/>
          <a:lstStyle/>
          <a:p>
            <a:fld id="{09CBD851-6D9C-4BB4-BA16-01B2647274C0}" type="slidenum">
              <a:rPr lang="en-GB" smtClean="0"/>
              <a:t>4</a:t>
            </a:fld>
            <a:endParaRPr lang="en-GB"/>
          </a:p>
        </p:txBody>
      </p:sp>
    </p:spTree>
    <p:extLst>
      <p:ext uri="{BB962C8B-B14F-4D97-AF65-F5344CB8AC3E}">
        <p14:creationId xmlns:p14="http://schemas.microsoft.com/office/powerpoint/2010/main" val="372296373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15E77FC-FDDF-4E16-BD74-C42267A8BAF4}"/>
              </a:ext>
            </a:extLst>
          </p:cNvPr>
          <p:cNvSpPr>
            <a:spLocks noGrp="1"/>
          </p:cNvSpPr>
          <p:nvPr>
            <p:ph type="title"/>
          </p:nvPr>
        </p:nvSpPr>
        <p:spPr/>
        <p:txBody>
          <a:bodyPr/>
          <a:lstStyle/>
          <a:p>
            <a:pPr algn="ctr"/>
            <a:r>
              <a:rPr lang="cs-CZ" dirty="0"/>
              <a:t>z. o ISVS – základní pojmy - §2</a:t>
            </a:r>
            <a:endParaRPr lang="en-GB" dirty="0"/>
          </a:p>
        </p:txBody>
      </p:sp>
      <p:sp>
        <p:nvSpPr>
          <p:cNvPr id="3" name="Zástupný symbol pro obsah 2">
            <a:extLst>
              <a:ext uri="{FF2B5EF4-FFF2-40B4-BE49-F238E27FC236}">
                <a16:creationId xmlns:a16="http://schemas.microsoft.com/office/drawing/2014/main" id="{46F577FD-E041-4737-A6EB-AF33E975BCC8}"/>
              </a:ext>
            </a:extLst>
          </p:cNvPr>
          <p:cNvSpPr>
            <a:spLocks noGrp="1"/>
          </p:cNvSpPr>
          <p:nvPr>
            <p:ph idx="1"/>
          </p:nvPr>
        </p:nvSpPr>
        <p:spPr>
          <a:xfrm>
            <a:off x="838200" y="1379621"/>
            <a:ext cx="10515600" cy="4797342"/>
          </a:xfrm>
        </p:spPr>
        <p:txBody>
          <a:bodyPr>
            <a:normAutofit lnSpcReduction="10000"/>
          </a:bodyPr>
          <a:lstStyle/>
          <a:p>
            <a:r>
              <a:rPr lang="cs-CZ" dirty="0"/>
              <a:t>Informační činnost</a:t>
            </a:r>
          </a:p>
          <a:p>
            <a:pPr marL="457200" lvl="1" indent="0">
              <a:buNone/>
            </a:pPr>
            <a:r>
              <a:rPr lang="cs-CZ" dirty="0"/>
              <a:t>= získávání a poskytování informací, reprezentace informací daty, shromažďování, vyhodnocování a ukládání dat na nosiče a uchovávání, vyhledávání, úprava nebo pozměňování dat, jejich předávání, šíření, zpřístupňování, výměna, třídění nebo kombinování, blokování a likvidace dat ukládaných na nosičích. Informační činnost je prováděna správci, provozovateli a uživateli informačních systémů veřejné správy prostřednictvím technických a programových prostředků</a:t>
            </a:r>
          </a:p>
          <a:p>
            <a:r>
              <a:rPr lang="cs-CZ" dirty="0"/>
              <a:t>Informační systém veřejné správy</a:t>
            </a:r>
          </a:p>
          <a:p>
            <a:pPr marL="457200" lvl="1" indent="0">
              <a:buNone/>
            </a:pPr>
            <a:r>
              <a:rPr lang="cs-CZ" dirty="0"/>
              <a:t>= funkční celek nebo jeho část zabezpečující cílevědomou a systematickou informační činnost pro účely výkonu veřejné správy. Každý informační systém veřejné správy zahrnuje data, která jsou uspořádána tak, aby bylo možné jejich zpracování a zpřístupnění, provozní údaje a dále nástroje umožňující výkon informačních činností</a:t>
            </a:r>
          </a:p>
        </p:txBody>
      </p:sp>
      <p:sp>
        <p:nvSpPr>
          <p:cNvPr id="4" name="Zástupný symbol pro číslo snímku 3">
            <a:extLst>
              <a:ext uri="{FF2B5EF4-FFF2-40B4-BE49-F238E27FC236}">
                <a16:creationId xmlns:a16="http://schemas.microsoft.com/office/drawing/2014/main" id="{808C9FE4-7065-4FE6-B3D8-422A3D664ED4}"/>
              </a:ext>
            </a:extLst>
          </p:cNvPr>
          <p:cNvSpPr>
            <a:spLocks noGrp="1"/>
          </p:cNvSpPr>
          <p:nvPr>
            <p:ph type="sldNum" sz="quarter" idx="12"/>
          </p:nvPr>
        </p:nvSpPr>
        <p:spPr/>
        <p:txBody>
          <a:bodyPr/>
          <a:lstStyle/>
          <a:p>
            <a:fld id="{09CBD851-6D9C-4BB4-BA16-01B2647274C0}" type="slidenum">
              <a:rPr lang="en-GB" smtClean="0"/>
              <a:t>40</a:t>
            </a:fld>
            <a:endParaRPr lang="en-GB"/>
          </a:p>
        </p:txBody>
      </p:sp>
    </p:spTree>
    <p:extLst>
      <p:ext uri="{BB962C8B-B14F-4D97-AF65-F5344CB8AC3E}">
        <p14:creationId xmlns:p14="http://schemas.microsoft.com/office/powerpoint/2010/main" val="46609355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15E77FC-FDDF-4E16-BD74-C42267A8BAF4}"/>
              </a:ext>
            </a:extLst>
          </p:cNvPr>
          <p:cNvSpPr>
            <a:spLocks noGrp="1"/>
          </p:cNvSpPr>
          <p:nvPr>
            <p:ph type="title"/>
          </p:nvPr>
        </p:nvSpPr>
        <p:spPr/>
        <p:txBody>
          <a:bodyPr/>
          <a:lstStyle/>
          <a:p>
            <a:pPr algn="ctr"/>
            <a:r>
              <a:rPr lang="cs-CZ" dirty="0"/>
              <a:t>ISVS – základní pojmy - §2</a:t>
            </a:r>
            <a:endParaRPr lang="en-GB" dirty="0"/>
          </a:p>
        </p:txBody>
      </p:sp>
      <p:sp>
        <p:nvSpPr>
          <p:cNvPr id="3" name="Zástupný symbol pro obsah 2">
            <a:extLst>
              <a:ext uri="{FF2B5EF4-FFF2-40B4-BE49-F238E27FC236}">
                <a16:creationId xmlns:a16="http://schemas.microsoft.com/office/drawing/2014/main" id="{46F577FD-E041-4737-A6EB-AF33E975BCC8}"/>
              </a:ext>
            </a:extLst>
          </p:cNvPr>
          <p:cNvSpPr>
            <a:spLocks noGrp="1"/>
          </p:cNvSpPr>
          <p:nvPr>
            <p:ph idx="1"/>
          </p:nvPr>
        </p:nvSpPr>
        <p:spPr>
          <a:xfrm>
            <a:off x="838200" y="1379621"/>
            <a:ext cx="10515600" cy="4797342"/>
          </a:xfrm>
        </p:spPr>
        <p:txBody>
          <a:bodyPr>
            <a:normAutofit/>
          </a:bodyPr>
          <a:lstStyle/>
          <a:p>
            <a:r>
              <a:rPr lang="cs-CZ" dirty="0"/>
              <a:t>Správce informačního systému</a:t>
            </a:r>
          </a:p>
          <a:p>
            <a:pPr marL="457200" lvl="1" indent="0">
              <a:buNone/>
            </a:pPr>
            <a:r>
              <a:rPr lang="cs-CZ" dirty="0"/>
              <a:t>= osoba nebo její součást, která poskytuje služby informačního systému veřejné správy a za informační systém veřejné správy odpovídá</a:t>
            </a:r>
          </a:p>
          <a:p>
            <a:r>
              <a:rPr lang="cs-CZ" dirty="0"/>
              <a:t>Provozovatel informačního systému</a:t>
            </a:r>
          </a:p>
          <a:p>
            <a:pPr marL="457200" lvl="1" indent="0">
              <a:buNone/>
            </a:pPr>
            <a:r>
              <a:rPr lang="cs-CZ" dirty="0"/>
              <a:t>= osoba nebo její součást, která zajišťuje funkčnost technických a programových prostředků tvořících informační systém veřejné správy. Provozováním informačního systému veřejné správy může správce pověřit jiné osoby nebo jejich součásti, pokud to jiný zákon nevylučuje</a:t>
            </a:r>
            <a:endParaRPr lang="en-GB" dirty="0"/>
          </a:p>
        </p:txBody>
      </p:sp>
      <p:sp>
        <p:nvSpPr>
          <p:cNvPr id="4" name="Zástupný symbol pro číslo snímku 3">
            <a:extLst>
              <a:ext uri="{FF2B5EF4-FFF2-40B4-BE49-F238E27FC236}">
                <a16:creationId xmlns:a16="http://schemas.microsoft.com/office/drawing/2014/main" id="{A77F6E62-D474-47EA-80B5-9B85F10597EF}"/>
              </a:ext>
            </a:extLst>
          </p:cNvPr>
          <p:cNvSpPr>
            <a:spLocks noGrp="1"/>
          </p:cNvSpPr>
          <p:nvPr>
            <p:ph type="sldNum" sz="quarter" idx="12"/>
          </p:nvPr>
        </p:nvSpPr>
        <p:spPr/>
        <p:txBody>
          <a:bodyPr/>
          <a:lstStyle/>
          <a:p>
            <a:fld id="{09CBD851-6D9C-4BB4-BA16-01B2647274C0}" type="slidenum">
              <a:rPr lang="en-GB" smtClean="0"/>
              <a:t>41</a:t>
            </a:fld>
            <a:endParaRPr lang="en-GB"/>
          </a:p>
        </p:txBody>
      </p:sp>
    </p:spTree>
    <p:extLst>
      <p:ext uri="{BB962C8B-B14F-4D97-AF65-F5344CB8AC3E}">
        <p14:creationId xmlns:p14="http://schemas.microsoft.com/office/powerpoint/2010/main" val="397097784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FCC4B56-2C9D-4433-A4EB-886A755146C6}"/>
              </a:ext>
            </a:extLst>
          </p:cNvPr>
          <p:cNvSpPr>
            <a:spLocks noGrp="1"/>
          </p:cNvSpPr>
          <p:nvPr>
            <p:ph type="title"/>
          </p:nvPr>
        </p:nvSpPr>
        <p:spPr/>
        <p:txBody>
          <a:bodyPr/>
          <a:lstStyle/>
          <a:p>
            <a:pPr algn="ctr"/>
            <a:r>
              <a:rPr lang="cs-CZ" dirty="0"/>
              <a:t>ISVS –stav k listopadu 2015</a:t>
            </a:r>
            <a:endParaRPr lang="en-GB" dirty="0"/>
          </a:p>
        </p:txBody>
      </p:sp>
      <p:sp>
        <p:nvSpPr>
          <p:cNvPr id="3" name="Zástupný symbol pro obsah 2">
            <a:extLst>
              <a:ext uri="{FF2B5EF4-FFF2-40B4-BE49-F238E27FC236}">
                <a16:creationId xmlns:a16="http://schemas.microsoft.com/office/drawing/2014/main" id="{EEA1E779-586E-43F3-97BC-16C205040E82}"/>
              </a:ext>
            </a:extLst>
          </p:cNvPr>
          <p:cNvSpPr>
            <a:spLocks noGrp="1"/>
          </p:cNvSpPr>
          <p:nvPr>
            <p:ph idx="1"/>
          </p:nvPr>
        </p:nvSpPr>
        <p:spPr>
          <a:xfrm>
            <a:off x="838200" y="1395663"/>
            <a:ext cx="10515600" cy="4781300"/>
          </a:xfrm>
        </p:spPr>
        <p:txBody>
          <a:bodyPr>
            <a:normAutofit fontScale="92500"/>
          </a:bodyPr>
          <a:lstStyle/>
          <a:p>
            <a:r>
              <a:rPr lang="cs-CZ" sz="3600" dirty="0"/>
              <a:t>Hodnocení z vládní Strategie rozvoje ICT služeb veřejné správy a její opatření na zefektivnění ITC služeb</a:t>
            </a:r>
          </a:p>
          <a:p>
            <a:pPr lvl="1"/>
            <a:r>
              <a:rPr lang="cs-CZ" sz="3200" dirty="0"/>
              <a:t>vydáno 2. listopadu 2015; příloha č. 1 k usnesení č. 889/2015)</a:t>
            </a:r>
          </a:p>
          <a:p>
            <a:pPr lvl="1"/>
            <a:r>
              <a:rPr lang="cs-CZ" sz="3200" dirty="0"/>
              <a:t>V ČR je řada projektů zvyšující efektivitu služeb veřejné správy</a:t>
            </a:r>
          </a:p>
          <a:p>
            <a:pPr lvl="2"/>
            <a:r>
              <a:rPr lang="cs-CZ" sz="2800" dirty="0"/>
              <a:t>Např. Procesní řízení agend VS, Základní registry, Datové schránky, </a:t>
            </a:r>
            <a:r>
              <a:rPr lang="cs-CZ" sz="2800" dirty="0" err="1"/>
              <a:t>CzechPoint</a:t>
            </a:r>
            <a:r>
              <a:rPr lang="cs-CZ" sz="2800" dirty="0"/>
              <a:t>, Státní pokladna a Registr živnostenského podnikání</a:t>
            </a:r>
          </a:p>
          <a:p>
            <a:pPr lvl="1"/>
            <a:r>
              <a:rPr lang="cs-CZ" sz="3200" dirty="0"/>
              <a:t>Jsou i špatné projekty</a:t>
            </a:r>
          </a:p>
          <a:p>
            <a:pPr lvl="2"/>
            <a:r>
              <a:rPr lang="cs-CZ" sz="2800" dirty="0"/>
              <a:t>Systém pro registraci vozidel, Karta sociálního pojištění a další vytvářející duplicity</a:t>
            </a:r>
          </a:p>
          <a:p>
            <a:pPr lvl="1"/>
            <a:endParaRPr lang="en-GB" sz="2800" dirty="0"/>
          </a:p>
        </p:txBody>
      </p:sp>
      <p:sp>
        <p:nvSpPr>
          <p:cNvPr id="4" name="Zástupný symbol pro číslo snímku 3">
            <a:extLst>
              <a:ext uri="{FF2B5EF4-FFF2-40B4-BE49-F238E27FC236}">
                <a16:creationId xmlns:a16="http://schemas.microsoft.com/office/drawing/2014/main" id="{0ABC55C9-95E4-402C-9E0E-C8A22B1632CE}"/>
              </a:ext>
            </a:extLst>
          </p:cNvPr>
          <p:cNvSpPr>
            <a:spLocks noGrp="1"/>
          </p:cNvSpPr>
          <p:nvPr>
            <p:ph type="sldNum" sz="quarter" idx="12"/>
          </p:nvPr>
        </p:nvSpPr>
        <p:spPr/>
        <p:txBody>
          <a:bodyPr/>
          <a:lstStyle/>
          <a:p>
            <a:fld id="{09CBD851-6D9C-4BB4-BA16-01B2647274C0}" type="slidenum">
              <a:rPr lang="en-GB" smtClean="0"/>
              <a:t>42</a:t>
            </a:fld>
            <a:endParaRPr lang="en-GB"/>
          </a:p>
        </p:txBody>
      </p:sp>
    </p:spTree>
    <p:extLst>
      <p:ext uri="{BB962C8B-B14F-4D97-AF65-F5344CB8AC3E}">
        <p14:creationId xmlns:p14="http://schemas.microsoft.com/office/powerpoint/2010/main" val="235412672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FCC4B56-2C9D-4433-A4EB-886A755146C6}"/>
              </a:ext>
            </a:extLst>
          </p:cNvPr>
          <p:cNvSpPr>
            <a:spLocks noGrp="1"/>
          </p:cNvSpPr>
          <p:nvPr>
            <p:ph type="title"/>
          </p:nvPr>
        </p:nvSpPr>
        <p:spPr/>
        <p:txBody>
          <a:bodyPr/>
          <a:lstStyle/>
          <a:p>
            <a:pPr algn="ctr"/>
            <a:r>
              <a:rPr lang="cs-CZ" dirty="0"/>
              <a:t>ISVS –stav k listopadu 2015 – hlavní nedostatky</a:t>
            </a:r>
            <a:endParaRPr lang="en-GB" dirty="0"/>
          </a:p>
        </p:txBody>
      </p:sp>
      <p:sp>
        <p:nvSpPr>
          <p:cNvPr id="3" name="Zástupný symbol pro obsah 2">
            <a:extLst>
              <a:ext uri="{FF2B5EF4-FFF2-40B4-BE49-F238E27FC236}">
                <a16:creationId xmlns:a16="http://schemas.microsoft.com/office/drawing/2014/main" id="{EEA1E779-586E-43F3-97BC-16C205040E82}"/>
              </a:ext>
            </a:extLst>
          </p:cNvPr>
          <p:cNvSpPr>
            <a:spLocks noGrp="1"/>
          </p:cNvSpPr>
          <p:nvPr>
            <p:ph idx="1"/>
          </p:nvPr>
        </p:nvSpPr>
        <p:spPr>
          <a:xfrm>
            <a:off x="838200" y="1690688"/>
            <a:ext cx="10515600" cy="4781300"/>
          </a:xfrm>
        </p:spPr>
        <p:txBody>
          <a:bodyPr>
            <a:normAutofit lnSpcReduction="10000"/>
          </a:bodyPr>
          <a:lstStyle/>
          <a:p>
            <a:pPr lvl="1"/>
            <a:r>
              <a:rPr lang="cs-CZ" sz="2800" dirty="0"/>
              <a:t>Není shoda na koncepci rozvoje veřejné správy a na koncepci ICT</a:t>
            </a:r>
          </a:p>
          <a:p>
            <a:pPr lvl="1"/>
            <a:r>
              <a:rPr lang="cs-CZ" sz="2800" dirty="0"/>
              <a:t>Chybí potřebné kompetence pro řízení ICT veřejné správy</a:t>
            </a:r>
          </a:p>
          <a:p>
            <a:pPr lvl="1"/>
            <a:r>
              <a:rPr lang="cs-CZ" sz="2800" dirty="0"/>
              <a:t>N</a:t>
            </a:r>
            <a:r>
              <a:rPr lang="en-GB" sz="2800" dirty="0" err="1"/>
              <a:t>eexistuje</a:t>
            </a:r>
            <a:r>
              <a:rPr lang="en-GB" sz="2800" dirty="0"/>
              <a:t> </a:t>
            </a:r>
            <a:r>
              <a:rPr lang="en-GB" sz="2800" dirty="0" err="1"/>
              <a:t>centrální</a:t>
            </a:r>
            <a:r>
              <a:rPr lang="en-GB" sz="2800" dirty="0"/>
              <a:t> </a:t>
            </a:r>
            <a:r>
              <a:rPr lang="en-GB" sz="2800" dirty="0" err="1"/>
              <a:t>orgán</a:t>
            </a:r>
            <a:r>
              <a:rPr lang="en-GB" sz="2800" dirty="0"/>
              <a:t> s </a:t>
            </a:r>
            <a:r>
              <a:rPr lang="en-GB" sz="2800" dirty="0" err="1"/>
              <a:t>pravomocemi</a:t>
            </a:r>
            <a:r>
              <a:rPr lang="en-GB" sz="2800" dirty="0"/>
              <a:t> </a:t>
            </a:r>
            <a:r>
              <a:rPr lang="en-GB" sz="2800" dirty="0" err="1"/>
              <a:t>standardizace</a:t>
            </a:r>
            <a:r>
              <a:rPr lang="en-GB" sz="2800" dirty="0"/>
              <a:t> a </a:t>
            </a:r>
            <a:r>
              <a:rPr lang="en-GB" sz="2800" dirty="0" err="1"/>
              <a:t>řízení</a:t>
            </a:r>
            <a:r>
              <a:rPr lang="en-GB" sz="2800" dirty="0"/>
              <a:t> </a:t>
            </a:r>
            <a:r>
              <a:rPr lang="en-GB" sz="2800" dirty="0" err="1"/>
              <a:t>rozvoje</a:t>
            </a:r>
            <a:r>
              <a:rPr lang="en-GB" sz="2800" dirty="0"/>
              <a:t> ICT </a:t>
            </a:r>
            <a:r>
              <a:rPr lang="en-GB" sz="2800" dirty="0" err="1"/>
              <a:t>ve</a:t>
            </a:r>
            <a:r>
              <a:rPr lang="en-GB" sz="2800" dirty="0"/>
              <a:t> </a:t>
            </a:r>
            <a:r>
              <a:rPr lang="en-GB" sz="2800" dirty="0" err="1"/>
              <a:t>veřejné</a:t>
            </a:r>
            <a:r>
              <a:rPr lang="en-GB" sz="2800" dirty="0"/>
              <a:t> </a:t>
            </a:r>
            <a:r>
              <a:rPr lang="en-GB" sz="2800" dirty="0" err="1"/>
              <a:t>správě</a:t>
            </a:r>
            <a:endParaRPr lang="cs-CZ" sz="2800" dirty="0"/>
          </a:p>
          <a:p>
            <a:pPr lvl="1"/>
            <a:r>
              <a:rPr lang="cs-CZ" sz="2800" dirty="0"/>
              <a:t>N</a:t>
            </a:r>
            <a:r>
              <a:rPr lang="en-GB" sz="2800" dirty="0" err="1"/>
              <a:t>erozlišuje</a:t>
            </a:r>
            <a:r>
              <a:rPr lang="en-GB" sz="2800" dirty="0"/>
              <a:t> </a:t>
            </a:r>
            <a:r>
              <a:rPr lang="cs-CZ" sz="2800" dirty="0"/>
              <a:t>se </a:t>
            </a:r>
            <a:r>
              <a:rPr lang="en-GB" sz="2800" dirty="0" err="1"/>
              <a:t>zodpovědnost</a:t>
            </a:r>
            <a:r>
              <a:rPr lang="en-GB" sz="2800" dirty="0"/>
              <a:t> OVM </a:t>
            </a:r>
            <a:r>
              <a:rPr lang="en-GB" sz="2800" dirty="0" err="1"/>
              <a:t>za</a:t>
            </a:r>
            <a:r>
              <a:rPr lang="en-GB" sz="2800" dirty="0"/>
              <a:t> </a:t>
            </a:r>
            <a:r>
              <a:rPr lang="en-GB" sz="2800" dirty="0" err="1"/>
              <a:t>funkcionalitu</a:t>
            </a:r>
            <a:r>
              <a:rPr lang="en-GB" sz="2800" dirty="0"/>
              <a:t> </a:t>
            </a:r>
            <a:r>
              <a:rPr lang="en-GB" sz="2800" dirty="0" err="1"/>
              <a:t>jím</a:t>
            </a:r>
            <a:r>
              <a:rPr lang="en-GB" sz="2800" dirty="0"/>
              <a:t> </a:t>
            </a:r>
            <a:r>
              <a:rPr lang="en-GB" sz="2800" dirty="0" err="1"/>
              <a:t>využívaných</a:t>
            </a:r>
            <a:r>
              <a:rPr lang="en-GB" sz="2800" dirty="0"/>
              <a:t> </a:t>
            </a:r>
            <a:r>
              <a:rPr lang="en-GB" sz="2800" dirty="0" err="1"/>
              <a:t>informačních</a:t>
            </a:r>
            <a:r>
              <a:rPr lang="en-GB" sz="2800" dirty="0"/>
              <a:t> </a:t>
            </a:r>
            <a:r>
              <a:rPr lang="en-GB" sz="2800" dirty="0" err="1"/>
              <a:t>systémů</a:t>
            </a:r>
            <a:r>
              <a:rPr lang="en-GB" sz="2800" dirty="0"/>
              <a:t> a </a:t>
            </a:r>
            <a:r>
              <a:rPr lang="en-GB" sz="2800" dirty="0" err="1"/>
              <a:t>souvisejících</a:t>
            </a:r>
            <a:r>
              <a:rPr lang="en-GB" sz="2800" dirty="0"/>
              <a:t> </a:t>
            </a:r>
            <a:r>
              <a:rPr lang="en-GB" sz="2800" dirty="0" err="1"/>
              <a:t>dat</a:t>
            </a:r>
            <a:r>
              <a:rPr lang="en-GB" sz="2800" dirty="0"/>
              <a:t> (</a:t>
            </a:r>
            <a:r>
              <a:rPr lang="en-GB" sz="2800" dirty="0" err="1"/>
              <a:t>věcná</a:t>
            </a:r>
            <a:r>
              <a:rPr lang="en-GB" sz="2800" dirty="0"/>
              <a:t> </a:t>
            </a:r>
            <a:r>
              <a:rPr lang="en-GB" sz="2800" dirty="0" err="1"/>
              <a:t>kompetence</a:t>
            </a:r>
            <a:r>
              <a:rPr lang="en-GB" sz="2800" dirty="0"/>
              <a:t>) od </a:t>
            </a:r>
            <a:r>
              <a:rPr lang="en-GB" sz="2800" dirty="0" err="1"/>
              <a:t>zodpovědnosti</a:t>
            </a:r>
            <a:r>
              <a:rPr lang="en-GB" sz="2800" dirty="0"/>
              <a:t> </a:t>
            </a:r>
            <a:r>
              <a:rPr lang="en-GB" sz="2800" dirty="0" err="1"/>
              <a:t>za</a:t>
            </a:r>
            <a:r>
              <a:rPr lang="en-GB" sz="2800" dirty="0"/>
              <a:t> </a:t>
            </a:r>
            <a:r>
              <a:rPr lang="en-GB" sz="2800" dirty="0" err="1"/>
              <a:t>výběr</a:t>
            </a:r>
            <a:r>
              <a:rPr lang="en-GB" sz="2800" dirty="0"/>
              <a:t> a </a:t>
            </a:r>
            <a:r>
              <a:rPr lang="en-GB" sz="2800" dirty="0" err="1"/>
              <a:t>provoz</a:t>
            </a:r>
            <a:r>
              <a:rPr lang="en-GB" sz="2800" dirty="0"/>
              <a:t> </a:t>
            </a:r>
            <a:r>
              <a:rPr lang="en-GB" sz="2800" dirty="0" err="1"/>
              <a:t>aplikace</a:t>
            </a:r>
            <a:r>
              <a:rPr lang="en-GB" sz="2800" dirty="0"/>
              <a:t> a </a:t>
            </a:r>
            <a:r>
              <a:rPr lang="en-GB" sz="2800" dirty="0" err="1"/>
              <a:t>infrastruktury</a:t>
            </a:r>
            <a:r>
              <a:rPr lang="en-GB" sz="2800" dirty="0"/>
              <a:t>, </a:t>
            </a:r>
            <a:r>
              <a:rPr lang="en-GB" sz="2800" dirty="0" err="1"/>
              <a:t>kterými</a:t>
            </a:r>
            <a:r>
              <a:rPr lang="en-GB" sz="2800" dirty="0"/>
              <a:t> se </a:t>
            </a:r>
            <a:r>
              <a:rPr lang="en-GB" sz="2800" dirty="0" err="1"/>
              <a:t>požadovaná</a:t>
            </a:r>
            <a:r>
              <a:rPr lang="en-GB" sz="2800" dirty="0"/>
              <a:t> </a:t>
            </a:r>
            <a:r>
              <a:rPr lang="en-GB" sz="2800" dirty="0" err="1"/>
              <a:t>funkcionalita</a:t>
            </a:r>
            <a:r>
              <a:rPr lang="en-GB" sz="2800" dirty="0"/>
              <a:t> </a:t>
            </a:r>
            <a:r>
              <a:rPr lang="en-GB" sz="2800" dirty="0" err="1"/>
              <a:t>zajišťuje</a:t>
            </a:r>
            <a:r>
              <a:rPr lang="en-GB" sz="2800" dirty="0"/>
              <a:t> a data </a:t>
            </a:r>
            <a:r>
              <a:rPr lang="en-GB" sz="2800" dirty="0" err="1"/>
              <a:t>zpracovávají</a:t>
            </a:r>
            <a:r>
              <a:rPr lang="en-GB" sz="2800" dirty="0"/>
              <a:t> (</a:t>
            </a:r>
            <a:r>
              <a:rPr lang="en-GB" sz="2800" dirty="0" err="1"/>
              <a:t>technická</a:t>
            </a:r>
            <a:r>
              <a:rPr lang="en-GB" sz="2800" dirty="0"/>
              <a:t> </a:t>
            </a:r>
            <a:r>
              <a:rPr lang="en-GB" sz="2800" dirty="0" err="1"/>
              <a:t>kompetence</a:t>
            </a:r>
            <a:r>
              <a:rPr lang="en-GB" sz="2800" dirty="0"/>
              <a:t>)</a:t>
            </a:r>
            <a:endParaRPr lang="cs-CZ" sz="2800" dirty="0"/>
          </a:p>
          <a:p>
            <a:pPr lvl="2"/>
            <a:r>
              <a:rPr lang="en-GB" sz="2400" dirty="0" err="1"/>
              <a:t>aplikace</a:t>
            </a:r>
            <a:r>
              <a:rPr lang="en-GB" sz="2400" dirty="0"/>
              <a:t> se </a:t>
            </a:r>
            <a:r>
              <a:rPr lang="en-GB" sz="2400" dirty="0" err="1"/>
              <a:t>stejnou</a:t>
            </a:r>
            <a:r>
              <a:rPr lang="en-GB" sz="2400" dirty="0"/>
              <a:t> </a:t>
            </a:r>
            <a:r>
              <a:rPr lang="en-GB" sz="2400" dirty="0" err="1"/>
              <a:t>funkcionalitou</a:t>
            </a:r>
            <a:r>
              <a:rPr lang="en-GB" sz="2400" dirty="0"/>
              <a:t> (</a:t>
            </a:r>
            <a:r>
              <a:rPr lang="en-GB" sz="2400" dirty="0" err="1"/>
              <a:t>účetnictví</a:t>
            </a:r>
            <a:r>
              <a:rPr lang="en-GB" sz="2400" dirty="0"/>
              <a:t>, HR, </a:t>
            </a:r>
            <a:r>
              <a:rPr lang="en-GB" sz="2400" dirty="0" err="1"/>
              <a:t>spisová</a:t>
            </a:r>
            <a:r>
              <a:rPr lang="en-GB" sz="2400" dirty="0"/>
              <a:t> </a:t>
            </a:r>
            <a:r>
              <a:rPr lang="en-GB" sz="2400" dirty="0" err="1"/>
              <a:t>služba</a:t>
            </a:r>
            <a:r>
              <a:rPr lang="en-GB" sz="2400" dirty="0"/>
              <a:t>, e-mail, </a:t>
            </a:r>
            <a:r>
              <a:rPr lang="en-GB" sz="2400" dirty="0" err="1"/>
              <a:t>kancelářské</a:t>
            </a:r>
            <a:r>
              <a:rPr lang="en-GB" sz="2400" dirty="0"/>
              <a:t> </a:t>
            </a:r>
            <a:r>
              <a:rPr lang="en-GB" sz="2400" dirty="0" err="1"/>
              <a:t>aplikace</a:t>
            </a:r>
            <a:r>
              <a:rPr lang="en-GB" sz="2400" dirty="0"/>
              <a:t> </a:t>
            </a:r>
            <a:r>
              <a:rPr lang="en-GB" sz="2400" dirty="0" err="1"/>
              <a:t>atd</a:t>
            </a:r>
            <a:r>
              <a:rPr lang="en-GB" sz="2400" dirty="0"/>
              <a:t>.) a </a:t>
            </a:r>
            <a:r>
              <a:rPr lang="en-GB" sz="2400" dirty="0" err="1"/>
              <a:t>jejich</a:t>
            </a:r>
            <a:r>
              <a:rPr lang="en-GB" sz="2400" dirty="0"/>
              <a:t> </a:t>
            </a:r>
            <a:r>
              <a:rPr lang="en-GB" sz="2400" dirty="0" err="1"/>
              <a:t>technologická</a:t>
            </a:r>
            <a:r>
              <a:rPr lang="en-GB" sz="2400" dirty="0"/>
              <a:t> </a:t>
            </a:r>
            <a:r>
              <a:rPr lang="en-GB" sz="2400" dirty="0" err="1"/>
              <a:t>infrastruktura</a:t>
            </a:r>
            <a:r>
              <a:rPr lang="en-GB" sz="2400" dirty="0"/>
              <a:t> (servery, </a:t>
            </a:r>
            <a:r>
              <a:rPr lang="en-GB" sz="2400" dirty="0" err="1"/>
              <a:t>operační</a:t>
            </a:r>
            <a:r>
              <a:rPr lang="en-GB" sz="2400" dirty="0"/>
              <a:t> </a:t>
            </a:r>
            <a:r>
              <a:rPr lang="en-GB" sz="2400" dirty="0" err="1"/>
              <a:t>systémy</a:t>
            </a:r>
            <a:r>
              <a:rPr lang="en-GB" sz="2400" dirty="0"/>
              <a:t>, </a:t>
            </a:r>
            <a:r>
              <a:rPr lang="en-GB" sz="2400" dirty="0" err="1"/>
              <a:t>databázové</a:t>
            </a:r>
            <a:r>
              <a:rPr lang="en-GB" sz="2400" dirty="0"/>
              <a:t> </a:t>
            </a:r>
            <a:r>
              <a:rPr lang="en-GB" sz="2400" dirty="0" err="1"/>
              <a:t>systémy</a:t>
            </a:r>
            <a:r>
              <a:rPr lang="en-GB" sz="2400" dirty="0"/>
              <a:t> </a:t>
            </a:r>
            <a:r>
              <a:rPr lang="en-GB" sz="2400" dirty="0" err="1"/>
              <a:t>atd</a:t>
            </a:r>
            <a:r>
              <a:rPr lang="en-GB" sz="2400" dirty="0"/>
              <a:t>.) </a:t>
            </a:r>
            <a:r>
              <a:rPr lang="en-GB" sz="2400" dirty="0" err="1"/>
              <a:t>jsou</a:t>
            </a:r>
            <a:r>
              <a:rPr lang="en-GB" sz="2400" dirty="0"/>
              <a:t> </a:t>
            </a:r>
            <a:r>
              <a:rPr lang="en-GB" sz="2400" dirty="0" err="1"/>
              <a:t>jednotlivými</a:t>
            </a:r>
            <a:r>
              <a:rPr lang="en-GB" sz="2400" dirty="0"/>
              <a:t> OVM </a:t>
            </a:r>
            <a:r>
              <a:rPr lang="en-GB" sz="2400" dirty="0" err="1"/>
              <a:t>nakupovány</a:t>
            </a:r>
            <a:r>
              <a:rPr lang="en-GB" sz="2400" dirty="0"/>
              <a:t> a </a:t>
            </a:r>
            <a:r>
              <a:rPr lang="en-GB" sz="2400" dirty="0" err="1"/>
              <a:t>provozovány</a:t>
            </a:r>
            <a:r>
              <a:rPr lang="en-GB" sz="2400" dirty="0"/>
              <a:t> </a:t>
            </a:r>
            <a:r>
              <a:rPr lang="en-GB" sz="2400" dirty="0" err="1"/>
              <a:t>multiplicitně</a:t>
            </a:r>
            <a:r>
              <a:rPr lang="en-GB" sz="2400" dirty="0"/>
              <a:t>, </a:t>
            </a:r>
            <a:r>
              <a:rPr lang="en-GB" sz="2400" dirty="0" err="1"/>
              <a:t>izolovaně</a:t>
            </a:r>
            <a:r>
              <a:rPr lang="en-GB" sz="2400" dirty="0"/>
              <a:t> a </a:t>
            </a:r>
            <a:r>
              <a:rPr lang="en-GB" sz="2400" dirty="0" err="1"/>
              <a:t>nezávisle</a:t>
            </a:r>
            <a:r>
              <a:rPr lang="en-GB" sz="2400" dirty="0"/>
              <a:t> </a:t>
            </a:r>
            <a:r>
              <a:rPr lang="en-GB" sz="2400" dirty="0" err="1"/>
              <a:t>na</a:t>
            </a:r>
            <a:r>
              <a:rPr lang="en-GB" sz="2400" dirty="0"/>
              <a:t> </a:t>
            </a:r>
            <a:r>
              <a:rPr lang="en-GB" sz="2400" dirty="0" err="1"/>
              <a:t>sobě</a:t>
            </a:r>
            <a:r>
              <a:rPr lang="en-GB" sz="2400" dirty="0"/>
              <a:t> </a:t>
            </a:r>
          </a:p>
        </p:txBody>
      </p:sp>
      <p:sp>
        <p:nvSpPr>
          <p:cNvPr id="4" name="Zástupný symbol pro číslo snímku 3">
            <a:extLst>
              <a:ext uri="{FF2B5EF4-FFF2-40B4-BE49-F238E27FC236}">
                <a16:creationId xmlns:a16="http://schemas.microsoft.com/office/drawing/2014/main" id="{E41A1560-06F9-4C9D-B5E2-29A0A49C1B11}"/>
              </a:ext>
            </a:extLst>
          </p:cNvPr>
          <p:cNvSpPr>
            <a:spLocks noGrp="1"/>
          </p:cNvSpPr>
          <p:nvPr>
            <p:ph type="sldNum" sz="quarter" idx="12"/>
          </p:nvPr>
        </p:nvSpPr>
        <p:spPr/>
        <p:txBody>
          <a:bodyPr/>
          <a:lstStyle/>
          <a:p>
            <a:fld id="{09CBD851-6D9C-4BB4-BA16-01B2647274C0}" type="slidenum">
              <a:rPr lang="en-GB" smtClean="0"/>
              <a:t>43</a:t>
            </a:fld>
            <a:endParaRPr lang="en-GB"/>
          </a:p>
        </p:txBody>
      </p:sp>
    </p:spTree>
    <p:extLst>
      <p:ext uri="{BB962C8B-B14F-4D97-AF65-F5344CB8AC3E}">
        <p14:creationId xmlns:p14="http://schemas.microsoft.com/office/powerpoint/2010/main" val="404402952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FCC4B56-2C9D-4433-A4EB-886A755146C6}"/>
              </a:ext>
            </a:extLst>
          </p:cNvPr>
          <p:cNvSpPr>
            <a:spLocks noGrp="1"/>
          </p:cNvSpPr>
          <p:nvPr>
            <p:ph type="title"/>
          </p:nvPr>
        </p:nvSpPr>
        <p:spPr/>
        <p:txBody>
          <a:bodyPr/>
          <a:lstStyle/>
          <a:p>
            <a:pPr algn="ctr"/>
            <a:r>
              <a:rPr lang="cs-CZ" dirty="0"/>
              <a:t>ISVS –stav k listopadu 2015 – hlavní nedostatky</a:t>
            </a:r>
            <a:endParaRPr lang="en-GB" dirty="0"/>
          </a:p>
        </p:txBody>
      </p:sp>
      <p:sp>
        <p:nvSpPr>
          <p:cNvPr id="3" name="Zástupný symbol pro obsah 2">
            <a:extLst>
              <a:ext uri="{FF2B5EF4-FFF2-40B4-BE49-F238E27FC236}">
                <a16:creationId xmlns:a16="http://schemas.microsoft.com/office/drawing/2014/main" id="{EEA1E779-586E-43F3-97BC-16C205040E82}"/>
              </a:ext>
            </a:extLst>
          </p:cNvPr>
          <p:cNvSpPr>
            <a:spLocks noGrp="1"/>
          </p:cNvSpPr>
          <p:nvPr>
            <p:ph idx="1"/>
          </p:nvPr>
        </p:nvSpPr>
        <p:spPr>
          <a:xfrm>
            <a:off x="838200" y="1690688"/>
            <a:ext cx="10515600" cy="4781300"/>
          </a:xfrm>
        </p:spPr>
        <p:txBody>
          <a:bodyPr>
            <a:normAutofit/>
          </a:bodyPr>
          <a:lstStyle/>
          <a:p>
            <a:pPr lvl="1"/>
            <a:r>
              <a:rPr lang="cs-CZ" sz="3200" dirty="0"/>
              <a:t>N</a:t>
            </a:r>
            <a:r>
              <a:rPr lang="en-GB" sz="3200" dirty="0" err="1"/>
              <a:t>eexistují</a:t>
            </a:r>
            <a:r>
              <a:rPr lang="en-GB" sz="3200" dirty="0"/>
              <a:t> </a:t>
            </a:r>
            <a:r>
              <a:rPr lang="en-GB" sz="3200" dirty="0" err="1"/>
              <a:t>jednotná</a:t>
            </a:r>
            <a:r>
              <a:rPr lang="en-GB" sz="3200" dirty="0"/>
              <a:t> </a:t>
            </a:r>
            <a:r>
              <a:rPr lang="en-GB" sz="3200" dirty="0" err="1"/>
              <a:t>pravidla</a:t>
            </a:r>
            <a:r>
              <a:rPr lang="en-GB" sz="3200" dirty="0"/>
              <a:t> pro </a:t>
            </a:r>
            <a:r>
              <a:rPr lang="en-GB" sz="3200" dirty="0" err="1"/>
              <a:t>schvalování</a:t>
            </a:r>
            <a:r>
              <a:rPr lang="en-GB" sz="3200" dirty="0"/>
              <a:t> </a:t>
            </a:r>
            <a:r>
              <a:rPr lang="en-GB" sz="3200" dirty="0" err="1"/>
              <a:t>investičních</a:t>
            </a:r>
            <a:r>
              <a:rPr lang="en-GB" sz="3200" dirty="0"/>
              <a:t> </a:t>
            </a:r>
            <a:r>
              <a:rPr lang="en-GB" sz="3200" dirty="0" err="1"/>
              <a:t>záměrů</a:t>
            </a:r>
            <a:r>
              <a:rPr lang="en-GB" sz="3200" dirty="0"/>
              <a:t> a </a:t>
            </a:r>
            <a:r>
              <a:rPr lang="en-GB" sz="3200" dirty="0" err="1"/>
              <a:t>pravidla</a:t>
            </a:r>
            <a:r>
              <a:rPr lang="en-GB" sz="3200" dirty="0"/>
              <a:t> </a:t>
            </a:r>
            <a:r>
              <a:rPr lang="en-GB" sz="3200" dirty="0" err="1"/>
              <a:t>nákupu</a:t>
            </a:r>
            <a:r>
              <a:rPr lang="en-GB" sz="3200" dirty="0"/>
              <a:t> </a:t>
            </a:r>
            <a:r>
              <a:rPr lang="en-GB" sz="3200" dirty="0" err="1"/>
              <a:t>produktů</a:t>
            </a:r>
            <a:r>
              <a:rPr lang="en-GB" sz="3200" dirty="0"/>
              <a:t> a </a:t>
            </a:r>
            <a:r>
              <a:rPr lang="en-GB" sz="3200" dirty="0" err="1"/>
              <a:t>služeb</a:t>
            </a:r>
            <a:r>
              <a:rPr lang="en-GB" sz="3200" dirty="0"/>
              <a:t> v </a:t>
            </a:r>
            <a:r>
              <a:rPr lang="en-GB" sz="3200" dirty="0" err="1"/>
              <a:t>oblasti</a:t>
            </a:r>
            <a:r>
              <a:rPr lang="en-GB" sz="3200" dirty="0"/>
              <a:t> ICT</a:t>
            </a:r>
            <a:endParaRPr lang="cs-CZ" sz="3200" dirty="0"/>
          </a:p>
          <a:p>
            <a:pPr lvl="1"/>
            <a:r>
              <a:rPr lang="cs-CZ" sz="3200" dirty="0"/>
              <a:t>I</a:t>
            </a:r>
            <a:r>
              <a:rPr lang="en-GB" sz="3200" dirty="0" err="1"/>
              <a:t>nformační</a:t>
            </a:r>
            <a:r>
              <a:rPr lang="en-GB" sz="3200" dirty="0"/>
              <a:t> </a:t>
            </a:r>
            <a:r>
              <a:rPr lang="en-GB" sz="3200" dirty="0" err="1"/>
              <a:t>systémy</a:t>
            </a:r>
            <a:r>
              <a:rPr lang="en-GB" sz="3200" dirty="0"/>
              <a:t> </a:t>
            </a:r>
            <a:r>
              <a:rPr lang="en-GB" sz="3200" dirty="0" err="1"/>
              <a:t>úřadů</a:t>
            </a:r>
            <a:r>
              <a:rPr lang="en-GB" sz="3200" dirty="0"/>
              <a:t> </a:t>
            </a:r>
            <a:r>
              <a:rPr lang="en-GB" sz="3200" dirty="0" err="1"/>
              <a:t>nejsou</a:t>
            </a:r>
            <a:r>
              <a:rPr lang="en-GB" sz="3200" dirty="0"/>
              <a:t> </a:t>
            </a:r>
            <a:r>
              <a:rPr lang="en-GB" sz="3200" dirty="0" err="1"/>
              <a:t>dostatečně</a:t>
            </a:r>
            <a:r>
              <a:rPr lang="en-GB" sz="3200" dirty="0"/>
              <a:t> </a:t>
            </a:r>
            <a:r>
              <a:rPr lang="en-GB" sz="3200" dirty="0" err="1"/>
              <a:t>propojeny</a:t>
            </a:r>
            <a:r>
              <a:rPr lang="en-GB" sz="3200" dirty="0"/>
              <a:t> a data </a:t>
            </a:r>
            <a:r>
              <a:rPr lang="en-GB" sz="3200" dirty="0" err="1"/>
              <a:t>základních</a:t>
            </a:r>
            <a:r>
              <a:rPr lang="en-GB" sz="3200" dirty="0"/>
              <a:t> </a:t>
            </a:r>
            <a:r>
              <a:rPr lang="en-GB" sz="3200" dirty="0" err="1"/>
              <a:t>registrů</a:t>
            </a:r>
            <a:r>
              <a:rPr lang="en-GB" sz="3200" dirty="0"/>
              <a:t> </a:t>
            </a:r>
            <a:r>
              <a:rPr lang="en-GB" sz="3200" dirty="0" err="1"/>
              <a:t>nejsou</a:t>
            </a:r>
            <a:r>
              <a:rPr lang="en-GB" sz="3200" dirty="0"/>
              <a:t> </a:t>
            </a:r>
            <a:r>
              <a:rPr lang="en-GB" sz="3200" dirty="0" err="1"/>
              <a:t>některými</a:t>
            </a:r>
            <a:r>
              <a:rPr lang="en-GB" sz="3200" dirty="0"/>
              <a:t> IS </a:t>
            </a:r>
            <a:r>
              <a:rPr lang="en-GB" sz="3200" dirty="0" err="1"/>
              <a:t>státu</a:t>
            </a:r>
            <a:r>
              <a:rPr lang="en-GB" sz="3200" dirty="0"/>
              <a:t> </a:t>
            </a:r>
            <a:r>
              <a:rPr lang="en-GB" sz="3200" dirty="0" err="1"/>
              <a:t>důsledně</a:t>
            </a:r>
            <a:r>
              <a:rPr lang="en-GB" sz="3200" dirty="0"/>
              <a:t> </a:t>
            </a:r>
            <a:r>
              <a:rPr lang="en-GB" sz="3200" dirty="0" err="1"/>
              <a:t>využívány</a:t>
            </a:r>
            <a:endParaRPr lang="cs-CZ" sz="3200" dirty="0"/>
          </a:p>
          <a:p>
            <a:pPr lvl="1"/>
            <a:r>
              <a:rPr lang="cs-CZ" sz="3200" dirty="0"/>
              <a:t>Data informačních systémů se nedostatečně využívají pro řízení státu</a:t>
            </a:r>
          </a:p>
          <a:p>
            <a:pPr lvl="1"/>
            <a:r>
              <a:rPr lang="cs-CZ" sz="3200" dirty="0"/>
              <a:t>N</a:t>
            </a:r>
            <a:r>
              <a:rPr lang="en-GB" sz="3200" dirty="0" err="1"/>
              <a:t>ení</a:t>
            </a:r>
            <a:r>
              <a:rPr lang="en-GB" sz="3200" dirty="0"/>
              <a:t> </a:t>
            </a:r>
            <a:r>
              <a:rPr lang="en-GB" sz="3200" dirty="0" err="1"/>
              <a:t>využívána</a:t>
            </a:r>
            <a:r>
              <a:rPr lang="en-GB" sz="3200" dirty="0"/>
              <a:t> </a:t>
            </a:r>
            <a:r>
              <a:rPr lang="en-GB" sz="3200" dirty="0" err="1"/>
              <a:t>jednotná</a:t>
            </a:r>
            <a:r>
              <a:rPr lang="en-GB" sz="3200" dirty="0"/>
              <a:t> </a:t>
            </a:r>
            <a:r>
              <a:rPr lang="en-GB" sz="3200" dirty="0" err="1"/>
              <a:t>identifikace</a:t>
            </a:r>
            <a:r>
              <a:rPr lang="en-GB" sz="3200" dirty="0"/>
              <a:t> a </a:t>
            </a:r>
            <a:r>
              <a:rPr lang="en-GB" sz="3200" dirty="0" err="1"/>
              <a:t>autentizace</a:t>
            </a:r>
            <a:r>
              <a:rPr lang="en-GB" sz="3200" dirty="0"/>
              <a:t> </a:t>
            </a:r>
            <a:r>
              <a:rPr lang="en-GB" sz="3200" dirty="0" err="1"/>
              <a:t>osob</a:t>
            </a:r>
            <a:r>
              <a:rPr lang="en-GB" sz="3200" dirty="0"/>
              <a:t> </a:t>
            </a:r>
            <a:endParaRPr lang="cs-CZ" sz="3200" dirty="0"/>
          </a:p>
          <a:p>
            <a:pPr lvl="1"/>
            <a:r>
              <a:rPr lang="cs-CZ" sz="3200" dirty="0"/>
              <a:t>O</a:t>
            </a:r>
            <a:r>
              <a:rPr lang="en-GB" sz="3200" dirty="0" err="1"/>
              <a:t>tevřeného</a:t>
            </a:r>
            <a:r>
              <a:rPr lang="en-GB" sz="3200" dirty="0"/>
              <a:t> </a:t>
            </a:r>
            <a:r>
              <a:rPr lang="en-GB" sz="3200" dirty="0" err="1"/>
              <a:t>vládnutí</a:t>
            </a:r>
            <a:r>
              <a:rPr lang="en-GB" sz="3200" dirty="0"/>
              <a:t> a </a:t>
            </a:r>
            <a:r>
              <a:rPr lang="en-GB" sz="3200" dirty="0" err="1"/>
              <a:t>otevřených</a:t>
            </a:r>
            <a:r>
              <a:rPr lang="en-GB" sz="3200" dirty="0"/>
              <a:t> </a:t>
            </a:r>
            <a:r>
              <a:rPr lang="en-GB" sz="3200" dirty="0" err="1"/>
              <a:t>dat</a:t>
            </a:r>
            <a:r>
              <a:rPr lang="en-GB" sz="3200" dirty="0"/>
              <a:t> </a:t>
            </a:r>
            <a:r>
              <a:rPr lang="en-GB" sz="3200" dirty="0" err="1"/>
              <a:t>jsou</a:t>
            </a:r>
            <a:r>
              <a:rPr lang="en-GB" sz="3200" dirty="0"/>
              <a:t> </a:t>
            </a:r>
            <a:r>
              <a:rPr lang="en-GB" sz="3200" dirty="0" err="1"/>
              <a:t>zatím</a:t>
            </a:r>
            <a:r>
              <a:rPr lang="en-GB" sz="3200" dirty="0"/>
              <a:t> </a:t>
            </a:r>
            <a:r>
              <a:rPr lang="en-GB" sz="3200" dirty="0" err="1"/>
              <a:t>využívány</a:t>
            </a:r>
            <a:r>
              <a:rPr lang="en-GB" sz="3200" dirty="0"/>
              <a:t> </a:t>
            </a:r>
            <a:r>
              <a:rPr lang="en-GB" sz="3200" dirty="0" err="1"/>
              <a:t>velmi</a:t>
            </a:r>
            <a:r>
              <a:rPr lang="en-GB" sz="3200" dirty="0"/>
              <a:t> </a:t>
            </a:r>
            <a:r>
              <a:rPr lang="en-GB" sz="3200" dirty="0" err="1"/>
              <a:t>omezeně</a:t>
            </a:r>
            <a:endParaRPr lang="cs-CZ" sz="3200" dirty="0"/>
          </a:p>
        </p:txBody>
      </p:sp>
      <p:sp>
        <p:nvSpPr>
          <p:cNvPr id="4" name="Zástupný symbol pro číslo snímku 3">
            <a:extLst>
              <a:ext uri="{FF2B5EF4-FFF2-40B4-BE49-F238E27FC236}">
                <a16:creationId xmlns:a16="http://schemas.microsoft.com/office/drawing/2014/main" id="{9968399F-FCA3-4D23-8627-B87007B419AE}"/>
              </a:ext>
            </a:extLst>
          </p:cNvPr>
          <p:cNvSpPr>
            <a:spLocks noGrp="1"/>
          </p:cNvSpPr>
          <p:nvPr>
            <p:ph type="sldNum" sz="quarter" idx="12"/>
          </p:nvPr>
        </p:nvSpPr>
        <p:spPr/>
        <p:txBody>
          <a:bodyPr/>
          <a:lstStyle/>
          <a:p>
            <a:fld id="{09CBD851-6D9C-4BB4-BA16-01B2647274C0}" type="slidenum">
              <a:rPr lang="en-GB" smtClean="0"/>
              <a:t>44</a:t>
            </a:fld>
            <a:endParaRPr lang="en-GB"/>
          </a:p>
        </p:txBody>
      </p:sp>
    </p:spTree>
    <p:extLst>
      <p:ext uri="{BB962C8B-B14F-4D97-AF65-F5344CB8AC3E}">
        <p14:creationId xmlns:p14="http://schemas.microsoft.com/office/powerpoint/2010/main" val="370546894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25566FD-5E27-49D2-9B3D-0DA1E0ED5EFB}"/>
              </a:ext>
            </a:extLst>
          </p:cNvPr>
          <p:cNvSpPr>
            <a:spLocks noGrp="1"/>
          </p:cNvSpPr>
          <p:nvPr>
            <p:ph type="title"/>
          </p:nvPr>
        </p:nvSpPr>
        <p:spPr>
          <a:xfrm>
            <a:off x="838200" y="465222"/>
            <a:ext cx="10515600" cy="2460708"/>
          </a:xfrm>
        </p:spPr>
        <p:txBody>
          <a:bodyPr>
            <a:normAutofit/>
          </a:bodyPr>
          <a:lstStyle/>
          <a:p>
            <a:pPr algn="ctr"/>
            <a:r>
              <a:rPr lang="cs-CZ" dirty="0"/>
              <a:t>Usnesení vlády č. 889/2015, k dalšímu rozvoji informačních a komunikačních technologií </a:t>
            </a:r>
            <a:br>
              <a:rPr lang="cs-CZ" dirty="0"/>
            </a:br>
            <a:r>
              <a:rPr lang="cs-CZ" dirty="0"/>
              <a:t>služeb veřejné správy</a:t>
            </a:r>
            <a:endParaRPr lang="en-GB" dirty="0"/>
          </a:p>
        </p:txBody>
      </p:sp>
      <p:sp>
        <p:nvSpPr>
          <p:cNvPr id="3" name="Zástupný symbol pro obsah 2">
            <a:extLst>
              <a:ext uri="{FF2B5EF4-FFF2-40B4-BE49-F238E27FC236}">
                <a16:creationId xmlns:a16="http://schemas.microsoft.com/office/drawing/2014/main" id="{91FC14E3-EF4A-493E-9D6A-BEF28746530B}"/>
              </a:ext>
            </a:extLst>
          </p:cNvPr>
          <p:cNvSpPr>
            <a:spLocks noGrp="1"/>
          </p:cNvSpPr>
          <p:nvPr>
            <p:ph idx="1"/>
          </p:nvPr>
        </p:nvSpPr>
        <p:spPr>
          <a:xfrm>
            <a:off x="838200" y="2759241"/>
            <a:ext cx="10515600" cy="3417721"/>
          </a:xfrm>
        </p:spPr>
        <p:txBody>
          <a:bodyPr/>
          <a:lstStyle/>
          <a:p>
            <a:r>
              <a:rPr lang="cs-CZ" dirty="0"/>
              <a:t>3 přílohy:</a:t>
            </a:r>
          </a:p>
          <a:p>
            <a:pPr lvl="1"/>
            <a:r>
              <a:rPr lang="cs-CZ" dirty="0"/>
              <a:t>Strategie rozvoje ICT služeb veřejné správy a její opatření na zefektivnění ICT služeb</a:t>
            </a:r>
          </a:p>
          <a:p>
            <a:pPr lvl="1"/>
            <a:r>
              <a:rPr lang="en-GB" dirty="0" err="1"/>
              <a:t>Základní</a:t>
            </a:r>
            <a:r>
              <a:rPr lang="en-GB" dirty="0"/>
              <a:t> </a:t>
            </a:r>
            <a:r>
              <a:rPr lang="en-GB" dirty="0" err="1"/>
              <a:t>zásady</a:t>
            </a:r>
            <a:r>
              <a:rPr lang="en-GB" dirty="0"/>
              <a:t> </a:t>
            </a:r>
            <a:r>
              <a:rPr lang="en-GB" dirty="0" err="1"/>
              <a:t>postupu</a:t>
            </a:r>
            <a:r>
              <a:rPr lang="en-GB" dirty="0"/>
              <a:t> </a:t>
            </a:r>
            <a:r>
              <a:rPr lang="en-GB" dirty="0" err="1"/>
              <a:t>při</a:t>
            </a:r>
            <a:r>
              <a:rPr lang="en-GB" dirty="0"/>
              <a:t> </a:t>
            </a:r>
            <a:r>
              <a:rPr lang="en-GB" dirty="0" err="1"/>
              <a:t>čerpání</a:t>
            </a:r>
            <a:r>
              <a:rPr lang="en-GB" dirty="0"/>
              <a:t> </a:t>
            </a:r>
            <a:r>
              <a:rPr lang="en-GB" dirty="0" err="1"/>
              <a:t>finančních</a:t>
            </a:r>
            <a:r>
              <a:rPr lang="en-GB" dirty="0"/>
              <a:t> </a:t>
            </a:r>
            <a:r>
              <a:rPr lang="en-GB" dirty="0" err="1"/>
              <a:t>prostředků</a:t>
            </a:r>
            <a:r>
              <a:rPr lang="en-GB" dirty="0"/>
              <a:t> </a:t>
            </a:r>
            <a:r>
              <a:rPr lang="en-GB" dirty="0" err="1"/>
              <a:t>na</a:t>
            </a:r>
            <a:r>
              <a:rPr lang="en-GB" dirty="0"/>
              <a:t> </a:t>
            </a:r>
            <a:r>
              <a:rPr lang="en-GB" dirty="0" err="1"/>
              <a:t>výdaje</a:t>
            </a:r>
            <a:r>
              <a:rPr lang="en-GB" dirty="0"/>
              <a:t> </a:t>
            </a:r>
            <a:r>
              <a:rPr lang="en-GB" dirty="0" err="1"/>
              <a:t>související</a:t>
            </a:r>
            <a:r>
              <a:rPr lang="en-GB" dirty="0"/>
              <a:t> s </a:t>
            </a:r>
            <a:r>
              <a:rPr lang="en-GB" dirty="0" err="1"/>
              <a:t>informačními</a:t>
            </a:r>
            <a:r>
              <a:rPr lang="en-GB" dirty="0"/>
              <a:t> a </a:t>
            </a:r>
            <a:r>
              <a:rPr lang="en-GB" dirty="0" err="1"/>
              <a:t>komunikačními</a:t>
            </a:r>
            <a:r>
              <a:rPr lang="en-GB" dirty="0"/>
              <a:t> </a:t>
            </a:r>
            <a:r>
              <a:rPr lang="en-GB" dirty="0" err="1"/>
              <a:t>technologiemi</a:t>
            </a:r>
            <a:r>
              <a:rPr lang="en-GB" dirty="0"/>
              <a:t> s </a:t>
            </a:r>
            <a:r>
              <a:rPr lang="en-GB" dirty="0" err="1"/>
              <a:t>hodnotou</a:t>
            </a:r>
            <a:r>
              <a:rPr lang="en-GB" dirty="0"/>
              <a:t> </a:t>
            </a:r>
            <a:r>
              <a:rPr lang="en-GB" dirty="0" err="1"/>
              <a:t>více</a:t>
            </a:r>
            <a:r>
              <a:rPr lang="en-GB" dirty="0"/>
              <a:t> </a:t>
            </a:r>
            <a:r>
              <a:rPr lang="en-GB" dirty="0" err="1"/>
              <a:t>než</a:t>
            </a:r>
            <a:r>
              <a:rPr lang="en-GB" dirty="0"/>
              <a:t> 6 mil. </a:t>
            </a:r>
            <a:r>
              <a:rPr lang="en-GB" dirty="0" err="1"/>
              <a:t>Kč</a:t>
            </a:r>
            <a:r>
              <a:rPr lang="en-GB" dirty="0"/>
              <a:t> </a:t>
            </a:r>
            <a:r>
              <a:rPr lang="en-GB" dirty="0" err="1"/>
              <a:t>ročně</a:t>
            </a:r>
            <a:endParaRPr lang="cs-CZ" dirty="0"/>
          </a:p>
          <a:p>
            <a:pPr lvl="2"/>
            <a:r>
              <a:rPr lang="cs-CZ" dirty="0"/>
              <a:t>Výsledek – kontrola veřejných zakázek ze strany Ministerstva vnitra (OHA)</a:t>
            </a:r>
          </a:p>
          <a:p>
            <a:pPr lvl="2"/>
            <a:r>
              <a:rPr lang="cs-CZ" dirty="0"/>
              <a:t>Nově reflektováno novelou zákona v § 5 odst. 2 písm. b)</a:t>
            </a:r>
          </a:p>
          <a:p>
            <a:pPr lvl="1"/>
            <a:r>
              <a:rPr lang="cs-CZ" dirty="0"/>
              <a:t>Statut rady vlády pro informační společnost</a:t>
            </a:r>
            <a:endParaRPr lang="en-GB" dirty="0"/>
          </a:p>
        </p:txBody>
      </p:sp>
      <p:sp>
        <p:nvSpPr>
          <p:cNvPr id="4" name="Zástupný symbol pro číslo snímku 3">
            <a:extLst>
              <a:ext uri="{FF2B5EF4-FFF2-40B4-BE49-F238E27FC236}">
                <a16:creationId xmlns:a16="http://schemas.microsoft.com/office/drawing/2014/main" id="{74DB30C6-FEEC-4C94-AE86-077F2FD1FD99}"/>
              </a:ext>
            </a:extLst>
          </p:cNvPr>
          <p:cNvSpPr>
            <a:spLocks noGrp="1"/>
          </p:cNvSpPr>
          <p:nvPr>
            <p:ph type="sldNum" sz="quarter" idx="12"/>
          </p:nvPr>
        </p:nvSpPr>
        <p:spPr/>
        <p:txBody>
          <a:bodyPr/>
          <a:lstStyle/>
          <a:p>
            <a:fld id="{09CBD851-6D9C-4BB4-BA16-01B2647274C0}" type="slidenum">
              <a:rPr lang="en-GB" smtClean="0"/>
              <a:t>45</a:t>
            </a:fld>
            <a:endParaRPr lang="en-GB"/>
          </a:p>
        </p:txBody>
      </p:sp>
    </p:spTree>
    <p:extLst>
      <p:ext uri="{BB962C8B-B14F-4D97-AF65-F5344CB8AC3E}">
        <p14:creationId xmlns:p14="http://schemas.microsoft.com/office/powerpoint/2010/main" val="366103782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15E77FC-FDDF-4E16-BD74-C42267A8BAF4}"/>
              </a:ext>
            </a:extLst>
          </p:cNvPr>
          <p:cNvSpPr>
            <a:spLocks noGrp="1"/>
          </p:cNvSpPr>
          <p:nvPr>
            <p:ph type="title"/>
          </p:nvPr>
        </p:nvSpPr>
        <p:spPr/>
        <p:txBody>
          <a:bodyPr/>
          <a:lstStyle/>
          <a:p>
            <a:pPr algn="ctr"/>
            <a:r>
              <a:rPr lang="cs-CZ" dirty="0"/>
              <a:t>ISVS – Úkoly vlády - §3</a:t>
            </a:r>
            <a:endParaRPr lang="en-GB" dirty="0"/>
          </a:p>
        </p:txBody>
      </p:sp>
      <p:sp>
        <p:nvSpPr>
          <p:cNvPr id="3" name="Zástupný symbol pro obsah 2">
            <a:extLst>
              <a:ext uri="{FF2B5EF4-FFF2-40B4-BE49-F238E27FC236}">
                <a16:creationId xmlns:a16="http://schemas.microsoft.com/office/drawing/2014/main" id="{46F577FD-E041-4737-A6EB-AF33E975BCC8}"/>
              </a:ext>
            </a:extLst>
          </p:cNvPr>
          <p:cNvSpPr>
            <a:spLocks noGrp="1"/>
          </p:cNvSpPr>
          <p:nvPr>
            <p:ph idx="1"/>
          </p:nvPr>
        </p:nvSpPr>
        <p:spPr>
          <a:xfrm>
            <a:off x="838200" y="1957137"/>
            <a:ext cx="10515600" cy="4219826"/>
          </a:xfrm>
        </p:spPr>
        <p:txBody>
          <a:bodyPr/>
          <a:lstStyle/>
          <a:p>
            <a:r>
              <a:rPr lang="cs-CZ" sz="3600" dirty="0"/>
              <a:t>Schvaluje informační koncepci České republiky</a:t>
            </a:r>
          </a:p>
          <a:p>
            <a:r>
              <a:rPr lang="cs-CZ" sz="3600" dirty="0"/>
              <a:t>Rozhoduje o programech a investičních záměrech akcí pořízení nebo technického zhodnocení ISVS s předpokládanou hodnotou přesahující 6 000 000 Kč ročně, nebo 30 000 000 Kč za období 5 let</a:t>
            </a:r>
          </a:p>
          <a:p>
            <a:pPr lvl="1"/>
            <a:r>
              <a:rPr lang="cs-CZ" sz="3200" dirty="0"/>
              <a:t>Navázání na Usnesení vlády č. 889/2015</a:t>
            </a:r>
            <a:endParaRPr lang="en-GB" sz="3200" dirty="0"/>
          </a:p>
        </p:txBody>
      </p:sp>
      <p:sp>
        <p:nvSpPr>
          <p:cNvPr id="4" name="Zástupný symbol pro číslo snímku 3">
            <a:extLst>
              <a:ext uri="{FF2B5EF4-FFF2-40B4-BE49-F238E27FC236}">
                <a16:creationId xmlns:a16="http://schemas.microsoft.com/office/drawing/2014/main" id="{6E833232-ECD5-4B83-876E-30A9DFE9DBAB}"/>
              </a:ext>
            </a:extLst>
          </p:cNvPr>
          <p:cNvSpPr>
            <a:spLocks noGrp="1"/>
          </p:cNvSpPr>
          <p:nvPr>
            <p:ph type="sldNum" sz="quarter" idx="12"/>
          </p:nvPr>
        </p:nvSpPr>
        <p:spPr/>
        <p:txBody>
          <a:bodyPr/>
          <a:lstStyle/>
          <a:p>
            <a:fld id="{09CBD851-6D9C-4BB4-BA16-01B2647274C0}" type="slidenum">
              <a:rPr lang="en-GB" smtClean="0"/>
              <a:t>46</a:t>
            </a:fld>
            <a:endParaRPr lang="en-GB"/>
          </a:p>
        </p:txBody>
      </p:sp>
    </p:spTree>
    <p:extLst>
      <p:ext uri="{BB962C8B-B14F-4D97-AF65-F5344CB8AC3E}">
        <p14:creationId xmlns:p14="http://schemas.microsoft.com/office/powerpoint/2010/main" val="243691389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15E77FC-FDDF-4E16-BD74-C42267A8BAF4}"/>
              </a:ext>
            </a:extLst>
          </p:cNvPr>
          <p:cNvSpPr>
            <a:spLocks noGrp="1"/>
          </p:cNvSpPr>
          <p:nvPr>
            <p:ph type="title"/>
          </p:nvPr>
        </p:nvSpPr>
        <p:spPr/>
        <p:txBody>
          <a:bodyPr/>
          <a:lstStyle/>
          <a:p>
            <a:pPr algn="ctr"/>
            <a:r>
              <a:rPr lang="cs-CZ" dirty="0"/>
              <a:t>ISVS – Vybrané úkoly MVČR - §4</a:t>
            </a:r>
            <a:endParaRPr lang="en-GB" dirty="0"/>
          </a:p>
        </p:txBody>
      </p:sp>
      <p:sp>
        <p:nvSpPr>
          <p:cNvPr id="3" name="Zástupný symbol pro obsah 2">
            <a:extLst>
              <a:ext uri="{FF2B5EF4-FFF2-40B4-BE49-F238E27FC236}">
                <a16:creationId xmlns:a16="http://schemas.microsoft.com/office/drawing/2014/main" id="{46F577FD-E041-4737-A6EB-AF33E975BCC8}"/>
              </a:ext>
            </a:extLst>
          </p:cNvPr>
          <p:cNvSpPr>
            <a:spLocks noGrp="1"/>
          </p:cNvSpPr>
          <p:nvPr>
            <p:ph idx="1"/>
          </p:nvPr>
        </p:nvSpPr>
        <p:spPr>
          <a:xfrm>
            <a:off x="838200" y="1363579"/>
            <a:ext cx="10515600" cy="4813384"/>
          </a:xfrm>
        </p:spPr>
        <p:txBody>
          <a:bodyPr>
            <a:normAutofit fontScale="77500" lnSpcReduction="20000"/>
          </a:bodyPr>
          <a:lstStyle/>
          <a:p>
            <a:r>
              <a:rPr lang="cs-CZ" sz="3600" dirty="0"/>
              <a:t>Vytváří znalostní základnu pro kvalitní vytváření a rozvoj informačních systémů veřejné správy</a:t>
            </a:r>
          </a:p>
          <a:p>
            <a:r>
              <a:rPr lang="cs-CZ" sz="3600" dirty="0"/>
              <a:t>Zpracovává návrhy strategických dokumentů v oblasti ISVS (opět - OHA)</a:t>
            </a:r>
          </a:p>
          <a:p>
            <a:r>
              <a:rPr lang="cs-CZ" sz="3600" dirty="0"/>
              <a:t>Vyjadřuje se k návrhům veřejných zakázek a investičním záměrům na pořízení nebo zhodnocení ISVS v hodnotě přesahující 6 000 000 Kč za rok (30M Kč za 5 let)</a:t>
            </a:r>
          </a:p>
          <a:p>
            <a:pPr lvl="1"/>
            <a:r>
              <a:rPr lang="cs-CZ" sz="3200" dirty="0"/>
              <a:t>Navázání na Usnesení vlády č. 889/2015</a:t>
            </a:r>
          </a:p>
          <a:p>
            <a:r>
              <a:rPr lang="cs-CZ" sz="3600" dirty="0"/>
              <a:t>zajišťuje tvorbu metodických pokynů pro výkon odborných činností spojených s vytvářením, správou, provozem, užíváním a rozvojem informačních systémů veřejné správy</a:t>
            </a:r>
          </a:p>
          <a:p>
            <a:r>
              <a:rPr lang="cs-CZ" sz="3600" dirty="0"/>
              <a:t>kontroluje u orgánů veřejné správy dodržování povinností stanovených tímto zákonem</a:t>
            </a:r>
          </a:p>
        </p:txBody>
      </p:sp>
      <p:sp>
        <p:nvSpPr>
          <p:cNvPr id="4" name="Zástupný symbol pro číslo snímku 3">
            <a:extLst>
              <a:ext uri="{FF2B5EF4-FFF2-40B4-BE49-F238E27FC236}">
                <a16:creationId xmlns:a16="http://schemas.microsoft.com/office/drawing/2014/main" id="{B68D7AC2-5601-4C17-8843-ADA64A93D572}"/>
              </a:ext>
            </a:extLst>
          </p:cNvPr>
          <p:cNvSpPr>
            <a:spLocks noGrp="1"/>
          </p:cNvSpPr>
          <p:nvPr>
            <p:ph type="sldNum" sz="quarter" idx="12"/>
          </p:nvPr>
        </p:nvSpPr>
        <p:spPr/>
        <p:txBody>
          <a:bodyPr/>
          <a:lstStyle/>
          <a:p>
            <a:fld id="{09CBD851-6D9C-4BB4-BA16-01B2647274C0}" type="slidenum">
              <a:rPr lang="en-GB" smtClean="0"/>
              <a:t>47</a:t>
            </a:fld>
            <a:endParaRPr lang="en-GB"/>
          </a:p>
        </p:txBody>
      </p:sp>
    </p:spTree>
    <p:extLst>
      <p:ext uri="{BB962C8B-B14F-4D97-AF65-F5344CB8AC3E}">
        <p14:creationId xmlns:p14="http://schemas.microsoft.com/office/powerpoint/2010/main" val="89314361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3180613-884E-4BE9-AB9D-A648063FC58C}"/>
              </a:ext>
            </a:extLst>
          </p:cNvPr>
          <p:cNvSpPr>
            <a:spLocks noGrp="1"/>
          </p:cNvSpPr>
          <p:nvPr>
            <p:ph type="title"/>
          </p:nvPr>
        </p:nvSpPr>
        <p:spPr/>
        <p:txBody>
          <a:bodyPr/>
          <a:lstStyle/>
          <a:p>
            <a:pPr algn="ctr"/>
            <a:r>
              <a:rPr lang="cs-CZ" dirty="0"/>
              <a:t>Informační koncepce České republiky</a:t>
            </a:r>
            <a:endParaRPr lang="en-GB" dirty="0"/>
          </a:p>
        </p:txBody>
      </p:sp>
      <p:sp>
        <p:nvSpPr>
          <p:cNvPr id="3" name="Zástupný symbol pro obsah 2">
            <a:extLst>
              <a:ext uri="{FF2B5EF4-FFF2-40B4-BE49-F238E27FC236}">
                <a16:creationId xmlns:a16="http://schemas.microsoft.com/office/drawing/2014/main" id="{2581DEA3-B9B7-4306-B1EC-986848ABEBD0}"/>
              </a:ext>
            </a:extLst>
          </p:cNvPr>
          <p:cNvSpPr>
            <a:spLocks noGrp="1"/>
          </p:cNvSpPr>
          <p:nvPr>
            <p:ph idx="1"/>
          </p:nvPr>
        </p:nvSpPr>
        <p:spPr>
          <a:xfrm>
            <a:off x="838200" y="1443789"/>
            <a:ext cx="10515600" cy="4733174"/>
          </a:xfrm>
        </p:spPr>
        <p:txBody>
          <a:bodyPr/>
          <a:lstStyle/>
          <a:p>
            <a:r>
              <a:rPr lang="cs-CZ" dirty="0"/>
              <a:t>Řešení problémů, které formulovala zpráva z listopadu 2015</a:t>
            </a:r>
          </a:p>
          <a:p>
            <a:r>
              <a:rPr lang="cs-CZ" dirty="0"/>
              <a:t>Připravuje Ministerstvo vnitra, předává vládě ke schválení</a:t>
            </a:r>
          </a:p>
          <a:p>
            <a:r>
              <a:rPr lang="cs-CZ" dirty="0"/>
              <a:t>§ 5a odst. 1</a:t>
            </a:r>
          </a:p>
          <a:p>
            <a:pPr lvl="1"/>
            <a:r>
              <a:rPr lang="cs-CZ" dirty="0"/>
              <a:t>„</a:t>
            </a:r>
            <a:r>
              <a:rPr lang="cs-CZ" i="1" dirty="0"/>
              <a:t>Informační koncepce České republiky stanoví cíle České republiky v oblasti informačních systémů veřejné správy a obecné principy pořizování, vytváření, správy a provozování informačních systémů veřejné správy v České republice na období 5 let.</a:t>
            </a:r>
            <a:r>
              <a:rPr lang="cs-CZ" dirty="0"/>
              <a:t>“</a:t>
            </a:r>
          </a:p>
          <a:p>
            <a:r>
              <a:rPr lang="cs-CZ" dirty="0"/>
              <a:t>Závazné pro povinné subjekty dle zákona č. 365/2000 Sb.</a:t>
            </a:r>
          </a:p>
          <a:p>
            <a:pPr marL="0" indent="0">
              <a:buNone/>
            </a:pPr>
            <a:endParaRPr lang="en-GB" dirty="0"/>
          </a:p>
        </p:txBody>
      </p:sp>
      <p:sp>
        <p:nvSpPr>
          <p:cNvPr id="4" name="Zástupný symbol pro číslo snímku 3">
            <a:extLst>
              <a:ext uri="{FF2B5EF4-FFF2-40B4-BE49-F238E27FC236}">
                <a16:creationId xmlns:a16="http://schemas.microsoft.com/office/drawing/2014/main" id="{FD39CFCE-466D-48B8-B8CB-7F8261E0B548}"/>
              </a:ext>
            </a:extLst>
          </p:cNvPr>
          <p:cNvSpPr>
            <a:spLocks noGrp="1"/>
          </p:cNvSpPr>
          <p:nvPr>
            <p:ph type="sldNum" sz="quarter" idx="12"/>
          </p:nvPr>
        </p:nvSpPr>
        <p:spPr/>
        <p:txBody>
          <a:bodyPr/>
          <a:lstStyle/>
          <a:p>
            <a:fld id="{09CBD851-6D9C-4BB4-BA16-01B2647274C0}" type="slidenum">
              <a:rPr lang="en-GB" smtClean="0"/>
              <a:t>48</a:t>
            </a:fld>
            <a:endParaRPr lang="en-GB"/>
          </a:p>
        </p:txBody>
      </p:sp>
    </p:spTree>
    <p:extLst>
      <p:ext uri="{BB962C8B-B14F-4D97-AF65-F5344CB8AC3E}">
        <p14:creationId xmlns:p14="http://schemas.microsoft.com/office/powerpoint/2010/main" val="182138212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414E024F-1554-4237-B227-67F11AC15372}"/>
              </a:ext>
            </a:extLst>
          </p:cNvPr>
          <p:cNvSpPr>
            <a:spLocks noGrp="1"/>
          </p:cNvSpPr>
          <p:nvPr>
            <p:ph idx="1"/>
          </p:nvPr>
        </p:nvSpPr>
        <p:spPr/>
        <p:txBody>
          <a:bodyPr/>
          <a:lstStyle/>
          <a:p>
            <a:endParaRPr lang="en-GB"/>
          </a:p>
        </p:txBody>
      </p:sp>
      <p:pic>
        <p:nvPicPr>
          <p:cNvPr id="6" name="Obrázek 5">
            <a:extLst>
              <a:ext uri="{FF2B5EF4-FFF2-40B4-BE49-F238E27FC236}">
                <a16:creationId xmlns:a16="http://schemas.microsoft.com/office/drawing/2014/main" id="{C32919AE-4C13-4A61-A9F2-7EC732DAA9E6}"/>
              </a:ext>
            </a:extLst>
          </p:cNvPr>
          <p:cNvPicPr>
            <a:picLocks noChangeAspect="1"/>
          </p:cNvPicPr>
          <p:nvPr/>
        </p:nvPicPr>
        <p:blipFill>
          <a:blip r:embed="rId2"/>
          <a:stretch>
            <a:fillRect/>
          </a:stretch>
        </p:blipFill>
        <p:spPr>
          <a:xfrm>
            <a:off x="2482140" y="439304"/>
            <a:ext cx="7227720" cy="5979391"/>
          </a:xfrm>
          <a:prstGeom prst="rect">
            <a:avLst/>
          </a:prstGeom>
        </p:spPr>
      </p:pic>
      <p:sp>
        <p:nvSpPr>
          <p:cNvPr id="7" name="Zástupný symbol pro číslo snímku 6">
            <a:extLst>
              <a:ext uri="{FF2B5EF4-FFF2-40B4-BE49-F238E27FC236}">
                <a16:creationId xmlns:a16="http://schemas.microsoft.com/office/drawing/2014/main" id="{4860979C-ED1A-4B8C-A9F9-4F6A4510A7F9}"/>
              </a:ext>
            </a:extLst>
          </p:cNvPr>
          <p:cNvSpPr>
            <a:spLocks noGrp="1"/>
          </p:cNvSpPr>
          <p:nvPr>
            <p:ph type="sldNum" sz="quarter" idx="12"/>
          </p:nvPr>
        </p:nvSpPr>
        <p:spPr/>
        <p:txBody>
          <a:bodyPr/>
          <a:lstStyle/>
          <a:p>
            <a:fld id="{09CBD851-6D9C-4BB4-BA16-01B2647274C0}" type="slidenum">
              <a:rPr lang="en-GB" smtClean="0"/>
              <a:t>49</a:t>
            </a:fld>
            <a:endParaRPr lang="en-GB"/>
          </a:p>
        </p:txBody>
      </p:sp>
    </p:spTree>
    <p:extLst>
      <p:ext uri="{BB962C8B-B14F-4D97-AF65-F5344CB8AC3E}">
        <p14:creationId xmlns:p14="http://schemas.microsoft.com/office/powerpoint/2010/main" val="21922580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Obrázek 5" descr="Obsah obrázku text&#10;&#10;Popis se vygeneroval automaticky.">
            <a:extLst>
              <a:ext uri="{FF2B5EF4-FFF2-40B4-BE49-F238E27FC236}">
                <a16:creationId xmlns:a16="http://schemas.microsoft.com/office/drawing/2014/main" id="{F7DF5AFA-FEC2-4A58-9559-4FCE6ACDE7F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1417" y="0"/>
            <a:ext cx="9969166" cy="5850698"/>
          </a:xfrm>
          <a:prstGeom prst="rect">
            <a:avLst/>
          </a:prstGeom>
        </p:spPr>
      </p:pic>
      <p:sp>
        <p:nvSpPr>
          <p:cNvPr id="7" name="Obdélník 6">
            <a:extLst>
              <a:ext uri="{FF2B5EF4-FFF2-40B4-BE49-F238E27FC236}">
                <a16:creationId xmlns:a16="http://schemas.microsoft.com/office/drawing/2014/main" id="{1C0430C5-A085-48F2-AFC7-13D8EC866D1A}"/>
              </a:ext>
            </a:extLst>
          </p:cNvPr>
          <p:cNvSpPr/>
          <p:nvPr/>
        </p:nvSpPr>
        <p:spPr>
          <a:xfrm>
            <a:off x="3465095" y="5582904"/>
            <a:ext cx="6096000" cy="830997"/>
          </a:xfrm>
          <a:prstGeom prst="rect">
            <a:avLst/>
          </a:prstGeom>
        </p:spPr>
        <p:txBody>
          <a:bodyPr>
            <a:spAutoFit/>
          </a:bodyPr>
          <a:lstStyle/>
          <a:p>
            <a:endParaRPr lang="en-GB" sz="1200" dirty="0">
              <a:solidFill>
                <a:srgbClr val="000000"/>
              </a:solidFill>
              <a:latin typeface="Calibri" panose="020F0502020204030204" pitchFamily="34" charset="0"/>
            </a:endParaRPr>
          </a:p>
          <a:p>
            <a:r>
              <a:rPr lang="en-GB" dirty="0">
                <a:latin typeface="Calibri" panose="020F0502020204030204" pitchFamily="34" charset="0"/>
                <a:hlinkClick r:id="rId3"/>
              </a:rPr>
              <a:t>http://www.egov4dev.org/success/definitions.shtml</a:t>
            </a:r>
            <a:endParaRPr lang="cs-CZ" dirty="0">
              <a:latin typeface="Calibri" panose="020F0502020204030204" pitchFamily="34" charset="0"/>
            </a:endParaRPr>
          </a:p>
          <a:p>
            <a:endParaRPr lang="cs-CZ" dirty="0">
              <a:latin typeface="Calibri" panose="020F0502020204030204" pitchFamily="34" charset="0"/>
            </a:endParaRPr>
          </a:p>
        </p:txBody>
      </p:sp>
      <p:sp>
        <p:nvSpPr>
          <p:cNvPr id="8" name="Zástupný symbol pro číslo snímku 7">
            <a:extLst>
              <a:ext uri="{FF2B5EF4-FFF2-40B4-BE49-F238E27FC236}">
                <a16:creationId xmlns:a16="http://schemas.microsoft.com/office/drawing/2014/main" id="{2E11AE55-7036-4DBD-A5B4-58A4250C5DB0}"/>
              </a:ext>
            </a:extLst>
          </p:cNvPr>
          <p:cNvSpPr>
            <a:spLocks noGrp="1"/>
          </p:cNvSpPr>
          <p:nvPr>
            <p:ph type="sldNum" sz="quarter" idx="12"/>
          </p:nvPr>
        </p:nvSpPr>
        <p:spPr/>
        <p:txBody>
          <a:bodyPr/>
          <a:lstStyle/>
          <a:p>
            <a:fld id="{09CBD851-6D9C-4BB4-BA16-01B2647274C0}" type="slidenum">
              <a:rPr lang="en-GB" smtClean="0"/>
              <a:t>5</a:t>
            </a:fld>
            <a:endParaRPr lang="en-GB"/>
          </a:p>
        </p:txBody>
      </p:sp>
    </p:spTree>
    <p:extLst>
      <p:ext uri="{BB962C8B-B14F-4D97-AF65-F5344CB8AC3E}">
        <p14:creationId xmlns:p14="http://schemas.microsoft.com/office/powerpoint/2010/main" val="378194413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3180613-884E-4BE9-AB9D-A648063FC58C}"/>
              </a:ext>
            </a:extLst>
          </p:cNvPr>
          <p:cNvSpPr>
            <a:spLocks noGrp="1"/>
          </p:cNvSpPr>
          <p:nvPr>
            <p:ph type="title"/>
          </p:nvPr>
        </p:nvSpPr>
        <p:spPr/>
        <p:txBody>
          <a:bodyPr/>
          <a:lstStyle/>
          <a:p>
            <a:pPr algn="ctr"/>
            <a:r>
              <a:rPr lang="cs-CZ" dirty="0"/>
              <a:t>Digitální ; Česko (IKČR)</a:t>
            </a:r>
            <a:endParaRPr lang="en-GB" dirty="0"/>
          </a:p>
        </p:txBody>
      </p:sp>
      <p:sp>
        <p:nvSpPr>
          <p:cNvPr id="3" name="Zástupný symbol pro obsah 2">
            <a:extLst>
              <a:ext uri="{FF2B5EF4-FFF2-40B4-BE49-F238E27FC236}">
                <a16:creationId xmlns:a16="http://schemas.microsoft.com/office/drawing/2014/main" id="{2581DEA3-B9B7-4306-B1EC-986848ABEBD0}"/>
              </a:ext>
            </a:extLst>
          </p:cNvPr>
          <p:cNvSpPr>
            <a:spLocks noGrp="1"/>
          </p:cNvSpPr>
          <p:nvPr>
            <p:ph idx="1"/>
          </p:nvPr>
        </p:nvSpPr>
        <p:spPr>
          <a:xfrm>
            <a:off x="838200" y="1443789"/>
            <a:ext cx="10515600" cy="4733174"/>
          </a:xfrm>
        </p:spPr>
        <p:txBody>
          <a:bodyPr>
            <a:normAutofit lnSpcReduction="10000"/>
          </a:bodyPr>
          <a:lstStyle/>
          <a:p>
            <a:r>
              <a:rPr lang="cs-CZ" dirty="0"/>
              <a:t>Finální podoba návrhu k 20. 9. 2018</a:t>
            </a:r>
          </a:p>
          <a:p>
            <a:r>
              <a:rPr lang="cs-CZ" dirty="0"/>
              <a:t>Obsahuje:</a:t>
            </a:r>
          </a:p>
          <a:p>
            <a:pPr lvl="1"/>
            <a:r>
              <a:rPr lang="cs-CZ" dirty="0"/>
              <a:t>Cíle ČR v oblasti </a:t>
            </a:r>
            <a:r>
              <a:rPr lang="cs-CZ" dirty="0" err="1"/>
              <a:t>eGovernmentu</a:t>
            </a:r>
            <a:r>
              <a:rPr lang="cs-CZ" dirty="0"/>
              <a:t> a jeho podpory informačními systémy veřejné správy</a:t>
            </a:r>
          </a:p>
          <a:p>
            <a:pPr lvl="2"/>
            <a:r>
              <a:rPr lang="cs-CZ" dirty="0"/>
              <a:t>Uživatelsky přívětivé a efektivní on-line služby pro občany a firmy</a:t>
            </a:r>
          </a:p>
          <a:p>
            <a:pPr lvl="2"/>
            <a:r>
              <a:rPr lang="cs-CZ" dirty="0"/>
              <a:t>Digitálně přívětivá legislativa</a:t>
            </a:r>
          </a:p>
          <a:p>
            <a:pPr lvl="2"/>
            <a:r>
              <a:rPr lang="cs-CZ" dirty="0"/>
              <a:t>Rozvoj prostředí podporujícího digitální technologie v oblasti </a:t>
            </a:r>
            <a:r>
              <a:rPr lang="cs-CZ" dirty="0" err="1"/>
              <a:t>eGovernmentu</a:t>
            </a:r>
            <a:endParaRPr lang="cs-CZ" dirty="0"/>
          </a:p>
          <a:p>
            <a:pPr lvl="2"/>
            <a:r>
              <a:rPr lang="cs-CZ" dirty="0"/>
              <a:t>Zvýšení kapacit a kompetencí zaměstnanců ve veřejné správě</a:t>
            </a:r>
          </a:p>
          <a:p>
            <a:pPr lvl="2"/>
            <a:r>
              <a:rPr lang="cs-CZ" dirty="0"/>
              <a:t>Efektivní a centrálně koordinované ICT veřejné správy</a:t>
            </a:r>
          </a:p>
          <a:p>
            <a:pPr lvl="1"/>
            <a:r>
              <a:rPr lang="cs-CZ" dirty="0"/>
              <a:t>Obecné architektonické principy pro návrh a rozvoj takových informačních systémů a jejich služeb</a:t>
            </a:r>
          </a:p>
          <a:p>
            <a:pPr lvl="1"/>
            <a:r>
              <a:rPr lang="cs-CZ" dirty="0"/>
              <a:t>Obecné principy řízení útvarů informatiky a řízení životního cyklu informačních systémů</a:t>
            </a:r>
          </a:p>
          <a:p>
            <a:pPr marL="0" indent="0">
              <a:buNone/>
            </a:pPr>
            <a:endParaRPr lang="en-GB" dirty="0"/>
          </a:p>
        </p:txBody>
      </p:sp>
      <p:sp>
        <p:nvSpPr>
          <p:cNvPr id="4" name="Zástupný symbol pro číslo snímku 3">
            <a:extLst>
              <a:ext uri="{FF2B5EF4-FFF2-40B4-BE49-F238E27FC236}">
                <a16:creationId xmlns:a16="http://schemas.microsoft.com/office/drawing/2014/main" id="{ACA9CBD0-5409-40E1-A3DD-6DC81A7F2206}"/>
              </a:ext>
            </a:extLst>
          </p:cNvPr>
          <p:cNvSpPr>
            <a:spLocks noGrp="1"/>
          </p:cNvSpPr>
          <p:nvPr>
            <p:ph type="sldNum" sz="quarter" idx="12"/>
          </p:nvPr>
        </p:nvSpPr>
        <p:spPr/>
        <p:txBody>
          <a:bodyPr/>
          <a:lstStyle/>
          <a:p>
            <a:fld id="{09CBD851-6D9C-4BB4-BA16-01B2647274C0}" type="slidenum">
              <a:rPr lang="en-GB" smtClean="0"/>
              <a:t>50</a:t>
            </a:fld>
            <a:endParaRPr lang="en-GB"/>
          </a:p>
        </p:txBody>
      </p:sp>
    </p:spTree>
    <p:extLst>
      <p:ext uri="{BB962C8B-B14F-4D97-AF65-F5344CB8AC3E}">
        <p14:creationId xmlns:p14="http://schemas.microsoft.com/office/powerpoint/2010/main" val="35464201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3180613-884E-4BE9-AB9D-A648063FC58C}"/>
              </a:ext>
            </a:extLst>
          </p:cNvPr>
          <p:cNvSpPr>
            <a:spLocks noGrp="1"/>
          </p:cNvSpPr>
          <p:nvPr>
            <p:ph type="title"/>
          </p:nvPr>
        </p:nvSpPr>
        <p:spPr/>
        <p:txBody>
          <a:bodyPr/>
          <a:lstStyle/>
          <a:p>
            <a:pPr algn="ctr"/>
            <a:r>
              <a:rPr lang="cs-CZ" dirty="0"/>
              <a:t>Informační koncepce OVS</a:t>
            </a:r>
            <a:endParaRPr lang="en-GB" dirty="0"/>
          </a:p>
        </p:txBody>
      </p:sp>
      <p:sp>
        <p:nvSpPr>
          <p:cNvPr id="3" name="Zástupný symbol pro obsah 2">
            <a:extLst>
              <a:ext uri="{FF2B5EF4-FFF2-40B4-BE49-F238E27FC236}">
                <a16:creationId xmlns:a16="http://schemas.microsoft.com/office/drawing/2014/main" id="{2581DEA3-B9B7-4306-B1EC-986848ABEBD0}"/>
              </a:ext>
            </a:extLst>
          </p:cNvPr>
          <p:cNvSpPr>
            <a:spLocks noGrp="1"/>
          </p:cNvSpPr>
          <p:nvPr>
            <p:ph idx="1"/>
          </p:nvPr>
        </p:nvSpPr>
        <p:spPr>
          <a:xfrm>
            <a:off x="838200" y="1443789"/>
            <a:ext cx="10515600" cy="4733174"/>
          </a:xfrm>
        </p:spPr>
        <p:txBody>
          <a:bodyPr/>
          <a:lstStyle/>
          <a:p>
            <a:r>
              <a:rPr lang="cs-CZ" dirty="0"/>
              <a:t>§ 5a odst. 2 z. č. 365/2000 Sb.</a:t>
            </a:r>
          </a:p>
          <a:p>
            <a:r>
              <a:rPr lang="cs-CZ" dirty="0"/>
              <a:t>Orgány veřejné správy vytvářejí vlastní informační koncepce a uplatňují je v praxi</a:t>
            </a:r>
          </a:p>
          <a:p>
            <a:r>
              <a:rPr lang="cs-CZ" dirty="0"/>
              <a:t>Obsah a strukturu informační koncepce stanoví prováděcí předpis</a:t>
            </a:r>
          </a:p>
          <a:p>
            <a:r>
              <a:rPr lang="cs-CZ" dirty="0"/>
              <a:t>Má být v souladu s Informační koncepcí ČR</a:t>
            </a:r>
          </a:p>
          <a:p>
            <a:r>
              <a:rPr lang="cs-CZ" dirty="0"/>
              <a:t>Kontrolu provádí Ministerstvo vnitra</a:t>
            </a:r>
          </a:p>
          <a:p>
            <a:pPr marL="0" indent="0">
              <a:buNone/>
            </a:pPr>
            <a:endParaRPr lang="en-GB" dirty="0"/>
          </a:p>
        </p:txBody>
      </p:sp>
      <p:sp>
        <p:nvSpPr>
          <p:cNvPr id="4" name="Zástupný symbol pro číslo snímku 3">
            <a:extLst>
              <a:ext uri="{FF2B5EF4-FFF2-40B4-BE49-F238E27FC236}">
                <a16:creationId xmlns:a16="http://schemas.microsoft.com/office/drawing/2014/main" id="{49E57F00-7C1B-4EDF-BD72-D50A90CE0461}"/>
              </a:ext>
            </a:extLst>
          </p:cNvPr>
          <p:cNvSpPr>
            <a:spLocks noGrp="1"/>
          </p:cNvSpPr>
          <p:nvPr>
            <p:ph type="sldNum" sz="quarter" idx="12"/>
          </p:nvPr>
        </p:nvSpPr>
        <p:spPr/>
        <p:txBody>
          <a:bodyPr/>
          <a:lstStyle/>
          <a:p>
            <a:fld id="{09CBD851-6D9C-4BB4-BA16-01B2647274C0}" type="slidenum">
              <a:rPr lang="en-GB" smtClean="0"/>
              <a:t>51</a:t>
            </a:fld>
            <a:endParaRPr lang="en-GB"/>
          </a:p>
        </p:txBody>
      </p:sp>
    </p:spTree>
    <p:extLst>
      <p:ext uri="{BB962C8B-B14F-4D97-AF65-F5344CB8AC3E}">
        <p14:creationId xmlns:p14="http://schemas.microsoft.com/office/powerpoint/2010/main" val="11057380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E7B2A3E-8E62-4FA1-A70E-A03C1E7298D2}"/>
              </a:ext>
            </a:extLst>
          </p:cNvPr>
          <p:cNvSpPr>
            <a:spLocks noGrp="1"/>
          </p:cNvSpPr>
          <p:nvPr>
            <p:ph type="title"/>
          </p:nvPr>
        </p:nvSpPr>
        <p:spPr>
          <a:xfrm>
            <a:off x="838200" y="120317"/>
            <a:ext cx="10515600" cy="1325563"/>
          </a:xfrm>
        </p:spPr>
        <p:txBody>
          <a:bodyPr/>
          <a:lstStyle/>
          <a:p>
            <a:pPr algn="ctr"/>
            <a:r>
              <a:rPr lang="cs-CZ" dirty="0"/>
              <a:t>Omezení proprietárního uzamčení</a:t>
            </a:r>
            <a:endParaRPr lang="en-GB" dirty="0"/>
          </a:p>
        </p:txBody>
      </p:sp>
      <p:sp>
        <p:nvSpPr>
          <p:cNvPr id="3" name="Zástupný symbol pro obsah 2">
            <a:extLst>
              <a:ext uri="{FF2B5EF4-FFF2-40B4-BE49-F238E27FC236}">
                <a16:creationId xmlns:a16="http://schemas.microsoft.com/office/drawing/2014/main" id="{E5064D5C-8563-447D-8DCF-FBCCAB35F1DA}"/>
              </a:ext>
            </a:extLst>
          </p:cNvPr>
          <p:cNvSpPr>
            <a:spLocks noGrp="1"/>
          </p:cNvSpPr>
          <p:nvPr>
            <p:ph idx="1"/>
          </p:nvPr>
        </p:nvSpPr>
        <p:spPr>
          <a:xfrm>
            <a:off x="838200" y="1203157"/>
            <a:ext cx="10515600" cy="5406189"/>
          </a:xfrm>
        </p:spPr>
        <p:txBody>
          <a:bodyPr>
            <a:normAutofit lnSpcReduction="10000"/>
          </a:bodyPr>
          <a:lstStyle/>
          <a:p>
            <a:r>
              <a:rPr lang="cs-CZ" sz="2400" dirty="0"/>
              <a:t>Proprietární uzamčení („</a:t>
            </a:r>
            <a:r>
              <a:rPr lang="cs-CZ" sz="2400" dirty="0" err="1"/>
              <a:t>vendor-lock</a:t>
            </a:r>
            <a:r>
              <a:rPr lang="cs-CZ" sz="2400" dirty="0"/>
              <a:t> in“)</a:t>
            </a:r>
          </a:p>
          <a:p>
            <a:r>
              <a:rPr lang="cs-CZ" sz="2400" dirty="0"/>
              <a:t>Reakce – nový § 9e</a:t>
            </a:r>
          </a:p>
          <a:p>
            <a:pPr marL="457200" lvl="1" indent="0">
              <a:buNone/>
            </a:pPr>
            <a:r>
              <a:rPr lang="cs-CZ" sz="1800" dirty="0"/>
              <a:t>(1) </a:t>
            </a:r>
            <a:r>
              <a:rPr lang="cs-CZ" sz="1800" u="sng" dirty="0"/>
              <a:t>Provozovatel informačního systému veřejné správy předá bezodkladně na vyžádání správce informačního systému veřejné správy data a provozní údaje týkající se provozovaného informačního systému veřejné správy.</a:t>
            </a:r>
          </a:p>
          <a:p>
            <a:pPr marL="457200" lvl="1" indent="0">
              <a:buNone/>
            </a:pPr>
            <a:r>
              <a:rPr lang="cs-CZ" sz="1800" dirty="0"/>
              <a:t>(2) Provozovatel informačního systému veřejné správy předá bezodkladně po ukončení provozování informačního systému veřejné správy data a provozní údaje týkající se provozovaného informačního systému veřejné správy správci informačního systému veřejné správy a kopie těchto dat a provozních údajů zlikviduje.</a:t>
            </a:r>
          </a:p>
          <a:p>
            <a:pPr marL="457200" lvl="1" indent="0">
              <a:buNone/>
            </a:pPr>
            <a:r>
              <a:rPr lang="cs-CZ" sz="1800" dirty="0"/>
              <a:t>(3) Provozovatel informačního systému veřejné správy zlikviduje kopie dat a provozních údajů týkajících se provozovaného informačního systému veřejné správy způsobem stanoveným prováděcím právním předpisem. Provozovatel informačního systému veřejné správy umožní správci informačního systému veřejné správy dohled nad průběhem likvidace kopií dat a provozních údajů.</a:t>
            </a:r>
          </a:p>
          <a:p>
            <a:pPr marL="457200" lvl="1" indent="0">
              <a:buNone/>
            </a:pPr>
            <a:r>
              <a:rPr lang="cs-CZ" sz="1800" dirty="0"/>
              <a:t>(4) Provozovatel informačního systému veřejné správy vyhotoví o průběhu likvidace kopií dat a provozních údajů týkajících se provozovaného informačního systému veřejné správy protokol, který předá správci informačního systému veřejné správy bezodkladně po provedení likvidace kopií dat a provozních údajů. Správce informačního systému veřejné správy uchová protokol alespoň po dobu 10 let.</a:t>
            </a:r>
          </a:p>
          <a:p>
            <a:pPr marL="457200" lvl="1" indent="0">
              <a:buNone/>
            </a:pPr>
            <a:r>
              <a:rPr lang="cs-CZ" sz="1800" dirty="0"/>
              <a:t>(5) Provozovatel informačního systému veřejné správy má právo na úhradu účelně vynaložených nákladů za předání dat a provozních údajů podle odstavců 1 a 2.</a:t>
            </a:r>
          </a:p>
          <a:p>
            <a:pPr marL="457200" lvl="1" indent="0">
              <a:buNone/>
            </a:pPr>
            <a:r>
              <a:rPr lang="cs-CZ" sz="1800" dirty="0"/>
              <a:t>(6) Ustanovení právního předpisu upravujícího práva k duševnímu vlastnictví nejsou předáním dat a provozních údajů podle odstavců 1 a 2 dotčena.</a:t>
            </a:r>
            <a:endParaRPr lang="en-GB" sz="1800" dirty="0"/>
          </a:p>
        </p:txBody>
      </p:sp>
      <p:sp>
        <p:nvSpPr>
          <p:cNvPr id="4" name="Zástupný symbol pro číslo snímku 3">
            <a:extLst>
              <a:ext uri="{FF2B5EF4-FFF2-40B4-BE49-F238E27FC236}">
                <a16:creationId xmlns:a16="http://schemas.microsoft.com/office/drawing/2014/main" id="{BC1E5B40-C0D3-4144-A9B8-2625FC3E4A5F}"/>
              </a:ext>
            </a:extLst>
          </p:cNvPr>
          <p:cNvSpPr>
            <a:spLocks noGrp="1"/>
          </p:cNvSpPr>
          <p:nvPr>
            <p:ph type="sldNum" sz="quarter" idx="12"/>
          </p:nvPr>
        </p:nvSpPr>
        <p:spPr/>
        <p:txBody>
          <a:bodyPr/>
          <a:lstStyle/>
          <a:p>
            <a:fld id="{09CBD851-6D9C-4BB4-BA16-01B2647274C0}" type="slidenum">
              <a:rPr lang="en-GB" smtClean="0"/>
              <a:t>52</a:t>
            </a:fld>
            <a:endParaRPr lang="en-GB"/>
          </a:p>
        </p:txBody>
      </p:sp>
    </p:spTree>
    <p:extLst>
      <p:ext uri="{BB962C8B-B14F-4D97-AF65-F5344CB8AC3E}">
        <p14:creationId xmlns:p14="http://schemas.microsoft.com/office/powerpoint/2010/main" val="169196582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BBF5421-112A-4BE4-BE67-8467DE9F91FA}"/>
              </a:ext>
            </a:extLst>
          </p:cNvPr>
          <p:cNvSpPr>
            <a:spLocks noGrp="1"/>
          </p:cNvSpPr>
          <p:nvPr>
            <p:ph type="title"/>
          </p:nvPr>
        </p:nvSpPr>
        <p:spPr/>
        <p:txBody>
          <a:bodyPr/>
          <a:lstStyle/>
          <a:p>
            <a:pPr algn="ctr"/>
            <a:r>
              <a:rPr lang="cs-CZ" dirty="0"/>
              <a:t>A co dál?</a:t>
            </a:r>
            <a:endParaRPr lang="en-GB" dirty="0"/>
          </a:p>
        </p:txBody>
      </p:sp>
      <p:sp>
        <p:nvSpPr>
          <p:cNvPr id="3" name="Zástupný symbol pro obsah 2">
            <a:extLst>
              <a:ext uri="{FF2B5EF4-FFF2-40B4-BE49-F238E27FC236}">
                <a16:creationId xmlns:a16="http://schemas.microsoft.com/office/drawing/2014/main" id="{FDF8DE74-B384-4CF6-A804-6E1B8F008C9A}"/>
              </a:ext>
            </a:extLst>
          </p:cNvPr>
          <p:cNvSpPr>
            <a:spLocks noGrp="1"/>
          </p:cNvSpPr>
          <p:nvPr>
            <p:ph idx="1"/>
          </p:nvPr>
        </p:nvSpPr>
        <p:spPr/>
        <p:txBody>
          <a:bodyPr>
            <a:normAutofit fontScale="92500" lnSpcReduction="10000"/>
          </a:bodyPr>
          <a:lstStyle/>
          <a:p>
            <a:r>
              <a:rPr lang="cs-CZ" b="1" dirty="0" err="1"/>
              <a:t>eSbírka</a:t>
            </a:r>
            <a:r>
              <a:rPr lang="cs-CZ" b="1" dirty="0"/>
              <a:t> + </a:t>
            </a:r>
            <a:r>
              <a:rPr lang="cs-CZ" b="1" dirty="0" err="1"/>
              <a:t>eLegislativa</a:t>
            </a:r>
            <a:endParaRPr lang="cs-CZ" b="1" dirty="0"/>
          </a:p>
          <a:p>
            <a:pPr lvl="1"/>
            <a:r>
              <a:rPr lang="cs-CZ" dirty="0"/>
              <a:t>z. č. 222/2016 Sb., Zákon o Sbírce zákonů a mezinárodních smluv a o tvorbě právních předpisů vyhlašovaných ve Sbírce zákonů a mezinárodních smluv</a:t>
            </a:r>
          </a:p>
          <a:p>
            <a:r>
              <a:rPr lang="cs-CZ" b="1" dirty="0" err="1"/>
              <a:t>eJustice</a:t>
            </a:r>
            <a:endParaRPr lang="cs-CZ" b="1" dirty="0"/>
          </a:p>
          <a:p>
            <a:pPr lvl="1"/>
            <a:r>
              <a:rPr lang="cs-CZ" dirty="0"/>
              <a:t>Portál justice.cz</a:t>
            </a:r>
          </a:p>
          <a:p>
            <a:r>
              <a:rPr lang="cs-CZ" b="1" dirty="0" err="1"/>
              <a:t>eIdentifikace</a:t>
            </a:r>
            <a:endParaRPr lang="cs-CZ" b="1" dirty="0"/>
          </a:p>
          <a:p>
            <a:pPr lvl="1"/>
            <a:r>
              <a:rPr lang="cs-CZ" dirty="0"/>
              <a:t>Nařízení eIDAS</a:t>
            </a:r>
          </a:p>
          <a:p>
            <a:pPr lvl="1"/>
            <a:endParaRPr lang="cs-CZ" dirty="0"/>
          </a:p>
          <a:p>
            <a:r>
              <a:rPr lang="cs-CZ" dirty="0"/>
              <a:t>Návrhy: </a:t>
            </a:r>
          </a:p>
          <a:p>
            <a:pPr lvl="1"/>
            <a:r>
              <a:rPr lang="cs-CZ" dirty="0"/>
              <a:t>Zákon o změně zákonů související s další elektronizací postupů orgánů veřejné moci</a:t>
            </a:r>
          </a:p>
          <a:p>
            <a:pPr lvl="1"/>
            <a:r>
              <a:rPr lang="cs-CZ" dirty="0"/>
              <a:t>Zákon o právu na digitální služby</a:t>
            </a:r>
          </a:p>
          <a:p>
            <a:endParaRPr lang="en-GB" dirty="0"/>
          </a:p>
        </p:txBody>
      </p:sp>
      <p:sp>
        <p:nvSpPr>
          <p:cNvPr id="4" name="Zástupný symbol pro číslo snímku 3">
            <a:extLst>
              <a:ext uri="{FF2B5EF4-FFF2-40B4-BE49-F238E27FC236}">
                <a16:creationId xmlns:a16="http://schemas.microsoft.com/office/drawing/2014/main" id="{BA3B8FDB-2DB1-43C6-BA0A-76588F758AAE}"/>
              </a:ext>
            </a:extLst>
          </p:cNvPr>
          <p:cNvSpPr>
            <a:spLocks noGrp="1"/>
          </p:cNvSpPr>
          <p:nvPr>
            <p:ph type="sldNum" sz="quarter" idx="12"/>
          </p:nvPr>
        </p:nvSpPr>
        <p:spPr/>
        <p:txBody>
          <a:bodyPr/>
          <a:lstStyle/>
          <a:p>
            <a:fld id="{09CBD851-6D9C-4BB4-BA16-01B2647274C0}" type="slidenum">
              <a:rPr lang="en-GB" smtClean="0"/>
              <a:t>53</a:t>
            </a:fld>
            <a:endParaRPr lang="en-GB"/>
          </a:p>
        </p:txBody>
      </p:sp>
    </p:spTree>
    <p:extLst>
      <p:ext uri="{BB962C8B-B14F-4D97-AF65-F5344CB8AC3E}">
        <p14:creationId xmlns:p14="http://schemas.microsoft.com/office/powerpoint/2010/main" val="350379995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BBF5421-112A-4BE4-BE67-8467DE9F91FA}"/>
              </a:ext>
            </a:extLst>
          </p:cNvPr>
          <p:cNvSpPr>
            <a:spLocks noGrp="1"/>
          </p:cNvSpPr>
          <p:nvPr>
            <p:ph type="title"/>
          </p:nvPr>
        </p:nvSpPr>
        <p:spPr/>
        <p:txBody>
          <a:bodyPr>
            <a:noAutofit/>
          </a:bodyPr>
          <a:lstStyle/>
          <a:p>
            <a:pPr lvl="1"/>
            <a:r>
              <a:rPr lang="cs-CZ" sz="4400" kern="1200" dirty="0">
                <a:solidFill>
                  <a:schemeClr val="tx1"/>
                </a:solidFill>
                <a:latin typeface="+mj-lt"/>
                <a:ea typeface="+mj-ea"/>
                <a:cs typeface="+mj-cs"/>
              </a:rPr>
              <a:t>Zákon o změně zákonů související s další elektronizací postupů orgánů veřejné moci</a:t>
            </a:r>
          </a:p>
        </p:txBody>
      </p:sp>
      <p:sp>
        <p:nvSpPr>
          <p:cNvPr id="3" name="Zástupný symbol pro obsah 2">
            <a:extLst>
              <a:ext uri="{FF2B5EF4-FFF2-40B4-BE49-F238E27FC236}">
                <a16:creationId xmlns:a16="http://schemas.microsoft.com/office/drawing/2014/main" id="{FDF8DE74-B384-4CF6-A804-6E1B8F008C9A}"/>
              </a:ext>
            </a:extLst>
          </p:cNvPr>
          <p:cNvSpPr>
            <a:spLocks noGrp="1"/>
          </p:cNvSpPr>
          <p:nvPr>
            <p:ph idx="1"/>
          </p:nvPr>
        </p:nvSpPr>
        <p:spPr>
          <a:xfrm>
            <a:off x="838200" y="1825625"/>
            <a:ext cx="10515600" cy="5032376"/>
          </a:xfrm>
        </p:spPr>
        <p:txBody>
          <a:bodyPr>
            <a:normAutofit fontScale="92500" lnSpcReduction="20000"/>
          </a:bodyPr>
          <a:lstStyle/>
          <a:p>
            <a:r>
              <a:rPr lang="cs-CZ" b="1" dirty="0"/>
              <a:t>Novelizace zejména:</a:t>
            </a:r>
          </a:p>
          <a:p>
            <a:pPr lvl="1"/>
            <a:r>
              <a:rPr lang="cs-CZ" dirty="0"/>
              <a:t>Zákona o svobodném přístupu k informacím; </a:t>
            </a:r>
          </a:p>
          <a:p>
            <a:pPr lvl="1"/>
            <a:r>
              <a:rPr lang="cs-CZ" dirty="0"/>
              <a:t>Zákona o matrikách; </a:t>
            </a:r>
          </a:p>
          <a:p>
            <a:pPr lvl="1"/>
            <a:r>
              <a:rPr lang="cs-CZ" dirty="0"/>
              <a:t>Zákona o informačních systémech veřejné správy; </a:t>
            </a:r>
          </a:p>
          <a:p>
            <a:pPr lvl="1"/>
            <a:r>
              <a:rPr lang="cs-CZ" dirty="0"/>
              <a:t>Zákona o ověřování; </a:t>
            </a:r>
          </a:p>
          <a:p>
            <a:pPr lvl="1"/>
            <a:r>
              <a:rPr lang="cs-CZ" dirty="0"/>
              <a:t>Zákona o základních registrech; </a:t>
            </a:r>
          </a:p>
          <a:p>
            <a:pPr lvl="1"/>
            <a:r>
              <a:rPr lang="cs-CZ" dirty="0"/>
              <a:t>Zákonů upravujících vydávání občanských průkazů, řidičských průkazů a cestovních pasů </a:t>
            </a:r>
          </a:p>
          <a:p>
            <a:r>
              <a:rPr lang="cs-CZ" b="1" dirty="0"/>
              <a:t>Změny? Problémy?</a:t>
            </a:r>
          </a:p>
          <a:p>
            <a:pPr lvl="1"/>
            <a:r>
              <a:rPr lang="cs-CZ" dirty="0"/>
              <a:t>MV zvýšená kontrolní role, působnost (=samovládce?) </a:t>
            </a:r>
          </a:p>
          <a:p>
            <a:pPr lvl="1"/>
            <a:r>
              <a:rPr lang="cs-CZ" dirty="0"/>
              <a:t>Rozmělnění některých taxativně vymezených údajů (referenční  údaje jsou vyjmenovány, ale možno i přidat cokoli na základě správního uvážení)</a:t>
            </a:r>
          </a:p>
          <a:p>
            <a:pPr lvl="1"/>
            <a:r>
              <a:rPr lang="cs-CZ" dirty="0"/>
              <a:t>Některá problematická tvrzení u elektronické identifikace</a:t>
            </a:r>
          </a:p>
          <a:p>
            <a:pPr lvl="1"/>
            <a:r>
              <a:rPr lang="cs-CZ" dirty="0"/>
              <a:t>=&gt; snaha o zlepšení ano, ale neuchopeno dobře, MV příliš silná role, atd</a:t>
            </a:r>
            <a:r>
              <a:rPr lang="cs-CZ" dirty="0" smtClean="0"/>
              <a:t>.</a:t>
            </a:r>
          </a:p>
          <a:p>
            <a:pPr lvl="1"/>
            <a:endParaRPr lang="cs-CZ" dirty="0"/>
          </a:p>
          <a:p>
            <a:r>
              <a:rPr lang="cs-CZ" dirty="0">
                <a:hlinkClick r:id="rId2"/>
              </a:rPr>
              <a:t>https://apps.odok.cz/veklep-detail?pid=KORNBC6E7FLR</a:t>
            </a:r>
            <a:endParaRPr lang="cs-CZ" dirty="0"/>
          </a:p>
          <a:p>
            <a:endParaRPr lang="en-GB" dirty="0"/>
          </a:p>
        </p:txBody>
      </p:sp>
      <p:sp>
        <p:nvSpPr>
          <p:cNvPr id="4" name="Zástupný symbol pro číslo snímku 3">
            <a:extLst>
              <a:ext uri="{FF2B5EF4-FFF2-40B4-BE49-F238E27FC236}">
                <a16:creationId xmlns:a16="http://schemas.microsoft.com/office/drawing/2014/main" id="{BA3B8FDB-2DB1-43C6-BA0A-76588F758AAE}"/>
              </a:ext>
            </a:extLst>
          </p:cNvPr>
          <p:cNvSpPr>
            <a:spLocks noGrp="1"/>
          </p:cNvSpPr>
          <p:nvPr>
            <p:ph type="sldNum" sz="quarter" idx="12"/>
          </p:nvPr>
        </p:nvSpPr>
        <p:spPr/>
        <p:txBody>
          <a:bodyPr/>
          <a:lstStyle/>
          <a:p>
            <a:fld id="{09CBD851-6D9C-4BB4-BA16-01B2647274C0}" type="slidenum">
              <a:rPr lang="en-GB" smtClean="0"/>
              <a:t>54</a:t>
            </a:fld>
            <a:endParaRPr lang="en-GB"/>
          </a:p>
        </p:txBody>
      </p:sp>
    </p:spTree>
    <p:extLst>
      <p:ext uri="{BB962C8B-B14F-4D97-AF65-F5344CB8AC3E}">
        <p14:creationId xmlns:p14="http://schemas.microsoft.com/office/powerpoint/2010/main" val="347180570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BBF5421-112A-4BE4-BE67-8467DE9F91FA}"/>
              </a:ext>
            </a:extLst>
          </p:cNvPr>
          <p:cNvSpPr>
            <a:spLocks noGrp="1"/>
          </p:cNvSpPr>
          <p:nvPr>
            <p:ph type="title"/>
          </p:nvPr>
        </p:nvSpPr>
        <p:spPr/>
        <p:txBody>
          <a:bodyPr/>
          <a:lstStyle/>
          <a:p>
            <a:pPr algn="ctr"/>
            <a:r>
              <a:rPr lang="cs-CZ" dirty="0"/>
              <a:t>Zákon o právu na digitální služby</a:t>
            </a:r>
            <a:endParaRPr lang="en-GB" dirty="0"/>
          </a:p>
        </p:txBody>
      </p:sp>
      <p:sp>
        <p:nvSpPr>
          <p:cNvPr id="3" name="Zástupný symbol pro obsah 2">
            <a:extLst>
              <a:ext uri="{FF2B5EF4-FFF2-40B4-BE49-F238E27FC236}">
                <a16:creationId xmlns:a16="http://schemas.microsoft.com/office/drawing/2014/main" id="{FDF8DE74-B384-4CF6-A804-6E1B8F008C9A}"/>
              </a:ext>
            </a:extLst>
          </p:cNvPr>
          <p:cNvSpPr>
            <a:spLocks noGrp="1"/>
          </p:cNvSpPr>
          <p:nvPr>
            <p:ph idx="1"/>
          </p:nvPr>
        </p:nvSpPr>
        <p:spPr>
          <a:xfrm>
            <a:off x="838200" y="1825625"/>
            <a:ext cx="10515600" cy="4753406"/>
          </a:xfrm>
        </p:spPr>
        <p:txBody>
          <a:bodyPr>
            <a:normAutofit fontScale="70000" lnSpcReduction="20000"/>
          </a:bodyPr>
          <a:lstStyle/>
          <a:p>
            <a:r>
              <a:rPr lang="cs-CZ" dirty="0"/>
              <a:t>Právo do 5 let od schválení umožnit vést veškerou komunikaci s úřady elektronicky</a:t>
            </a:r>
          </a:p>
          <a:p>
            <a:r>
              <a:rPr lang="cs-CZ" dirty="0">
                <a:hlinkClick r:id="rId2"/>
              </a:rPr>
              <a:t>http://www.psp.cz/sqw/historie.sqw?o=8&amp;T=447</a:t>
            </a:r>
            <a:endParaRPr lang="cs-CZ" dirty="0"/>
          </a:p>
          <a:p>
            <a:endParaRPr lang="cs-CZ" dirty="0"/>
          </a:p>
          <a:p>
            <a:r>
              <a:rPr lang="cs-CZ" dirty="0"/>
              <a:t>Napřed nesouhlasné postoje veřejných orgánů, ale v současné chvíli zákon prošel již prvním čtením</a:t>
            </a:r>
            <a:endParaRPr lang="cs-CZ" i="1" dirty="0"/>
          </a:p>
          <a:p>
            <a:r>
              <a:rPr lang="cs-CZ" dirty="0"/>
              <a:t>Problematická koncepce zákona založená na právech subjektů a nikoli na povinnostech poskytovatelů služby (nejsou uvedena konkrétní opatření, jak některé věci provést )</a:t>
            </a:r>
          </a:p>
          <a:p>
            <a:r>
              <a:rPr lang="cs-CZ" dirty="0"/>
              <a:t>Výtky v duplicitách (potřebujeme další zákon?) X již existující právo občana je v novém zákoně přísnější</a:t>
            </a:r>
          </a:p>
          <a:p>
            <a:r>
              <a:rPr lang="cs-CZ" dirty="0"/>
              <a:t>Právo na digitální služby jen takovým občanům, kteří jsou v registru obyvatel (vyloučeni tak občané EU) – praktické (jednoznačnější), ale je to v pořádku? </a:t>
            </a:r>
          </a:p>
          <a:p>
            <a:r>
              <a:rPr lang="cs-CZ" dirty="0"/>
              <a:t>Časový rámec je šibeniční, nejsou ani finance</a:t>
            </a:r>
          </a:p>
          <a:p>
            <a:r>
              <a:rPr lang="cs-CZ" dirty="0"/>
              <a:t>Původně měla být zřízena datová schránka každému občanovi (ten by si ji ale nemusel aktivovat), od toho ale bylo upuštěno (nestačí </a:t>
            </a:r>
            <a:r>
              <a:rPr lang="cs-CZ" dirty="0" err="1"/>
              <a:t>eID</a:t>
            </a:r>
            <a:r>
              <a:rPr lang="cs-CZ" dirty="0"/>
              <a:t>?)</a:t>
            </a:r>
          </a:p>
          <a:p>
            <a:r>
              <a:rPr lang="cs-CZ" dirty="0"/>
              <a:t>Zavedení úředního ověřování elektronického podpisu – není ale jasné jak jej realizovat</a:t>
            </a:r>
            <a:endParaRPr lang="en-GB" dirty="0"/>
          </a:p>
        </p:txBody>
      </p:sp>
      <p:sp>
        <p:nvSpPr>
          <p:cNvPr id="4" name="Zástupný symbol pro číslo snímku 3">
            <a:extLst>
              <a:ext uri="{FF2B5EF4-FFF2-40B4-BE49-F238E27FC236}">
                <a16:creationId xmlns:a16="http://schemas.microsoft.com/office/drawing/2014/main" id="{BA3B8FDB-2DB1-43C6-BA0A-76588F758AAE}"/>
              </a:ext>
            </a:extLst>
          </p:cNvPr>
          <p:cNvSpPr>
            <a:spLocks noGrp="1"/>
          </p:cNvSpPr>
          <p:nvPr>
            <p:ph type="sldNum" sz="quarter" idx="12"/>
          </p:nvPr>
        </p:nvSpPr>
        <p:spPr/>
        <p:txBody>
          <a:bodyPr/>
          <a:lstStyle/>
          <a:p>
            <a:fld id="{09CBD851-6D9C-4BB4-BA16-01B2647274C0}" type="slidenum">
              <a:rPr lang="en-GB" smtClean="0"/>
              <a:t>55</a:t>
            </a:fld>
            <a:endParaRPr lang="en-GB"/>
          </a:p>
        </p:txBody>
      </p:sp>
    </p:spTree>
    <p:extLst>
      <p:ext uri="{BB962C8B-B14F-4D97-AF65-F5344CB8AC3E}">
        <p14:creationId xmlns:p14="http://schemas.microsoft.com/office/powerpoint/2010/main" val="6386905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0F1FFBB-F9BF-4194-BD3D-69F21529FB0D}"/>
              </a:ext>
            </a:extLst>
          </p:cNvPr>
          <p:cNvSpPr>
            <a:spLocks noGrp="1"/>
          </p:cNvSpPr>
          <p:nvPr>
            <p:ph type="title"/>
          </p:nvPr>
        </p:nvSpPr>
        <p:spPr/>
        <p:txBody>
          <a:bodyPr/>
          <a:lstStyle/>
          <a:p>
            <a:endParaRPr lang="en-GB"/>
          </a:p>
        </p:txBody>
      </p:sp>
      <p:sp>
        <p:nvSpPr>
          <p:cNvPr id="3" name="Zástupný symbol pro obsah 2">
            <a:extLst>
              <a:ext uri="{FF2B5EF4-FFF2-40B4-BE49-F238E27FC236}">
                <a16:creationId xmlns:a16="http://schemas.microsoft.com/office/drawing/2014/main" id="{14C1CB11-34F9-48FF-AE2F-DF11C8618F79}"/>
              </a:ext>
            </a:extLst>
          </p:cNvPr>
          <p:cNvSpPr>
            <a:spLocks noGrp="1"/>
          </p:cNvSpPr>
          <p:nvPr>
            <p:ph idx="1"/>
          </p:nvPr>
        </p:nvSpPr>
        <p:spPr/>
        <p:txBody>
          <a:bodyPr>
            <a:normAutofit/>
          </a:bodyPr>
          <a:lstStyle/>
          <a:p>
            <a:r>
              <a:rPr lang="cs-CZ" sz="4000" dirty="0"/>
              <a:t>Základní maxima: čl. 2 odst. 3 Ústavy: Státní moc slouží všem občanům a lze ji uplatňovat jen v případech, v mezích a způsoby, které stanoví zákon.</a:t>
            </a:r>
            <a:endParaRPr lang="en-GB" sz="4000" dirty="0"/>
          </a:p>
        </p:txBody>
      </p:sp>
      <p:sp>
        <p:nvSpPr>
          <p:cNvPr id="4" name="Zástupný symbol pro číslo snímku 3">
            <a:extLst>
              <a:ext uri="{FF2B5EF4-FFF2-40B4-BE49-F238E27FC236}">
                <a16:creationId xmlns:a16="http://schemas.microsoft.com/office/drawing/2014/main" id="{E9E1A472-0CC1-454E-8E8E-2D024EFE7E3F}"/>
              </a:ext>
            </a:extLst>
          </p:cNvPr>
          <p:cNvSpPr>
            <a:spLocks noGrp="1"/>
          </p:cNvSpPr>
          <p:nvPr>
            <p:ph type="sldNum" sz="quarter" idx="12"/>
          </p:nvPr>
        </p:nvSpPr>
        <p:spPr/>
        <p:txBody>
          <a:bodyPr/>
          <a:lstStyle/>
          <a:p>
            <a:fld id="{09CBD851-6D9C-4BB4-BA16-01B2647274C0}" type="slidenum">
              <a:rPr lang="en-GB" smtClean="0"/>
              <a:t>6</a:t>
            </a:fld>
            <a:endParaRPr lang="en-GB"/>
          </a:p>
        </p:txBody>
      </p:sp>
    </p:spTree>
    <p:extLst>
      <p:ext uri="{BB962C8B-B14F-4D97-AF65-F5344CB8AC3E}">
        <p14:creationId xmlns:p14="http://schemas.microsoft.com/office/powerpoint/2010/main" val="23361203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C5772B2-030F-4181-8E5B-F4CB312ABC1E}"/>
              </a:ext>
            </a:extLst>
          </p:cNvPr>
          <p:cNvSpPr>
            <a:spLocks noGrp="1"/>
          </p:cNvSpPr>
          <p:nvPr>
            <p:ph type="title"/>
          </p:nvPr>
        </p:nvSpPr>
        <p:spPr>
          <a:xfrm>
            <a:off x="838200" y="365126"/>
            <a:ext cx="10515600" cy="693654"/>
          </a:xfrm>
        </p:spPr>
        <p:txBody>
          <a:bodyPr>
            <a:normAutofit fontScale="90000"/>
          </a:bodyPr>
          <a:lstStyle/>
          <a:p>
            <a:pPr algn="ctr"/>
            <a:r>
              <a:rPr lang="en-GB" dirty="0" err="1"/>
              <a:t>Historie</a:t>
            </a:r>
            <a:r>
              <a:rPr lang="cs-CZ" dirty="0"/>
              <a:t> (+ právní předpisy)</a:t>
            </a:r>
            <a:endParaRPr lang="en-GB" dirty="0"/>
          </a:p>
        </p:txBody>
      </p:sp>
      <p:sp>
        <p:nvSpPr>
          <p:cNvPr id="4" name="Zástupný symbol pro číslo snímku 3">
            <a:extLst>
              <a:ext uri="{FF2B5EF4-FFF2-40B4-BE49-F238E27FC236}">
                <a16:creationId xmlns:a16="http://schemas.microsoft.com/office/drawing/2014/main" id="{5359904A-08E4-4717-B882-BCE27DC84C3F}"/>
              </a:ext>
            </a:extLst>
          </p:cNvPr>
          <p:cNvSpPr>
            <a:spLocks noGrp="1"/>
          </p:cNvSpPr>
          <p:nvPr>
            <p:ph type="sldNum" sz="quarter" idx="12"/>
          </p:nvPr>
        </p:nvSpPr>
        <p:spPr/>
        <p:txBody>
          <a:bodyPr/>
          <a:lstStyle/>
          <a:p>
            <a:fld id="{09CBD851-6D9C-4BB4-BA16-01B2647274C0}" type="slidenum">
              <a:rPr lang="en-GB" smtClean="0"/>
              <a:t>7</a:t>
            </a:fld>
            <a:endParaRPr lang="en-GB"/>
          </a:p>
        </p:txBody>
      </p:sp>
      <p:sp>
        <p:nvSpPr>
          <p:cNvPr id="3" name="Zástupný symbol pro obsah 2">
            <a:extLst>
              <a:ext uri="{FF2B5EF4-FFF2-40B4-BE49-F238E27FC236}">
                <a16:creationId xmlns:a16="http://schemas.microsoft.com/office/drawing/2014/main" id="{45ADD426-0722-4627-B411-733DBF1C012B}"/>
              </a:ext>
            </a:extLst>
          </p:cNvPr>
          <p:cNvSpPr>
            <a:spLocks noGrp="1"/>
          </p:cNvSpPr>
          <p:nvPr>
            <p:ph idx="1"/>
          </p:nvPr>
        </p:nvSpPr>
        <p:spPr>
          <a:xfrm>
            <a:off x="162732" y="1058780"/>
            <a:ext cx="11801960" cy="5799220"/>
          </a:xfrm>
        </p:spPr>
        <p:txBody>
          <a:bodyPr>
            <a:normAutofit fontScale="77500" lnSpcReduction="20000"/>
          </a:bodyPr>
          <a:lstStyle/>
          <a:p>
            <a:r>
              <a:rPr lang="en-GB" dirty="0"/>
              <a:t>1999 – </a:t>
            </a:r>
            <a:r>
              <a:rPr lang="en-GB" dirty="0" err="1"/>
              <a:t>podávání</a:t>
            </a:r>
            <a:r>
              <a:rPr lang="en-GB" dirty="0"/>
              <a:t> </a:t>
            </a:r>
            <a:r>
              <a:rPr lang="en-GB" dirty="0" err="1"/>
              <a:t>žádosti</a:t>
            </a:r>
            <a:r>
              <a:rPr lang="en-GB" dirty="0"/>
              <a:t> o </a:t>
            </a:r>
            <a:r>
              <a:rPr lang="en-GB" dirty="0" err="1"/>
              <a:t>informace</a:t>
            </a:r>
            <a:r>
              <a:rPr lang="en-GB" dirty="0"/>
              <a:t>, </a:t>
            </a:r>
            <a:r>
              <a:rPr lang="en-GB" dirty="0" err="1"/>
              <a:t>relativně</a:t>
            </a:r>
            <a:r>
              <a:rPr lang="en-GB" dirty="0"/>
              <a:t> </a:t>
            </a:r>
            <a:r>
              <a:rPr lang="en-GB" dirty="0" err="1"/>
              <a:t>nekoordinovaný</a:t>
            </a:r>
            <a:r>
              <a:rPr lang="cs-CZ" dirty="0"/>
              <a:t> </a:t>
            </a:r>
            <a:r>
              <a:rPr lang="en-GB" dirty="0" err="1"/>
              <a:t>vývoj</a:t>
            </a:r>
            <a:endParaRPr lang="en-GB" dirty="0"/>
          </a:p>
          <a:p>
            <a:r>
              <a:rPr lang="en-GB" dirty="0"/>
              <a:t>2000 – </a:t>
            </a:r>
            <a:r>
              <a:rPr lang="en-GB" dirty="0" err="1"/>
              <a:t>elektronický</a:t>
            </a:r>
            <a:r>
              <a:rPr lang="en-GB" dirty="0"/>
              <a:t> </a:t>
            </a:r>
            <a:r>
              <a:rPr lang="en-GB" dirty="0" err="1"/>
              <a:t>podpis</a:t>
            </a:r>
            <a:r>
              <a:rPr lang="en-GB" dirty="0"/>
              <a:t> (+1,5 </a:t>
            </a:r>
            <a:r>
              <a:rPr lang="en-GB" dirty="0" err="1"/>
              <a:t>roku</a:t>
            </a:r>
            <a:r>
              <a:rPr lang="en-GB" dirty="0"/>
              <a:t> </a:t>
            </a:r>
            <a:r>
              <a:rPr lang="en-GB" dirty="0" err="1"/>
              <a:t>implementační</a:t>
            </a:r>
            <a:r>
              <a:rPr lang="en-GB" dirty="0"/>
              <a:t> </a:t>
            </a:r>
            <a:r>
              <a:rPr lang="en-GB" dirty="0" err="1"/>
              <a:t>předpisy</a:t>
            </a:r>
            <a:r>
              <a:rPr lang="en-GB" dirty="0"/>
              <a:t>)</a:t>
            </a:r>
            <a:r>
              <a:rPr lang="cs-CZ" dirty="0"/>
              <a:t> – trvalo pak půl roku, než byla přestavena fungující technická řešení</a:t>
            </a:r>
            <a:endParaRPr lang="en-GB" dirty="0"/>
          </a:p>
          <a:p>
            <a:r>
              <a:rPr lang="en-GB" dirty="0"/>
              <a:t>2000 – </a:t>
            </a:r>
            <a:r>
              <a:rPr lang="cs-CZ" dirty="0"/>
              <a:t>Informační systémy veřejné správy (zákon č. 365/2000 Sb. o informačních systémech veřejné správy) (</a:t>
            </a:r>
            <a:r>
              <a:rPr lang="cs-CZ" dirty="0">
                <a:hlinkClick r:id="rId3"/>
              </a:rPr>
              <a:t>https://www.mvcr.cz/</a:t>
            </a:r>
            <a:r>
              <a:rPr lang="cs-CZ" dirty="0" err="1">
                <a:hlinkClick r:id="rId3"/>
              </a:rPr>
              <a:t>clanek</a:t>
            </a:r>
            <a:r>
              <a:rPr lang="cs-CZ" dirty="0">
                <a:hlinkClick r:id="rId3"/>
              </a:rPr>
              <a:t>/informacni-systemy-verejne-spravy.aspx</a:t>
            </a:r>
            <a:r>
              <a:rPr lang="cs-CZ" dirty="0"/>
              <a:t>)</a:t>
            </a:r>
          </a:p>
          <a:p>
            <a:r>
              <a:rPr lang="en-GB" dirty="0"/>
              <a:t>2005 – </a:t>
            </a:r>
            <a:r>
              <a:rPr lang="en-GB" dirty="0" err="1"/>
              <a:t>ZoEK</a:t>
            </a:r>
            <a:r>
              <a:rPr lang="cs-CZ" dirty="0"/>
              <a:t> (zákon č. 127/2005 Sb., o elektronických komunikacích)</a:t>
            </a:r>
            <a:endParaRPr lang="en-GB" dirty="0"/>
          </a:p>
          <a:p>
            <a:r>
              <a:rPr lang="en-GB" dirty="0"/>
              <a:t>2005 – </a:t>
            </a:r>
            <a:r>
              <a:rPr lang="en-GB" dirty="0" err="1"/>
              <a:t>CzechPOINT</a:t>
            </a:r>
            <a:r>
              <a:rPr lang="cs-CZ" dirty="0"/>
              <a:t> (</a:t>
            </a:r>
            <a:r>
              <a:rPr lang="cs-CZ" dirty="0">
                <a:hlinkClick r:id="rId4"/>
              </a:rPr>
              <a:t>http://www.czechpoint.cz/public/</a:t>
            </a:r>
            <a:r>
              <a:rPr lang="cs-CZ" dirty="0"/>
              <a:t>)</a:t>
            </a:r>
            <a:endParaRPr lang="en-GB" dirty="0"/>
          </a:p>
          <a:p>
            <a:r>
              <a:rPr lang="en-GB" dirty="0"/>
              <a:t>2006 – </a:t>
            </a:r>
            <a:r>
              <a:rPr lang="en-GB" dirty="0" err="1"/>
              <a:t>eGon</a:t>
            </a:r>
            <a:r>
              <a:rPr lang="cs-CZ" dirty="0"/>
              <a:t> – symbol </a:t>
            </a:r>
            <a:r>
              <a:rPr lang="cs-CZ" dirty="0" err="1"/>
              <a:t>eGovernmentu</a:t>
            </a:r>
            <a:endParaRPr lang="en-GB" dirty="0"/>
          </a:p>
          <a:p>
            <a:r>
              <a:rPr lang="en-GB" dirty="0"/>
              <a:t>2008 – eGovernment act</a:t>
            </a:r>
            <a:r>
              <a:rPr lang="cs-CZ" dirty="0"/>
              <a:t> (300/2008 Sb., o elektronických úkonech, a autorizované konverzi dokumentů) – souvislost s elektronickými dokumenty</a:t>
            </a:r>
            <a:endParaRPr lang="en-GB" dirty="0"/>
          </a:p>
          <a:p>
            <a:r>
              <a:rPr lang="en-GB" dirty="0" err="1"/>
              <a:t>CzechPOINT</a:t>
            </a:r>
            <a:r>
              <a:rPr lang="en-GB" dirty="0"/>
              <a:t> </a:t>
            </a:r>
            <a:r>
              <a:rPr lang="en-GB" dirty="0" err="1"/>
              <a:t>ostrý</a:t>
            </a:r>
            <a:r>
              <a:rPr lang="en-GB" dirty="0"/>
              <a:t> </a:t>
            </a:r>
            <a:r>
              <a:rPr lang="en-GB" dirty="0" err="1"/>
              <a:t>provoz</a:t>
            </a:r>
            <a:endParaRPr lang="en-GB" dirty="0"/>
          </a:p>
          <a:p>
            <a:r>
              <a:rPr lang="en-GB" dirty="0"/>
              <a:t>2009 – </a:t>
            </a:r>
            <a:r>
              <a:rPr lang="en-GB" dirty="0" err="1"/>
              <a:t>systém</a:t>
            </a:r>
            <a:r>
              <a:rPr lang="en-GB" dirty="0"/>
              <a:t> </a:t>
            </a:r>
            <a:r>
              <a:rPr lang="en-GB" dirty="0" err="1"/>
              <a:t>datových</a:t>
            </a:r>
            <a:r>
              <a:rPr lang="en-GB" dirty="0"/>
              <a:t> </a:t>
            </a:r>
            <a:r>
              <a:rPr lang="en-GB" dirty="0" err="1"/>
              <a:t>schránek</a:t>
            </a:r>
            <a:endParaRPr lang="en-GB" dirty="0"/>
          </a:p>
          <a:p>
            <a:r>
              <a:rPr lang="en-GB" dirty="0"/>
              <a:t>2012 – </a:t>
            </a:r>
            <a:r>
              <a:rPr lang="en-GB" dirty="0" err="1"/>
              <a:t>ostrý</a:t>
            </a:r>
            <a:r>
              <a:rPr lang="en-GB" dirty="0"/>
              <a:t> </a:t>
            </a:r>
            <a:r>
              <a:rPr lang="en-GB" dirty="0" err="1"/>
              <a:t>provoz</a:t>
            </a:r>
            <a:r>
              <a:rPr lang="en-GB" dirty="0"/>
              <a:t> </a:t>
            </a:r>
            <a:r>
              <a:rPr lang="en-GB" dirty="0" err="1"/>
              <a:t>základních</a:t>
            </a:r>
            <a:r>
              <a:rPr lang="en-GB" dirty="0"/>
              <a:t> </a:t>
            </a:r>
            <a:r>
              <a:rPr lang="en-GB" dirty="0" err="1"/>
              <a:t>registrů</a:t>
            </a:r>
            <a:endParaRPr lang="cs-CZ" dirty="0"/>
          </a:p>
          <a:p>
            <a:r>
              <a:rPr lang="cs-CZ" dirty="0"/>
              <a:t>2016 – eIDAS (Nařízení Evropského parlamentu a Rady (EU) č. 910/2014 ze dne 23. července 2014 o elektronické identifikaci a službách vytvářejících důvěru pro elektronické transakce na vnitřním trhu a o zrušení směrnice 1999/93/ES)</a:t>
            </a:r>
            <a:endParaRPr lang="en-GB" dirty="0"/>
          </a:p>
          <a:p>
            <a:r>
              <a:rPr lang="en-GB" dirty="0"/>
              <a:t>2020 – </a:t>
            </a:r>
            <a:r>
              <a:rPr lang="en-GB" dirty="0" err="1"/>
              <a:t>eSbírka</a:t>
            </a:r>
            <a:r>
              <a:rPr lang="cs-CZ" dirty="0"/>
              <a:t> </a:t>
            </a:r>
            <a:endParaRPr lang="en-GB" dirty="0"/>
          </a:p>
        </p:txBody>
      </p:sp>
    </p:spTree>
    <p:extLst>
      <p:ext uri="{BB962C8B-B14F-4D97-AF65-F5344CB8AC3E}">
        <p14:creationId xmlns:p14="http://schemas.microsoft.com/office/powerpoint/2010/main" val="8299027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E1C6D2D-BC5C-48A1-9D4B-366F9F7902C9}"/>
              </a:ext>
            </a:extLst>
          </p:cNvPr>
          <p:cNvSpPr>
            <a:spLocks noGrp="1"/>
          </p:cNvSpPr>
          <p:nvPr>
            <p:ph type="title"/>
          </p:nvPr>
        </p:nvSpPr>
        <p:spPr/>
        <p:txBody>
          <a:bodyPr>
            <a:normAutofit/>
          </a:bodyPr>
          <a:lstStyle/>
          <a:p>
            <a:pPr algn="ctr"/>
            <a:r>
              <a:rPr lang="en-GB" sz="4800" dirty="0" err="1"/>
              <a:t>Vývoj</a:t>
            </a:r>
            <a:r>
              <a:rPr lang="en-GB" sz="4800" dirty="0"/>
              <a:t> </a:t>
            </a:r>
            <a:r>
              <a:rPr lang="en-GB" sz="4800" dirty="0" err="1"/>
              <a:t>eGovernmentu</a:t>
            </a:r>
            <a:r>
              <a:rPr lang="en-GB" sz="4800" dirty="0"/>
              <a:t> </a:t>
            </a:r>
          </a:p>
        </p:txBody>
      </p:sp>
      <p:sp>
        <p:nvSpPr>
          <p:cNvPr id="3" name="Zástupný symbol pro obsah 2">
            <a:extLst>
              <a:ext uri="{FF2B5EF4-FFF2-40B4-BE49-F238E27FC236}">
                <a16:creationId xmlns:a16="http://schemas.microsoft.com/office/drawing/2014/main" id="{3DED4156-1364-45CD-A93F-25888955463E}"/>
              </a:ext>
            </a:extLst>
          </p:cNvPr>
          <p:cNvSpPr>
            <a:spLocks noGrp="1"/>
          </p:cNvSpPr>
          <p:nvPr>
            <p:ph idx="1"/>
          </p:nvPr>
        </p:nvSpPr>
        <p:spPr/>
        <p:txBody>
          <a:bodyPr>
            <a:normAutofit lnSpcReduction="10000"/>
          </a:bodyPr>
          <a:lstStyle/>
          <a:p>
            <a:r>
              <a:rPr lang="cs-CZ" dirty="0"/>
              <a:t>Obvykle 4 etapy:</a:t>
            </a:r>
          </a:p>
          <a:p>
            <a:pPr marL="914400" lvl="1" indent="-457200">
              <a:buFont typeface="+mj-lt"/>
              <a:buAutoNum type="arabicPeriod"/>
            </a:pPr>
            <a:r>
              <a:rPr lang="cs-CZ" dirty="0"/>
              <a:t>P</a:t>
            </a:r>
            <a:r>
              <a:rPr lang="en-GB" dirty="0" err="1"/>
              <a:t>oskytování</a:t>
            </a:r>
            <a:r>
              <a:rPr lang="en-GB" dirty="0"/>
              <a:t> </a:t>
            </a:r>
            <a:r>
              <a:rPr lang="en-GB" dirty="0" err="1"/>
              <a:t>informací</a:t>
            </a:r>
            <a:r>
              <a:rPr lang="en-GB" dirty="0"/>
              <a:t> o </a:t>
            </a:r>
            <a:r>
              <a:rPr lang="en-GB" dirty="0" err="1"/>
              <a:t>veřejných</a:t>
            </a:r>
            <a:r>
              <a:rPr lang="en-GB" dirty="0"/>
              <a:t> </a:t>
            </a:r>
            <a:r>
              <a:rPr lang="en-GB" dirty="0" err="1"/>
              <a:t>službách</a:t>
            </a:r>
            <a:r>
              <a:rPr lang="en-GB" dirty="0"/>
              <a:t> on-line (</a:t>
            </a:r>
            <a:r>
              <a:rPr lang="en-GB" dirty="0" err="1"/>
              <a:t>elektronická</a:t>
            </a:r>
            <a:r>
              <a:rPr lang="en-GB" dirty="0"/>
              <a:t> </a:t>
            </a:r>
            <a:r>
              <a:rPr lang="en-GB" dirty="0" err="1"/>
              <a:t>státní</a:t>
            </a:r>
            <a:r>
              <a:rPr lang="en-GB" dirty="0"/>
              <a:t> </a:t>
            </a:r>
            <a:r>
              <a:rPr lang="en-GB" dirty="0" err="1"/>
              <a:t>správa</a:t>
            </a:r>
            <a:r>
              <a:rPr lang="en-GB" dirty="0"/>
              <a:t> </a:t>
            </a:r>
            <a:r>
              <a:rPr lang="en-GB" dirty="0" err="1"/>
              <a:t>zajišťující</a:t>
            </a:r>
            <a:r>
              <a:rPr lang="en-GB" dirty="0"/>
              <a:t> </a:t>
            </a:r>
            <a:r>
              <a:rPr lang="en-GB" dirty="0" err="1"/>
              <a:t>informace</a:t>
            </a:r>
            <a:r>
              <a:rPr lang="en-GB" dirty="0"/>
              <a:t> a </a:t>
            </a:r>
            <a:r>
              <a:rPr lang="en-GB" dirty="0" err="1"/>
              <a:t>služby</a:t>
            </a:r>
            <a:r>
              <a:rPr lang="en-GB" dirty="0"/>
              <a:t> pro </a:t>
            </a:r>
            <a:r>
              <a:rPr lang="en-GB" dirty="0" err="1"/>
              <a:t>styk</a:t>
            </a:r>
            <a:r>
              <a:rPr lang="en-GB" dirty="0"/>
              <a:t> s </a:t>
            </a:r>
            <a:r>
              <a:rPr lang="en-GB" dirty="0" err="1"/>
              <a:t>občany</a:t>
            </a:r>
            <a:r>
              <a:rPr lang="en-GB" dirty="0"/>
              <a:t> a </a:t>
            </a:r>
            <a:r>
              <a:rPr lang="en-GB" dirty="0" err="1"/>
              <a:t>komerčními</a:t>
            </a:r>
            <a:r>
              <a:rPr lang="en-GB" dirty="0"/>
              <a:t> </a:t>
            </a:r>
            <a:r>
              <a:rPr lang="en-GB" dirty="0" err="1"/>
              <a:t>subjekty</a:t>
            </a:r>
            <a:r>
              <a:rPr lang="en-GB" dirty="0"/>
              <a:t> </a:t>
            </a:r>
            <a:r>
              <a:rPr lang="en-GB" dirty="0" err="1"/>
              <a:t>pomocí</a:t>
            </a:r>
            <a:r>
              <a:rPr lang="en-GB" dirty="0"/>
              <a:t> </a:t>
            </a:r>
            <a:r>
              <a:rPr lang="en-GB" dirty="0" err="1"/>
              <a:t>internetu</a:t>
            </a:r>
            <a:r>
              <a:rPr lang="en-GB" dirty="0"/>
              <a:t> (</a:t>
            </a:r>
            <a:r>
              <a:rPr lang="en-GB" dirty="0" err="1"/>
              <a:t>weby</a:t>
            </a:r>
            <a:r>
              <a:rPr lang="en-GB" dirty="0"/>
              <a:t>, call </a:t>
            </a:r>
            <a:r>
              <a:rPr lang="en-GB" dirty="0" err="1"/>
              <a:t>centra</a:t>
            </a:r>
            <a:r>
              <a:rPr lang="en-GB" dirty="0"/>
              <a:t>)</a:t>
            </a:r>
            <a:endParaRPr lang="cs-CZ" dirty="0"/>
          </a:p>
          <a:p>
            <a:pPr marL="914400" lvl="1" indent="-457200">
              <a:buFont typeface="+mj-lt"/>
              <a:buAutoNum type="arabicPeriod"/>
            </a:pPr>
            <a:r>
              <a:rPr lang="cs-CZ" dirty="0"/>
              <a:t>Jednostranná interakce (stahování formulářů)</a:t>
            </a:r>
          </a:p>
          <a:p>
            <a:pPr marL="914400" lvl="1" indent="-457200">
              <a:buFont typeface="+mj-lt"/>
              <a:buAutoNum type="arabicPeriod"/>
            </a:pPr>
            <a:r>
              <a:rPr lang="cs-CZ" dirty="0"/>
              <a:t>Oboustranná interakce (elektronické dodavatelské řetězce (e-</a:t>
            </a:r>
            <a:r>
              <a:rPr lang="cs-CZ" dirty="0" err="1"/>
              <a:t>procurement</a:t>
            </a:r>
            <a:r>
              <a:rPr lang="cs-CZ" dirty="0"/>
              <a:t>), interní komunikace ve státní sféře (intranety), občané i podnikatelé mohou elektronicky vyplnit formulář včetně ověření pravosti, resp. musí pod sankcí</a:t>
            </a:r>
          </a:p>
          <a:p>
            <a:pPr lvl="2"/>
            <a:r>
              <a:rPr lang="cs-CZ" dirty="0"/>
              <a:t>Př.: </a:t>
            </a:r>
            <a:r>
              <a:rPr lang="cs-CZ" dirty="0">
                <a:hlinkClick r:id="rId2"/>
              </a:rPr>
              <a:t>https://adisepo.mfcr.cz/adistc/adis/idpr_pub/dpr/uvod.faces</a:t>
            </a:r>
            <a:r>
              <a:rPr lang="cs-CZ" dirty="0"/>
              <a:t> </a:t>
            </a:r>
          </a:p>
          <a:p>
            <a:pPr marL="914400" lvl="1" indent="-457200">
              <a:buFont typeface="+mj-lt"/>
              <a:buAutoNum type="arabicPeriod"/>
            </a:pPr>
            <a:r>
              <a:rPr lang="cs-CZ" dirty="0"/>
              <a:t>P</a:t>
            </a:r>
            <a:r>
              <a:rPr lang="en-GB" dirty="0" err="1"/>
              <a:t>lnohodnotné</a:t>
            </a:r>
            <a:r>
              <a:rPr lang="en-GB" dirty="0"/>
              <a:t> on-line </a:t>
            </a:r>
            <a:r>
              <a:rPr lang="en-GB" dirty="0" err="1"/>
              <a:t>jednání</a:t>
            </a:r>
            <a:r>
              <a:rPr lang="en-GB" dirty="0"/>
              <a:t> s </a:t>
            </a:r>
            <a:r>
              <a:rPr lang="en-GB" dirty="0" err="1"/>
              <a:t>úřady</a:t>
            </a:r>
            <a:r>
              <a:rPr lang="en-GB" dirty="0"/>
              <a:t>, </a:t>
            </a:r>
            <a:r>
              <a:rPr lang="en-GB" dirty="0" err="1"/>
              <a:t>zahrnující</a:t>
            </a:r>
            <a:r>
              <a:rPr lang="en-GB" dirty="0"/>
              <a:t> </a:t>
            </a:r>
            <a:r>
              <a:rPr lang="en-GB" dirty="0" err="1"/>
              <a:t>projednávání</a:t>
            </a:r>
            <a:r>
              <a:rPr lang="en-GB" dirty="0"/>
              <a:t> </a:t>
            </a:r>
            <a:r>
              <a:rPr lang="en-GB" dirty="0" err="1"/>
              <a:t>záležitostí</a:t>
            </a:r>
            <a:r>
              <a:rPr lang="en-GB" dirty="0"/>
              <a:t> </a:t>
            </a:r>
            <a:r>
              <a:rPr lang="en-GB" dirty="0" err="1"/>
              <a:t>až</a:t>
            </a:r>
            <a:r>
              <a:rPr lang="en-GB" dirty="0"/>
              <a:t> po </a:t>
            </a:r>
            <a:r>
              <a:rPr lang="en-GB" dirty="0" err="1"/>
              <a:t>vydání</a:t>
            </a:r>
            <a:r>
              <a:rPr lang="en-GB" dirty="0"/>
              <a:t> </a:t>
            </a:r>
            <a:r>
              <a:rPr lang="en-GB" dirty="0" err="1"/>
              <a:t>rozhodnutí</a:t>
            </a:r>
            <a:r>
              <a:rPr lang="en-GB" dirty="0"/>
              <a:t> a </a:t>
            </a:r>
            <a:r>
              <a:rPr lang="en-GB" dirty="0" err="1"/>
              <a:t>zaplacení</a:t>
            </a:r>
            <a:r>
              <a:rPr lang="en-GB" dirty="0"/>
              <a:t> </a:t>
            </a:r>
            <a:r>
              <a:rPr lang="en-GB" dirty="0" err="1"/>
              <a:t>příslušných</a:t>
            </a:r>
            <a:r>
              <a:rPr lang="en-GB" dirty="0"/>
              <a:t> </a:t>
            </a:r>
            <a:r>
              <a:rPr lang="en-GB" dirty="0" err="1"/>
              <a:t>poplatků</a:t>
            </a:r>
            <a:endParaRPr lang="en-GB" dirty="0"/>
          </a:p>
          <a:p>
            <a:pPr lvl="2"/>
            <a:r>
              <a:rPr lang="cs-CZ" dirty="0" err="1"/>
              <a:t>Př</a:t>
            </a:r>
            <a:r>
              <a:rPr lang="cs-CZ" dirty="0"/>
              <a:t>: elektronický</a:t>
            </a:r>
            <a:r>
              <a:rPr lang="en-GB" dirty="0"/>
              <a:t> </a:t>
            </a:r>
            <a:r>
              <a:rPr lang="en-GB" dirty="0" err="1"/>
              <a:t>platební</a:t>
            </a:r>
            <a:r>
              <a:rPr lang="en-GB" dirty="0"/>
              <a:t> </a:t>
            </a:r>
            <a:r>
              <a:rPr lang="en-GB" dirty="0" err="1"/>
              <a:t>rozkaz</a:t>
            </a:r>
            <a:endParaRPr lang="en-GB" dirty="0"/>
          </a:p>
        </p:txBody>
      </p:sp>
      <p:sp>
        <p:nvSpPr>
          <p:cNvPr id="4" name="Zástupný symbol pro číslo snímku 3">
            <a:extLst>
              <a:ext uri="{FF2B5EF4-FFF2-40B4-BE49-F238E27FC236}">
                <a16:creationId xmlns:a16="http://schemas.microsoft.com/office/drawing/2014/main" id="{CD6704F3-0354-4E51-8B2E-A6D1A23A35E2}"/>
              </a:ext>
            </a:extLst>
          </p:cNvPr>
          <p:cNvSpPr>
            <a:spLocks noGrp="1"/>
          </p:cNvSpPr>
          <p:nvPr>
            <p:ph type="sldNum" sz="quarter" idx="12"/>
          </p:nvPr>
        </p:nvSpPr>
        <p:spPr/>
        <p:txBody>
          <a:bodyPr/>
          <a:lstStyle/>
          <a:p>
            <a:fld id="{09CBD851-6D9C-4BB4-BA16-01B2647274C0}" type="slidenum">
              <a:rPr lang="en-GB" smtClean="0"/>
              <a:t>8</a:t>
            </a:fld>
            <a:endParaRPr lang="en-GB"/>
          </a:p>
        </p:txBody>
      </p:sp>
    </p:spTree>
    <p:extLst>
      <p:ext uri="{BB962C8B-B14F-4D97-AF65-F5344CB8AC3E}">
        <p14:creationId xmlns:p14="http://schemas.microsoft.com/office/powerpoint/2010/main" val="14638017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4B288CA-03D0-4E17-BE22-43D34069EB98}"/>
              </a:ext>
            </a:extLst>
          </p:cNvPr>
          <p:cNvSpPr>
            <a:spLocks noGrp="1"/>
          </p:cNvSpPr>
          <p:nvPr>
            <p:ph type="title"/>
          </p:nvPr>
        </p:nvSpPr>
        <p:spPr/>
        <p:txBody>
          <a:bodyPr/>
          <a:lstStyle/>
          <a:p>
            <a:pPr algn="ctr"/>
            <a:r>
              <a:rPr lang="cs-CZ" dirty="0" err="1"/>
              <a:t>eGON</a:t>
            </a:r>
            <a:endParaRPr lang="en-GB" dirty="0"/>
          </a:p>
        </p:txBody>
      </p:sp>
      <p:sp>
        <p:nvSpPr>
          <p:cNvPr id="3" name="Zástupný symbol pro obsah 2">
            <a:extLst>
              <a:ext uri="{FF2B5EF4-FFF2-40B4-BE49-F238E27FC236}">
                <a16:creationId xmlns:a16="http://schemas.microsoft.com/office/drawing/2014/main" id="{40A1796D-BF04-4EB5-B894-FC867C959049}"/>
              </a:ext>
            </a:extLst>
          </p:cNvPr>
          <p:cNvSpPr>
            <a:spLocks noGrp="1"/>
          </p:cNvSpPr>
          <p:nvPr>
            <p:ph idx="1"/>
          </p:nvPr>
        </p:nvSpPr>
        <p:spPr/>
        <p:txBody>
          <a:bodyPr>
            <a:normAutofit fontScale="92500"/>
          </a:bodyPr>
          <a:lstStyle/>
          <a:p>
            <a:r>
              <a:rPr lang="cs-CZ" dirty="0"/>
              <a:t>„Moderní, přátelský a efektivní úřad“</a:t>
            </a:r>
          </a:p>
          <a:p>
            <a:r>
              <a:rPr lang="cs-CZ" b="1" dirty="0" err="1"/>
              <a:t>eGON</a:t>
            </a:r>
            <a:r>
              <a:rPr lang="cs-CZ" dirty="0"/>
              <a:t>, symbol </a:t>
            </a:r>
            <a:r>
              <a:rPr lang="cs-CZ" dirty="0" err="1"/>
              <a:t>eGovernmentu</a:t>
            </a:r>
            <a:r>
              <a:rPr lang="cs-CZ" dirty="0"/>
              <a:t>, je v přeneseném významu živý organismus, ve kterém vše souvisí se vším a fungování jednotlivých částí se navzájem podmiňuje. Existenci a životní funkce </a:t>
            </a:r>
            <a:r>
              <a:rPr lang="cs-CZ" dirty="0" err="1"/>
              <a:t>eGONa</a:t>
            </a:r>
            <a:r>
              <a:rPr lang="cs-CZ" dirty="0"/>
              <a:t> zajišťuje: </a:t>
            </a:r>
          </a:p>
          <a:p>
            <a:r>
              <a:rPr lang="cs-CZ" dirty="0"/>
              <a:t>Mozek: </a:t>
            </a:r>
            <a:r>
              <a:rPr lang="cs-CZ" b="1" dirty="0"/>
              <a:t>Základní registry veřejné správy</a:t>
            </a:r>
            <a:endParaRPr lang="cs-CZ" dirty="0"/>
          </a:p>
          <a:p>
            <a:r>
              <a:rPr lang="cs-CZ" dirty="0"/>
              <a:t>Srdce: </a:t>
            </a:r>
            <a:r>
              <a:rPr lang="cs-CZ" b="1" dirty="0"/>
              <a:t>Zákon o </a:t>
            </a:r>
            <a:r>
              <a:rPr lang="cs-CZ" b="1" dirty="0" err="1"/>
              <a:t>eGovernmentu</a:t>
            </a:r>
            <a:r>
              <a:rPr lang="cs-CZ" b="1" dirty="0"/>
              <a:t> </a:t>
            </a:r>
            <a:r>
              <a:rPr lang="cs-CZ" dirty="0"/>
              <a:t>(č. 300/2008 Sb.)</a:t>
            </a:r>
          </a:p>
          <a:p>
            <a:r>
              <a:rPr lang="cs-CZ" dirty="0"/>
              <a:t>Oběhová soustava</a:t>
            </a:r>
            <a:r>
              <a:rPr lang="cs-CZ" b="1" dirty="0"/>
              <a:t>: KIVS – Komunikační infrastruktura veřejné správy</a:t>
            </a:r>
            <a:r>
              <a:rPr lang="cs-CZ" dirty="0"/>
              <a:t> (telekomunikační síť) </a:t>
            </a:r>
          </a:p>
          <a:p>
            <a:r>
              <a:rPr lang="cs-CZ" dirty="0"/>
              <a:t>Prsty: </a:t>
            </a:r>
            <a:r>
              <a:rPr lang="cs-CZ" b="1" dirty="0"/>
              <a:t>Czech POINT </a:t>
            </a:r>
            <a:r>
              <a:rPr lang="cs-CZ" dirty="0"/>
              <a:t>-</a:t>
            </a:r>
            <a:r>
              <a:rPr lang="cs-CZ" b="1" dirty="0"/>
              <a:t> </a:t>
            </a:r>
            <a:r>
              <a:rPr lang="en-GB" dirty="0" err="1"/>
              <a:t>Český</a:t>
            </a:r>
            <a:r>
              <a:rPr lang="en-GB" dirty="0"/>
              <a:t> </a:t>
            </a:r>
            <a:r>
              <a:rPr lang="en-GB" dirty="0" err="1"/>
              <a:t>Podací</a:t>
            </a:r>
            <a:r>
              <a:rPr lang="en-GB" dirty="0"/>
              <a:t> </a:t>
            </a:r>
            <a:r>
              <a:rPr lang="en-GB" dirty="0" err="1"/>
              <a:t>Ověřovací</a:t>
            </a:r>
            <a:r>
              <a:rPr lang="en-GB" dirty="0"/>
              <a:t> a </a:t>
            </a:r>
            <a:r>
              <a:rPr lang="en-GB" dirty="0" err="1"/>
              <a:t>Informační</a:t>
            </a:r>
            <a:r>
              <a:rPr lang="en-GB" dirty="0"/>
              <a:t> </a:t>
            </a:r>
            <a:r>
              <a:rPr lang="en-GB" dirty="0" err="1"/>
              <a:t>Národní</a:t>
            </a:r>
            <a:r>
              <a:rPr lang="en-GB" dirty="0"/>
              <a:t> </a:t>
            </a:r>
            <a:r>
              <a:rPr lang="en-GB" dirty="0" err="1"/>
              <a:t>Terminál</a:t>
            </a:r>
            <a:endParaRPr lang="en-GB" dirty="0"/>
          </a:p>
          <a:p>
            <a:endParaRPr lang="cs-CZ" dirty="0"/>
          </a:p>
          <a:p>
            <a:endParaRPr lang="en-GB" dirty="0"/>
          </a:p>
        </p:txBody>
      </p:sp>
      <p:sp>
        <p:nvSpPr>
          <p:cNvPr id="4" name="Zástupný symbol pro číslo snímku 3">
            <a:extLst>
              <a:ext uri="{FF2B5EF4-FFF2-40B4-BE49-F238E27FC236}">
                <a16:creationId xmlns:a16="http://schemas.microsoft.com/office/drawing/2014/main" id="{DC058E71-2779-4818-AF81-9060CD1B6F0C}"/>
              </a:ext>
            </a:extLst>
          </p:cNvPr>
          <p:cNvSpPr>
            <a:spLocks noGrp="1"/>
          </p:cNvSpPr>
          <p:nvPr>
            <p:ph type="sldNum" sz="quarter" idx="12"/>
          </p:nvPr>
        </p:nvSpPr>
        <p:spPr/>
        <p:txBody>
          <a:bodyPr/>
          <a:lstStyle/>
          <a:p>
            <a:fld id="{09CBD851-6D9C-4BB4-BA16-01B2647274C0}" type="slidenum">
              <a:rPr lang="en-GB" smtClean="0"/>
              <a:t>9</a:t>
            </a:fld>
            <a:endParaRPr lang="en-GB"/>
          </a:p>
        </p:txBody>
      </p:sp>
    </p:spTree>
    <p:extLst>
      <p:ext uri="{BB962C8B-B14F-4D97-AF65-F5344CB8AC3E}">
        <p14:creationId xmlns:p14="http://schemas.microsoft.com/office/powerpoint/2010/main" val="2606649197"/>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TotalTime>
  <Words>3244</Words>
  <Application>Microsoft Office PowerPoint</Application>
  <PresentationFormat>Širokoúhlá obrazovka</PresentationFormat>
  <Paragraphs>411</Paragraphs>
  <Slides>55</Slides>
  <Notes>1</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55</vt:i4>
      </vt:variant>
    </vt:vector>
  </HeadingPairs>
  <TitlesOfParts>
    <vt:vector size="59" baseType="lpstr">
      <vt:lpstr>Arial</vt:lpstr>
      <vt:lpstr>Calibri</vt:lpstr>
      <vt:lpstr>Calibri Light</vt:lpstr>
      <vt:lpstr>Motiv Office</vt:lpstr>
      <vt:lpstr>eGovernment</vt:lpstr>
      <vt:lpstr>eGovernment</vt:lpstr>
      <vt:lpstr>Činnosti v eGovernmentu</vt:lpstr>
      <vt:lpstr>Cíle eGovernmentu v ČR</vt:lpstr>
      <vt:lpstr>Prezentace aplikace PowerPoint</vt:lpstr>
      <vt:lpstr>Prezentace aplikace PowerPoint</vt:lpstr>
      <vt:lpstr>Historie (+ právní předpisy)</vt:lpstr>
      <vt:lpstr>Vývoj eGovernmentu </vt:lpstr>
      <vt:lpstr>eGON</vt:lpstr>
      <vt:lpstr>Prezentace aplikace PowerPoint</vt:lpstr>
      <vt:lpstr>Portál veřejné správy</vt:lpstr>
      <vt:lpstr>Systém datových schránek</vt:lpstr>
      <vt:lpstr>Základní registry</vt:lpstr>
      <vt:lpstr>Základní registry</vt:lpstr>
      <vt:lpstr>Základní registry nejsou = Agendové informační systémy (AIS)</vt:lpstr>
      <vt:lpstr>Základní registry - fungování</vt:lpstr>
      <vt:lpstr>Informační systém základních registrů</vt:lpstr>
      <vt:lpstr>Referenční údaje</vt:lpstr>
      <vt:lpstr>Editor </vt:lpstr>
      <vt:lpstr>Registr obyvatel (ROB)</vt:lpstr>
      <vt:lpstr>Referenční údaje v registru obyvatel (§ 18)</vt:lpstr>
      <vt:lpstr>Doba uchování údajů v registru obyvatel</vt:lpstr>
      <vt:lpstr>Registr osob (ROS)</vt:lpstr>
      <vt:lpstr>Referenční údaje v registru osob</vt:lpstr>
      <vt:lpstr>Registr územní identifikace (RÚIAN)</vt:lpstr>
      <vt:lpstr>Registr územní identifikace (RÚIAN)</vt:lpstr>
      <vt:lpstr>Referenční údaje v RÚIAN</vt:lpstr>
      <vt:lpstr>Registr práv a povinností (RPP)</vt:lpstr>
      <vt:lpstr>Registr práv a povinností (RPP)</vt:lpstr>
      <vt:lpstr>Registr práv a povinností (RPP)</vt:lpstr>
      <vt:lpstr>Základní registry - fungování</vt:lpstr>
      <vt:lpstr>Informační systém základních registrů</vt:lpstr>
      <vt:lpstr>Převodník ORG</vt:lpstr>
      <vt:lpstr>Převodník ORG</vt:lpstr>
      <vt:lpstr>Czech POINT</vt:lpstr>
      <vt:lpstr>Czech Point – Agendy pro veřejnost</vt:lpstr>
      <vt:lpstr>Czech Point – Agendy pro úředníky</vt:lpstr>
      <vt:lpstr>Informační systémy veřejné správy (ISVS)</vt:lpstr>
      <vt:lpstr>Informační systémy veřejné správy (ISVS)</vt:lpstr>
      <vt:lpstr>z. o ISVS – základní pojmy - §2</vt:lpstr>
      <vt:lpstr>ISVS – základní pojmy - §2</vt:lpstr>
      <vt:lpstr>ISVS –stav k listopadu 2015</vt:lpstr>
      <vt:lpstr>ISVS –stav k listopadu 2015 – hlavní nedostatky</vt:lpstr>
      <vt:lpstr>ISVS –stav k listopadu 2015 – hlavní nedostatky</vt:lpstr>
      <vt:lpstr>Usnesení vlády č. 889/2015, k dalšímu rozvoji informačních a komunikačních technologií  služeb veřejné správy</vt:lpstr>
      <vt:lpstr>ISVS – Úkoly vlády - §3</vt:lpstr>
      <vt:lpstr>ISVS – Vybrané úkoly MVČR - §4</vt:lpstr>
      <vt:lpstr>Informační koncepce České republiky</vt:lpstr>
      <vt:lpstr>Prezentace aplikace PowerPoint</vt:lpstr>
      <vt:lpstr>Digitální ; Česko (IKČR)</vt:lpstr>
      <vt:lpstr>Informační koncepce OVS</vt:lpstr>
      <vt:lpstr>Omezení proprietárního uzamčení</vt:lpstr>
      <vt:lpstr>A co dál?</vt:lpstr>
      <vt:lpstr>Zákon o změně zákonů související s další elektronizací postupů orgánů veřejné moci</vt:lpstr>
      <vt:lpstr>Zákon o právu na digitální služby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Ochrana osobních údajů ve veřejné správě</dc:title>
  <dc:creator>Jakub Míšek</dc:creator>
  <cp:lastModifiedBy>Pavel Loutocký</cp:lastModifiedBy>
  <cp:revision>175</cp:revision>
  <dcterms:created xsi:type="dcterms:W3CDTF">2017-09-29T05:28:00Z</dcterms:created>
  <dcterms:modified xsi:type="dcterms:W3CDTF">2019-09-25T08:02:56Z</dcterms:modified>
</cp:coreProperties>
</file>