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2"/>
  </p:handoutMasterIdLst>
  <p:sldIdLst>
    <p:sldId id="256" r:id="rId2"/>
    <p:sldId id="267" r:id="rId3"/>
    <p:sldId id="271" r:id="rId4"/>
    <p:sldId id="272" r:id="rId5"/>
    <p:sldId id="273" r:id="rId6"/>
    <p:sldId id="275" r:id="rId7"/>
    <p:sldId id="276" r:id="rId8"/>
    <p:sldId id="277" r:id="rId9"/>
    <p:sldId id="274" r:id="rId10"/>
    <p:sldId id="261" r:id="rId11"/>
  </p:sldIdLst>
  <p:sldSz cx="12192000" cy="6858000"/>
  <p:notesSz cx="9872663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83" d="100"/>
          <a:sy n="83" d="100"/>
        </p:scale>
        <p:origin x="-55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2226" y="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25.09.2019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2226" y="6513910"/>
            <a:ext cx="4278154" cy="3440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40864" y="475488"/>
            <a:ext cx="9354312" cy="2173224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/>
              <a:t>Několik poznámek k penězům, měně a </a:t>
            </a:r>
            <a:r>
              <a:rPr lang="cs-CZ" dirty="0" err="1" smtClean="0"/>
              <a:t>kryptoměnám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/>
          <a:lstStyle/>
          <a:p>
            <a:r>
              <a:rPr lang="cs-CZ" sz="2400" dirty="0" smtClean="0"/>
              <a:t>Měnové a devizové právo</a:t>
            </a:r>
          </a:p>
          <a:p>
            <a:r>
              <a:rPr lang="cs-CZ" sz="2400" dirty="0"/>
              <a:t>1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Otázky?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endParaRPr lang="cs-CZ" dirty="0" smtClean="0"/>
          </a:p>
          <a:p>
            <a:pPr algn="r">
              <a:buNone/>
            </a:pPr>
            <a:r>
              <a:rPr lang="cs-CZ" dirty="0" smtClean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 smtClean="0"/>
              <a:t>Johan.Schweigl@law.muni.cz</a:t>
            </a:r>
            <a:endParaRPr lang="cs-CZ" sz="1800" i="1" dirty="0"/>
          </a:p>
        </p:txBody>
      </p:sp>
    </p:spTree>
    <p:extLst>
      <p:ext uri="{BB962C8B-B14F-4D97-AF65-F5344CB8AC3E}">
        <p14:creationId xmlns=""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– základní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Penězi může být v obecné rovině vše, co je obecně přijímáno, jako prostředek směny 								(</a:t>
            </a:r>
            <a:r>
              <a:rPr lang="cs-CZ" dirty="0" err="1" smtClean="0"/>
              <a:t>Mishkin</a:t>
            </a:r>
            <a:r>
              <a:rPr lang="cs-CZ" dirty="0" smtClean="0"/>
              <a:t>, 2004)</a:t>
            </a:r>
          </a:p>
          <a:p>
            <a:endParaRPr lang="cs-CZ" dirty="0" smtClean="0"/>
          </a:p>
          <a:p>
            <a:r>
              <a:rPr lang="cs-CZ" dirty="0" smtClean="0"/>
              <a:t>Základní funkce peněz: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Prostředek směny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Účetní jednotka</a:t>
            </a:r>
          </a:p>
          <a:p>
            <a:pPr marL="914400" lvl="1" indent="-457200">
              <a:buFont typeface="+mj-lt"/>
              <a:buAutoNum type="arabicPeriod"/>
            </a:pPr>
            <a:r>
              <a:rPr lang="cs-CZ" dirty="0" smtClean="0"/>
              <a:t>Uchovatel hodnoty</a:t>
            </a:r>
          </a:p>
          <a:p>
            <a:pPr marL="914400" lvl="1" indent="-45720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Peníze vs. měna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Měnou „</a:t>
            </a:r>
            <a:r>
              <a:rPr lang="cs-CZ" i="1" dirty="0" smtClean="0"/>
              <a:t> „rozumíme onen druh peněz, který v jednotlivém státě ve smyslu právním za peníze platí</a:t>
            </a:r>
            <a:r>
              <a:rPr lang="cs-CZ" dirty="0" smtClean="0"/>
              <a:t>“									(</a:t>
            </a:r>
            <a:r>
              <a:rPr lang="cs-CZ" dirty="0" err="1" smtClean="0"/>
              <a:t>Bráf</a:t>
            </a:r>
            <a:r>
              <a:rPr lang="cs-CZ" dirty="0" smtClean="0"/>
              <a:t>, 1888)</a:t>
            </a:r>
          </a:p>
          <a:p>
            <a:endParaRPr lang="cs-CZ" dirty="0" smtClean="0"/>
          </a:p>
          <a:p>
            <a:r>
              <a:rPr lang="cs-CZ" dirty="0" smtClean="0"/>
              <a:t>Měna je „</a:t>
            </a:r>
            <a:r>
              <a:rPr lang="cs-CZ" i="1" dirty="0" smtClean="0"/>
              <a:t> druh peněz, který je v daném státě každý povinný přijímat jako platidlo, a který je současně i určitým kriteriálním nástrojem kvantifikace všech jevů a procesů probíhajících v národním hospodářství</a:t>
            </a:r>
            <a:r>
              <a:rPr lang="cs-CZ" dirty="0" smtClean="0"/>
              <a:t>“		(</a:t>
            </a:r>
            <a:r>
              <a:rPr lang="cs-CZ" dirty="0" err="1" smtClean="0"/>
              <a:t>Grůň</a:t>
            </a:r>
            <a:r>
              <a:rPr lang="cs-CZ" dirty="0" smtClean="0"/>
              <a:t>, 1996)</a:t>
            </a:r>
          </a:p>
          <a:p>
            <a:endParaRPr lang="cs-CZ" dirty="0" smtClean="0"/>
          </a:p>
          <a:p>
            <a:r>
              <a:rPr lang="cs-CZ" dirty="0" smtClean="0"/>
              <a:t>Měna jako zákonné platidlo </a:t>
            </a:r>
            <a:r>
              <a:rPr lang="cs-CZ" i="1" dirty="0" smtClean="0"/>
              <a:t>(</a:t>
            </a:r>
            <a:r>
              <a:rPr lang="cs-CZ" i="1" dirty="0" err="1" smtClean="0"/>
              <a:t>legal</a:t>
            </a:r>
            <a:r>
              <a:rPr lang="cs-CZ" i="1" dirty="0" smtClean="0"/>
              <a:t> tender, </a:t>
            </a:r>
            <a:r>
              <a:rPr lang="cs-CZ" i="1" dirty="0" err="1" smtClean="0"/>
              <a:t>gesetzliches</a:t>
            </a:r>
            <a:r>
              <a:rPr lang="cs-CZ" i="1" dirty="0" smtClean="0"/>
              <a:t> </a:t>
            </a:r>
            <a:r>
              <a:rPr lang="cs-CZ" i="1" dirty="0" err="1" smtClean="0"/>
              <a:t>Zahlungsmittel</a:t>
            </a:r>
            <a:r>
              <a:rPr lang="cs-CZ" i="1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Rozlišování 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jako zákonného platidla (měny) dle různých kritérií:</a:t>
            </a:r>
          </a:p>
          <a:p>
            <a:r>
              <a:rPr lang="cs-CZ" dirty="0" smtClean="0"/>
              <a:t>Podoba: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Hotovostní (cash)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Bezhotovostní (účetní, žirové)</a:t>
            </a:r>
          </a:p>
          <a:p>
            <a:endParaRPr lang="cs-CZ" dirty="0" smtClean="0"/>
          </a:p>
          <a:p>
            <a:r>
              <a:rPr lang="cs-CZ" dirty="0" smtClean="0"/>
              <a:t>Emitent: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vydávané centrální bankou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Peníze vznikající (zejm.) v obchodním bankovnictví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Rozlišování II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Rozlišování peněz dle různých kritérií:</a:t>
            </a:r>
          </a:p>
          <a:p>
            <a:r>
              <a:rPr lang="cs-CZ" dirty="0" smtClean="0"/>
              <a:t>Krytí: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Kryté (zejm. drahým kovem)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Nekryté</a:t>
            </a:r>
          </a:p>
          <a:p>
            <a:endParaRPr lang="cs-CZ" dirty="0" smtClean="0"/>
          </a:p>
          <a:p>
            <a:r>
              <a:rPr lang="cs-CZ" dirty="0" smtClean="0"/>
              <a:t>Vnitřní hodnota: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Plnohodnotné (komoditní)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Neplnohodnotné (</a:t>
            </a:r>
            <a:r>
              <a:rPr lang="cs-CZ" dirty="0" err="1" smtClean="0"/>
              <a:t>fiduciary</a:t>
            </a:r>
            <a:r>
              <a:rPr lang="cs-CZ" dirty="0" smtClean="0"/>
              <a:t> money)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Účetní peníze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Od úschovy zlatých mincí k „soukromým“ bankovkám</a:t>
            </a:r>
          </a:p>
          <a:p>
            <a:endParaRPr lang="cs-CZ" dirty="0"/>
          </a:p>
          <a:p>
            <a:r>
              <a:rPr lang="cs-CZ" dirty="0" smtClean="0"/>
              <a:t>„rané soukromé bankovky“ vs. </a:t>
            </a:r>
            <a:r>
              <a:rPr lang="cs-CZ" dirty="0"/>
              <a:t>s</a:t>
            </a:r>
            <a:r>
              <a:rPr lang="cs-CZ" dirty="0" smtClean="0"/>
              <a:t>oučasné účetní peníze</a:t>
            </a:r>
          </a:p>
          <a:p>
            <a:endParaRPr lang="cs-CZ" dirty="0"/>
          </a:p>
          <a:p>
            <a:r>
              <a:rPr lang="cs-CZ" dirty="0" smtClean="0"/>
              <a:t>odlišní emitenti, stejná kupní síla</a:t>
            </a:r>
          </a:p>
          <a:p>
            <a:endParaRPr lang="cs-CZ" dirty="0"/>
          </a:p>
          <a:p>
            <a:r>
              <a:rPr lang="cs-CZ" dirty="0"/>
              <a:t>r</a:t>
            </a:r>
            <a:r>
              <a:rPr lang="cs-CZ" dirty="0" smtClean="0"/>
              <a:t>egulace emise zejm. prostřednictvím institutu povinných minimálních rezerv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1754580006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Rezervy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Rovněž forma účetních záznamů (</a:t>
            </a:r>
            <a:r>
              <a:rPr lang="cs-CZ" i="1" dirty="0" smtClean="0"/>
              <a:t>de facto </a:t>
            </a:r>
            <a:r>
              <a:rPr lang="cs-CZ" dirty="0" smtClean="0"/>
              <a:t>také účetní peníze)</a:t>
            </a:r>
          </a:p>
          <a:p>
            <a:endParaRPr lang="cs-CZ" dirty="0"/>
          </a:p>
          <a:p>
            <a:r>
              <a:rPr lang="cs-CZ" dirty="0" smtClean="0"/>
              <a:t>Emitent centrální banka</a:t>
            </a:r>
          </a:p>
          <a:p>
            <a:endParaRPr lang="cs-CZ" dirty="0"/>
          </a:p>
          <a:p>
            <a:r>
              <a:rPr lang="cs-CZ" dirty="0" smtClean="0"/>
              <a:t>Vývoj od povinné úschovy části drahých kovů k současné ryze elektronické podobě</a:t>
            </a:r>
          </a:p>
          <a:p>
            <a:endParaRPr lang="cs-CZ" dirty="0"/>
          </a:p>
          <a:p>
            <a:r>
              <a:rPr lang="cs-CZ" dirty="0" smtClean="0"/>
              <a:t>Rezervní účty a vztah k mezibankovním platbám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872040039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Související právní úprava - výběr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Zákon č. 6/1993 Sb., o ČNB</a:t>
            </a:r>
          </a:p>
          <a:p>
            <a:r>
              <a:rPr lang="cs-CZ" dirty="0" smtClean="0"/>
              <a:t>Zákon č. 21/1992 Sb., o bankách</a:t>
            </a:r>
          </a:p>
          <a:p>
            <a:r>
              <a:rPr lang="cs-CZ" dirty="0" smtClean="0"/>
              <a:t>Zákon č. 87/1995 Sb., o spořitelních a úvěrních družstvech</a:t>
            </a:r>
          </a:p>
          <a:p>
            <a:r>
              <a:rPr lang="cs-CZ" dirty="0" smtClean="0"/>
              <a:t>Zákon č. 370/2017 Sb., o platebním styku</a:t>
            </a:r>
          </a:p>
          <a:p>
            <a:r>
              <a:rPr lang="cs-CZ" dirty="0" smtClean="0"/>
              <a:t>Zákon č. 136/2011 Sb., o oběhu bankovek a mincí</a:t>
            </a:r>
          </a:p>
          <a:p>
            <a:r>
              <a:rPr lang="cs-CZ" dirty="0" smtClean="0"/>
              <a:t>Vyhláška č. 274/2011 Sb., o provedení některých ustanovení zákona o oběhu bankovek a mincí</a:t>
            </a:r>
          </a:p>
          <a:p>
            <a:r>
              <a:rPr lang="cs-CZ" dirty="0" smtClean="0"/>
              <a:t>...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20792261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477983"/>
            <a:ext cx="10018713" cy="1332530"/>
          </a:xfrm>
        </p:spPr>
        <p:txBody>
          <a:bodyPr/>
          <a:lstStyle/>
          <a:p>
            <a:pPr algn="l"/>
            <a:r>
              <a:rPr lang="cs-CZ" b="1" dirty="0" smtClean="0"/>
              <a:t>„</a:t>
            </a:r>
            <a:r>
              <a:rPr lang="cs-CZ" b="1" dirty="0" err="1" smtClean="0"/>
              <a:t>Kryptoměny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1810514"/>
            <a:ext cx="10018713" cy="4571998"/>
          </a:xfrm>
        </p:spPr>
        <p:txBody>
          <a:bodyPr anchor="t">
            <a:normAutofit/>
          </a:bodyPr>
          <a:lstStyle/>
          <a:p>
            <a:r>
              <a:rPr lang="cs-CZ" b="1" dirty="0" smtClean="0"/>
              <a:t>Nejedná se o měnu  - není zákonným platidlem</a:t>
            </a:r>
          </a:p>
          <a:p>
            <a:r>
              <a:rPr lang="cs-CZ" dirty="0" smtClean="0"/>
              <a:t>Různé druhy:</a:t>
            </a:r>
          </a:p>
          <a:p>
            <a:r>
              <a:rPr lang="cs-CZ" dirty="0" smtClean="0"/>
              <a:t>Bez emitenta</a:t>
            </a:r>
          </a:p>
          <a:p>
            <a:r>
              <a:rPr lang="cs-CZ" dirty="0" smtClean="0"/>
              <a:t>Emitované </a:t>
            </a:r>
          </a:p>
          <a:p>
            <a:pPr lvl="1"/>
            <a:r>
              <a:rPr lang="cs-CZ" dirty="0" smtClean="0"/>
              <a:t>Emitované soukromou institucí</a:t>
            </a:r>
          </a:p>
          <a:p>
            <a:pPr lvl="1"/>
            <a:r>
              <a:rPr lang="cs-CZ" dirty="0" smtClean="0"/>
              <a:t>Emitované veřejnou institucí</a:t>
            </a:r>
          </a:p>
          <a:p>
            <a:endParaRPr lang="cs-CZ" dirty="0" smtClean="0"/>
          </a:p>
          <a:p>
            <a:r>
              <a:rPr lang="cs-CZ" dirty="0" smtClean="0"/>
              <a:t>Splňují v současné době </a:t>
            </a:r>
            <a:r>
              <a:rPr lang="cs-CZ" dirty="0" err="1" smtClean="0"/>
              <a:t>kryptoměny</a:t>
            </a:r>
            <a:r>
              <a:rPr lang="cs-CZ" dirty="0" smtClean="0"/>
              <a:t> výše vymezené funkce peněz?</a:t>
            </a:r>
          </a:p>
          <a:p>
            <a:r>
              <a:rPr lang="cs-CZ" dirty="0" smtClean="0"/>
              <a:t>Jsou spíše penězi nebo „investičními“ (spekulativními) instrumenty?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u="sng" dirty="0"/>
          </a:p>
        </p:txBody>
      </p:sp>
    </p:spTree>
    <p:extLst>
      <p:ext uri="{BB962C8B-B14F-4D97-AF65-F5344CB8AC3E}">
        <p14:creationId xmlns="" xmlns:p14="http://schemas.microsoft.com/office/powerpoint/2010/main" val="203051132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1898</TotalTime>
  <Words>314</Words>
  <Application>Microsoft Office PowerPoint</Application>
  <PresentationFormat>Vlastní</PresentationFormat>
  <Paragraphs>113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Paralaxa</vt:lpstr>
      <vt:lpstr>Několik poznámek k penězům, měně a kryptoměnám</vt:lpstr>
      <vt:lpstr>Peníze – základní funkce</vt:lpstr>
      <vt:lpstr>Peníze vs. měna</vt:lpstr>
      <vt:lpstr>Rozlišování I</vt:lpstr>
      <vt:lpstr>Rozlišování II</vt:lpstr>
      <vt:lpstr>Účetní peníze</vt:lpstr>
      <vt:lpstr>Rezervy</vt:lpstr>
      <vt:lpstr>Související právní úprava - výběr</vt:lpstr>
      <vt:lpstr>„Kryptoměny“</vt:lpstr>
      <vt:lpstr>Otázky?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Dita Ondráčková</dc:creator>
  <cp:lastModifiedBy>Windows User</cp:lastModifiedBy>
  <cp:revision>141</cp:revision>
  <cp:lastPrinted>2018-02-28T12:26:17Z</cp:lastPrinted>
  <dcterms:created xsi:type="dcterms:W3CDTF">2016-10-17T17:38:14Z</dcterms:created>
  <dcterms:modified xsi:type="dcterms:W3CDTF">2019-09-25T16:02:59Z</dcterms:modified>
</cp:coreProperties>
</file>