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56" r:id="rId2"/>
    <p:sldId id="328" r:id="rId3"/>
    <p:sldId id="330" r:id="rId4"/>
    <p:sldId id="329" r:id="rId5"/>
    <p:sldId id="331" r:id="rId6"/>
    <p:sldId id="332" r:id="rId7"/>
    <p:sldId id="333" r:id="rId8"/>
    <p:sldId id="335" r:id="rId9"/>
    <p:sldId id="336" r:id="rId10"/>
    <p:sldId id="337" r:id="rId11"/>
    <p:sldId id="261"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p:scale>
          <a:sx n="80" d="100"/>
          <a:sy n="80" d="100"/>
        </p:scale>
        <p:origin x="-677" y="-14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23.10.2019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xmlns="" val="528105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52700" y="816102"/>
            <a:ext cx="8734136" cy="2127123"/>
          </a:xfrm>
        </p:spPr>
        <p:txBody>
          <a:bodyPr>
            <a:normAutofit fontScale="90000"/>
          </a:bodyPr>
          <a:lstStyle/>
          <a:p>
            <a:pPr algn="l"/>
            <a:r>
              <a:rPr lang="cs-CZ" dirty="0" smtClean="0"/>
              <a:t>Měnová politika </a:t>
            </a:r>
            <a:r>
              <a:rPr lang="cs-CZ" dirty="0" err="1" smtClean="0"/>
              <a:t>Eurosystému</a:t>
            </a:r>
            <a:r>
              <a:rPr lang="cs-CZ" dirty="0" smtClean="0"/>
              <a:t> </a:t>
            </a:r>
            <a:br>
              <a:rPr lang="cs-CZ" dirty="0" smtClean="0"/>
            </a:br>
            <a:r>
              <a:rPr lang="cs-CZ" dirty="0" smtClean="0"/>
              <a:t> finančně-právní perspektiva obecně</a:t>
            </a:r>
            <a:endParaRPr lang="cs-CZ"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Měnové a devizové právo</a:t>
            </a:r>
          </a:p>
          <a:p>
            <a:r>
              <a:rPr lang="cs-CZ" sz="2400" dirty="0" smtClean="0"/>
              <a:t>přednáška</a:t>
            </a:r>
          </a:p>
          <a:p>
            <a:endParaRPr lang="cs-CZ" dirty="0"/>
          </a:p>
        </p:txBody>
      </p:sp>
    </p:spTree>
    <p:extLst>
      <p:ext uri="{BB962C8B-B14F-4D97-AF65-F5344CB8AC3E}">
        <p14:creationId xmlns:p14="http://schemas.microsoft.com/office/powerpoint/2010/main" xmlns="" val="6255228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Video</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5" name="Obdélník 4"/>
          <p:cNvSpPr/>
          <p:nvPr/>
        </p:nvSpPr>
        <p:spPr>
          <a:xfrm>
            <a:off x="2162174" y="3107293"/>
            <a:ext cx="8181975" cy="461665"/>
          </a:xfrm>
          <a:prstGeom prst="rect">
            <a:avLst/>
          </a:prstGeom>
        </p:spPr>
        <p:txBody>
          <a:bodyPr wrap="square">
            <a:spAutoFit/>
          </a:bodyPr>
          <a:lstStyle/>
          <a:p>
            <a:r>
              <a:rPr lang="cs-CZ" sz="2400" dirty="0" smtClean="0"/>
              <a:t>https://www.youtube.com/watch?v=ZAlyg1I6ohY</a:t>
            </a:r>
            <a:endParaRPr lang="cs-CZ" sz="2400"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xmlns="" val="51484781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Základní pojmy</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Evropská centrální banka </a:t>
            </a:r>
            <a:r>
              <a:rPr lang="cs-CZ" dirty="0" smtClean="0"/>
              <a:t>– oficiální orgán EU, sídlo ve Frankfurtu, </a:t>
            </a:r>
            <a:r>
              <a:rPr lang="cs-CZ" dirty="0" err="1" smtClean="0"/>
              <a:t>měnověpolitická</a:t>
            </a:r>
            <a:r>
              <a:rPr lang="cs-CZ" dirty="0" smtClean="0"/>
              <a:t> rozhodnutí</a:t>
            </a:r>
          </a:p>
          <a:p>
            <a:pPr>
              <a:defRPr/>
            </a:pPr>
            <a:endParaRPr lang="cs-CZ" sz="2400" dirty="0" smtClean="0"/>
          </a:p>
          <a:p>
            <a:pPr>
              <a:defRPr/>
            </a:pPr>
            <a:r>
              <a:rPr lang="cs-CZ" b="1" dirty="0" smtClean="0"/>
              <a:t>Evropský systém centrálních bank</a:t>
            </a:r>
            <a:r>
              <a:rPr lang="cs-CZ" dirty="0" smtClean="0"/>
              <a:t> (ESCB) – skládá se z ECB a centrální bank všech států EU; </a:t>
            </a:r>
            <a:r>
              <a:rPr lang="cs-CZ" i="1" dirty="0" smtClean="0"/>
              <a:t>„vymezuje a provádí měnovou politiku EU“ </a:t>
            </a:r>
            <a:r>
              <a:rPr lang="cs-CZ" dirty="0" smtClean="0"/>
              <a:t>(v zásadě pouze </a:t>
            </a:r>
            <a:r>
              <a:rPr lang="cs-CZ" dirty="0" err="1" smtClean="0"/>
              <a:t>eurozóny</a:t>
            </a:r>
            <a:r>
              <a:rPr lang="cs-CZ" dirty="0" smtClean="0"/>
              <a:t>)</a:t>
            </a:r>
          </a:p>
          <a:p>
            <a:pPr>
              <a:defRPr/>
            </a:pPr>
            <a:endParaRPr lang="cs-CZ" sz="2400" dirty="0" smtClean="0"/>
          </a:p>
          <a:p>
            <a:pPr>
              <a:defRPr/>
            </a:pPr>
            <a:r>
              <a:rPr lang="cs-CZ" b="1" dirty="0" err="1" smtClean="0"/>
              <a:t>Eurosystém</a:t>
            </a:r>
            <a:r>
              <a:rPr lang="cs-CZ" dirty="0" smtClean="0"/>
              <a:t> – ECB a centrální banky zemí </a:t>
            </a:r>
            <a:r>
              <a:rPr lang="cs-CZ" dirty="0" err="1" smtClean="0"/>
              <a:t>eurozóny</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ECB</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352551"/>
            <a:ext cx="10236634" cy="5210174"/>
          </a:xfrm>
          <a:prstGeom prst="rect">
            <a:avLst/>
          </a:prstGeom>
        </p:spPr>
        <p:txBody>
          <a:bodyPr vert="horz" lIns="91440" tIns="45720" rIns="91440" bIns="45720" rtlCol="0" anchor="t">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Prezident </a:t>
            </a:r>
            <a:r>
              <a:rPr lang="cs-CZ" dirty="0" smtClean="0"/>
              <a:t>– Mario </a:t>
            </a:r>
            <a:r>
              <a:rPr lang="cs-CZ" dirty="0" err="1" smtClean="0"/>
              <a:t>Dragi</a:t>
            </a:r>
            <a:r>
              <a:rPr lang="cs-CZ" dirty="0" smtClean="0"/>
              <a:t> </a:t>
            </a:r>
            <a:r>
              <a:rPr lang="cs-CZ" dirty="0" smtClean="0"/>
              <a:t>(do 31.10.2019), </a:t>
            </a:r>
            <a:r>
              <a:rPr lang="cs-CZ" dirty="0" err="1" smtClean="0"/>
              <a:t>Christine</a:t>
            </a:r>
            <a:r>
              <a:rPr lang="cs-CZ" dirty="0" smtClean="0"/>
              <a:t> </a:t>
            </a:r>
            <a:r>
              <a:rPr lang="cs-CZ" dirty="0" err="1" smtClean="0"/>
              <a:t>Lagarde</a:t>
            </a:r>
            <a:r>
              <a:rPr lang="cs-CZ" dirty="0" smtClean="0"/>
              <a:t> (od 1.11.2019)</a:t>
            </a:r>
            <a:endParaRPr lang="cs-CZ" dirty="0" smtClean="0"/>
          </a:p>
          <a:p>
            <a:pPr>
              <a:defRPr/>
            </a:pPr>
            <a:r>
              <a:rPr lang="cs-CZ" b="1" dirty="0" smtClean="0"/>
              <a:t>Rada guvernérů </a:t>
            </a:r>
            <a:r>
              <a:rPr lang="cs-CZ" dirty="0" smtClean="0"/>
              <a:t>(</a:t>
            </a:r>
            <a:r>
              <a:rPr lang="cs-CZ" dirty="0" err="1" smtClean="0"/>
              <a:t>governing</a:t>
            </a:r>
            <a:r>
              <a:rPr lang="cs-CZ" dirty="0" smtClean="0"/>
              <a:t> </a:t>
            </a:r>
            <a:r>
              <a:rPr lang="cs-CZ" dirty="0" err="1" smtClean="0"/>
              <a:t>board</a:t>
            </a:r>
            <a:r>
              <a:rPr lang="cs-CZ" dirty="0" smtClean="0"/>
              <a:t>) - 6 členů výkonné rady + guvernéři zemí </a:t>
            </a:r>
            <a:r>
              <a:rPr lang="cs-CZ" dirty="0" err="1" smtClean="0"/>
              <a:t>eurozóny</a:t>
            </a:r>
            <a:r>
              <a:rPr lang="cs-CZ" dirty="0" smtClean="0"/>
              <a:t> </a:t>
            </a:r>
          </a:p>
          <a:p>
            <a:pPr lvl="1">
              <a:defRPr/>
            </a:pPr>
            <a:r>
              <a:rPr lang="cs-CZ" sz="2000" dirty="0" smtClean="0"/>
              <a:t>Přijímání obecných zásad, </a:t>
            </a:r>
            <a:r>
              <a:rPr lang="cs-CZ" dirty="0" err="1" smtClean="0"/>
              <a:t>Měnověpolitická</a:t>
            </a:r>
            <a:r>
              <a:rPr lang="cs-CZ" dirty="0" smtClean="0"/>
              <a:t> rozhodnutí, </a:t>
            </a:r>
            <a:r>
              <a:rPr lang="cs-CZ" sz="2000" dirty="0" err="1" smtClean="0"/>
              <a:t>Rozhodnutí</a:t>
            </a:r>
            <a:r>
              <a:rPr lang="cs-CZ" sz="2000" dirty="0" smtClean="0"/>
              <a:t> o všeobecném rámci dohledu</a:t>
            </a:r>
          </a:p>
          <a:p>
            <a:pPr>
              <a:defRPr/>
            </a:pPr>
            <a:r>
              <a:rPr lang="cs-CZ" b="1" dirty="0" smtClean="0"/>
              <a:t>Výkonná rada </a:t>
            </a:r>
            <a:r>
              <a:rPr lang="cs-CZ" dirty="0" smtClean="0"/>
              <a:t>(</a:t>
            </a:r>
            <a:r>
              <a:rPr lang="cs-CZ" dirty="0" err="1" smtClean="0"/>
              <a:t>executive</a:t>
            </a:r>
            <a:r>
              <a:rPr lang="cs-CZ" dirty="0" smtClean="0"/>
              <a:t> </a:t>
            </a:r>
            <a:r>
              <a:rPr lang="cs-CZ" dirty="0" err="1" smtClean="0"/>
              <a:t>board</a:t>
            </a:r>
            <a:r>
              <a:rPr lang="cs-CZ" dirty="0" smtClean="0"/>
              <a:t>) – prezident, viceprezident + 4 členové</a:t>
            </a:r>
          </a:p>
          <a:p>
            <a:pPr lvl="1">
              <a:defRPr/>
            </a:pPr>
            <a:r>
              <a:rPr lang="cs-CZ" dirty="0" smtClean="0"/>
              <a:t>Příprava zasedání, provádění MP na základě rozhodnutí a zásad rady guvernérů, výkon svěřených pravomocí</a:t>
            </a:r>
          </a:p>
          <a:p>
            <a:pPr>
              <a:defRPr/>
            </a:pPr>
            <a:r>
              <a:rPr lang="cs-CZ" b="1" dirty="0" smtClean="0"/>
              <a:t>Generální rada </a:t>
            </a:r>
            <a:r>
              <a:rPr lang="cs-CZ" dirty="0" smtClean="0"/>
              <a:t>– prezident, viceprezident + guvernéři zemí EU</a:t>
            </a:r>
          </a:p>
          <a:p>
            <a:pPr lvl="1">
              <a:defRPr/>
            </a:pPr>
            <a:r>
              <a:rPr lang="cs-CZ" dirty="0" smtClean="0"/>
              <a:t>„dočasné zřízení“, poradní funkce</a:t>
            </a:r>
          </a:p>
          <a:p>
            <a:pPr lvl="1">
              <a:defRPr/>
            </a:pPr>
            <a:endParaRPr lang="cs-CZ" dirty="0" smtClean="0"/>
          </a:p>
          <a:p>
            <a:pPr>
              <a:defRPr/>
            </a:pPr>
            <a:r>
              <a:rPr lang="cs-CZ" b="1" dirty="0" smtClean="0"/>
              <a:t>Rada dohledu</a:t>
            </a:r>
          </a:p>
          <a:p>
            <a:pPr lvl="1">
              <a:defRPr/>
            </a:pPr>
            <a:r>
              <a:rPr lang="cs-CZ" dirty="0" smtClean="0"/>
              <a:t>Projednávání otázek dohledu</a:t>
            </a:r>
          </a:p>
          <a:p>
            <a:pPr lvl="1">
              <a:defRPr/>
            </a:pP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Cíle měnové politiky „</a:t>
            </a:r>
            <a:r>
              <a:rPr lang="cs-CZ" b="1" dirty="0" err="1" smtClean="0"/>
              <a:t>eurozóny</a:t>
            </a:r>
            <a:r>
              <a:rPr lang="cs-CZ" b="1" dirty="0" smtClean="0"/>
              <a:t>“</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Primární cíl: </a:t>
            </a:r>
            <a:r>
              <a:rPr lang="cs-CZ" b="1" dirty="0" smtClean="0"/>
              <a:t>udržování cenové stability</a:t>
            </a:r>
          </a:p>
          <a:p>
            <a:pPr>
              <a:defRPr/>
            </a:pPr>
            <a:r>
              <a:rPr lang="cs-CZ" dirty="0" smtClean="0"/>
              <a:t>úkol podporovat obecné hospodářské politiky v EU se záměrem přispět k dosažení cílů EU</a:t>
            </a:r>
          </a:p>
          <a:p>
            <a:pPr>
              <a:defRPr/>
            </a:pPr>
            <a:r>
              <a:rPr lang="cs-CZ" dirty="0" smtClean="0"/>
              <a:t>cíl vyjádřen ve vztahu ke všem národním bankám členských států EU, tj. i těch, které nespolutvoří </a:t>
            </a:r>
            <a:r>
              <a:rPr lang="cs-CZ" dirty="0" err="1" smtClean="0"/>
              <a:t>Eurosystém</a:t>
            </a: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Cenová stabilita v </a:t>
            </a:r>
            <a:r>
              <a:rPr lang="cs-CZ" b="1" dirty="0" err="1" smtClean="0"/>
              <a:t>eurozóně</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263953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1998 – „</a:t>
            </a:r>
            <a:r>
              <a:rPr lang="cs-CZ" i="1" dirty="0" smtClean="0"/>
              <a:t> cenová stabilita je meziroční nárůst harmonizovaného indexu spotřebitelských cen v </a:t>
            </a:r>
            <a:r>
              <a:rPr lang="cs-CZ" i="1" dirty="0" err="1" smtClean="0"/>
              <a:t>eurozóně</a:t>
            </a:r>
            <a:r>
              <a:rPr lang="cs-CZ" i="1" dirty="0" smtClean="0"/>
              <a:t> nižší než 2 %</a:t>
            </a:r>
            <a:r>
              <a:rPr lang="cs-CZ" dirty="0" smtClean="0"/>
              <a:t>“</a:t>
            </a:r>
          </a:p>
          <a:p>
            <a:pPr>
              <a:defRPr/>
            </a:pPr>
            <a:r>
              <a:rPr lang="cs-CZ" dirty="0" smtClean="0"/>
              <a:t>2003 – </a:t>
            </a:r>
            <a:r>
              <a:rPr lang="cs-CZ" i="1" dirty="0" smtClean="0"/>
              <a:t>„inflace pod, ovšem blízko, dvěma procentům ve střednědobém rámci“</a:t>
            </a:r>
          </a:p>
          <a:p>
            <a:pPr>
              <a:defRPr/>
            </a:pPr>
            <a:endParaRPr lang="cs-CZ" i="1"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Standardní</a:t>
            </a:r>
            <a:r>
              <a:rPr lang="cs-CZ" dirty="0" smtClean="0"/>
              <a:t>:</a:t>
            </a:r>
          </a:p>
          <a:p>
            <a:pPr>
              <a:defRPr/>
            </a:pPr>
            <a:r>
              <a:rPr lang="cs-CZ" dirty="0" smtClean="0"/>
              <a:t>Používání klíčových sazeb:</a:t>
            </a:r>
          </a:p>
          <a:p>
            <a:pPr>
              <a:defRPr/>
            </a:pPr>
            <a:r>
              <a:rPr lang="cs-CZ" dirty="0" err="1" smtClean="0"/>
              <a:t>Main</a:t>
            </a:r>
            <a:r>
              <a:rPr lang="cs-CZ" dirty="0" smtClean="0"/>
              <a:t> </a:t>
            </a:r>
            <a:r>
              <a:rPr lang="cs-CZ" dirty="0" err="1" smtClean="0"/>
              <a:t>refinancing</a:t>
            </a:r>
            <a:r>
              <a:rPr lang="cs-CZ" dirty="0" smtClean="0"/>
              <a:t> </a:t>
            </a:r>
            <a:r>
              <a:rPr lang="cs-CZ" dirty="0" err="1" smtClean="0"/>
              <a:t>operations</a:t>
            </a:r>
            <a:r>
              <a:rPr lang="cs-CZ" dirty="0" smtClean="0"/>
              <a:t> 1wk (a další, i dlouhodobé)</a:t>
            </a:r>
          </a:p>
          <a:p>
            <a:pPr>
              <a:defRPr/>
            </a:pPr>
            <a:r>
              <a:rPr lang="cs-CZ" dirty="0" err="1" smtClean="0"/>
              <a:t>Marginal</a:t>
            </a:r>
            <a:r>
              <a:rPr lang="cs-CZ" dirty="0" smtClean="0"/>
              <a:t> </a:t>
            </a:r>
            <a:r>
              <a:rPr lang="cs-CZ" dirty="0" err="1" smtClean="0"/>
              <a:t>lending</a:t>
            </a:r>
            <a:r>
              <a:rPr lang="cs-CZ" dirty="0" smtClean="0"/>
              <a:t> </a:t>
            </a:r>
            <a:r>
              <a:rPr lang="cs-CZ" dirty="0" err="1" smtClean="0"/>
              <a:t>facility</a:t>
            </a:r>
            <a:endParaRPr lang="cs-CZ" dirty="0" smtClean="0"/>
          </a:p>
          <a:p>
            <a:pPr>
              <a:defRPr/>
            </a:pPr>
            <a:r>
              <a:rPr lang="cs-CZ" dirty="0" smtClean="0"/>
              <a:t>Deposit </a:t>
            </a:r>
            <a:r>
              <a:rPr lang="cs-CZ" dirty="0" err="1" smtClean="0"/>
              <a:t>facility</a:t>
            </a:r>
            <a:endParaRPr lang="cs-CZ" dirty="0" smtClean="0"/>
          </a:p>
          <a:p>
            <a:pPr>
              <a:defRPr/>
            </a:pPr>
            <a:endParaRPr lang="cs-CZ" dirty="0" smtClean="0"/>
          </a:p>
          <a:p>
            <a:pPr>
              <a:defRPr/>
            </a:pPr>
            <a:r>
              <a:rPr lang="cs-CZ" dirty="0" smtClean="0"/>
              <a:t>Povinné minimální rezervy – jako nástroj aktivně nevyužívány</a:t>
            </a:r>
          </a:p>
          <a:p>
            <a:pPr>
              <a:buNone/>
              <a:defRPr/>
            </a:pP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Nestandardní</a:t>
            </a:r>
            <a:r>
              <a:rPr lang="cs-CZ" dirty="0" smtClean="0"/>
              <a:t>:</a:t>
            </a:r>
          </a:p>
          <a:p>
            <a:pPr>
              <a:defRPr/>
            </a:pPr>
            <a:r>
              <a:rPr lang="cs-CZ" dirty="0" smtClean="0"/>
              <a:t>Lze sem řadit deposit </a:t>
            </a:r>
            <a:r>
              <a:rPr lang="cs-CZ" dirty="0" err="1" smtClean="0"/>
              <a:t>facility</a:t>
            </a:r>
            <a:r>
              <a:rPr lang="cs-CZ" dirty="0" smtClean="0"/>
              <a:t> v záporných hodnotách?</a:t>
            </a:r>
          </a:p>
          <a:p>
            <a:pPr>
              <a:defRPr/>
            </a:pPr>
            <a:endParaRPr lang="cs-CZ" dirty="0" smtClean="0"/>
          </a:p>
          <a:p>
            <a:pPr>
              <a:defRPr/>
            </a:pPr>
            <a:r>
              <a:rPr lang="cs-CZ" dirty="0" smtClean="0"/>
              <a:t>Různé programy přímých nákupů cenných papírů, např.:</a:t>
            </a:r>
          </a:p>
          <a:p>
            <a:pPr>
              <a:defRPr/>
            </a:pPr>
            <a:r>
              <a:rPr lang="cs-CZ" i="1" dirty="0" err="1" smtClean="0"/>
              <a:t>Securities</a:t>
            </a:r>
            <a:r>
              <a:rPr lang="cs-CZ" i="1" dirty="0" smtClean="0"/>
              <a:t> </a:t>
            </a:r>
            <a:r>
              <a:rPr lang="cs-CZ" i="1" dirty="0" err="1" smtClean="0"/>
              <a:t>markets</a:t>
            </a:r>
            <a:r>
              <a:rPr lang="cs-CZ" i="1" dirty="0" smtClean="0"/>
              <a:t> </a:t>
            </a:r>
            <a:r>
              <a:rPr lang="cs-CZ" i="1" dirty="0" err="1" smtClean="0"/>
              <a:t>programme</a:t>
            </a:r>
            <a:r>
              <a:rPr lang="cs-CZ" i="1" dirty="0" smtClean="0"/>
              <a:t> (SMP, 2010-2012)</a:t>
            </a:r>
          </a:p>
          <a:p>
            <a:pPr>
              <a:defRPr/>
            </a:pPr>
            <a:r>
              <a:rPr lang="cs-CZ" i="1" dirty="0" err="1" smtClean="0"/>
              <a:t>Outright</a:t>
            </a:r>
            <a:r>
              <a:rPr lang="cs-CZ" i="1" dirty="0" smtClean="0"/>
              <a:t> </a:t>
            </a:r>
            <a:r>
              <a:rPr lang="cs-CZ" i="1" dirty="0" err="1" smtClean="0"/>
              <a:t>monetary</a:t>
            </a:r>
            <a:r>
              <a:rPr lang="cs-CZ" i="1" dirty="0" smtClean="0"/>
              <a:t> </a:t>
            </a:r>
            <a:r>
              <a:rPr lang="cs-CZ" i="1" dirty="0" err="1" smtClean="0"/>
              <a:t>transactions</a:t>
            </a:r>
            <a:r>
              <a:rPr lang="cs-CZ" i="1" dirty="0" smtClean="0"/>
              <a:t> (OMT, vyhlášení 2012)</a:t>
            </a:r>
          </a:p>
          <a:p>
            <a:pPr>
              <a:defRPr/>
            </a:pPr>
            <a:r>
              <a:rPr lang="cs-CZ" sz="2400" i="1" dirty="0" smtClean="0"/>
              <a:t>Public </a:t>
            </a:r>
            <a:r>
              <a:rPr lang="cs-CZ" sz="2400" i="1" dirty="0" err="1" smtClean="0"/>
              <a:t>sector</a:t>
            </a:r>
            <a:r>
              <a:rPr lang="cs-CZ" sz="2400" i="1" dirty="0" smtClean="0"/>
              <a:t> </a:t>
            </a:r>
            <a:r>
              <a:rPr lang="cs-CZ" sz="2400" i="1" dirty="0" err="1" smtClean="0"/>
              <a:t>purchase</a:t>
            </a:r>
            <a:r>
              <a:rPr lang="cs-CZ" sz="2400" i="1" dirty="0" smtClean="0"/>
              <a:t> </a:t>
            </a:r>
            <a:r>
              <a:rPr lang="cs-CZ" sz="2400" i="1" dirty="0" err="1" smtClean="0"/>
              <a:t>programme</a:t>
            </a:r>
            <a:r>
              <a:rPr lang="cs-CZ" sz="2400" i="1" dirty="0" smtClean="0"/>
              <a:t> (PSPP, 2015)</a:t>
            </a:r>
          </a:p>
          <a:p>
            <a:pPr>
              <a:defRPr/>
            </a:pPr>
            <a:endParaRPr lang="cs-CZ" dirty="0" smtClean="0"/>
          </a:p>
          <a:p>
            <a:pPr>
              <a:defRPr/>
            </a:pPr>
            <a:r>
              <a:rPr lang="cs-CZ" sz="2400" dirty="0" smtClean="0"/>
              <a:t>Od počátečné sterilizace následně ustoupeno, kvantitativní uvolňování</a:t>
            </a:r>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Zákaz měnového financování</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b="1" dirty="0" smtClean="0"/>
              <a:t>Čl. 123 SFEU</a:t>
            </a:r>
            <a:r>
              <a:rPr lang="cs-CZ" sz="2800" dirty="0" smtClean="0"/>
              <a:t>:</a:t>
            </a:r>
          </a:p>
          <a:p>
            <a:pPr>
              <a:defRPr/>
            </a:pPr>
            <a:r>
              <a:rPr lang="cs-CZ" sz="2800" i="1" dirty="0" smtClean="0"/>
              <a:t>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a:t>
            </a:r>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Soudní přezkum</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Např. </a:t>
            </a:r>
            <a:r>
              <a:rPr lang="cs-CZ" dirty="0" err="1" smtClean="0"/>
              <a:t>Gauweiler</a:t>
            </a:r>
            <a:r>
              <a:rPr lang="cs-CZ" dirty="0" smtClean="0"/>
              <a:t> (CJEU, C-62/14)</a:t>
            </a:r>
          </a:p>
          <a:p>
            <a:pPr>
              <a:defRPr/>
            </a:pPr>
            <a:r>
              <a:rPr lang="cs-CZ" dirty="0" smtClean="0"/>
              <a:t>Stanovil přísné podmínky pro nákupy veřejných dluhopisů</a:t>
            </a:r>
          </a:p>
          <a:p>
            <a:pPr>
              <a:defRPr/>
            </a:pPr>
            <a:endParaRPr lang="cs-CZ" dirty="0" smtClean="0"/>
          </a:p>
          <a:p>
            <a:pPr>
              <a:defRPr/>
            </a:pPr>
            <a:r>
              <a:rPr lang="cs-CZ" dirty="0" smtClean="0"/>
              <a:t>Nový soudní spor, srpen </a:t>
            </a:r>
            <a:r>
              <a:rPr lang="cs-CZ" dirty="0" smtClean="0"/>
              <a:t>2017, v prosinci 2018 konstatován soulad s právem EU</a:t>
            </a:r>
            <a:endParaRPr lang="cs-CZ" dirty="0" smtClean="0"/>
          </a:p>
          <a:p>
            <a:pPr>
              <a:defRPr/>
            </a:pPr>
            <a:endParaRPr lang="cs-CZ" dirty="0" smtClean="0"/>
          </a:p>
          <a:p>
            <a:pPr>
              <a:defRPr/>
            </a:pPr>
            <a:endParaRPr lang="cs-CZ" dirty="0" smtClean="0"/>
          </a:p>
          <a:p>
            <a:pPr>
              <a:defRPr/>
            </a:pPr>
            <a:r>
              <a:rPr lang="cs-CZ" dirty="0" smtClean="0"/>
              <a:t>V roce 2018 ECB </a:t>
            </a:r>
            <a:r>
              <a:rPr lang="cs-CZ" dirty="0" smtClean="0"/>
              <a:t>ukončila veřejných dluhopisů, od listopadu 2019 by měly opět pokračovat</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xmlns="" val="16268099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119</TotalTime>
  <Words>456</Words>
  <Application>Microsoft Office PowerPoint</Application>
  <PresentationFormat>Vlastní</PresentationFormat>
  <Paragraphs>81</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Paralaxa</vt:lpstr>
      <vt:lpstr>Měnová politika Eurosystému   finančně-právní perspektiva obecně</vt:lpstr>
      <vt:lpstr>Základní pojmy</vt:lpstr>
      <vt:lpstr>ECB</vt:lpstr>
      <vt:lpstr>Cíle měnové politiky „eurozóny“</vt:lpstr>
      <vt:lpstr>Cenová stabilita v eurozóně</vt:lpstr>
      <vt:lpstr>Měnově politické nástroje</vt:lpstr>
      <vt:lpstr>Měnově politické nástroje</vt:lpstr>
      <vt:lpstr>Zákaz měnového financování</vt:lpstr>
      <vt:lpstr>Soudní přezkum</vt:lpstr>
      <vt:lpstr>Video</vt:lpstr>
      <vt:lpstr>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Windows User</cp:lastModifiedBy>
  <cp:revision>144</cp:revision>
  <cp:lastPrinted>2016-12-01T06:58:45Z</cp:lastPrinted>
  <dcterms:created xsi:type="dcterms:W3CDTF">2016-10-17T17:38:14Z</dcterms:created>
  <dcterms:modified xsi:type="dcterms:W3CDTF">2019-10-23T19:53:15Z</dcterms:modified>
</cp:coreProperties>
</file>