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13"/>
  </p:handoutMasterIdLst>
  <p:sldIdLst>
    <p:sldId id="256" r:id="rId2"/>
    <p:sldId id="328" r:id="rId3"/>
    <p:sldId id="330" r:id="rId4"/>
    <p:sldId id="329" r:id="rId5"/>
    <p:sldId id="331" r:id="rId6"/>
    <p:sldId id="332" r:id="rId7"/>
    <p:sldId id="333" r:id="rId8"/>
    <p:sldId id="335" r:id="rId9"/>
    <p:sldId id="336" r:id="rId10"/>
    <p:sldId id="337" r:id="rId11"/>
    <p:sldId id="261" r:id="rId1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82"/>
    <p:restoredTop sz="94760"/>
  </p:normalViewPr>
  <p:slideViewPr>
    <p:cSldViewPr snapToGrid="0" snapToObjects="1">
      <p:cViewPr>
        <p:scale>
          <a:sx n="80" d="100"/>
          <a:sy n="80" d="100"/>
        </p:scale>
        <p:origin x="-677" y="-149"/>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24BB9A58-931B-4ED2-A3AE-6410EB25FC2B}" type="datetimeFigureOut">
              <a:rPr lang="cs-CZ" smtClean="0"/>
              <a:pPr/>
              <a:t>23.10.2019</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96027AC4-0729-45D4-A21E-D7EB3CF8C664}" type="slidenum">
              <a:rPr lang="cs-CZ" smtClean="0"/>
              <a:pPr/>
              <a:t>‹#›</a:t>
            </a:fld>
            <a:endParaRPr lang="cs-CZ"/>
          </a:p>
        </p:txBody>
      </p:sp>
    </p:spTree>
    <p:extLst>
      <p:ext uri="{BB962C8B-B14F-4D97-AF65-F5344CB8AC3E}">
        <p14:creationId xmlns:p14="http://schemas.microsoft.com/office/powerpoint/2010/main" xmlns="" val="52810524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cs-CZ" smtClean="0"/>
              <a:t>Kliknutím lze upravit styl.</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Přetáhněte obrázek na zástupný symbol nebo klikněte na ikonu pro přidání.</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titulek">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titulkem">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Po kliknutí můžete upravovat styly textu v předloze.</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cs-CZ" smtClean="0"/>
              <a:t>Po kliknutí můžete upravovat styly textu v předloze.</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cs-CZ" smtClean="0"/>
              <a:t>Kliknutím lze upravit styl.</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cs-CZ" smtClean="0"/>
              <a:t>Po kliknutí můžete upravovat styly textu v předloze.</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nchor="ct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Po kliknutí můžete upravovat styly textu v předloze.</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Po kliknutí můžete upravovat styly textu v předloze.</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cs-CZ" smtClean="0"/>
              <a:t>Kliknutím lze upravit styl.</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cs-CZ" smtClean="0"/>
              <a:t>Kliknutím lze upravit styl.</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Přetáhněte obrázek na zástupný symbol nebo klikněte na ikonu pro přidání.</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10/23/2019</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552700" y="816102"/>
            <a:ext cx="8734136" cy="2127123"/>
          </a:xfrm>
        </p:spPr>
        <p:txBody>
          <a:bodyPr>
            <a:normAutofit fontScale="90000"/>
          </a:bodyPr>
          <a:lstStyle/>
          <a:p>
            <a:pPr algn="l"/>
            <a:r>
              <a:rPr lang="cs-CZ" dirty="0" smtClean="0"/>
              <a:t>Měnová politika </a:t>
            </a:r>
            <a:r>
              <a:rPr lang="cs-CZ" dirty="0" err="1" smtClean="0"/>
              <a:t>Eurosystému</a:t>
            </a:r>
            <a:r>
              <a:rPr lang="cs-CZ" dirty="0" smtClean="0"/>
              <a:t> </a:t>
            </a:r>
            <a:br>
              <a:rPr lang="cs-CZ" dirty="0" smtClean="0"/>
            </a:br>
            <a:r>
              <a:rPr lang="cs-CZ" dirty="0" smtClean="0"/>
              <a:t> finančně-právní perspektiva obecně</a:t>
            </a:r>
            <a:endParaRPr lang="cs-CZ" dirty="0"/>
          </a:p>
        </p:txBody>
      </p:sp>
      <p:sp>
        <p:nvSpPr>
          <p:cNvPr id="3" name="Podnadpis 2"/>
          <p:cNvSpPr>
            <a:spLocks noGrp="1"/>
          </p:cNvSpPr>
          <p:nvPr>
            <p:ph type="subTitle" idx="1"/>
          </p:nvPr>
        </p:nvSpPr>
        <p:spPr>
          <a:xfrm>
            <a:off x="4515377" y="4047762"/>
            <a:ext cx="6987645" cy="1388534"/>
          </a:xfrm>
        </p:spPr>
        <p:txBody>
          <a:bodyPr/>
          <a:lstStyle/>
          <a:p>
            <a:r>
              <a:rPr lang="cs-CZ" sz="2400" dirty="0" smtClean="0"/>
              <a:t>Měnové a devizové právo</a:t>
            </a:r>
          </a:p>
          <a:p>
            <a:r>
              <a:rPr lang="cs-CZ" sz="2400" dirty="0" smtClean="0"/>
              <a:t>přednáška</a:t>
            </a:r>
          </a:p>
          <a:p>
            <a:endParaRPr lang="cs-CZ" dirty="0"/>
          </a:p>
        </p:txBody>
      </p:sp>
    </p:spTree>
    <p:extLst>
      <p:ext uri="{BB962C8B-B14F-4D97-AF65-F5344CB8AC3E}">
        <p14:creationId xmlns:p14="http://schemas.microsoft.com/office/powerpoint/2010/main" xmlns="" val="625522890"/>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64301"/>
            <a:ext cx="10018713" cy="1168936"/>
          </a:xfrm>
        </p:spPr>
        <p:txBody>
          <a:bodyPr/>
          <a:lstStyle/>
          <a:p>
            <a:pPr algn="l"/>
            <a:r>
              <a:rPr lang="cs-CZ" b="1" dirty="0" smtClean="0"/>
              <a:t>Video</a:t>
            </a:r>
            <a:endParaRPr lang="cs-CZ"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800" dirty="0"/>
          </a:p>
          <a:p>
            <a:endParaRPr lang="cs-CZ" altLang="cs-CZ" sz="2800" dirty="0"/>
          </a:p>
        </p:txBody>
      </p:sp>
      <p:sp>
        <p:nvSpPr>
          <p:cNvPr id="5" name="Obdélník 4"/>
          <p:cNvSpPr/>
          <p:nvPr/>
        </p:nvSpPr>
        <p:spPr>
          <a:xfrm>
            <a:off x="2162174" y="3107293"/>
            <a:ext cx="8181975" cy="461665"/>
          </a:xfrm>
          <a:prstGeom prst="rect">
            <a:avLst/>
          </a:prstGeom>
        </p:spPr>
        <p:txBody>
          <a:bodyPr wrap="square">
            <a:spAutoFit/>
          </a:bodyPr>
          <a:lstStyle/>
          <a:p>
            <a:r>
              <a:rPr lang="cs-CZ" sz="2400" dirty="0" smtClean="0"/>
              <a:t>https://www.youtube.com/watch?v=ZAlyg1I6ohY</a:t>
            </a:r>
            <a:endParaRPr lang="cs-CZ" sz="2400" dirty="0"/>
          </a:p>
        </p:txBody>
      </p:sp>
    </p:spTree>
    <p:extLst>
      <p:ext uri="{BB962C8B-B14F-4D97-AF65-F5344CB8AC3E}">
        <p14:creationId xmlns:p14="http://schemas.microsoft.com/office/powerpoint/2010/main" xmlns="" val="1626809923"/>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8" name="Zástupný symbol pro obsah 7"/>
          <p:cNvSpPr>
            <a:spLocks noGrp="1"/>
          </p:cNvSpPr>
          <p:nvPr>
            <p:ph idx="1"/>
          </p:nvPr>
        </p:nvSpPr>
        <p:spPr/>
        <p:txBody>
          <a:bodyPr>
            <a:normAutofit/>
          </a:bodyPr>
          <a:lstStyle/>
          <a:p>
            <a:pPr algn="r">
              <a:buNone/>
            </a:pPr>
            <a:endParaRPr lang="cs-CZ" dirty="0" smtClean="0"/>
          </a:p>
          <a:p>
            <a:pPr algn="ctr">
              <a:buNone/>
            </a:pPr>
            <a:r>
              <a:rPr lang="cs-CZ" dirty="0" smtClean="0"/>
              <a:t>Děkuji za pozornost</a:t>
            </a:r>
            <a:endParaRPr lang="cs-CZ" dirty="0"/>
          </a:p>
          <a:p>
            <a:pPr algn="r">
              <a:buNone/>
            </a:pPr>
            <a:endParaRPr lang="cs-CZ" dirty="0" smtClean="0"/>
          </a:p>
          <a:p>
            <a:pPr algn="r">
              <a:buNone/>
            </a:pPr>
            <a:endParaRPr lang="cs-CZ" dirty="0" smtClean="0"/>
          </a:p>
          <a:p>
            <a:pPr algn="r">
              <a:buNone/>
            </a:pPr>
            <a:r>
              <a:rPr lang="cs-CZ" dirty="0" smtClean="0"/>
              <a:t>JUDr. Johan Schweigl, Ph.D.</a:t>
            </a:r>
          </a:p>
          <a:p>
            <a:pPr marL="0" indent="0" algn="r">
              <a:buNone/>
            </a:pPr>
            <a:r>
              <a:rPr lang="cs-CZ" sz="1800" i="1" dirty="0" smtClean="0"/>
              <a:t>Johan.Schweigl@law.muni.cz</a:t>
            </a:r>
            <a:endParaRPr lang="cs-CZ" sz="1800" i="1" dirty="0"/>
          </a:p>
        </p:txBody>
      </p:sp>
    </p:spTree>
    <p:extLst>
      <p:ext uri="{BB962C8B-B14F-4D97-AF65-F5344CB8AC3E}">
        <p14:creationId xmlns:p14="http://schemas.microsoft.com/office/powerpoint/2010/main" xmlns="" val="514847813"/>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64301"/>
            <a:ext cx="10018713" cy="1168936"/>
          </a:xfrm>
        </p:spPr>
        <p:txBody>
          <a:bodyPr/>
          <a:lstStyle/>
          <a:p>
            <a:pPr algn="l"/>
            <a:r>
              <a:rPr lang="cs-CZ" b="1" dirty="0" smtClean="0"/>
              <a:t>Základní pojmy</a:t>
            </a:r>
            <a:endParaRPr lang="cs-CZ"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200" dirty="0"/>
          </a:p>
          <a:p>
            <a:endParaRPr lang="cs-CZ" altLang="cs-CZ" dirty="0"/>
          </a:p>
        </p:txBody>
      </p:sp>
      <p:sp>
        <p:nvSpPr>
          <p:cNvPr id="7" name="Zástupný symbol pro obsah 2"/>
          <p:cNvSpPr txBox="1">
            <a:spLocks/>
          </p:cNvSpPr>
          <p:nvPr/>
        </p:nvSpPr>
        <p:spPr>
          <a:xfrm>
            <a:off x="1636711" y="1770536"/>
            <a:ext cx="10236634" cy="4115914"/>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b="1" dirty="0" smtClean="0"/>
              <a:t>Evropská centrální banka </a:t>
            </a:r>
            <a:r>
              <a:rPr lang="cs-CZ" dirty="0" smtClean="0"/>
              <a:t>– oficiální orgán EU, sídlo ve Frankfurtu, </a:t>
            </a:r>
            <a:r>
              <a:rPr lang="cs-CZ" dirty="0" err="1" smtClean="0"/>
              <a:t>měnověpolitická</a:t>
            </a:r>
            <a:r>
              <a:rPr lang="cs-CZ" dirty="0" smtClean="0"/>
              <a:t> rozhodnutí</a:t>
            </a:r>
          </a:p>
          <a:p>
            <a:pPr>
              <a:defRPr/>
            </a:pPr>
            <a:endParaRPr lang="cs-CZ" sz="2400" dirty="0" smtClean="0"/>
          </a:p>
          <a:p>
            <a:pPr>
              <a:defRPr/>
            </a:pPr>
            <a:r>
              <a:rPr lang="cs-CZ" b="1" dirty="0" smtClean="0"/>
              <a:t>Evropský systém centrálních bank</a:t>
            </a:r>
            <a:r>
              <a:rPr lang="cs-CZ" dirty="0" smtClean="0"/>
              <a:t> (ESCB) – skládá se z ECB a centrální bank všech států EU; </a:t>
            </a:r>
            <a:r>
              <a:rPr lang="cs-CZ" i="1" dirty="0" smtClean="0"/>
              <a:t>„vymezuje a provádí měnovou politiku EU“ </a:t>
            </a:r>
            <a:r>
              <a:rPr lang="cs-CZ" dirty="0" smtClean="0"/>
              <a:t>(v zásadě pouze </a:t>
            </a:r>
            <a:r>
              <a:rPr lang="cs-CZ" dirty="0" err="1" smtClean="0"/>
              <a:t>eurozóny</a:t>
            </a:r>
            <a:r>
              <a:rPr lang="cs-CZ" dirty="0" smtClean="0"/>
              <a:t>)</a:t>
            </a:r>
          </a:p>
          <a:p>
            <a:pPr>
              <a:defRPr/>
            </a:pPr>
            <a:endParaRPr lang="cs-CZ" sz="2400" dirty="0" smtClean="0"/>
          </a:p>
          <a:p>
            <a:pPr>
              <a:defRPr/>
            </a:pPr>
            <a:r>
              <a:rPr lang="cs-CZ" b="1" dirty="0" err="1" smtClean="0"/>
              <a:t>Eurosystém</a:t>
            </a:r>
            <a:r>
              <a:rPr lang="cs-CZ" dirty="0" smtClean="0"/>
              <a:t> – ECB a centrální banky zemí </a:t>
            </a:r>
            <a:r>
              <a:rPr lang="cs-CZ" dirty="0" err="1" smtClean="0"/>
              <a:t>eurozóny</a:t>
            </a:r>
            <a:endParaRPr lang="cs-CZ" dirty="0" smtClean="0"/>
          </a:p>
          <a:p>
            <a:pPr>
              <a:defRPr/>
            </a:pPr>
            <a:endParaRPr lang="cs-CZ" sz="2400" dirty="0" smtClean="0"/>
          </a:p>
          <a:p>
            <a:pPr>
              <a:defRPr/>
            </a:pPr>
            <a:endParaRPr lang="cs-CZ" sz="2400" dirty="0"/>
          </a:p>
          <a:p>
            <a:pPr lvl="2">
              <a:defRPr/>
            </a:pPr>
            <a:endParaRPr lang="cs-CZ" altLang="cs-CZ" sz="2400" dirty="0" smtClean="0"/>
          </a:p>
          <a:p>
            <a:endParaRPr lang="cs-CZ" altLang="cs-CZ" dirty="0"/>
          </a:p>
        </p:txBody>
      </p:sp>
    </p:spTree>
    <p:extLst>
      <p:ext uri="{BB962C8B-B14F-4D97-AF65-F5344CB8AC3E}">
        <p14:creationId xmlns:p14="http://schemas.microsoft.com/office/powerpoint/2010/main" xmlns="" val="1626809923"/>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64301"/>
            <a:ext cx="10018713" cy="1168936"/>
          </a:xfrm>
        </p:spPr>
        <p:txBody>
          <a:bodyPr/>
          <a:lstStyle/>
          <a:p>
            <a:pPr algn="l"/>
            <a:r>
              <a:rPr lang="cs-CZ" b="1" dirty="0" smtClean="0"/>
              <a:t>ECB</a:t>
            </a:r>
            <a:endParaRPr lang="cs-CZ"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200" dirty="0"/>
          </a:p>
          <a:p>
            <a:endParaRPr lang="cs-CZ" altLang="cs-CZ" dirty="0"/>
          </a:p>
        </p:txBody>
      </p:sp>
      <p:sp>
        <p:nvSpPr>
          <p:cNvPr id="7" name="Zástupný symbol pro obsah 2"/>
          <p:cNvSpPr txBox="1">
            <a:spLocks/>
          </p:cNvSpPr>
          <p:nvPr/>
        </p:nvSpPr>
        <p:spPr>
          <a:xfrm>
            <a:off x="1636711" y="1352551"/>
            <a:ext cx="10236634" cy="5210174"/>
          </a:xfrm>
          <a:prstGeom prst="rect">
            <a:avLst/>
          </a:prstGeom>
        </p:spPr>
        <p:txBody>
          <a:bodyPr vert="horz" lIns="91440" tIns="45720" rIns="91440" bIns="45720" rtlCol="0" anchor="t">
            <a:normAutofit fontScale="92500"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b="1" dirty="0" smtClean="0"/>
              <a:t>Prezident </a:t>
            </a:r>
            <a:r>
              <a:rPr lang="cs-CZ" dirty="0" smtClean="0"/>
              <a:t>– Mario </a:t>
            </a:r>
            <a:r>
              <a:rPr lang="cs-CZ" dirty="0" err="1" smtClean="0"/>
              <a:t>Dragi</a:t>
            </a:r>
            <a:r>
              <a:rPr lang="cs-CZ" dirty="0" smtClean="0"/>
              <a:t> </a:t>
            </a:r>
            <a:r>
              <a:rPr lang="cs-CZ" dirty="0" smtClean="0"/>
              <a:t>(do 31.10.2019), </a:t>
            </a:r>
            <a:r>
              <a:rPr lang="cs-CZ" dirty="0" err="1" smtClean="0"/>
              <a:t>Christine</a:t>
            </a:r>
            <a:r>
              <a:rPr lang="cs-CZ" dirty="0" smtClean="0"/>
              <a:t> </a:t>
            </a:r>
            <a:r>
              <a:rPr lang="cs-CZ" dirty="0" err="1" smtClean="0"/>
              <a:t>Lagarde</a:t>
            </a:r>
            <a:r>
              <a:rPr lang="cs-CZ" dirty="0" smtClean="0"/>
              <a:t> (od 1.11.2019)</a:t>
            </a:r>
            <a:endParaRPr lang="cs-CZ" dirty="0" smtClean="0"/>
          </a:p>
          <a:p>
            <a:pPr>
              <a:defRPr/>
            </a:pPr>
            <a:r>
              <a:rPr lang="cs-CZ" b="1" dirty="0" smtClean="0"/>
              <a:t>Rada guvernérů </a:t>
            </a:r>
            <a:r>
              <a:rPr lang="cs-CZ" dirty="0" smtClean="0"/>
              <a:t>(</a:t>
            </a:r>
            <a:r>
              <a:rPr lang="cs-CZ" dirty="0" err="1" smtClean="0"/>
              <a:t>governing</a:t>
            </a:r>
            <a:r>
              <a:rPr lang="cs-CZ" dirty="0" smtClean="0"/>
              <a:t> </a:t>
            </a:r>
            <a:r>
              <a:rPr lang="cs-CZ" dirty="0" err="1" smtClean="0"/>
              <a:t>board</a:t>
            </a:r>
            <a:r>
              <a:rPr lang="cs-CZ" dirty="0" smtClean="0"/>
              <a:t>) - 6 členů výkonné rady + guvernéři zemí </a:t>
            </a:r>
            <a:r>
              <a:rPr lang="cs-CZ" dirty="0" err="1" smtClean="0"/>
              <a:t>eurozóny</a:t>
            </a:r>
            <a:r>
              <a:rPr lang="cs-CZ" dirty="0" smtClean="0"/>
              <a:t> </a:t>
            </a:r>
          </a:p>
          <a:p>
            <a:pPr lvl="1">
              <a:defRPr/>
            </a:pPr>
            <a:r>
              <a:rPr lang="cs-CZ" sz="2000" dirty="0" smtClean="0"/>
              <a:t>Přijímání obecných zásad, </a:t>
            </a:r>
            <a:r>
              <a:rPr lang="cs-CZ" dirty="0" err="1" smtClean="0"/>
              <a:t>Měnověpolitická</a:t>
            </a:r>
            <a:r>
              <a:rPr lang="cs-CZ" dirty="0" smtClean="0"/>
              <a:t> rozhodnutí, </a:t>
            </a:r>
            <a:r>
              <a:rPr lang="cs-CZ" sz="2000" dirty="0" err="1" smtClean="0"/>
              <a:t>Rozhodnutí</a:t>
            </a:r>
            <a:r>
              <a:rPr lang="cs-CZ" sz="2000" dirty="0" smtClean="0"/>
              <a:t> o všeobecném rámci dohledu</a:t>
            </a:r>
          </a:p>
          <a:p>
            <a:pPr>
              <a:defRPr/>
            </a:pPr>
            <a:r>
              <a:rPr lang="cs-CZ" b="1" dirty="0" smtClean="0"/>
              <a:t>Výkonná rada </a:t>
            </a:r>
            <a:r>
              <a:rPr lang="cs-CZ" dirty="0" smtClean="0"/>
              <a:t>(</a:t>
            </a:r>
            <a:r>
              <a:rPr lang="cs-CZ" dirty="0" err="1" smtClean="0"/>
              <a:t>executive</a:t>
            </a:r>
            <a:r>
              <a:rPr lang="cs-CZ" dirty="0" smtClean="0"/>
              <a:t> </a:t>
            </a:r>
            <a:r>
              <a:rPr lang="cs-CZ" dirty="0" err="1" smtClean="0"/>
              <a:t>board</a:t>
            </a:r>
            <a:r>
              <a:rPr lang="cs-CZ" dirty="0" smtClean="0"/>
              <a:t>) – prezident, viceprezident + 4 členové</a:t>
            </a:r>
          </a:p>
          <a:p>
            <a:pPr lvl="1">
              <a:defRPr/>
            </a:pPr>
            <a:r>
              <a:rPr lang="cs-CZ" dirty="0" smtClean="0"/>
              <a:t>Příprava zasedání, provádění MP na základě rozhodnutí a zásad rady guvernérů, výkon svěřených pravomocí</a:t>
            </a:r>
          </a:p>
          <a:p>
            <a:pPr>
              <a:defRPr/>
            </a:pPr>
            <a:r>
              <a:rPr lang="cs-CZ" b="1" dirty="0" smtClean="0"/>
              <a:t>Generální rada </a:t>
            </a:r>
            <a:r>
              <a:rPr lang="cs-CZ" dirty="0" smtClean="0"/>
              <a:t>– prezident, viceprezident + guvernéři zemí EU</a:t>
            </a:r>
          </a:p>
          <a:p>
            <a:pPr lvl="1">
              <a:defRPr/>
            </a:pPr>
            <a:r>
              <a:rPr lang="cs-CZ" dirty="0" smtClean="0"/>
              <a:t>„dočasné zřízení“, poradní funkce</a:t>
            </a:r>
          </a:p>
          <a:p>
            <a:pPr lvl="1">
              <a:defRPr/>
            </a:pPr>
            <a:endParaRPr lang="cs-CZ" dirty="0" smtClean="0"/>
          </a:p>
          <a:p>
            <a:pPr>
              <a:defRPr/>
            </a:pPr>
            <a:r>
              <a:rPr lang="cs-CZ" b="1" dirty="0" smtClean="0"/>
              <a:t>Rada dohledu</a:t>
            </a:r>
          </a:p>
          <a:p>
            <a:pPr lvl="1">
              <a:defRPr/>
            </a:pPr>
            <a:r>
              <a:rPr lang="cs-CZ" dirty="0" smtClean="0"/>
              <a:t>Projednávání otázek dohledu</a:t>
            </a:r>
          </a:p>
          <a:p>
            <a:pPr lvl="1">
              <a:defRPr/>
            </a:pPr>
            <a:endParaRPr lang="cs-CZ" dirty="0" smtClean="0"/>
          </a:p>
          <a:p>
            <a:pPr>
              <a:defRPr/>
            </a:pPr>
            <a:endParaRPr lang="cs-CZ" sz="2400" dirty="0" smtClean="0"/>
          </a:p>
          <a:p>
            <a:pPr>
              <a:defRPr/>
            </a:pPr>
            <a:endParaRPr lang="cs-CZ" sz="2400" dirty="0"/>
          </a:p>
          <a:p>
            <a:pPr lvl="2">
              <a:defRPr/>
            </a:pPr>
            <a:endParaRPr lang="cs-CZ" altLang="cs-CZ" sz="2400" dirty="0" smtClean="0"/>
          </a:p>
          <a:p>
            <a:endParaRPr lang="cs-CZ" altLang="cs-CZ" dirty="0"/>
          </a:p>
        </p:txBody>
      </p:sp>
    </p:spTree>
    <p:extLst>
      <p:ext uri="{BB962C8B-B14F-4D97-AF65-F5344CB8AC3E}">
        <p14:creationId xmlns:p14="http://schemas.microsoft.com/office/powerpoint/2010/main" xmlns="" val="1626809923"/>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64301"/>
            <a:ext cx="10018713" cy="1168936"/>
          </a:xfrm>
        </p:spPr>
        <p:txBody>
          <a:bodyPr/>
          <a:lstStyle/>
          <a:p>
            <a:pPr algn="l"/>
            <a:r>
              <a:rPr lang="cs-CZ" b="1" dirty="0" smtClean="0"/>
              <a:t>Cíle měnové politiky „</a:t>
            </a:r>
            <a:r>
              <a:rPr lang="cs-CZ" b="1" dirty="0" err="1" smtClean="0"/>
              <a:t>eurozóny</a:t>
            </a:r>
            <a:r>
              <a:rPr lang="cs-CZ" b="1" dirty="0" smtClean="0"/>
              <a:t>“</a:t>
            </a:r>
            <a:endParaRPr lang="cs-CZ"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200" dirty="0"/>
          </a:p>
          <a:p>
            <a:endParaRPr lang="cs-CZ" altLang="cs-CZ" dirty="0"/>
          </a:p>
        </p:txBody>
      </p:sp>
      <p:sp>
        <p:nvSpPr>
          <p:cNvPr id="7" name="Zástupný symbol pro obsah 2"/>
          <p:cNvSpPr txBox="1">
            <a:spLocks/>
          </p:cNvSpPr>
          <p:nvPr/>
        </p:nvSpPr>
        <p:spPr>
          <a:xfrm>
            <a:off x="1636711" y="1770536"/>
            <a:ext cx="10236634" cy="4115914"/>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dirty="0" smtClean="0"/>
              <a:t>Primární cíl: </a:t>
            </a:r>
            <a:r>
              <a:rPr lang="cs-CZ" b="1" dirty="0" smtClean="0"/>
              <a:t>udržování cenové stability</a:t>
            </a:r>
          </a:p>
          <a:p>
            <a:pPr>
              <a:defRPr/>
            </a:pPr>
            <a:r>
              <a:rPr lang="cs-CZ" dirty="0" smtClean="0"/>
              <a:t>úkol podporovat obecné hospodářské politiky v EU se záměrem přispět k dosažení cílů EU</a:t>
            </a:r>
          </a:p>
          <a:p>
            <a:pPr>
              <a:defRPr/>
            </a:pPr>
            <a:r>
              <a:rPr lang="cs-CZ" dirty="0" smtClean="0"/>
              <a:t>cíl vyjádřen ve vztahu ke všem národním bankám členských států EU, tj. i těch, které nespolutvoří </a:t>
            </a:r>
            <a:r>
              <a:rPr lang="cs-CZ" dirty="0" err="1" smtClean="0"/>
              <a:t>Eurosystém</a:t>
            </a:r>
            <a:r>
              <a:rPr lang="cs-CZ" dirty="0" smtClean="0"/>
              <a:t> </a:t>
            </a:r>
          </a:p>
          <a:p>
            <a:pPr>
              <a:defRPr/>
            </a:pPr>
            <a:endParaRPr lang="cs-CZ" sz="2400" dirty="0" smtClean="0"/>
          </a:p>
          <a:p>
            <a:pPr>
              <a:defRPr/>
            </a:pPr>
            <a:endParaRPr lang="cs-CZ" sz="2400" dirty="0"/>
          </a:p>
          <a:p>
            <a:pPr lvl="2">
              <a:defRPr/>
            </a:pPr>
            <a:endParaRPr lang="cs-CZ" altLang="cs-CZ" sz="2400" dirty="0" smtClean="0"/>
          </a:p>
          <a:p>
            <a:endParaRPr lang="cs-CZ" altLang="cs-CZ" dirty="0"/>
          </a:p>
        </p:txBody>
      </p:sp>
    </p:spTree>
    <p:extLst>
      <p:ext uri="{BB962C8B-B14F-4D97-AF65-F5344CB8AC3E}">
        <p14:creationId xmlns:p14="http://schemas.microsoft.com/office/powerpoint/2010/main" xmlns="" val="1626809923"/>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64301"/>
            <a:ext cx="10018713" cy="1168936"/>
          </a:xfrm>
        </p:spPr>
        <p:txBody>
          <a:bodyPr/>
          <a:lstStyle/>
          <a:p>
            <a:pPr algn="l"/>
            <a:r>
              <a:rPr lang="cs-CZ" b="1" dirty="0" smtClean="0"/>
              <a:t>Cenová stabilita v </a:t>
            </a:r>
            <a:r>
              <a:rPr lang="cs-CZ" b="1" dirty="0" err="1" smtClean="0"/>
              <a:t>eurozóně</a:t>
            </a:r>
            <a:endParaRPr lang="cs-CZ"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200" dirty="0"/>
          </a:p>
          <a:p>
            <a:endParaRPr lang="cs-CZ" altLang="cs-CZ" dirty="0"/>
          </a:p>
        </p:txBody>
      </p:sp>
      <p:sp>
        <p:nvSpPr>
          <p:cNvPr id="7" name="Zástupný symbol pro obsah 2"/>
          <p:cNvSpPr txBox="1">
            <a:spLocks/>
          </p:cNvSpPr>
          <p:nvPr/>
        </p:nvSpPr>
        <p:spPr>
          <a:xfrm>
            <a:off x="1636711" y="1770536"/>
            <a:ext cx="10236634" cy="2639539"/>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dirty="0" smtClean="0"/>
              <a:t>1998 – „</a:t>
            </a:r>
            <a:r>
              <a:rPr lang="cs-CZ" i="1" dirty="0" smtClean="0"/>
              <a:t> cenová stabilita je meziroční nárůst harmonizovaného indexu spotřebitelských cen v </a:t>
            </a:r>
            <a:r>
              <a:rPr lang="cs-CZ" i="1" dirty="0" err="1" smtClean="0"/>
              <a:t>eurozóně</a:t>
            </a:r>
            <a:r>
              <a:rPr lang="cs-CZ" i="1" dirty="0" smtClean="0"/>
              <a:t> nižší než 2 %</a:t>
            </a:r>
            <a:r>
              <a:rPr lang="cs-CZ" dirty="0" smtClean="0"/>
              <a:t>“</a:t>
            </a:r>
          </a:p>
          <a:p>
            <a:pPr>
              <a:defRPr/>
            </a:pPr>
            <a:r>
              <a:rPr lang="cs-CZ" dirty="0" smtClean="0"/>
              <a:t>2003 – </a:t>
            </a:r>
            <a:r>
              <a:rPr lang="cs-CZ" i="1" dirty="0" smtClean="0"/>
              <a:t>„inflace pod, ovšem blízko, dvěma procentům ve střednědobém rámci“</a:t>
            </a:r>
          </a:p>
          <a:p>
            <a:pPr>
              <a:defRPr/>
            </a:pPr>
            <a:endParaRPr lang="cs-CZ" i="1" dirty="0" smtClean="0"/>
          </a:p>
          <a:p>
            <a:pPr>
              <a:defRPr/>
            </a:pPr>
            <a:endParaRPr lang="cs-CZ" sz="2400" dirty="0" smtClean="0"/>
          </a:p>
          <a:p>
            <a:pPr>
              <a:defRPr/>
            </a:pPr>
            <a:endParaRPr lang="cs-CZ" sz="2400" dirty="0"/>
          </a:p>
          <a:p>
            <a:pPr lvl="2">
              <a:defRPr/>
            </a:pPr>
            <a:endParaRPr lang="cs-CZ" altLang="cs-CZ" sz="2400" dirty="0" smtClean="0"/>
          </a:p>
          <a:p>
            <a:endParaRPr lang="cs-CZ" altLang="cs-CZ" dirty="0"/>
          </a:p>
        </p:txBody>
      </p:sp>
    </p:spTree>
    <p:extLst>
      <p:ext uri="{BB962C8B-B14F-4D97-AF65-F5344CB8AC3E}">
        <p14:creationId xmlns:p14="http://schemas.microsoft.com/office/powerpoint/2010/main" xmlns="" val="1626809923"/>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64301"/>
            <a:ext cx="10018713" cy="1168936"/>
          </a:xfrm>
        </p:spPr>
        <p:txBody>
          <a:bodyPr/>
          <a:lstStyle/>
          <a:p>
            <a:pPr algn="l"/>
            <a:r>
              <a:rPr lang="cs-CZ" b="1" dirty="0" smtClean="0"/>
              <a:t>Měnově politické nástroje</a:t>
            </a:r>
            <a:endParaRPr lang="cs-CZ"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800" dirty="0"/>
          </a:p>
          <a:p>
            <a:endParaRPr lang="cs-CZ" altLang="cs-CZ" sz="2800" dirty="0"/>
          </a:p>
        </p:txBody>
      </p:sp>
      <p:sp>
        <p:nvSpPr>
          <p:cNvPr id="7" name="Zástupný symbol pro obsah 2"/>
          <p:cNvSpPr txBox="1">
            <a:spLocks/>
          </p:cNvSpPr>
          <p:nvPr/>
        </p:nvSpPr>
        <p:spPr>
          <a:xfrm>
            <a:off x="1636711" y="1770536"/>
            <a:ext cx="10236634" cy="4763614"/>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b="1" dirty="0" smtClean="0"/>
              <a:t>Standardní</a:t>
            </a:r>
            <a:r>
              <a:rPr lang="cs-CZ" dirty="0" smtClean="0"/>
              <a:t>:</a:t>
            </a:r>
          </a:p>
          <a:p>
            <a:pPr>
              <a:defRPr/>
            </a:pPr>
            <a:r>
              <a:rPr lang="cs-CZ" dirty="0" smtClean="0"/>
              <a:t>Používání klíčových sazeb:</a:t>
            </a:r>
          </a:p>
          <a:p>
            <a:pPr>
              <a:defRPr/>
            </a:pPr>
            <a:r>
              <a:rPr lang="cs-CZ" dirty="0" err="1" smtClean="0"/>
              <a:t>Main</a:t>
            </a:r>
            <a:r>
              <a:rPr lang="cs-CZ" dirty="0" smtClean="0"/>
              <a:t> </a:t>
            </a:r>
            <a:r>
              <a:rPr lang="cs-CZ" dirty="0" err="1" smtClean="0"/>
              <a:t>refinancing</a:t>
            </a:r>
            <a:r>
              <a:rPr lang="cs-CZ" dirty="0" smtClean="0"/>
              <a:t> </a:t>
            </a:r>
            <a:r>
              <a:rPr lang="cs-CZ" dirty="0" err="1" smtClean="0"/>
              <a:t>operations</a:t>
            </a:r>
            <a:r>
              <a:rPr lang="cs-CZ" dirty="0" smtClean="0"/>
              <a:t> 1wk (a další, i dlouhodobé)</a:t>
            </a:r>
          </a:p>
          <a:p>
            <a:pPr>
              <a:defRPr/>
            </a:pPr>
            <a:r>
              <a:rPr lang="cs-CZ" dirty="0" err="1" smtClean="0"/>
              <a:t>Marginal</a:t>
            </a:r>
            <a:r>
              <a:rPr lang="cs-CZ" dirty="0" smtClean="0"/>
              <a:t> </a:t>
            </a:r>
            <a:r>
              <a:rPr lang="cs-CZ" dirty="0" err="1" smtClean="0"/>
              <a:t>lending</a:t>
            </a:r>
            <a:r>
              <a:rPr lang="cs-CZ" dirty="0" smtClean="0"/>
              <a:t> </a:t>
            </a:r>
            <a:r>
              <a:rPr lang="cs-CZ" dirty="0" err="1" smtClean="0"/>
              <a:t>facility</a:t>
            </a:r>
            <a:endParaRPr lang="cs-CZ" dirty="0" smtClean="0"/>
          </a:p>
          <a:p>
            <a:pPr>
              <a:defRPr/>
            </a:pPr>
            <a:r>
              <a:rPr lang="cs-CZ" dirty="0" smtClean="0"/>
              <a:t>Deposit </a:t>
            </a:r>
            <a:r>
              <a:rPr lang="cs-CZ" dirty="0" err="1" smtClean="0"/>
              <a:t>facility</a:t>
            </a:r>
            <a:endParaRPr lang="cs-CZ" dirty="0" smtClean="0"/>
          </a:p>
          <a:p>
            <a:pPr>
              <a:defRPr/>
            </a:pPr>
            <a:endParaRPr lang="cs-CZ" dirty="0" smtClean="0"/>
          </a:p>
          <a:p>
            <a:pPr>
              <a:defRPr/>
            </a:pPr>
            <a:r>
              <a:rPr lang="cs-CZ" dirty="0" smtClean="0"/>
              <a:t>Povinné minimální rezervy – jako nástroj aktivně nevyužívány</a:t>
            </a:r>
          </a:p>
          <a:p>
            <a:pPr>
              <a:buNone/>
              <a:defRPr/>
            </a:pPr>
            <a:r>
              <a:rPr lang="cs-CZ" dirty="0" smtClean="0"/>
              <a:t>	</a:t>
            </a:r>
          </a:p>
          <a:p>
            <a:pPr>
              <a:defRPr/>
            </a:pPr>
            <a:endParaRPr lang="cs-CZ" sz="2400" dirty="0" smtClean="0"/>
          </a:p>
          <a:p>
            <a:pPr>
              <a:defRPr/>
            </a:pPr>
            <a:endParaRPr lang="cs-CZ" sz="2400" dirty="0"/>
          </a:p>
          <a:p>
            <a:pPr lvl="2">
              <a:defRPr/>
            </a:pPr>
            <a:endParaRPr lang="cs-CZ" altLang="cs-CZ" sz="2400" dirty="0" smtClean="0"/>
          </a:p>
          <a:p>
            <a:endParaRPr lang="cs-CZ" altLang="cs-CZ" dirty="0"/>
          </a:p>
        </p:txBody>
      </p:sp>
    </p:spTree>
    <p:extLst>
      <p:ext uri="{BB962C8B-B14F-4D97-AF65-F5344CB8AC3E}">
        <p14:creationId xmlns:p14="http://schemas.microsoft.com/office/powerpoint/2010/main" xmlns="" val="1626809923"/>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64301"/>
            <a:ext cx="10018713" cy="1168936"/>
          </a:xfrm>
        </p:spPr>
        <p:txBody>
          <a:bodyPr/>
          <a:lstStyle/>
          <a:p>
            <a:pPr algn="l"/>
            <a:r>
              <a:rPr lang="cs-CZ" b="1" dirty="0" smtClean="0"/>
              <a:t>Měnově politické nástroje</a:t>
            </a:r>
            <a:endParaRPr lang="cs-CZ"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800" dirty="0"/>
          </a:p>
          <a:p>
            <a:endParaRPr lang="cs-CZ" altLang="cs-CZ" sz="2800" dirty="0"/>
          </a:p>
        </p:txBody>
      </p:sp>
      <p:sp>
        <p:nvSpPr>
          <p:cNvPr id="7" name="Zástupný symbol pro obsah 2"/>
          <p:cNvSpPr txBox="1">
            <a:spLocks/>
          </p:cNvSpPr>
          <p:nvPr/>
        </p:nvSpPr>
        <p:spPr>
          <a:xfrm>
            <a:off x="1636711" y="1770536"/>
            <a:ext cx="10236634" cy="4763614"/>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b="1" dirty="0" smtClean="0"/>
              <a:t>Nestandardní</a:t>
            </a:r>
            <a:r>
              <a:rPr lang="cs-CZ" dirty="0" smtClean="0"/>
              <a:t>:</a:t>
            </a:r>
          </a:p>
          <a:p>
            <a:pPr>
              <a:defRPr/>
            </a:pPr>
            <a:r>
              <a:rPr lang="cs-CZ" dirty="0" smtClean="0"/>
              <a:t>Lze sem řadit deposit </a:t>
            </a:r>
            <a:r>
              <a:rPr lang="cs-CZ" dirty="0" err="1" smtClean="0"/>
              <a:t>facility</a:t>
            </a:r>
            <a:r>
              <a:rPr lang="cs-CZ" dirty="0" smtClean="0"/>
              <a:t> v záporných hodnotách?</a:t>
            </a:r>
          </a:p>
          <a:p>
            <a:pPr>
              <a:defRPr/>
            </a:pPr>
            <a:endParaRPr lang="cs-CZ" dirty="0" smtClean="0"/>
          </a:p>
          <a:p>
            <a:pPr>
              <a:defRPr/>
            </a:pPr>
            <a:r>
              <a:rPr lang="cs-CZ" dirty="0" smtClean="0"/>
              <a:t>Různé programy přímých nákupů cenných papírů, např.:</a:t>
            </a:r>
          </a:p>
          <a:p>
            <a:pPr>
              <a:defRPr/>
            </a:pPr>
            <a:r>
              <a:rPr lang="cs-CZ" i="1" dirty="0" err="1" smtClean="0"/>
              <a:t>Securities</a:t>
            </a:r>
            <a:r>
              <a:rPr lang="cs-CZ" i="1" dirty="0" smtClean="0"/>
              <a:t> </a:t>
            </a:r>
            <a:r>
              <a:rPr lang="cs-CZ" i="1" dirty="0" err="1" smtClean="0"/>
              <a:t>markets</a:t>
            </a:r>
            <a:r>
              <a:rPr lang="cs-CZ" i="1" dirty="0" smtClean="0"/>
              <a:t> </a:t>
            </a:r>
            <a:r>
              <a:rPr lang="cs-CZ" i="1" dirty="0" err="1" smtClean="0"/>
              <a:t>programme</a:t>
            </a:r>
            <a:r>
              <a:rPr lang="cs-CZ" i="1" dirty="0" smtClean="0"/>
              <a:t> (SMP, 2010-2012)</a:t>
            </a:r>
          </a:p>
          <a:p>
            <a:pPr>
              <a:defRPr/>
            </a:pPr>
            <a:r>
              <a:rPr lang="cs-CZ" i="1" dirty="0" err="1" smtClean="0"/>
              <a:t>Outright</a:t>
            </a:r>
            <a:r>
              <a:rPr lang="cs-CZ" i="1" dirty="0" smtClean="0"/>
              <a:t> </a:t>
            </a:r>
            <a:r>
              <a:rPr lang="cs-CZ" i="1" dirty="0" err="1" smtClean="0"/>
              <a:t>monetary</a:t>
            </a:r>
            <a:r>
              <a:rPr lang="cs-CZ" i="1" dirty="0" smtClean="0"/>
              <a:t> </a:t>
            </a:r>
            <a:r>
              <a:rPr lang="cs-CZ" i="1" dirty="0" err="1" smtClean="0"/>
              <a:t>transactions</a:t>
            </a:r>
            <a:r>
              <a:rPr lang="cs-CZ" i="1" dirty="0" smtClean="0"/>
              <a:t> (OMT, vyhlášení 2012)</a:t>
            </a:r>
          </a:p>
          <a:p>
            <a:pPr>
              <a:defRPr/>
            </a:pPr>
            <a:r>
              <a:rPr lang="cs-CZ" sz="2400" i="1" dirty="0" smtClean="0"/>
              <a:t>Public </a:t>
            </a:r>
            <a:r>
              <a:rPr lang="cs-CZ" sz="2400" i="1" dirty="0" err="1" smtClean="0"/>
              <a:t>sector</a:t>
            </a:r>
            <a:r>
              <a:rPr lang="cs-CZ" sz="2400" i="1" dirty="0" smtClean="0"/>
              <a:t> </a:t>
            </a:r>
            <a:r>
              <a:rPr lang="cs-CZ" sz="2400" i="1" dirty="0" err="1" smtClean="0"/>
              <a:t>purchase</a:t>
            </a:r>
            <a:r>
              <a:rPr lang="cs-CZ" sz="2400" i="1" dirty="0" smtClean="0"/>
              <a:t> </a:t>
            </a:r>
            <a:r>
              <a:rPr lang="cs-CZ" sz="2400" i="1" dirty="0" err="1" smtClean="0"/>
              <a:t>programme</a:t>
            </a:r>
            <a:r>
              <a:rPr lang="cs-CZ" sz="2400" i="1" dirty="0" smtClean="0"/>
              <a:t> (PSPP, 2015)</a:t>
            </a:r>
          </a:p>
          <a:p>
            <a:pPr>
              <a:defRPr/>
            </a:pPr>
            <a:endParaRPr lang="cs-CZ" dirty="0" smtClean="0"/>
          </a:p>
          <a:p>
            <a:pPr>
              <a:defRPr/>
            </a:pPr>
            <a:r>
              <a:rPr lang="cs-CZ" sz="2400" dirty="0" smtClean="0"/>
              <a:t>Od počátečné sterilizace následně ustoupeno, kvantitativní uvolňování</a:t>
            </a:r>
          </a:p>
          <a:p>
            <a:pPr>
              <a:defRPr/>
            </a:pPr>
            <a:endParaRPr lang="cs-CZ" sz="2400" dirty="0"/>
          </a:p>
          <a:p>
            <a:pPr lvl="2">
              <a:defRPr/>
            </a:pPr>
            <a:endParaRPr lang="cs-CZ" altLang="cs-CZ" sz="2400" dirty="0" smtClean="0"/>
          </a:p>
          <a:p>
            <a:endParaRPr lang="cs-CZ" altLang="cs-CZ" dirty="0"/>
          </a:p>
        </p:txBody>
      </p:sp>
    </p:spTree>
    <p:extLst>
      <p:ext uri="{BB962C8B-B14F-4D97-AF65-F5344CB8AC3E}">
        <p14:creationId xmlns:p14="http://schemas.microsoft.com/office/powerpoint/2010/main" xmlns="" val="1626809923"/>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64301"/>
            <a:ext cx="10018713" cy="1168936"/>
          </a:xfrm>
        </p:spPr>
        <p:txBody>
          <a:bodyPr/>
          <a:lstStyle/>
          <a:p>
            <a:pPr algn="l"/>
            <a:r>
              <a:rPr lang="cs-CZ" b="1" dirty="0" smtClean="0"/>
              <a:t>Zákaz měnového financování</a:t>
            </a:r>
            <a:endParaRPr lang="cs-CZ"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800" dirty="0"/>
          </a:p>
          <a:p>
            <a:endParaRPr lang="cs-CZ" altLang="cs-CZ" sz="2800" dirty="0"/>
          </a:p>
        </p:txBody>
      </p:sp>
      <p:sp>
        <p:nvSpPr>
          <p:cNvPr id="7" name="Zástupný symbol pro obsah 2"/>
          <p:cNvSpPr txBox="1">
            <a:spLocks/>
          </p:cNvSpPr>
          <p:nvPr/>
        </p:nvSpPr>
        <p:spPr>
          <a:xfrm>
            <a:off x="1636711" y="1770536"/>
            <a:ext cx="10236634" cy="4763614"/>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sz="2800" b="1" dirty="0" smtClean="0"/>
              <a:t>Čl. 123 SFEU</a:t>
            </a:r>
            <a:r>
              <a:rPr lang="cs-CZ" sz="2800" dirty="0" smtClean="0"/>
              <a:t>:</a:t>
            </a:r>
          </a:p>
          <a:p>
            <a:pPr>
              <a:defRPr/>
            </a:pPr>
            <a:r>
              <a:rPr lang="cs-CZ" sz="2800" i="1" dirty="0" smtClean="0"/>
              <a:t>Evropské centrální bance nebo centrálním bankám členských států (dále jen "národní centrální banky") se zakazuje poskytovat možnost přečerpání zůstatku bankovních účtů nebo jakýkoli jiný typ úvěru orgánům, institucím nebo jiným subjektům Unie, ústředním vládám, regionálním nebo místním orgánům nebo jiným veřejnoprávním orgánům, jiným veřejnoprávním subjektům nebo veřejným podnikům členských států; rovněž je zakázán přímý nákup jejich dluhových nástrojů Evropskou centrální bankou nebo národními centrálními bankami.</a:t>
            </a:r>
          </a:p>
          <a:p>
            <a:endParaRPr lang="cs-CZ" altLang="cs-CZ" dirty="0"/>
          </a:p>
        </p:txBody>
      </p:sp>
    </p:spTree>
    <p:extLst>
      <p:ext uri="{BB962C8B-B14F-4D97-AF65-F5344CB8AC3E}">
        <p14:creationId xmlns:p14="http://schemas.microsoft.com/office/powerpoint/2010/main" xmlns="" val="1626809923"/>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64301"/>
            <a:ext cx="10018713" cy="1168936"/>
          </a:xfrm>
        </p:spPr>
        <p:txBody>
          <a:bodyPr/>
          <a:lstStyle/>
          <a:p>
            <a:pPr algn="l"/>
            <a:r>
              <a:rPr lang="cs-CZ" b="1" dirty="0" smtClean="0"/>
              <a:t>Soudní přezkum</a:t>
            </a:r>
            <a:endParaRPr lang="cs-CZ"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800" dirty="0"/>
          </a:p>
          <a:p>
            <a:endParaRPr lang="cs-CZ" altLang="cs-CZ" sz="2800" dirty="0"/>
          </a:p>
        </p:txBody>
      </p:sp>
      <p:sp>
        <p:nvSpPr>
          <p:cNvPr id="7" name="Zástupný symbol pro obsah 2"/>
          <p:cNvSpPr txBox="1">
            <a:spLocks/>
          </p:cNvSpPr>
          <p:nvPr/>
        </p:nvSpPr>
        <p:spPr>
          <a:xfrm>
            <a:off x="1636711" y="1770536"/>
            <a:ext cx="10236634" cy="4763614"/>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dirty="0" smtClean="0"/>
              <a:t>Např. </a:t>
            </a:r>
            <a:r>
              <a:rPr lang="cs-CZ" dirty="0" err="1" smtClean="0"/>
              <a:t>Gauweiler</a:t>
            </a:r>
            <a:r>
              <a:rPr lang="cs-CZ" dirty="0" smtClean="0"/>
              <a:t> (CJEU, C-62/14)</a:t>
            </a:r>
          </a:p>
          <a:p>
            <a:pPr>
              <a:defRPr/>
            </a:pPr>
            <a:r>
              <a:rPr lang="cs-CZ" dirty="0" smtClean="0"/>
              <a:t>Stanovil přísné podmínky pro nákupy veřejných dluhopisů</a:t>
            </a:r>
          </a:p>
          <a:p>
            <a:pPr>
              <a:defRPr/>
            </a:pPr>
            <a:endParaRPr lang="cs-CZ" dirty="0" smtClean="0"/>
          </a:p>
          <a:p>
            <a:pPr>
              <a:defRPr/>
            </a:pPr>
            <a:r>
              <a:rPr lang="cs-CZ" dirty="0" smtClean="0"/>
              <a:t>Nový soudní spor, srpen </a:t>
            </a:r>
            <a:r>
              <a:rPr lang="cs-CZ" dirty="0" smtClean="0"/>
              <a:t>2017, v prosinci 2018 konstatován soulad s právem EU</a:t>
            </a:r>
            <a:endParaRPr lang="cs-CZ" dirty="0" smtClean="0"/>
          </a:p>
          <a:p>
            <a:pPr>
              <a:defRPr/>
            </a:pPr>
            <a:endParaRPr lang="cs-CZ" dirty="0" smtClean="0"/>
          </a:p>
          <a:p>
            <a:pPr>
              <a:defRPr/>
            </a:pPr>
            <a:endParaRPr lang="cs-CZ" dirty="0" smtClean="0"/>
          </a:p>
          <a:p>
            <a:pPr>
              <a:defRPr/>
            </a:pPr>
            <a:r>
              <a:rPr lang="cs-CZ" dirty="0" smtClean="0"/>
              <a:t>V roce 2018 ECB </a:t>
            </a:r>
            <a:r>
              <a:rPr lang="cs-CZ" dirty="0" smtClean="0"/>
              <a:t>ukončila veřejných dluhopisů, od listopadu 2019 by měly opět pokračovat</a:t>
            </a:r>
            <a:endParaRPr lang="cs-CZ" dirty="0" smtClean="0"/>
          </a:p>
          <a:p>
            <a:pPr>
              <a:defRPr/>
            </a:pPr>
            <a:endParaRPr lang="cs-CZ" sz="2400" dirty="0" smtClean="0"/>
          </a:p>
          <a:p>
            <a:pPr>
              <a:defRPr/>
            </a:pPr>
            <a:endParaRPr lang="cs-CZ" sz="2400" dirty="0"/>
          </a:p>
          <a:p>
            <a:pPr lvl="2">
              <a:defRPr/>
            </a:pPr>
            <a:endParaRPr lang="cs-CZ" altLang="cs-CZ" sz="2400" dirty="0" smtClean="0"/>
          </a:p>
          <a:p>
            <a:endParaRPr lang="cs-CZ" altLang="cs-CZ" dirty="0"/>
          </a:p>
        </p:txBody>
      </p:sp>
    </p:spTree>
    <p:extLst>
      <p:ext uri="{BB962C8B-B14F-4D97-AF65-F5344CB8AC3E}">
        <p14:creationId xmlns:p14="http://schemas.microsoft.com/office/powerpoint/2010/main" xmlns="" val="1626809923"/>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xa">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4F7A876A-7598-49CA-AFC8-8EDA2551E4A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Paralaxa</Template>
  <TotalTime>119</TotalTime>
  <Words>456</Words>
  <Application>Microsoft Office PowerPoint</Application>
  <PresentationFormat>Vlastní</PresentationFormat>
  <Paragraphs>81</Paragraphs>
  <Slides>11</Slides>
  <Notes>0</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Paralaxa</vt:lpstr>
      <vt:lpstr>Měnová politika Eurosystému   finančně-právní perspektiva obecně</vt:lpstr>
      <vt:lpstr>Základní pojmy</vt:lpstr>
      <vt:lpstr>ECB</vt:lpstr>
      <vt:lpstr>Cíle měnové politiky „eurozóny“</vt:lpstr>
      <vt:lpstr>Cenová stabilita v eurozóně</vt:lpstr>
      <vt:lpstr>Měnově politické nástroje</vt:lpstr>
      <vt:lpstr>Měnově politické nástroje</vt:lpstr>
      <vt:lpstr>Zákaz měnového financování</vt:lpstr>
      <vt:lpstr>Soudní přezkum</vt:lpstr>
      <vt:lpstr>Video</vt:lpstr>
      <vt:lpstr>Otázky?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Mediace</dc:title>
  <dc:creator>Dita Ondráčková</dc:creator>
  <cp:lastModifiedBy>Windows User</cp:lastModifiedBy>
  <cp:revision>144</cp:revision>
  <cp:lastPrinted>2016-12-01T06:58:45Z</cp:lastPrinted>
  <dcterms:created xsi:type="dcterms:W3CDTF">2016-10-17T17:38:14Z</dcterms:created>
  <dcterms:modified xsi:type="dcterms:W3CDTF">2019-10-23T19:53:15Z</dcterms:modified>
</cp:coreProperties>
</file>