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63" r:id="rId4"/>
    <p:sldId id="280" r:id="rId5"/>
    <p:sldId id="262" r:id="rId6"/>
    <p:sldId id="279" r:id="rId7"/>
    <p:sldId id="264" r:id="rId8"/>
    <p:sldId id="265" r:id="rId9"/>
    <p:sldId id="266" r:id="rId10"/>
    <p:sldId id="269" r:id="rId11"/>
    <p:sldId id="270" r:id="rId12"/>
    <p:sldId id="268" r:id="rId13"/>
    <p:sldId id="271" r:id="rId14"/>
    <p:sldId id="267" r:id="rId15"/>
    <p:sldId id="272" r:id="rId16"/>
    <p:sldId id="276" r:id="rId17"/>
    <p:sldId id="277" r:id="rId18"/>
    <p:sldId id="278" r:id="rId19"/>
    <p:sldId id="261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59" d="100"/>
          <a:sy n="59" d="100"/>
        </p:scale>
        <p:origin x="72" y="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ransition spd="slow">
    <p:fade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w_FogVuJ4" TargetMode="External"/><Relationship Id="rId2" Type="http://schemas.openxmlformats.org/officeDocument/2006/relationships/hyperlink" Target="https://www.youtube.com/watch?v=XE1nkMmOHD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fs37HuWJcs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Měnová 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Přednáška</a:t>
            </a:r>
          </a:p>
          <a:p>
            <a:r>
              <a:rPr lang="cs-CZ" sz="2400" dirty="0" smtClean="0"/>
              <a:t>Měnové a devizové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rezervy (likvidity)</a:t>
            </a:r>
          </a:p>
          <a:p>
            <a:endParaRPr lang="cs-CZ" dirty="0" smtClean="0"/>
          </a:p>
          <a:p>
            <a:r>
              <a:rPr lang="cs-CZ" dirty="0" smtClean="0"/>
              <a:t>Dodávání – ČNB půjčuje bankovnímu sektoru nové rezervy</a:t>
            </a:r>
          </a:p>
          <a:p>
            <a:r>
              <a:rPr lang="cs-CZ" dirty="0" smtClean="0"/>
              <a:t>Stahování – ČNB stahuje („půjčuje si od bankovního sektoru“) 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b="1" dirty="0" err="1" smtClean="0"/>
              <a:t>repo</a:t>
            </a:r>
            <a:r>
              <a:rPr lang="cs-CZ" b="1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b="1" dirty="0" err="1" smtClean="0"/>
              <a:t>kolaterálem</a:t>
            </a:r>
            <a:r>
              <a:rPr lang="cs-CZ" dirty="0" smtClean="0"/>
              <a:t> (cenný papír vysoké kvality, zejm. státní dluhopisy)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(</a:t>
            </a:r>
            <a:r>
              <a:rPr lang="cs-CZ" b="1" dirty="0" smtClean="0"/>
              <a:t>10/2019)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sazba:  2 %		     od 3.5.2019</a:t>
            </a:r>
          </a:p>
          <a:p>
            <a:pPr algn="ctr"/>
            <a:r>
              <a:rPr lang="cs-CZ" sz="3200" dirty="0" smtClean="0"/>
              <a:t>Diskontní sazba:	1 %		od 3.5.2019</a:t>
            </a:r>
          </a:p>
          <a:p>
            <a:pPr algn="ctr"/>
            <a:r>
              <a:rPr lang="cs-CZ" sz="3200" dirty="0" smtClean="0"/>
              <a:t>Lombardní sazba: 3 % 	      od 3.5.2019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PMR: 2,00 % 		od 7.10.1999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 (úrokový kanál):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 smtClean="0"/>
              <a:t>Devizové intervence</a:t>
            </a:r>
          </a:p>
          <a:p>
            <a:r>
              <a:rPr lang="cs-CZ" sz="2800" dirty="0" smtClean="0"/>
              <a:t>V ČR prováděny od 2013 do 2017</a:t>
            </a:r>
          </a:p>
          <a:p>
            <a:r>
              <a:rPr lang="cs-CZ" sz="2800" dirty="0" err="1" smtClean="0"/>
              <a:t>Repo</a:t>
            </a:r>
            <a:r>
              <a:rPr lang="cs-CZ" sz="2800" dirty="0" smtClean="0"/>
              <a:t> sazba a diskontní sazba na „technické nule“</a:t>
            </a:r>
          </a:p>
          <a:p>
            <a:r>
              <a:rPr lang="cs-CZ" sz="2800" dirty="0" smtClean="0"/>
              <a:t>Inflace stále příliš nízká</a:t>
            </a:r>
          </a:p>
          <a:p>
            <a:r>
              <a:rPr lang="cs-CZ" sz="2800" dirty="0" smtClean="0"/>
              <a:t>Snaha o navýšení inflace blíže k inflačnímu cíli</a:t>
            </a:r>
          </a:p>
          <a:p>
            <a:endParaRPr lang="cs-CZ" sz="2800" dirty="0" smtClean="0"/>
          </a:p>
          <a:p>
            <a:r>
              <a:rPr lang="cs-CZ" sz="2800" dirty="0" smtClean="0"/>
              <a:t>Přistoupeno k „oslabování“ koruny</a:t>
            </a:r>
          </a:p>
          <a:p>
            <a:r>
              <a:rPr lang="cs-CZ" sz="2800" dirty="0" smtClean="0"/>
              <a:t>Nákup EUR za CZK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 – několik názorů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Viceguvernér ČNB 2014</a:t>
            </a:r>
          </a:p>
          <a:p>
            <a:r>
              <a:rPr lang="cs-CZ" dirty="0" smtClean="0">
                <a:hlinkClick r:id="rId2"/>
              </a:rPr>
              <a:t>https://www.youtube.com/watch?v=XE1nkMmOHDg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Ekonom Pavel Kohout 2013/2014</a:t>
            </a:r>
          </a:p>
          <a:p>
            <a:r>
              <a:rPr lang="cs-CZ" dirty="0" smtClean="0">
                <a:hlinkClick r:id="rId3"/>
              </a:rPr>
              <a:t>https://www.youtube.com/watch?v=_qw_FogVuJ4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Martin Slaný 2017</a:t>
            </a:r>
          </a:p>
          <a:p>
            <a:r>
              <a:rPr lang="cs-CZ" dirty="0" smtClean="0">
                <a:hlinkClick r:id="rId4"/>
              </a:rPr>
              <a:t>https://www.youtube.com/watch?v=Ifs37HuWJcs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Kvantitativní uvolňování</a:t>
            </a:r>
          </a:p>
          <a:p>
            <a:r>
              <a:rPr lang="cs-CZ" sz="2800" dirty="0" smtClean="0"/>
              <a:t>Negativní sazby</a:t>
            </a:r>
          </a:p>
          <a:p>
            <a:endParaRPr lang="cs-CZ" sz="2800" dirty="0" smtClean="0"/>
          </a:p>
          <a:p>
            <a:r>
              <a:rPr lang="cs-CZ" sz="2800" dirty="0" smtClean="0"/>
              <a:t>V teoretické rovině uvažováno o:</a:t>
            </a:r>
          </a:p>
          <a:p>
            <a:r>
              <a:rPr lang="cs-CZ" sz="2800" dirty="0" smtClean="0"/>
              <a:t>tzv. </a:t>
            </a:r>
            <a:r>
              <a:rPr lang="cs-CZ" sz="2800" dirty="0" err="1" smtClean="0"/>
              <a:t>helicopter</a:t>
            </a:r>
            <a:r>
              <a:rPr lang="cs-CZ" sz="2800" dirty="0" smtClean="0"/>
              <a:t> drops</a:t>
            </a:r>
          </a:p>
          <a:p>
            <a:r>
              <a:rPr lang="cs-CZ" sz="2800" dirty="0" smtClean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Současný 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11808"/>
            <a:ext cx="10018713" cy="4956048"/>
          </a:xfrm>
        </p:spPr>
        <p:txBody>
          <a:bodyPr anchor="t">
            <a:normAutofit lnSpcReduction="10000"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Inflace – srpen2019 cca 2,9%</a:t>
            </a:r>
          </a:p>
          <a:p>
            <a:endParaRPr lang="cs-CZ" sz="2800" dirty="0" smtClean="0"/>
          </a:p>
          <a:p>
            <a:r>
              <a:rPr lang="cs-CZ" sz="2800" dirty="0" smtClean="0"/>
              <a:t>V průběhu roku 2017 ukončeny devizové intervence</a:t>
            </a:r>
          </a:p>
          <a:p>
            <a:r>
              <a:rPr lang="cs-CZ" sz="2800" dirty="0" smtClean="0"/>
              <a:t>v průběhu roku 2018 (a 2019) postupné navyšování klíčových sazeb</a:t>
            </a:r>
          </a:p>
          <a:p>
            <a:endParaRPr lang="cs-CZ" sz="2800" dirty="0" smtClean="0"/>
          </a:p>
          <a:p>
            <a:r>
              <a:rPr lang="cs-CZ" sz="2800" dirty="0" smtClean="0"/>
              <a:t>Výše inflace a stav ekonomiky ovlivní budoucí </a:t>
            </a:r>
            <a:r>
              <a:rPr lang="cs-CZ" sz="2800" dirty="0" err="1" smtClean="0"/>
              <a:t>měnověpolitické</a:t>
            </a:r>
            <a:r>
              <a:rPr lang="cs-CZ" sz="2800" dirty="0" smtClean="0"/>
              <a:t> kroky ČNB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Stát a hospodářská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3408219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Stát a jeho funkce</a:t>
            </a:r>
          </a:p>
          <a:p>
            <a:r>
              <a:rPr lang="cs-CZ" dirty="0" smtClean="0"/>
              <a:t>Poskytování veřejných statků</a:t>
            </a:r>
          </a:p>
          <a:p>
            <a:endParaRPr lang="cs-CZ" dirty="0" smtClean="0"/>
          </a:p>
          <a:p>
            <a:r>
              <a:rPr lang="cs-CZ" dirty="0" smtClean="0"/>
              <a:t>Hospodářská politika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Fiskální politika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Měnová politika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08050"/>
            <a:ext cx="10018713" cy="457199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Cílování</a:t>
            </a:r>
            <a:r>
              <a:rPr lang="cs-CZ" sz="2800" dirty="0" smtClean="0"/>
              <a:t> inflace se objevuje až v době plovoucích kurzů</a:t>
            </a:r>
          </a:p>
          <a:p>
            <a:r>
              <a:rPr lang="cs-CZ" sz="2800" dirty="0" smtClean="0"/>
              <a:t>První použití začátek 90. let 20. stol. Nový Zéland</a:t>
            </a:r>
          </a:p>
          <a:p>
            <a:r>
              <a:rPr lang="cs-CZ" sz="2800" dirty="0" smtClean="0"/>
              <a:t>V ČR od roku 1998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7588153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politický režim – </a:t>
            </a:r>
            <a:r>
              <a:rPr lang="cs-CZ" b="1" dirty="0" err="1" smtClean="0"/>
              <a:t>cílování</a:t>
            </a:r>
            <a:r>
              <a:rPr lang="cs-CZ" b="1" dirty="0" smtClean="0"/>
              <a:t>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ČNB si určila tzv. inflační cíl ve výši 2% (od roku 2010)</a:t>
            </a:r>
          </a:p>
          <a:p>
            <a:r>
              <a:rPr lang="cs-CZ" sz="2800" dirty="0" smtClean="0"/>
              <a:t>ČNB se snaží nepřímo ovlivnit výši inflace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				Jakým způsobem může ČNB ovlivňovat výši inflace?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Klíčové pojmy - opakování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</a:t>
            </a:r>
          </a:p>
          <a:p>
            <a:endParaRPr lang="cs-CZ" dirty="0" smtClean="0"/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 smtClean="0"/>
              <a:t>V moderních ekonomikách zásadně nepřímé nástroje!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Standardní</a:t>
            </a:r>
          </a:p>
          <a:p>
            <a:r>
              <a:rPr lang="cs-CZ" sz="2800" dirty="0" smtClean="0"/>
              <a:t>Povinné minimální rezervy (ustupují do pozadí)</a:t>
            </a:r>
          </a:p>
          <a:p>
            <a:r>
              <a:rPr lang="cs-CZ" sz="2800" dirty="0" smtClean="0"/>
              <a:t>Operace na volném trhu</a:t>
            </a:r>
          </a:p>
          <a:p>
            <a:r>
              <a:rPr lang="cs-CZ" sz="2800" dirty="0" smtClean="0"/>
              <a:t>Automatické nástroje (depozitní a úvěrové </a:t>
            </a:r>
            <a:r>
              <a:rPr lang="cs-CZ" sz="2800" dirty="0" err="1" smtClean="0"/>
              <a:t>facility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Většinou tři klíčové sazby – v různých státech různé názvy</a:t>
            </a:r>
          </a:p>
          <a:p>
            <a:r>
              <a:rPr lang="cs-CZ" sz="2800" dirty="0" smtClean="0"/>
              <a:t>V ČR: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Repo</a:t>
            </a:r>
            <a:r>
              <a:rPr lang="cs-CZ" sz="2800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Lombardní sazba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1792</TotalTime>
  <Words>621</Words>
  <Application>Microsoft Office PowerPoint</Application>
  <PresentationFormat>Širokoúhlá obrazovka</PresentationFormat>
  <Paragraphs>172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Paralaxa</vt:lpstr>
      <vt:lpstr>Měnová politika</vt:lpstr>
      <vt:lpstr>Stát a hospodářská politika</vt:lpstr>
      <vt:lpstr>Měnová politika</vt:lpstr>
      <vt:lpstr>Měnová politika</vt:lpstr>
      <vt:lpstr>Měnová politika</vt:lpstr>
      <vt:lpstr>Měnově politický režim – cílování inflace</vt:lpstr>
      <vt:lpstr>Klíčové pojmy - opakování</vt:lpstr>
      <vt:lpstr>Měnověpolitické nástroje</vt:lpstr>
      <vt:lpstr>Měnověpolitické nástroje</vt:lpstr>
      <vt:lpstr>Automatické nástroje</vt:lpstr>
      <vt:lpstr>Automatické nástroje</vt:lpstr>
      <vt:lpstr>Operace na volném trhu</vt:lpstr>
      <vt:lpstr>Aktuální výše sazeb a PMR v ČR (10/2019)</vt:lpstr>
      <vt:lpstr>Transmisní mechanismus</vt:lpstr>
      <vt:lpstr>Nestandardní měnověpolitické nástroje</vt:lpstr>
      <vt:lpstr>Devizové intervence – několik názorů</vt:lpstr>
      <vt:lpstr>Některé další měnověpolitické nástroje - v ČR nevyužívané</vt:lpstr>
      <vt:lpstr>Současný stav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129</cp:revision>
  <cp:lastPrinted>2016-12-01T06:58:45Z</cp:lastPrinted>
  <dcterms:created xsi:type="dcterms:W3CDTF">2016-10-17T17:38:14Z</dcterms:created>
  <dcterms:modified xsi:type="dcterms:W3CDTF">2019-10-16T12:18:57Z</dcterms:modified>
</cp:coreProperties>
</file>