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1" r:id="rId3"/>
    <p:sldId id="280" r:id="rId4"/>
    <p:sldId id="273" r:id="rId5"/>
    <p:sldId id="275" r:id="rId6"/>
    <p:sldId id="278" r:id="rId7"/>
    <p:sldId id="274" r:id="rId8"/>
    <p:sldId id="281" r:id="rId9"/>
    <p:sldId id="282" r:id="rId10"/>
    <p:sldId id="283" r:id="rId11"/>
    <p:sldId id="276" r:id="rId12"/>
    <p:sldId id="287" r:id="rId13"/>
    <p:sldId id="286" r:id="rId14"/>
    <p:sldId id="288" r:id="rId15"/>
    <p:sldId id="289" r:id="rId16"/>
    <p:sldId id="290" r:id="rId17"/>
    <p:sldId id="284" r:id="rId18"/>
    <p:sldId id="285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a k</a:t>
            </a:r>
            <a:r>
              <a:rPr lang="cs-CZ" dirty="0" smtClean="0"/>
              <a:t>ohezní politika Evropské unie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MV927K Veřejný </a:t>
            </a:r>
            <a:r>
              <a:rPr lang="cs-CZ" b="1" dirty="0" smtClean="0"/>
              <a:t>majetek </a:t>
            </a:r>
            <a:r>
              <a:rPr lang="cs-CZ" dirty="0" smtClean="0"/>
              <a:t>– 28. 11. 2019</a:t>
            </a:r>
            <a:endParaRPr lang="cs-CZ" dirty="0"/>
          </a:p>
          <a:p>
            <a:r>
              <a:rPr lang="cs-CZ" dirty="0" smtClean="0"/>
              <a:t>Mgr. Tomáš Svoboda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Nové principy (1988)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 smtClean="0"/>
              <a:t>= operační </a:t>
            </a:r>
            <a:r>
              <a:rPr lang="cs-CZ" dirty="0"/>
              <a:t>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 smtClean="0"/>
              <a:t>= 5 </a:t>
            </a:r>
            <a:r>
              <a:rPr lang="cs-CZ" dirty="0"/>
              <a:t>prioritních cílů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adicionality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= „</a:t>
            </a:r>
            <a:r>
              <a:rPr lang="cs-CZ" dirty="0"/>
              <a:t>přidaná hodnota“ + spoluúčast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 smtClean="0"/>
              <a:t>= spolupráce </a:t>
            </a:r>
            <a:r>
              <a:rPr lang="cs-CZ" dirty="0"/>
              <a:t>s různými aktéry kohezní politiky</a:t>
            </a:r>
          </a:p>
          <a:p>
            <a:pPr lvl="2" algn="just"/>
            <a:r>
              <a:rPr lang="cs-CZ" dirty="0" smtClean="0"/>
              <a:t>= víceúrovňová </a:t>
            </a:r>
            <a:r>
              <a:rPr lang="cs-CZ" dirty="0"/>
              <a:t>správa (europeizace)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1" algn="just"/>
            <a:r>
              <a:rPr lang="cs-CZ" dirty="0"/>
              <a:t>rozpočet </a:t>
            </a:r>
            <a:r>
              <a:rPr lang="cs-CZ" dirty="0" smtClean="0">
                <a:solidFill>
                  <a:srgbClr val="0000DC"/>
                </a:solidFill>
              </a:rPr>
              <a:t>x2</a:t>
            </a:r>
            <a:r>
              <a:rPr lang="cs-CZ" dirty="0" smtClean="0"/>
              <a:t> (později opakovaně navyšován)</a:t>
            </a:r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93392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Nejobecnější účel 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= </a:t>
            </a:r>
            <a:r>
              <a:rPr lang="cs-CZ" b="1" dirty="0">
                <a:solidFill>
                  <a:srgbClr val="0000DC"/>
                </a:solidFill>
              </a:rPr>
              <a:t>soudržnost </a:t>
            </a:r>
            <a:r>
              <a:rPr lang="cs-CZ" dirty="0"/>
              <a:t>(3 dimenze</a:t>
            </a:r>
            <a:r>
              <a:rPr lang="cs-CZ" dirty="0" smtClean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hospodářská </a:t>
            </a:r>
            <a:r>
              <a:rPr lang="cs-CZ" i="1" dirty="0" smtClean="0"/>
              <a:t>(zejména hospodářská konvergence)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sociální </a:t>
            </a:r>
            <a:r>
              <a:rPr lang="cs-CZ" i="1" dirty="0" smtClean="0"/>
              <a:t>(zejména zaměstnanost)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územní </a:t>
            </a:r>
            <a:r>
              <a:rPr lang="cs-CZ" i="1" dirty="0" smtClean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 smtClean="0"/>
          </a:p>
          <a:p>
            <a:pPr algn="just">
              <a:lnSpc>
                <a:spcPct val="100000"/>
              </a:lnSpc>
            </a:pPr>
            <a:r>
              <a:rPr lang="cs-CZ" dirty="0" smtClean="0"/>
              <a:t>Soustava </a:t>
            </a:r>
            <a:r>
              <a:rPr lang="cs-CZ" dirty="0"/>
              <a:t>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zásadě </a:t>
            </a:r>
            <a:r>
              <a:rPr lang="cs-CZ" dirty="0" smtClean="0"/>
              <a:t>ale </a:t>
            </a:r>
            <a:r>
              <a:rPr lang="cs-CZ" dirty="0" smtClean="0">
                <a:solidFill>
                  <a:srgbClr val="0000DC"/>
                </a:solidFill>
              </a:rPr>
              <a:t>vágní </a:t>
            </a:r>
            <a:r>
              <a:rPr lang="cs-CZ" dirty="0">
                <a:solidFill>
                  <a:srgbClr val="0000DC"/>
                </a:solidFill>
              </a:rPr>
              <a:t>pojmy </a:t>
            </a:r>
            <a:r>
              <a:rPr lang="cs-CZ" dirty="0" smtClean="0"/>
              <a:t>či pouze </a:t>
            </a:r>
            <a:r>
              <a:rPr lang="cs-CZ" dirty="0">
                <a:solidFill>
                  <a:srgbClr val="0000DC"/>
                </a:solidFill>
              </a:rPr>
              <a:t>„záměry podpory</a:t>
            </a:r>
            <a:r>
              <a:rPr lang="cs-CZ" dirty="0" smtClean="0">
                <a:solidFill>
                  <a:srgbClr val="0000DC"/>
                </a:solidFill>
              </a:rPr>
              <a:t>“</a:t>
            </a:r>
            <a:r>
              <a:rPr lang="cs-CZ" dirty="0" smtClean="0"/>
              <a:t>…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481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</a:t>
            </a:r>
            <a:r>
              <a:rPr lang="cs-CZ" i="1" dirty="0">
                <a:solidFill>
                  <a:srgbClr val="0000DC"/>
                </a:solidFill>
              </a:rPr>
              <a:t>oblastí</a:t>
            </a:r>
            <a:r>
              <a:rPr lang="cs-CZ" i="1" dirty="0" smtClean="0">
                <a:solidFill>
                  <a:srgbClr val="0000DC"/>
                </a:solidFill>
              </a:rPr>
              <a:t>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val="1991496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hospodářsky zaostávajících </a:t>
            </a:r>
            <a:r>
              <a:rPr lang="cs-CZ" i="1" dirty="0" smtClean="0">
                <a:solidFill>
                  <a:srgbClr val="0000DC"/>
                </a:solidFill>
              </a:rPr>
              <a:t>regionů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Konverze </a:t>
            </a:r>
            <a:r>
              <a:rPr lang="cs-CZ" i="1" dirty="0">
                <a:solidFill>
                  <a:srgbClr val="0000DC"/>
                </a:solidFill>
              </a:rPr>
              <a:t>regionů vážně zasažených úpadkem </a:t>
            </a:r>
            <a:r>
              <a:rPr lang="cs-CZ" i="1" dirty="0" smtClean="0">
                <a:solidFill>
                  <a:srgbClr val="0000DC"/>
                </a:solidFill>
              </a:rPr>
              <a:t>průmyslu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Boj </a:t>
            </a:r>
            <a:r>
              <a:rPr lang="cs-CZ" i="1" dirty="0">
                <a:solidFill>
                  <a:srgbClr val="0000DC"/>
                </a:solidFill>
              </a:rPr>
              <a:t>s dlouhodobou </a:t>
            </a:r>
            <a:r>
              <a:rPr lang="cs-CZ" i="1" dirty="0" smtClean="0">
                <a:solidFill>
                  <a:srgbClr val="0000DC"/>
                </a:solidFill>
              </a:rPr>
              <a:t>nezaměstnaností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Zvyšování </a:t>
            </a:r>
            <a:r>
              <a:rPr lang="cs-CZ" i="1" dirty="0">
                <a:solidFill>
                  <a:srgbClr val="0000DC"/>
                </a:solidFill>
              </a:rPr>
              <a:t>zaměstnanosti mladých </a:t>
            </a:r>
            <a:r>
              <a:rPr lang="cs-CZ" i="1" dirty="0" smtClean="0">
                <a:solidFill>
                  <a:srgbClr val="0000DC"/>
                </a:solidFill>
              </a:rPr>
              <a:t>lidí</a:t>
            </a:r>
            <a:endParaRPr lang="cs-CZ" i="1" dirty="0">
              <a:solidFill>
                <a:srgbClr val="0000DC"/>
              </a:solidFill>
            </a:endParaRP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 smtClean="0">
                <a:solidFill>
                  <a:srgbClr val="0000DC"/>
                </a:solidFill>
              </a:rPr>
              <a:t>(a</a:t>
            </a:r>
            <a:r>
              <a:rPr lang="cs-CZ" i="1" dirty="0">
                <a:solidFill>
                  <a:srgbClr val="0000DC"/>
                </a:solidFill>
              </a:rPr>
              <a:t>) Urychlování strukturálních změn v zemědělství a (b) Podpora </a:t>
            </a:r>
            <a:r>
              <a:rPr lang="cs-CZ" i="1" dirty="0" smtClean="0">
                <a:solidFill>
                  <a:srgbClr val="0000DC"/>
                </a:solidFill>
              </a:rPr>
              <a:t>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 smtClean="0">
                <a:solidFill>
                  <a:srgbClr val="0000DC"/>
                </a:solidFill>
              </a:rPr>
              <a:t>Podpora </a:t>
            </a:r>
            <a:r>
              <a:rPr lang="cs-CZ" b="1" i="1" dirty="0">
                <a:solidFill>
                  <a:srgbClr val="0000DC"/>
                </a:solidFill>
              </a:rPr>
              <a:t>neobydlených </a:t>
            </a:r>
            <a:r>
              <a:rPr lang="cs-CZ" b="1" i="1" dirty="0" smtClean="0">
                <a:solidFill>
                  <a:srgbClr val="0000DC"/>
                </a:solidFill>
              </a:rPr>
              <a:t>arktických regionů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/>
              <a:t>motiv</a:t>
            </a:r>
            <a:r>
              <a:rPr lang="cs-CZ" dirty="0"/>
              <a:t> = přechod k </a:t>
            </a:r>
            <a:r>
              <a:rPr lang="cs-CZ" dirty="0" smtClean="0"/>
              <a:t>měnové unii</a:t>
            </a:r>
          </a:p>
          <a:p>
            <a:pPr lvl="1" algn="just"/>
            <a:r>
              <a:rPr lang="cs-CZ" dirty="0" smtClean="0"/>
              <a:t>nový primární cíl pro zaostávající regiony nových (ale ekonomicky rozvinutých) členských států – Finska a Švédska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20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2000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Podpora </a:t>
            </a:r>
            <a:r>
              <a:rPr lang="cs-CZ" i="1" dirty="0">
                <a:solidFill>
                  <a:srgbClr val="0000DC"/>
                </a:solidFill>
              </a:rPr>
              <a:t>rozvoje a strukturálních změn regionů, jejichž rozvoj </a:t>
            </a:r>
            <a:r>
              <a:rPr lang="cs-CZ" i="1" dirty="0" smtClean="0">
                <a:solidFill>
                  <a:srgbClr val="0000DC"/>
                </a:solidFill>
              </a:rPr>
              <a:t>zaostává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Podpora </a:t>
            </a:r>
            <a:r>
              <a:rPr lang="cs-CZ" i="1" dirty="0">
                <a:solidFill>
                  <a:srgbClr val="0000DC"/>
                </a:solidFill>
              </a:rPr>
              <a:t>hospodářské a sociální přeměny oblastí, jež čelí strukturálním </a:t>
            </a:r>
            <a:r>
              <a:rPr lang="cs-CZ" i="1" dirty="0" smtClean="0">
                <a:solidFill>
                  <a:srgbClr val="0000DC"/>
                </a:solidFill>
              </a:rPr>
              <a:t>obtížím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Podpora </a:t>
            </a:r>
            <a:r>
              <a:rPr lang="cs-CZ" i="1" dirty="0">
                <a:solidFill>
                  <a:srgbClr val="0000DC"/>
                </a:solidFill>
              </a:rPr>
              <a:t>přizpůsobování a modernizace politik a systémů vzdělávání, odborné </a:t>
            </a:r>
            <a:r>
              <a:rPr lang="cs-CZ" i="1" dirty="0" smtClean="0">
                <a:solidFill>
                  <a:srgbClr val="0000DC"/>
                </a:solidFill>
              </a:rPr>
              <a:t>přípravy a zaměstnanosti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konsolidace před tzv. východním rozšířením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0376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2007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Konvergence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 (mezistátní projekty v </a:t>
            </a:r>
            <a:r>
              <a:rPr lang="cs-CZ" i="1" dirty="0">
                <a:solidFill>
                  <a:srgbClr val="0000DC"/>
                </a:solidFill>
              </a:rPr>
              <a:t>pohraničních </a:t>
            </a:r>
            <a:r>
              <a:rPr lang="cs-CZ" i="1" dirty="0" smtClean="0">
                <a:solidFill>
                  <a:srgbClr val="0000DC"/>
                </a:solidFill>
              </a:rPr>
              <a:t>oblastech)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 smtClean="0"/>
              <a:t>Konkurenceschopnost </a:t>
            </a:r>
            <a:r>
              <a:rPr lang="cs-CZ" i="1" dirty="0"/>
              <a:t>a </a:t>
            </a:r>
            <a:r>
              <a:rPr lang="cs-CZ" i="1" dirty="0" smtClean="0"/>
              <a:t>zaměstnanost</a:t>
            </a:r>
            <a:endParaRPr lang="cs-CZ" i="1" dirty="0"/>
          </a:p>
          <a:p>
            <a:pPr lvl="1" algn="just"/>
            <a:endParaRPr lang="cs-CZ" dirty="0" smtClean="0"/>
          </a:p>
          <a:p>
            <a:pPr lvl="1" algn="just"/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008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Primární cíle 2013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1. Investice </a:t>
            </a:r>
            <a:r>
              <a:rPr lang="cs-CZ" i="1" dirty="0">
                <a:solidFill>
                  <a:srgbClr val="0000DC"/>
                </a:solidFill>
              </a:rPr>
              <a:t>pro růst a </a:t>
            </a:r>
            <a:r>
              <a:rPr lang="cs-CZ" i="1" dirty="0" smtClean="0">
                <a:solidFill>
                  <a:srgbClr val="0000DC"/>
                </a:solidFill>
              </a:rPr>
              <a:t>zaměstnanost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2. Evropská </a:t>
            </a:r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 smtClean="0">
                <a:solidFill>
                  <a:srgbClr val="0000DC"/>
                </a:solidFill>
              </a:rPr>
              <a:t>spolupráce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motiv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smtClean="0"/>
              <a:t>posilování významu „nových výzev“ (strategie Evropa </a:t>
            </a:r>
            <a:r>
              <a:rPr lang="cs-CZ" dirty="0"/>
              <a:t>2020) </a:t>
            </a:r>
            <a:endParaRPr lang="cs-CZ" dirty="0" smtClean="0"/>
          </a:p>
          <a:p>
            <a:pPr lvl="1" algn="just"/>
            <a:r>
              <a:rPr lang="cs-CZ" dirty="0" smtClean="0"/>
              <a:t>cíl </a:t>
            </a:r>
            <a:r>
              <a:rPr lang="cs-CZ" i="1" dirty="0" smtClean="0"/>
              <a:t>Investice</a:t>
            </a:r>
            <a:r>
              <a:rPr lang="it-IT" i="1" dirty="0" smtClean="0"/>
              <a:t> </a:t>
            </a:r>
            <a:r>
              <a:rPr lang="it-IT" i="1" dirty="0"/>
              <a:t>pro </a:t>
            </a:r>
            <a:r>
              <a:rPr lang="cs-CZ" i="1" dirty="0" smtClean="0"/>
              <a:t>růst</a:t>
            </a:r>
            <a:r>
              <a:rPr lang="it-IT" i="1" dirty="0" smtClean="0"/>
              <a:t> </a:t>
            </a:r>
            <a:r>
              <a:rPr lang="it-IT" i="1" dirty="0"/>
              <a:t>a </a:t>
            </a:r>
            <a:r>
              <a:rPr lang="cs-CZ" i="1" dirty="0" smtClean="0"/>
              <a:t>zaměstnanost</a:t>
            </a:r>
            <a:r>
              <a:rPr lang="it-IT" i="1" dirty="0" smtClean="0"/>
              <a:t> </a:t>
            </a:r>
            <a:r>
              <a:rPr lang="cs-CZ" dirty="0" smtClean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5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</a:t>
            </a:r>
            <a:r>
              <a:rPr lang="cs-CZ" dirty="0" smtClean="0"/>
              <a:t>ůzné </a:t>
            </a:r>
            <a:r>
              <a:rPr lang="cs-CZ" dirty="0"/>
              <a:t>interpretace </a:t>
            </a:r>
            <a:r>
              <a:rPr lang="cs-CZ" dirty="0" smtClean="0"/>
              <a:t>kohezní politiky…</a:t>
            </a:r>
          </a:p>
          <a:p>
            <a:pPr lvl="1" algn="just"/>
            <a:r>
              <a:rPr lang="cs-CZ" dirty="0" smtClean="0"/>
              <a:t>soudržnost =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 smtClean="0"/>
              <a:t>- priority mimo regionální kontext („</a:t>
            </a:r>
            <a:r>
              <a:rPr lang="cs-CZ" dirty="0" err="1" smtClean="0"/>
              <a:t>lisabonizace</a:t>
            </a:r>
            <a:r>
              <a:rPr lang="cs-CZ" dirty="0" smtClean="0"/>
              <a:t>“ kohezní politiky)</a:t>
            </a:r>
          </a:p>
          <a:p>
            <a:pPr lvl="2"/>
            <a:r>
              <a:rPr lang="cs-CZ" dirty="0" smtClean="0"/>
              <a:t>- příjemci nejen zaostávající regiony (byť v menší míře)</a:t>
            </a:r>
          </a:p>
          <a:p>
            <a:pPr lvl="2"/>
            <a:r>
              <a:rPr lang="cs-CZ" dirty="0" smtClean="0"/>
              <a:t>- konvergence jen jeden z rozměrů kohezní politiky…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 smtClean="0"/>
              <a:t>- rovnoměrné sdílení přínosů integrace</a:t>
            </a:r>
          </a:p>
          <a:p>
            <a:pPr lvl="2"/>
            <a:r>
              <a:rPr lang="cs-CZ" dirty="0" smtClean="0"/>
              <a:t>- solidarita, spravedlnost…</a:t>
            </a:r>
            <a:endParaRPr lang="cs-CZ" dirty="0"/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 smtClean="0"/>
              <a:t>- „vítězové“ kompenzují „poražené“</a:t>
            </a:r>
          </a:p>
          <a:p>
            <a:pPr lvl="2"/>
            <a:r>
              <a:rPr lang="cs-CZ" dirty="0" smtClean="0"/>
              <a:t>- lze ale také chápat jako obdobu „úplatku“…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 smtClean="0"/>
              <a:t>- zvyšování „integračního potenciálu“ EU</a:t>
            </a:r>
          </a:p>
          <a:p>
            <a:pPr lvl="2"/>
            <a:r>
              <a:rPr lang="cs-CZ" dirty="0" smtClean="0"/>
              <a:t>- má ale skutečně integrační efekty?</a:t>
            </a:r>
            <a:endParaRPr lang="cs-CZ" i="1" dirty="0"/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7794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</a:t>
            </a:r>
            <a:r>
              <a:rPr lang="cs-CZ" dirty="0" err="1" smtClean="0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</a:t>
            </a:r>
            <a:r>
              <a:rPr lang="cs-CZ" dirty="0" smtClean="0"/>
              <a:t>politik</a:t>
            </a:r>
            <a:endParaRPr lang="cs-CZ" i="1" dirty="0" smtClean="0"/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konkurenceschopnost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inovace</a:t>
            </a:r>
            <a:r>
              <a:rPr lang="cs-CZ" i="1" dirty="0">
                <a:solidFill>
                  <a:srgbClr val="0000DC"/>
                </a:solidFill>
              </a:rPr>
              <a:t>, </a:t>
            </a:r>
            <a:r>
              <a:rPr lang="cs-CZ" i="1" dirty="0" smtClean="0">
                <a:solidFill>
                  <a:srgbClr val="0000DC"/>
                </a:solidFill>
              </a:rPr>
              <a:t>vzdělanostní ekonomika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ochrana </a:t>
            </a:r>
            <a:r>
              <a:rPr lang="cs-CZ" i="1" dirty="0">
                <a:solidFill>
                  <a:srgbClr val="0000DC"/>
                </a:solidFill>
              </a:rPr>
              <a:t>životního </a:t>
            </a:r>
            <a:r>
              <a:rPr lang="cs-CZ" i="1" dirty="0" smtClean="0">
                <a:solidFill>
                  <a:srgbClr val="0000DC"/>
                </a:solidFill>
              </a:rPr>
              <a:t>prostředí (klimatická změna)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energetickou závislost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finanční krize </a:t>
            </a:r>
            <a:r>
              <a:rPr lang="cs-CZ" i="1" dirty="0">
                <a:solidFill>
                  <a:srgbClr val="0000DC"/>
                </a:solidFill>
              </a:rPr>
              <a:t>z </a:t>
            </a:r>
            <a:r>
              <a:rPr lang="cs-CZ" i="1" dirty="0" smtClean="0">
                <a:solidFill>
                  <a:srgbClr val="0000DC"/>
                </a:solidFill>
              </a:rPr>
              <a:t>roku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rovnost </a:t>
            </a:r>
            <a:r>
              <a:rPr lang="cs-CZ" i="1" dirty="0">
                <a:solidFill>
                  <a:srgbClr val="0000DC"/>
                </a:solidFill>
              </a:rPr>
              <a:t>můžu a žen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 smtClean="0"/>
              <a:t>kohezní </a:t>
            </a:r>
            <a:r>
              <a:rPr lang="cs-CZ" dirty="0"/>
              <a:t>politika je </a:t>
            </a:r>
            <a:r>
              <a:rPr lang="cs-CZ" dirty="0" smtClean="0"/>
              <a:t>nyní součástí </a:t>
            </a:r>
            <a:r>
              <a:rPr lang="cs-CZ" dirty="0"/>
              <a:t>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0715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„Dvojí </a:t>
            </a:r>
            <a:r>
              <a:rPr lang="cs-CZ" dirty="0"/>
              <a:t>mise“ kohezní politiky </a:t>
            </a:r>
            <a:endParaRPr lang="cs-CZ" dirty="0" smtClean="0"/>
          </a:p>
          <a:p>
            <a:pPr lvl="1" algn="just"/>
            <a:r>
              <a:rPr lang="cs-CZ" dirty="0" smtClean="0"/>
              <a:t>jednak soudržnost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a </a:t>
            </a:r>
            <a:r>
              <a:rPr lang="cs-CZ" dirty="0"/>
              <a:t>nově také </a:t>
            </a:r>
            <a:r>
              <a:rPr lang="cs-CZ" b="1" dirty="0"/>
              <a:t>unijní </a:t>
            </a:r>
            <a:r>
              <a:rPr lang="cs-CZ" b="1" dirty="0" smtClean="0"/>
              <a:t>strategie</a:t>
            </a:r>
          </a:p>
          <a:p>
            <a:pPr lvl="2" algn="just"/>
            <a:r>
              <a:rPr lang="cs-CZ" dirty="0" smtClean="0"/>
              <a:t>- od </a:t>
            </a:r>
            <a:r>
              <a:rPr lang="cs-CZ" dirty="0"/>
              <a:t>2007 – 2013 </a:t>
            </a:r>
            <a:r>
              <a:rPr lang="cs-CZ" b="1" dirty="0" smtClean="0">
                <a:solidFill>
                  <a:srgbClr val="0000DC"/>
                </a:solidFill>
              </a:rPr>
              <a:t>Lisabonská strategie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 smtClean="0"/>
              <a:t>- pokračuje </a:t>
            </a:r>
            <a:r>
              <a:rPr lang="cs-CZ" dirty="0"/>
              <a:t>2014 – </a:t>
            </a:r>
            <a:r>
              <a:rPr lang="cs-CZ" dirty="0" smtClean="0"/>
              <a:t>2020 strategie </a:t>
            </a:r>
            <a:r>
              <a:rPr lang="cs-CZ" b="1" dirty="0" smtClean="0">
                <a:solidFill>
                  <a:srgbClr val="0000DC"/>
                </a:solidFill>
              </a:rPr>
              <a:t>Evropa 2020 </a:t>
            </a:r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</a:t>
            </a:r>
            <a:r>
              <a:rPr lang="cs-CZ" i="1" dirty="0" smtClean="0">
                <a:solidFill>
                  <a:srgbClr val="0000DC"/>
                </a:solidFill>
              </a:rPr>
              <a:t>růst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/>
              <a:t>řeší problém „zahlcenosti cíli“ příklonem k „flexibilitě</a:t>
            </a:r>
            <a:r>
              <a:rPr lang="cs-CZ" dirty="0" smtClean="0"/>
              <a:t>“ kohezní politiky</a:t>
            </a:r>
            <a:endParaRPr lang="cs-CZ" dirty="0"/>
          </a:p>
          <a:p>
            <a:pPr lvl="1" algn="just"/>
            <a:r>
              <a:rPr lang="cs-CZ" dirty="0"/>
              <a:t>s tím ale také </a:t>
            </a:r>
            <a:r>
              <a:rPr lang="cs-CZ" dirty="0" smtClean="0">
                <a:solidFill>
                  <a:srgbClr val="0000DC"/>
                </a:solidFill>
              </a:rPr>
              <a:t>otázky účelu (obsahu) a efektivnosti kohezní politiky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69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Vrchnostenská </a:t>
            </a:r>
            <a:r>
              <a:rPr lang="cs-CZ" dirty="0"/>
              <a:t>správa </a:t>
            </a: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= </a:t>
            </a:r>
            <a:r>
              <a:rPr lang="cs-CZ" b="1" dirty="0">
                <a:solidFill>
                  <a:srgbClr val="0000DC"/>
                </a:solidFill>
              </a:rPr>
              <a:t>nadřízené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 smtClean="0">
                <a:solidFill>
                  <a:srgbClr val="0000DC"/>
                </a:solidFill>
              </a:rPr>
              <a:t>vystupování VS </a:t>
            </a:r>
            <a:r>
              <a:rPr lang="cs-CZ" dirty="0" smtClean="0"/>
              <a:t>(neboli výkon veřejné moci)</a:t>
            </a:r>
            <a:endParaRPr lang="cs-CZ" dirty="0"/>
          </a:p>
          <a:p>
            <a:pPr lvl="1" algn="just"/>
            <a:endParaRPr lang="cs-CZ" dirty="0" smtClean="0"/>
          </a:p>
          <a:p>
            <a:pPr algn="just"/>
            <a:r>
              <a:rPr lang="cs-CZ" dirty="0" err="1" smtClean="0"/>
              <a:t>Nevrchnostenská</a:t>
            </a:r>
            <a:r>
              <a:rPr lang="cs-CZ" dirty="0" smtClean="0"/>
              <a:t> správa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„</a:t>
            </a:r>
            <a:r>
              <a:rPr lang="cs-CZ" i="1" dirty="0">
                <a:solidFill>
                  <a:srgbClr val="0000DC"/>
                </a:solidFill>
              </a:rPr>
              <a:t>Správní úřady jsou povolány ke všem způsobům statní činnosti: </a:t>
            </a:r>
            <a:r>
              <a:rPr lang="cs-CZ" i="1" dirty="0" smtClean="0">
                <a:solidFill>
                  <a:srgbClr val="0000DC"/>
                </a:solidFill>
              </a:rPr>
              <a:t>vydávají abstraktní </a:t>
            </a:r>
            <a:r>
              <a:rPr lang="cs-CZ" i="1" dirty="0">
                <a:solidFill>
                  <a:srgbClr val="0000DC"/>
                </a:solidFill>
              </a:rPr>
              <a:t>nařízeni (sekundární zákonodárství), nalézají a tvoří </a:t>
            </a:r>
            <a:r>
              <a:rPr lang="cs-CZ" i="1" dirty="0" smtClean="0">
                <a:solidFill>
                  <a:srgbClr val="0000DC"/>
                </a:solidFill>
              </a:rPr>
              <a:t>právo (rozhodují </a:t>
            </a:r>
            <a:r>
              <a:rPr lang="cs-CZ" i="1" dirty="0" err="1">
                <a:solidFill>
                  <a:srgbClr val="0000DC"/>
                </a:solidFill>
              </a:rPr>
              <a:t>spravní</a:t>
            </a:r>
            <a:r>
              <a:rPr lang="cs-CZ" i="1" dirty="0">
                <a:solidFill>
                  <a:srgbClr val="0000DC"/>
                </a:solidFill>
              </a:rPr>
              <a:t> spory, </a:t>
            </a:r>
            <a:r>
              <a:rPr lang="cs-CZ" i="1" dirty="0" err="1">
                <a:solidFill>
                  <a:srgbClr val="0000DC"/>
                </a:solidFill>
              </a:rPr>
              <a:t>vydávaji</a:t>
            </a:r>
            <a:r>
              <a:rPr lang="cs-CZ" i="1" dirty="0">
                <a:solidFill>
                  <a:srgbClr val="0000DC"/>
                </a:solidFill>
              </a:rPr>
              <a:t> trestní nálezy, udílejí, </a:t>
            </a:r>
            <a:r>
              <a:rPr lang="cs-CZ" i="1" dirty="0" err="1">
                <a:solidFill>
                  <a:srgbClr val="0000DC"/>
                </a:solidFill>
              </a:rPr>
              <a:t>obmezují</a:t>
            </a:r>
            <a:r>
              <a:rPr lang="cs-CZ" i="1" dirty="0">
                <a:solidFill>
                  <a:srgbClr val="0000DC"/>
                </a:solidFill>
              </a:rPr>
              <a:t> a </a:t>
            </a:r>
            <a:r>
              <a:rPr lang="cs-CZ" i="1" dirty="0" smtClean="0">
                <a:solidFill>
                  <a:srgbClr val="0000DC"/>
                </a:solidFill>
              </a:rPr>
              <a:t>ruší práva</a:t>
            </a:r>
            <a:r>
              <a:rPr lang="cs-CZ" i="1" dirty="0">
                <a:solidFill>
                  <a:srgbClr val="0000DC"/>
                </a:solidFill>
              </a:rPr>
              <a:t>), </a:t>
            </a:r>
            <a:r>
              <a:rPr lang="cs-CZ" b="1" i="1" dirty="0">
                <a:solidFill>
                  <a:srgbClr val="0000DC"/>
                </a:solidFill>
              </a:rPr>
              <a:t>ale 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</a:t>
            </a:r>
            <a:r>
              <a:rPr lang="cs-CZ" i="1" dirty="0">
                <a:solidFill>
                  <a:srgbClr val="0000DC"/>
                </a:solidFill>
              </a:rPr>
              <a:t> stavějí a </a:t>
            </a:r>
            <a:r>
              <a:rPr lang="cs-CZ" i="1" dirty="0" smtClean="0">
                <a:solidFill>
                  <a:srgbClr val="0000DC"/>
                </a:solidFill>
              </a:rPr>
              <a:t>provozuji veřejné </a:t>
            </a:r>
            <a:r>
              <a:rPr lang="cs-CZ" i="1" dirty="0">
                <a:solidFill>
                  <a:srgbClr val="0000DC"/>
                </a:solidFill>
              </a:rPr>
              <a:t>nemocnice, školy, zřizují a udržují veřejné komunikace atd.“</a:t>
            </a:r>
          </a:p>
          <a:p>
            <a:pPr lvl="1" algn="just"/>
            <a:r>
              <a:rPr lang="cs-CZ" dirty="0"/>
              <a:t>(HOETZEL, Československé správní právo, 1937</a:t>
            </a:r>
            <a:r>
              <a:rPr lang="cs-CZ" dirty="0" smtClean="0"/>
              <a:t>)</a:t>
            </a:r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13929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Současný obsah kohezní politiky</a:t>
            </a:r>
          </a:p>
          <a:p>
            <a:pPr lvl="1" algn="just"/>
            <a:r>
              <a:rPr lang="cs-CZ" dirty="0" smtClean="0"/>
              <a:t>narůstající </a:t>
            </a:r>
            <a:r>
              <a:rPr lang="cs-CZ" dirty="0" smtClean="0">
                <a:solidFill>
                  <a:srgbClr val="0000DC"/>
                </a:solidFill>
              </a:rPr>
              <a:t>preference nových výzev</a:t>
            </a:r>
          </a:p>
          <a:p>
            <a:pPr lvl="1" algn="just"/>
            <a:r>
              <a:rPr lang="cs-CZ" dirty="0" smtClean="0"/>
              <a:t>cesta </a:t>
            </a:r>
            <a:r>
              <a:rPr lang="cs-CZ" dirty="0"/>
              <a:t>zpět zřejmě není (na nové výzvy třeba reagovat</a:t>
            </a:r>
            <a:r>
              <a:rPr lang="cs-CZ" dirty="0" smtClean="0"/>
              <a:t>…)</a:t>
            </a:r>
          </a:p>
          <a:p>
            <a:pPr lvl="1" algn="just"/>
            <a:r>
              <a:rPr lang="cs-CZ" dirty="0" smtClean="0"/>
              <a:t>hrozba i </a:t>
            </a:r>
            <a:r>
              <a:rPr lang="cs-CZ" dirty="0"/>
              <a:t>příležitost pro kohezní politiku…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= faktická </a:t>
            </a:r>
            <a:r>
              <a:rPr lang="cs-CZ" dirty="0">
                <a:solidFill>
                  <a:srgbClr val="0000DC"/>
                </a:solidFill>
              </a:rPr>
              <a:t>transformace kohezní </a:t>
            </a:r>
            <a:r>
              <a:rPr lang="cs-CZ" dirty="0" smtClean="0">
                <a:solidFill>
                  <a:srgbClr val="0000DC"/>
                </a:solidFill>
              </a:rPr>
              <a:t>politiky</a:t>
            </a:r>
          </a:p>
          <a:p>
            <a:pPr lvl="1" algn="just"/>
            <a:r>
              <a:rPr lang="cs-CZ" dirty="0" smtClean="0"/>
              <a:t>na </a:t>
            </a:r>
            <a:r>
              <a:rPr lang="cs-CZ" dirty="0"/>
              <a:t>hlavní </a:t>
            </a:r>
            <a:r>
              <a:rPr lang="cs-CZ" dirty="0" smtClean="0"/>
              <a:t>unijní investiční politiku</a:t>
            </a:r>
            <a:endParaRPr lang="cs-CZ" dirty="0"/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tato transformace ovšem </a:t>
            </a:r>
            <a:r>
              <a:rPr lang="cs-CZ" dirty="0" smtClean="0">
                <a:solidFill>
                  <a:srgbClr val="0000DC"/>
                </a:solidFill>
              </a:rPr>
              <a:t>právem </a:t>
            </a:r>
            <a:r>
              <a:rPr lang="cs-CZ" dirty="0">
                <a:solidFill>
                  <a:srgbClr val="0000DC"/>
                </a:solidFill>
              </a:rPr>
              <a:t>nepřiznaná </a:t>
            </a:r>
            <a:r>
              <a:rPr lang="cs-CZ" dirty="0"/>
              <a:t>(pouze skrze sekundární </a:t>
            </a:r>
            <a:r>
              <a:rPr lang="cs-CZ" dirty="0" smtClean="0"/>
              <a:t>právo, v primárním právu pořád cíl posilování </a:t>
            </a:r>
            <a:r>
              <a:rPr lang="cs-CZ" i="1" dirty="0" smtClean="0"/>
              <a:t>soudržnosti – hospodářské, sociální a územní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061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 smtClean="0"/>
              <a:t>= Významná otázka</a:t>
            </a:r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Základní roviny</a:t>
            </a:r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1) efektivnost jako celku </a:t>
            </a:r>
          </a:p>
          <a:p>
            <a:pPr lvl="2" algn="just"/>
            <a:r>
              <a:rPr lang="cs-CZ" dirty="0" smtClean="0"/>
              <a:t>- nepanuje shoda…</a:t>
            </a:r>
          </a:p>
          <a:p>
            <a:pPr lvl="2" algn="just"/>
            <a:r>
              <a:rPr lang="cs-CZ" dirty="0" smtClean="0"/>
              <a:t>- Irsko (považováno za úspěch konvergence) </a:t>
            </a:r>
          </a:p>
          <a:p>
            <a:pPr lvl="2" algn="just"/>
            <a:r>
              <a:rPr lang="cs-CZ" dirty="0" smtClean="0"/>
              <a:t>- x </a:t>
            </a:r>
            <a:r>
              <a:rPr lang="cs-CZ" dirty="0"/>
              <a:t>Řecko, Itálie, </a:t>
            </a:r>
            <a:r>
              <a:rPr lang="cs-CZ" dirty="0" smtClean="0"/>
              <a:t>Španělsko</a:t>
            </a:r>
            <a:r>
              <a:rPr lang="cs-CZ" dirty="0"/>
              <a:t> </a:t>
            </a:r>
            <a:r>
              <a:rPr lang="cs-CZ" dirty="0" smtClean="0"/>
              <a:t>(„nekonečná“ konvergence)</a:t>
            </a:r>
          </a:p>
          <a:p>
            <a:pPr lvl="2" algn="just"/>
            <a:r>
              <a:rPr lang="cs-CZ" dirty="0" smtClean="0"/>
              <a:t>- komplikují obsahové nejasnosti kohezní politiky…</a:t>
            </a:r>
            <a:endParaRPr lang="cs-CZ" dirty="0"/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 smtClean="0">
                <a:solidFill>
                  <a:srgbClr val="0000DC"/>
                </a:solidFill>
              </a:rPr>
              <a:t>2) efektivnost </a:t>
            </a:r>
            <a:r>
              <a:rPr lang="cs-CZ" b="1" dirty="0">
                <a:solidFill>
                  <a:srgbClr val="0000DC"/>
                </a:solidFill>
              </a:rPr>
              <a:t>využívání jejích </a:t>
            </a:r>
            <a:r>
              <a:rPr lang="cs-CZ" b="1" dirty="0" smtClean="0">
                <a:solidFill>
                  <a:srgbClr val="0000DC"/>
                </a:solidFill>
              </a:rPr>
              <a:t>nástrojů</a:t>
            </a:r>
            <a:endParaRPr lang="cs-CZ" dirty="0" smtClean="0"/>
          </a:p>
          <a:p>
            <a:pPr lvl="2" algn="just"/>
            <a:r>
              <a:rPr lang="cs-CZ" dirty="0" smtClean="0"/>
              <a:t>- význam </a:t>
            </a:r>
            <a:r>
              <a:rPr lang="cs-CZ" dirty="0"/>
              <a:t>práva, resp. právní úpravy jednotlivých </a:t>
            </a:r>
            <a:r>
              <a:rPr lang="cs-CZ" dirty="0" smtClean="0"/>
              <a:t>aspektů (např</a:t>
            </a:r>
            <a:r>
              <a:rPr lang="cs-CZ" dirty="0"/>
              <a:t>. </a:t>
            </a:r>
            <a:r>
              <a:rPr lang="cs-CZ" dirty="0" smtClean="0"/>
              <a:t>poskytování dotací, mechanismy ochrany před zneužíváním podpory…)</a:t>
            </a:r>
          </a:p>
          <a:p>
            <a:pPr lvl="2" algn="just"/>
            <a:r>
              <a:rPr lang="cs-CZ" dirty="0" smtClean="0"/>
              <a:t>- existence </a:t>
            </a:r>
            <a:r>
              <a:rPr lang="cs-CZ" dirty="0"/>
              <a:t>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, viz </a:t>
            </a:r>
            <a:r>
              <a:rPr lang="cs-CZ" dirty="0" smtClean="0"/>
              <a:t>dále</a:t>
            </a:r>
          </a:p>
          <a:p>
            <a:pPr marL="324000" lvl="1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9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rámec kohezní politiky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Právní </a:t>
            </a:r>
            <a:r>
              <a:rPr lang="cs-CZ" dirty="0"/>
              <a:t>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 smtClean="0"/>
              <a:t>- základní </a:t>
            </a:r>
            <a:r>
              <a:rPr lang="cs-CZ" dirty="0"/>
              <a:t>zásady (principy)</a:t>
            </a:r>
          </a:p>
          <a:p>
            <a:pPr lvl="2" algn="just"/>
            <a:r>
              <a:rPr lang="cs-CZ" dirty="0" smtClean="0"/>
              <a:t>- jádro </a:t>
            </a:r>
            <a:r>
              <a:rPr lang="cs-CZ" dirty="0"/>
              <a:t>= příprava a provádění operačních programů</a:t>
            </a:r>
          </a:p>
          <a:p>
            <a:pPr lvl="2" algn="just"/>
            <a:r>
              <a:rPr lang="cs-CZ" dirty="0" smtClean="0"/>
              <a:t>- úpravy řady dalších aspektů </a:t>
            </a:r>
            <a:r>
              <a:rPr lang="cs-CZ" dirty="0"/>
              <a:t>= zejm. udržitelnost, podíl na </a:t>
            </a:r>
            <a:r>
              <a:rPr lang="cs-CZ" dirty="0" smtClean="0"/>
              <a:t>financování </a:t>
            </a:r>
            <a:r>
              <a:rPr lang="cs-CZ" dirty="0"/>
              <a:t>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právní </a:t>
            </a:r>
            <a:r>
              <a:rPr lang="cs-CZ" b="1" dirty="0" smtClean="0">
                <a:solidFill>
                  <a:srgbClr val="0000DC"/>
                </a:solidFill>
              </a:rPr>
              <a:t>rámec</a:t>
            </a:r>
            <a:endParaRPr lang="cs-CZ" b="1" dirty="0">
              <a:solidFill>
                <a:srgbClr val="0000DC"/>
              </a:solidFill>
            </a:endParaRPr>
          </a:p>
          <a:p>
            <a:pPr algn="just"/>
            <a:r>
              <a:rPr lang="cs-CZ" dirty="0"/>
              <a:t>P</a:t>
            </a:r>
            <a:r>
              <a:rPr lang="cs-CZ" dirty="0" smtClean="0"/>
              <a:t>rávo EU</a:t>
            </a:r>
            <a:endParaRPr lang="cs-CZ" dirty="0"/>
          </a:p>
          <a:p>
            <a:pPr lvl="1" algn="just"/>
            <a:r>
              <a:rPr lang="cs-CZ" dirty="0" smtClean="0"/>
              <a:t>základní </a:t>
            </a:r>
            <a:r>
              <a:rPr lang="cs-CZ" dirty="0"/>
              <a:t>smlouvy – Smlouva o fungování EU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obecné </a:t>
            </a:r>
            <a:r>
              <a:rPr lang="cs-CZ" i="1" dirty="0">
                <a:solidFill>
                  <a:srgbClr val="0000DC"/>
                </a:solidFill>
              </a:rPr>
              <a:t>nařízení</a:t>
            </a:r>
          </a:p>
          <a:p>
            <a:pPr lvl="2" algn="just"/>
            <a:r>
              <a:rPr lang="cs-CZ" i="1" dirty="0" smtClean="0">
                <a:solidFill>
                  <a:srgbClr val="0000DC"/>
                </a:solidFill>
              </a:rPr>
              <a:t>- zvláštní nařízení (několik)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jiné </a:t>
            </a:r>
            <a:r>
              <a:rPr lang="cs-CZ" dirty="0"/>
              <a:t>předpisy – např. </a:t>
            </a:r>
            <a:r>
              <a:rPr lang="cs-CZ" dirty="0">
                <a:solidFill>
                  <a:srgbClr val="0000DC"/>
                </a:solidFill>
              </a:rPr>
              <a:t>finanční </a:t>
            </a:r>
            <a:r>
              <a:rPr lang="cs-CZ" dirty="0" smtClean="0">
                <a:solidFill>
                  <a:srgbClr val="0000DC"/>
                </a:solidFill>
              </a:rPr>
              <a:t>nařízení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2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„Systémová rizika“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</a:t>
            </a:r>
            <a:r>
              <a:rPr lang="cs-CZ" dirty="0" smtClean="0"/>
              <a:t>nijní </a:t>
            </a:r>
            <a:r>
              <a:rPr lang="cs-CZ" dirty="0"/>
              <a:t>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dirty="0">
                <a:solidFill>
                  <a:srgbClr val="0000DC"/>
                </a:solidFill>
              </a:rPr>
              <a:t>principy 3E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  <a:endParaRPr lang="cs-CZ" dirty="0" smtClean="0"/>
          </a:p>
          <a:p>
            <a:pPr lvl="2" algn="just"/>
            <a:r>
              <a:rPr lang="cs-CZ" dirty="0" smtClean="0"/>
              <a:t>- </a:t>
            </a:r>
            <a:r>
              <a:rPr lang="cs-CZ" i="1" dirty="0" smtClean="0"/>
              <a:t>udržitelnost</a:t>
            </a:r>
            <a:r>
              <a:rPr lang="cs-CZ" dirty="0" smtClean="0"/>
              <a:t> </a:t>
            </a:r>
            <a:r>
              <a:rPr lang="cs-CZ" dirty="0"/>
              <a:t>(obecně pouze 5 let) </a:t>
            </a:r>
            <a:r>
              <a:rPr lang="cs-CZ" dirty="0" smtClean="0"/>
              <a:t>a</a:t>
            </a:r>
          </a:p>
          <a:p>
            <a:pPr lvl="2" algn="just"/>
            <a:r>
              <a:rPr lang="cs-CZ" dirty="0" smtClean="0"/>
              <a:t>- malou </a:t>
            </a:r>
            <a:r>
              <a:rPr lang="cs-CZ" i="1" dirty="0"/>
              <a:t>míru spolufinancování </a:t>
            </a:r>
            <a:r>
              <a:rPr lang="cs-CZ" dirty="0"/>
              <a:t>příjemce podpory </a:t>
            </a:r>
            <a:r>
              <a:rPr lang="cs-CZ" dirty="0" smtClean="0"/>
              <a:t>(obecně až pouze 30 %, v období 2013 – 2020 dokonce až pouze 15 %)</a:t>
            </a:r>
          </a:p>
          <a:p>
            <a:pPr lvl="1" algn="just"/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nízká zainteresovanost </a:t>
            </a:r>
            <a:r>
              <a:rPr lang="cs-CZ" dirty="0" smtClean="0"/>
              <a:t>příjemce podpory (právní i ekonomická)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v </a:t>
            </a:r>
            <a:r>
              <a:rPr lang="cs-CZ" dirty="0"/>
              <a:t>důsledku tak </a:t>
            </a:r>
            <a:r>
              <a:rPr lang="cs-CZ" b="1" dirty="0" smtClean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 smtClean="0"/>
              <a:t>- což </a:t>
            </a:r>
            <a:r>
              <a:rPr lang="cs-CZ" dirty="0"/>
              <a:t>klade vysoké požadavky na kvalitu veřejné správy, resp. institucí</a:t>
            </a:r>
            <a:r>
              <a:rPr lang="cs-CZ" dirty="0" smtClean="0"/>
              <a:t>…</a:t>
            </a:r>
          </a:p>
          <a:p>
            <a:pPr lvl="1" algn="just"/>
            <a:r>
              <a:rPr lang="cs-CZ" dirty="0" smtClean="0"/>
              <a:t>diskutabilní </a:t>
            </a:r>
            <a:r>
              <a:rPr lang="cs-CZ" dirty="0">
                <a:solidFill>
                  <a:srgbClr val="0000DC"/>
                </a:solidFill>
              </a:rPr>
              <a:t>podpora soukromého sektoru </a:t>
            </a:r>
            <a:r>
              <a:rPr lang="cs-CZ" dirty="0"/>
              <a:t>(</a:t>
            </a:r>
            <a:r>
              <a:rPr lang="cs-CZ" dirty="0" smtClean="0"/>
              <a:t>malé </a:t>
            </a:r>
            <a:r>
              <a:rPr lang="cs-CZ" dirty="0"/>
              <a:t>a střední </a:t>
            </a:r>
            <a:r>
              <a:rPr lang="cs-CZ" dirty="0" smtClean="0"/>
              <a:t>podniky)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685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</a:t>
            </a:r>
            <a:r>
              <a:rPr lang="cs-CZ" dirty="0" smtClean="0"/>
              <a:t>árodní </a:t>
            </a:r>
            <a:r>
              <a:rPr lang="cs-CZ" dirty="0"/>
              <a:t>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  <a:endParaRPr lang="cs-CZ" dirty="0" smtClean="0">
              <a:solidFill>
                <a:srgbClr val="0000DC"/>
              </a:solidFill>
            </a:endParaRPr>
          </a:p>
          <a:p>
            <a:pPr lvl="2" algn="just"/>
            <a:r>
              <a:rPr lang="cs-CZ" dirty="0" smtClean="0"/>
              <a:t>- obzvlášť </a:t>
            </a:r>
            <a:r>
              <a:rPr lang="cs-CZ" dirty="0"/>
              <a:t>v kombinaci s vysokou mírou alokace podpory pro členský stát</a:t>
            </a:r>
            <a:r>
              <a:rPr lang="cs-CZ" dirty="0" smtClean="0"/>
              <a:t>…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nevyhovující </a:t>
            </a:r>
            <a:r>
              <a:rPr lang="cs-CZ" dirty="0">
                <a:solidFill>
                  <a:srgbClr val="0000DC"/>
                </a:solidFill>
              </a:rPr>
              <a:t>právní </a:t>
            </a:r>
            <a:r>
              <a:rPr lang="cs-CZ" dirty="0" smtClean="0">
                <a:solidFill>
                  <a:srgbClr val="0000DC"/>
                </a:solidFill>
              </a:rPr>
              <a:t>úprava </a:t>
            </a:r>
            <a:r>
              <a:rPr lang="cs-CZ" dirty="0" smtClean="0"/>
              <a:t>poskytování dotací</a:t>
            </a:r>
          </a:p>
          <a:p>
            <a:pPr lvl="2" algn="just"/>
            <a:r>
              <a:rPr lang="cs-CZ" dirty="0" smtClean="0"/>
              <a:t>- nejednotnost, nepřehlednost, neúplnost (srov. zákon </a:t>
            </a:r>
            <a:r>
              <a:rPr lang="cs-CZ" dirty="0"/>
              <a:t>č. 218/2000 Sb</a:t>
            </a:r>
            <a:r>
              <a:rPr lang="cs-CZ" dirty="0" smtClean="0"/>
              <a:t>., </a:t>
            </a:r>
            <a:r>
              <a:rPr lang="cs-CZ" dirty="0"/>
              <a:t>rozpočtová </a:t>
            </a:r>
            <a:r>
              <a:rPr lang="cs-CZ" dirty="0" smtClean="0"/>
              <a:t>pravidla, </a:t>
            </a:r>
            <a:r>
              <a:rPr lang="cs-CZ" dirty="0"/>
              <a:t>a zákon </a:t>
            </a:r>
            <a:r>
              <a:rPr lang="cs-CZ" dirty="0" smtClean="0"/>
              <a:t>č</a:t>
            </a:r>
            <a:r>
              <a:rPr lang="cs-CZ" dirty="0"/>
              <a:t>. 250/2000 </a:t>
            </a:r>
            <a:r>
              <a:rPr lang="cs-CZ" dirty="0" smtClean="0"/>
              <a:t>Sb., o </a:t>
            </a:r>
            <a:r>
              <a:rPr lang="cs-CZ" dirty="0"/>
              <a:t>rozpočtových pravidlech územních </a:t>
            </a:r>
            <a:r>
              <a:rPr lang="cs-CZ" dirty="0" smtClean="0"/>
              <a:t>rozpočtů)</a:t>
            </a:r>
          </a:p>
          <a:p>
            <a:pPr lvl="2" algn="just"/>
            <a:r>
              <a:rPr lang="cs-CZ" dirty="0" smtClean="0"/>
              <a:t>- absence kvalitativních požadavků na poskytování dotací (principy 3E)</a:t>
            </a:r>
            <a:endParaRPr lang="cs-CZ" dirty="0"/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selhání </a:t>
            </a:r>
            <a:r>
              <a:rPr lang="cs-CZ" dirty="0">
                <a:solidFill>
                  <a:srgbClr val="0000DC"/>
                </a:solidFill>
              </a:rPr>
              <a:t>při </a:t>
            </a:r>
            <a:r>
              <a:rPr lang="cs-CZ" dirty="0" smtClean="0">
                <a:solidFill>
                  <a:srgbClr val="0000DC"/>
                </a:solidFill>
              </a:rPr>
              <a:t>implementaci </a:t>
            </a:r>
            <a:endParaRPr lang="cs-CZ" dirty="0" smtClean="0"/>
          </a:p>
          <a:p>
            <a:pPr lvl="2" algn="just"/>
            <a:r>
              <a:rPr lang="cs-CZ" dirty="0" smtClean="0"/>
              <a:t>= zejm. zneužívání podpory (ROP Severozápad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114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2020-2027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Návrhy </a:t>
            </a:r>
            <a:r>
              <a:rPr lang="cs-CZ" dirty="0"/>
              <a:t>EK</a:t>
            </a:r>
          </a:p>
          <a:p>
            <a:pPr lvl="1" algn="just"/>
            <a:r>
              <a:rPr lang="cs-CZ" dirty="0"/>
              <a:t>poprvé </a:t>
            </a:r>
            <a:r>
              <a:rPr lang="cs-CZ" dirty="0">
                <a:solidFill>
                  <a:srgbClr val="0000DC"/>
                </a:solidFill>
              </a:rPr>
              <a:t>snížení objemu prostředků </a:t>
            </a:r>
            <a:r>
              <a:rPr lang="cs-CZ" dirty="0"/>
              <a:t>(o 10 %)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zjednodušení právního rámce </a:t>
            </a:r>
            <a:r>
              <a:rPr lang="cs-CZ" dirty="0"/>
              <a:t>a mechanismu kohezní </a:t>
            </a:r>
            <a:r>
              <a:rPr lang="cs-CZ" dirty="0" smtClean="0"/>
              <a:t>politiky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zvýšení </a:t>
            </a:r>
            <a:r>
              <a:rPr lang="cs-CZ" dirty="0" smtClean="0">
                <a:solidFill>
                  <a:srgbClr val="0000DC"/>
                </a:solidFill>
              </a:rPr>
              <a:t>„flexibility“ </a:t>
            </a:r>
            <a:r>
              <a:rPr lang="cs-CZ" dirty="0" smtClean="0"/>
              <a:t>kohezní politiky</a:t>
            </a: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další </a:t>
            </a:r>
            <a:r>
              <a:rPr lang="cs-CZ" dirty="0" smtClean="0">
                <a:solidFill>
                  <a:srgbClr val="0000DC"/>
                </a:solidFill>
              </a:rPr>
              <a:t>kritéria </a:t>
            </a:r>
            <a:r>
              <a:rPr lang="cs-CZ" dirty="0"/>
              <a:t>pro </a:t>
            </a:r>
            <a:r>
              <a:rPr lang="cs-CZ" dirty="0" smtClean="0"/>
              <a:t>poskytování podpory (zejm. na „nové výzvy“)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zvýšení spolufinancování </a:t>
            </a:r>
            <a:r>
              <a:rPr lang="cs-CZ" dirty="0" smtClean="0"/>
              <a:t>(zpět na nejméně 30 %)</a:t>
            </a:r>
            <a:endParaRPr lang="cs-CZ" dirty="0"/>
          </a:p>
          <a:p>
            <a:pPr lvl="1" algn="just"/>
            <a:r>
              <a:rPr lang="cs-CZ" dirty="0"/>
              <a:t>vyšší </a:t>
            </a:r>
            <a:r>
              <a:rPr lang="cs-CZ" dirty="0">
                <a:solidFill>
                  <a:srgbClr val="0000DC"/>
                </a:solidFill>
              </a:rPr>
              <a:t>využívání finančních </a:t>
            </a:r>
            <a:r>
              <a:rPr lang="cs-CZ" dirty="0" smtClean="0">
                <a:solidFill>
                  <a:srgbClr val="0000DC"/>
                </a:solidFill>
              </a:rPr>
              <a:t>nástrojů</a:t>
            </a:r>
            <a:endParaRPr lang="cs-CZ" dirty="0">
              <a:solidFill>
                <a:srgbClr val="0000DC"/>
              </a:solidFill>
            </a:endParaRP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299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(vybraná)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b="1" dirty="0" smtClean="0"/>
              <a:t>SVOBODA</a:t>
            </a:r>
            <a:r>
              <a:rPr lang="cs-CZ" sz="1800" b="1" dirty="0"/>
              <a:t>, Tomáš. </a:t>
            </a:r>
            <a:r>
              <a:rPr lang="cs-CZ" sz="1800" b="1" i="1" dirty="0"/>
              <a:t>Efektivnost využívání strukturálních fondů EU - vybrané právní aspekty</a:t>
            </a:r>
            <a:r>
              <a:rPr lang="cs-CZ" sz="1800" b="1" dirty="0"/>
              <a:t>. 1. vyd. Brno: Masarykova univerzita, </a:t>
            </a:r>
            <a:r>
              <a:rPr lang="cs-CZ" sz="1800" b="1" dirty="0" smtClean="0"/>
              <a:t>2016, </a:t>
            </a:r>
            <a:r>
              <a:rPr lang="cs-CZ" sz="1800" b="1" dirty="0"/>
              <a:t>149 </a:t>
            </a:r>
            <a:r>
              <a:rPr lang="cs-CZ" sz="1800" b="1" dirty="0" smtClean="0"/>
              <a:t>s. </a:t>
            </a:r>
            <a:r>
              <a:rPr lang="cs-CZ" sz="1800" b="1" dirty="0"/>
              <a:t>ISBN 978-80-210-8427-8</a:t>
            </a:r>
            <a:r>
              <a:rPr lang="cs-CZ" sz="1800" b="1" dirty="0" smtClean="0"/>
              <a:t>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</a:t>
            </a:r>
            <a:r>
              <a:rPr lang="cs-CZ" sz="1800" i="1" dirty="0" smtClean="0"/>
              <a:t>Union. </a:t>
            </a:r>
            <a:r>
              <a:rPr lang="cs-CZ" sz="1800" dirty="0" err="1" smtClean="0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</a:t>
            </a:r>
            <a:r>
              <a:rPr lang="cs-CZ" sz="1800" dirty="0" smtClean="0"/>
              <a:t>.</a:t>
            </a:r>
          </a:p>
          <a:p>
            <a:pPr lvl="1" algn="just"/>
            <a:r>
              <a:rPr lang="en-US" sz="1800" dirty="0" smtClean="0"/>
              <a:t>JONES</a:t>
            </a:r>
            <a:r>
              <a:rPr lang="en-US" sz="1800" dirty="0"/>
              <a:t>, J. Barry, KEATING, Michael (eds.). </a:t>
            </a:r>
            <a:r>
              <a:rPr lang="en-US" sz="1800" i="1" dirty="0" smtClean="0"/>
              <a:t>The</a:t>
            </a:r>
            <a:r>
              <a:rPr lang="cs-CZ" sz="1800" i="1" dirty="0" smtClean="0"/>
              <a:t> </a:t>
            </a:r>
            <a:r>
              <a:rPr lang="en-US" sz="1800" i="1" dirty="0" smtClean="0"/>
              <a:t>European </a:t>
            </a:r>
            <a:r>
              <a:rPr lang="en-US" sz="1800" i="1" dirty="0"/>
              <a:t>Union and the Regions. </a:t>
            </a:r>
            <a:r>
              <a:rPr lang="en-US" sz="1800" dirty="0"/>
              <a:t>Oxford: Clarendon Press, 1995, 306 </a:t>
            </a:r>
            <a:r>
              <a:rPr lang="en-US" sz="1800" dirty="0" smtClean="0"/>
              <a:t>s.</a:t>
            </a:r>
            <a:r>
              <a:rPr lang="cs-CZ" sz="1800" dirty="0" smtClean="0"/>
              <a:t> </a:t>
            </a:r>
            <a:r>
              <a:rPr lang="en-US" sz="1800" dirty="0" smtClean="0"/>
              <a:t>ISBN </a:t>
            </a:r>
            <a:r>
              <a:rPr lang="en-US" sz="1800" dirty="0"/>
              <a:t>0-19-827999-X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</a:t>
            </a:r>
            <a:r>
              <a:rPr lang="en-US" sz="1800" i="1" dirty="0" smtClean="0"/>
              <a:t>Structural</a:t>
            </a:r>
            <a:r>
              <a:rPr lang="cs-CZ" sz="1800" i="1" dirty="0" smtClean="0"/>
              <a:t> </a:t>
            </a:r>
            <a:r>
              <a:rPr lang="en-US" sz="1800" i="1" dirty="0" smtClean="0"/>
              <a:t>Policy</a:t>
            </a:r>
            <a:r>
              <a:rPr lang="en-US" sz="1800" i="1" dirty="0"/>
              <a:t>.</a:t>
            </a:r>
            <a:r>
              <a:rPr lang="en-US" sz="1800" dirty="0"/>
              <a:t> Swedish Institute for European Policy Studies, Report No. </a:t>
            </a:r>
            <a:r>
              <a:rPr lang="en-US" sz="1800" dirty="0" smtClean="0"/>
              <a:t>17,</a:t>
            </a:r>
            <a:r>
              <a:rPr lang="cs-CZ" sz="1800" dirty="0" smtClean="0"/>
              <a:t> </a:t>
            </a:r>
            <a:r>
              <a:rPr lang="en-US" sz="1800" dirty="0" smtClean="0"/>
              <a:t>2003</a:t>
            </a:r>
            <a:r>
              <a:rPr lang="en-US" sz="1800" dirty="0"/>
              <a:t>, 104 s. ISBN 91-85129-16-X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Děkuji za pozornost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Základní dělení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fiskální</a:t>
            </a:r>
            <a:r>
              <a:rPr lang="cs-CZ" dirty="0" smtClean="0"/>
              <a:t> (správa veřejného majetku)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pečovatelská</a:t>
            </a:r>
            <a:r>
              <a:rPr lang="cs-CZ" dirty="0" smtClean="0"/>
              <a:t> (poskytování služeb)</a:t>
            </a:r>
          </a:p>
          <a:p>
            <a:pPr lvl="1" algn="just"/>
            <a:endParaRPr lang="cs-CZ" dirty="0"/>
          </a:p>
          <a:p>
            <a:pPr algn="just"/>
            <a:r>
              <a:rPr lang="cs-CZ" dirty="0" smtClean="0"/>
              <a:t>V kontextu EU</a:t>
            </a:r>
          </a:p>
          <a:p>
            <a:pPr lvl="1" algn="just"/>
            <a:r>
              <a:rPr lang="cs-CZ" dirty="0" smtClean="0"/>
              <a:t>nepatří mezi okruh činností EU (zásada </a:t>
            </a:r>
            <a:r>
              <a:rPr lang="cs-CZ" dirty="0"/>
              <a:t>svěření </a:t>
            </a:r>
            <a:r>
              <a:rPr lang="cs-CZ" dirty="0" smtClean="0"/>
              <a:t>pravomocí)</a:t>
            </a:r>
          </a:p>
          <a:p>
            <a:pPr lvl="1" algn="just"/>
            <a:r>
              <a:rPr lang="cs-CZ" dirty="0" smtClean="0"/>
              <a:t>přesto </a:t>
            </a:r>
            <a:r>
              <a:rPr lang="cs-CZ" dirty="0" smtClean="0">
                <a:solidFill>
                  <a:srgbClr val="0000DC"/>
                </a:solidFill>
              </a:rPr>
              <a:t>blízká souvislost s </a:t>
            </a:r>
            <a:r>
              <a:rPr lang="cs-CZ" b="1" dirty="0" smtClean="0">
                <a:solidFill>
                  <a:srgbClr val="0000DC"/>
                </a:solidFill>
              </a:rPr>
              <a:t>kohezní politikou EU</a:t>
            </a:r>
          </a:p>
        </p:txBody>
      </p:sp>
    </p:spTree>
    <p:extLst>
      <p:ext uri="{BB962C8B-B14F-4D97-AF65-F5344CB8AC3E}">
        <p14:creationId xmlns:p14="http://schemas.microsoft.com/office/powerpoint/2010/main" val="2201996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</a:t>
            </a:r>
            <a:r>
              <a:rPr lang="cs-CZ" dirty="0"/>
              <a:t>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Kohezní </a:t>
            </a:r>
            <a:r>
              <a:rPr lang="cs-CZ" dirty="0"/>
              <a:t>politika EU = </a:t>
            </a:r>
            <a:r>
              <a:rPr lang="cs-CZ" dirty="0" smtClean="0"/>
              <a:t>„politika </a:t>
            </a:r>
            <a:r>
              <a:rPr lang="cs-CZ" dirty="0"/>
              <a:t>soudržnosti </a:t>
            </a:r>
            <a:r>
              <a:rPr lang="cs-CZ" dirty="0" smtClean="0"/>
              <a:t>EU“</a:t>
            </a:r>
            <a:endParaRPr lang="cs-CZ" dirty="0"/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 smtClean="0"/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Unie </a:t>
            </a:r>
            <a:r>
              <a:rPr lang="cs-CZ" sz="1600" i="1" dirty="0">
                <a:solidFill>
                  <a:srgbClr val="0000DC"/>
                </a:solidFill>
              </a:rPr>
              <a:t>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 smtClean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 smtClean="0">
                <a:solidFill>
                  <a:srgbClr val="0000DC"/>
                </a:solidFill>
              </a:rPr>
              <a:t>V </a:t>
            </a:r>
            <a:r>
              <a:rPr lang="cs-CZ" sz="1600" i="1" dirty="0">
                <a:solidFill>
                  <a:srgbClr val="0000DC"/>
                </a:solidFill>
              </a:rPr>
              <a:t>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9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 smtClean="0"/>
              <a:t>Redistributivní</a:t>
            </a:r>
            <a:r>
              <a:rPr lang="cs-CZ" dirty="0" smtClean="0"/>
              <a:t> povaha</a:t>
            </a:r>
            <a:endParaRPr lang="cs-CZ" dirty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nikoli regulativní </a:t>
            </a:r>
            <a:r>
              <a:rPr lang="cs-CZ" dirty="0" smtClean="0"/>
              <a:t>politika (obdobně </a:t>
            </a:r>
            <a:r>
              <a:rPr lang="cs-CZ" dirty="0"/>
              <a:t>„CAP</a:t>
            </a:r>
            <a:r>
              <a:rPr lang="cs-CZ" dirty="0" smtClean="0"/>
              <a:t>“)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finanční intervence </a:t>
            </a:r>
            <a:r>
              <a:rPr lang="cs-CZ" dirty="0" smtClean="0"/>
              <a:t>(de facto investiční politika)</a:t>
            </a:r>
          </a:p>
          <a:p>
            <a:pPr marL="324000" lvl="1" indent="0" algn="just">
              <a:buNone/>
            </a:pPr>
            <a:endParaRPr lang="cs-CZ" dirty="0" smtClean="0"/>
          </a:p>
          <a:p>
            <a:pPr lvl="1" algn="just"/>
            <a:r>
              <a:rPr lang="cs-CZ" b="1" dirty="0" smtClean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</a:t>
            </a:r>
            <a:r>
              <a:rPr lang="cs-CZ" dirty="0" smtClean="0"/>
              <a:t>fondy (</a:t>
            </a:r>
            <a:r>
              <a:rPr lang="fr-FR" dirty="0" smtClean="0"/>
              <a:t>EFRR</a:t>
            </a:r>
            <a:r>
              <a:rPr lang="fr-FR" dirty="0"/>
              <a:t>, ESF a Fond </a:t>
            </a:r>
            <a:r>
              <a:rPr lang="fr-FR" dirty="0" err="1" smtClean="0"/>
              <a:t>soudržnosti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r>
              <a:rPr lang="cs-CZ" dirty="0" smtClean="0"/>
              <a:t>granty (nenávratné), </a:t>
            </a:r>
            <a:r>
              <a:rPr lang="cs-CZ" dirty="0"/>
              <a:t>finanční </a:t>
            </a:r>
            <a:r>
              <a:rPr lang="cs-CZ" dirty="0" smtClean="0"/>
              <a:t>nástroje (návratné)</a:t>
            </a:r>
            <a:endParaRPr lang="cs-CZ" dirty="0"/>
          </a:p>
          <a:p>
            <a:pPr algn="just">
              <a:lnSpc>
                <a:spcPct val="100000"/>
              </a:lnSpc>
            </a:pPr>
            <a:endParaRPr lang="cs-CZ" sz="2000" b="1" dirty="0" smtClean="0"/>
          </a:p>
          <a:p>
            <a:pPr lvl="1" algn="just"/>
            <a:r>
              <a:rPr lang="cs-CZ" b="1" dirty="0" smtClean="0"/>
              <a:t>rozpočet </a:t>
            </a:r>
          </a:p>
          <a:p>
            <a:pPr lvl="1" algn="just"/>
            <a:r>
              <a:rPr lang="cs-CZ" dirty="0" smtClean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€1,082.5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</a:t>
            </a:r>
            <a:r>
              <a:rPr lang="cs-CZ" b="1" dirty="0" smtClean="0">
                <a:solidFill>
                  <a:srgbClr val="0000DC"/>
                </a:solidFill>
              </a:rPr>
              <a:t>.</a:t>
            </a:r>
          </a:p>
          <a:p>
            <a:pPr lvl="1" algn="just"/>
            <a:r>
              <a:rPr lang="cs-CZ" dirty="0" smtClean="0"/>
              <a:t>(</a:t>
            </a:r>
            <a:r>
              <a:rPr lang="cs-CZ" dirty="0"/>
              <a:t>zbytek „CAP</a:t>
            </a:r>
            <a:r>
              <a:rPr lang="cs-CZ" dirty="0" smtClean="0"/>
              <a:t>“ a „provoz“ institucí EU)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497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Rozdělení rolí</a:t>
            </a:r>
            <a:endParaRPr lang="cs-CZ" dirty="0"/>
          </a:p>
          <a:p>
            <a:pPr lvl="1" algn="just"/>
            <a:r>
              <a:rPr lang="cs-CZ" b="1" dirty="0" smtClean="0"/>
              <a:t>utvářejí </a:t>
            </a:r>
            <a:r>
              <a:rPr lang="cs-CZ" dirty="0" smtClean="0"/>
              <a:t>– </a:t>
            </a:r>
            <a:r>
              <a:rPr lang="cs-CZ" dirty="0" smtClean="0">
                <a:solidFill>
                  <a:srgbClr val="0000DC"/>
                </a:solidFill>
              </a:rPr>
              <a:t>členské </a:t>
            </a:r>
            <a:r>
              <a:rPr lang="cs-CZ" dirty="0">
                <a:solidFill>
                  <a:srgbClr val="0000DC"/>
                </a:solidFill>
              </a:rPr>
              <a:t>státy </a:t>
            </a:r>
            <a:r>
              <a:rPr lang="cs-CZ" dirty="0" smtClean="0"/>
              <a:t>(</a:t>
            </a:r>
            <a:r>
              <a:rPr lang="cs-CZ" dirty="0"/>
              <a:t>Rada, Parlament</a:t>
            </a:r>
            <a:r>
              <a:rPr lang="cs-CZ" dirty="0" smtClean="0"/>
              <a:t>)</a:t>
            </a:r>
          </a:p>
          <a:p>
            <a:pPr lvl="1" algn="just"/>
            <a:r>
              <a:rPr lang="cs-CZ" dirty="0" smtClean="0"/>
              <a:t>unijní právní rámec kohezní politiky + vnitrostátní realizace</a:t>
            </a:r>
            <a:endParaRPr lang="cs-CZ" dirty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realizují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00DC"/>
                </a:solidFill>
              </a:rPr>
              <a:t>Komise </a:t>
            </a:r>
            <a:r>
              <a:rPr lang="cs-CZ" dirty="0">
                <a:solidFill>
                  <a:srgbClr val="0000DC"/>
                </a:solidFill>
              </a:rPr>
              <a:t>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</a:t>
            </a:r>
            <a:r>
              <a:rPr lang="cs-CZ" dirty="0" smtClean="0">
                <a:solidFill>
                  <a:srgbClr val="0000DC"/>
                </a:solidFill>
              </a:rPr>
              <a:t>státy</a:t>
            </a:r>
            <a:endParaRPr lang="cs-CZ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Komise zejména „schvaluje“ operační programy</a:t>
            </a:r>
          </a:p>
          <a:p>
            <a:pPr lvl="1" algn="just"/>
            <a:r>
              <a:rPr lang="cs-CZ" dirty="0" smtClean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další </a:t>
            </a:r>
            <a:r>
              <a:rPr lang="cs-CZ" dirty="0"/>
              <a:t>aktéři (výbor regionů, místní aktéři</a:t>
            </a:r>
            <a:r>
              <a:rPr lang="cs-CZ" dirty="0" smtClean="0"/>
              <a:t>…)</a:t>
            </a:r>
          </a:p>
          <a:p>
            <a:pPr lvl="1" algn="just"/>
            <a:r>
              <a:rPr lang="cs-CZ" dirty="0" smtClean="0"/>
              <a:t>uplatnění tzv. </a:t>
            </a:r>
            <a:r>
              <a:rPr lang="cs-CZ" i="1" dirty="0" smtClean="0">
                <a:solidFill>
                  <a:srgbClr val="0000DC"/>
                </a:solidFill>
              </a:rPr>
              <a:t>principu partnerství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endParaRPr lang="cs-CZ" dirty="0" smtClean="0"/>
          </a:p>
          <a:p>
            <a:pPr lvl="1" algn="just"/>
            <a:r>
              <a:rPr lang="cs-CZ" dirty="0" smtClean="0"/>
              <a:t>obecně </a:t>
            </a:r>
            <a:r>
              <a:rPr lang="cs-CZ" dirty="0"/>
              <a:t>lze říci, že kohezní politika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0000DC"/>
                </a:solidFill>
              </a:rPr>
              <a:t>výsledek </a:t>
            </a:r>
            <a:r>
              <a:rPr lang="cs-CZ" dirty="0">
                <a:solidFill>
                  <a:srgbClr val="0000DC"/>
                </a:solidFill>
              </a:rPr>
              <a:t>politických </a:t>
            </a:r>
            <a:r>
              <a:rPr lang="cs-CZ" dirty="0" smtClean="0">
                <a:solidFill>
                  <a:srgbClr val="0000DC"/>
                </a:solidFill>
              </a:rPr>
              <a:t>kompromisů…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b="1" dirty="0" smtClean="0">
                <a:solidFill>
                  <a:srgbClr val="0000DC"/>
                </a:solidFill>
              </a:rPr>
              <a:t>napětí: </a:t>
            </a:r>
            <a:r>
              <a:rPr lang="cs-CZ" b="1" dirty="0">
                <a:solidFill>
                  <a:srgbClr val="0000DC"/>
                </a:solidFill>
              </a:rPr>
              <a:t>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1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Vztah k regionální politice EU</a:t>
            </a:r>
          </a:p>
          <a:p>
            <a:pPr lvl="1" algn="just"/>
            <a:r>
              <a:rPr lang="cs-CZ" b="1" i="1" dirty="0" smtClean="0">
                <a:solidFill>
                  <a:srgbClr val="0000DC"/>
                </a:solidFill>
              </a:rPr>
              <a:t>regionální politika </a:t>
            </a:r>
            <a:r>
              <a:rPr lang="cs-CZ" dirty="0" smtClean="0"/>
              <a:t>= </a:t>
            </a:r>
            <a:r>
              <a:rPr lang="cs-CZ" dirty="0"/>
              <a:t>institucionální reakce na nerovnoměrný vývoj na regionální úrovni (ať již hospodářský, společenský či jiný</a:t>
            </a:r>
            <a:r>
              <a:rPr lang="cs-CZ" dirty="0" smtClean="0"/>
              <a:t>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 smtClean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 smtClean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 smtClean="0"/>
              <a:t>z tohoto důvodu také označení </a:t>
            </a:r>
            <a:r>
              <a:rPr lang="cs-CZ" i="1" dirty="0" smtClean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</a:t>
            </a:r>
            <a:r>
              <a:rPr lang="cs-CZ" dirty="0" smtClean="0"/>
              <a:t>„strukturální změny“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63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Stěžejní </a:t>
            </a:r>
            <a:r>
              <a:rPr lang="cs-CZ" dirty="0"/>
              <a:t>otázka = regionální </a:t>
            </a:r>
            <a:r>
              <a:rPr lang="cs-CZ" dirty="0" smtClean="0"/>
              <a:t>rozdíly uvnitř EU</a:t>
            </a:r>
            <a:endParaRPr lang="cs-CZ" dirty="0"/>
          </a:p>
          <a:p>
            <a:pPr lvl="1" algn="just"/>
            <a:r>
              <a:rPr lang="cs-CZ" dirty="0"/>
              <a:t>původně </a:t>
            </a:r>
            <a:r>
              <a:rPr lang="cs-CZ" dirty="0" smtClean="0"/>
              <a:t>neřešeny, protože: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1/ nevýznamné</a:t>
            </a:r>
            <a:r>
              <a:rPr lang="cs-CZ" dirty="0" smtClean="0"/>
              <a:t> (až na </a:t>
            </a:r>
            <a:r>
              <a:rPr lang="cs-CZ" i="1" dirty="0" err="1" smtClean="0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2/ očekávání </a:t>
            </a:r>
            <a:r>
              <a:rPr lang="cs-CZ" i="1" dirty="0">
                <a:solidFill>
                  <a:srgbClr val="0000DC"/>
                </a:solidFill>
              </a:rPr>
              <a:t>efektů </a:t>
            </a:r>
            <a:r>
              <a:rPr lang="cs-CZ" i="1" dirty="0" smtClean="0">
                <a:solidFill>
                  <a:srgbClr val="0000DC"/>
                </a:solidFill>
              </a:rPr>
              <a:t>liberalizace </a:t>
            </a:r>
            <a:r>
              <a:rPr lang="cs-CZ" dirty="0" smtClean="0"/>
              <a:t>(neoliberální přístup)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3/ dříve </a:t>
            </a:r>
            <a:r>
              <a:rPr lang="cs-CZ" i="1" dirty="0">
                <a:solidFill>
                  <a:srgbClr val="0000DC"/>
                </a:solidFill>
              </a:rPr>
              <a:t>jiné </a:t>
            </a:r>
            <a:r>
              <a:rPr lang="cs-CZ" i="1" dirty="0" smtClean="0">
                <a:solidFill>
                  <a:srgbClr val="0000DC"/>
                </a:solidFill>
              </a:rPr>
              <a:t>priority</a:t>
            </a:r>
          </a:p>
          <a:p>
            <a:pPr lvl="1" algn="just"/>
            <a:endParaRPr lang="cs-CZ" dirty="0" smtClean="0"/>
          </a:p>
          <a:p>
            <a:pPr algn="just"/>
            <a:r>
              <a:rPr lang="cs-CZ" dirty="0" smtClean="0"/>
              <a:t>Později růst významu</a:t>
            </a:r>
            <a:endParaRPr lang="cs-CZ" dirty="0"/>
          </a:p>
          <a:p>
            <a:pPr lvl="1" algn="just"/>
            <a:r>
              <a:rPr lang="cs-CZ" i="1" dirty="0" smtClean="0">
                <a:solidFill>
                  <a:srgbClr val="0000DC"/>
                </a:solidFill>
              </a:rPr>
              <a:t>prohlubování ekonomické integrace </a:t>
            </a:r>
            <a:r>
              <a:rPr lang="cs-CZ" dirty="0" smtClean="0"/>
              <a:t>(celní unie -&gt; společný trh -&gt; měnová unie)</a:t>
            </a:r>
            <a:endParaRPr lang="cs-CZ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</a:t>
            </a:r>
            <a:r>
              <a:rPr lang="cs-CZ" i="1" dirty="0" smtClean="0">
                <a:solidFill>
                  <a:srgbClr val="0000DC"/>
                </a:solidFill>
              </a:rPr>
              <a:t>EU</a:t>
            </a:r>
            <a:r>
              <a:rPr lang="cs-CZ" dirty="0" smtClean="0"/>
              <a:t> (1973, 1981, 1986, 1995, 2004, 2007, 2013)</a:t>
            </a:r>
          </a:p>
          <a:p>
            <a:pPr lvl="1" algn="just"/>
            <a:r>
              <a:rPr lang="cs-CZ" dirty="0" smtClean="0"/>
              <a:t>případně také rostoucí </a:t>
            </a:r>
            <a:r>
              <a:rPr lang="cs-CZ" i="1" dirty="0" smtClean="0">
                <a:solidFill>
                  <a:srgbClr val="0000DC"/>
                </a:solidFill>
              </a:rPr>
              <a:t>skepse k samovolnému vyrovnání disparit         </a:t>
            </a:r>
            <a:r>
              <a:rPr lang="cs-CZ" dirty="0" smtClean="0"/>
              <a:t>(nové přístupy, např. zkoumání aglomeračních sil)</a:t>
            </a:r>
          </a:p>
        </p:txBody>
      </p:sp>
    </p:spTree>
    <p:extLst>
      <p:ext uri="{BB962C8B-B14F-4D97-AF65-F5344CB8AC3E}">
        <p14:creationId xmlns:p14="http://schemas.microsoft.com/office/powerpoint/2010/main" val="50655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MV927K Veřejný majetek - </a:t>
            </a:r>
            <a:r>
              <a:rPr lang="cs-CZ" dirty="0"/>
              <a:t>Regionální a kohezní politika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vývoj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 smtClean="0"/>
              <a:t>Reakce na rostoucí disparity</a:t>
            </a:r>
            <a:endParaRPr lang="cs-CZ" dirty="0"/>
          </a:p>
          <a:p>
            <a:pPr lvl="1" algn="just"/>
            <a:r>
              <a:rPr lang="cs-CZ" dirty="0" smtClean="0"/>
              <a:t>od </a:t>
            </a:r>
            <a:r>
              <a:rPr lang="cs-CZ" dirty="0"/>
              <a:t>60. </a:t>
            </a:r>
            <a:r>
              <a:rPr lang="cs-CZ" dirty="0" smtClean="0"/>
              <a:t>let zájem </a:t>
            </a:r>
            <a:r>
              <a:rPr lang="cs-CZ" dirty="0"/>
              <a:t>Komise </a:t>
            </a:r>
            <a:endParaRPr lang="cs-CZ" dirty="0" smtClean="0"/>
          </a:p>
          <a:p>
            <a:pPr lvl="1" algn="just"/>
            <a:endParaRPr lang="cs-CZ" dirty="0" smtClean="0"/>
          </a:p>
          <a:p>
            <a:pPr lvl="1" algn="just"/>
            <a:r>
              <a:rPr lang="cs-CZ" b="1" dirty="0" smtClean="0"/>
              <a:t>1975 – počátek </a:t>
            </a:r>
            <a:r>
              <a:rPr lang="cs-CZ" b="1" dirty="0"/>
              <a:t>regionální </a:t>
            </a:r>
            <a:r>
              <a:rPr lang="cs-CZ" b="1" dirty="0" smtClean="0"/>
              <a:t>politiky EU</a:t>
            </a:r>
          </a:p>
          <a:p>
            <a:pPr lvl="1" algn="just"/>
            <a:r>
              <a:rPr lang="cs-CZ" dirty="0" smtClean="0"/>
              <a:t>vytvoření </a:t>
            </a:r>
            <a:r>
              <a:rPr lang="cs-CZ" dirty="0" smtClean="0">
                <a:solidFill>
                  <a:srgbClr val="0000DC"/>
                </a:solidFill>
              </a:rPr>
              <a:t>Evropského fondu </a:t>
            </a:r>
            <a:r>
              <a:rPr lang="cs-CZ" dirty="0">
                <a:solidFill>
                  <a:srgbClr val="0000DC"/>
                </a:solidFill>
              </a:rPr>
              <a:t>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 smtClean="0"/>
              <a:t>důraz </a:t>
            </a:r>
            <a:r>
              <a:rPr lang="cs-CZ" dirty="0"/>
              <a:t>na konvergenci a „přechodové regiony“</a:t>
            </a:r>
          </a:p>
          <a:p>
            <a:pPr lvl="1" algn="just"/>
            <a:endParaRPr lang="cs-CZ" dirty="0" smtClean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</a:t>
            </a:r>
            <a:r>
              <a:rPr lang="cs-CZ" dirty="0" smtClean="0">
                <a:solidFill>
                  <a:srgbClr val="0000DC"/>
                </a:solidFill>
              </a:rPr>
              <a:t>reformy </a:t>
            </a:r>
            <a:r>
              <a:rPr lang="cs-CZ" dirty="0" smtClean="0"/>
              <a:t>(navyšováním </a:t>
            </a:r>
            <a:r>
              <a:rPr lang="cs-CZ" dirty="0"/>
              <a:t>vlivu </a:t>
            </a:r>
            <a:r>
              <a:rPr lang="cs-CZ" dirty="0" smtClean="0"/>
              <a:t>Komise, navyšováním prostředků, formováním </a:t>
            </a:r>
            <a:r>
              <a:rPr lang="cs-CZ" dirty="0"/>
              <a:t>určitého „strategického rámce</a:t>
            </a:r>
            <a:r>
              <a:rPr lang="cs-CZ" dirty="0" smtClean="0"/>
              <a:t>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 smtClean="0"/>
              <a:t>1988 = </a:t>
            </a:r>
            <a:r>
              <a:rPr lang="cs-CZ" b="1" dirty="0"/>
              <a:t>zásadní reforma </a:t>
            </a:r>
            <a:r>
              <a:rPr lang="cs-CZ" b="1" dirty="0" smtClean="0">
                <a:solidFill>
                  <a:srgbClr val="0000DC"/>
                </a:solidFill>
              </a:rPr>
              <a:t>(vytvoření kohezní politiky)</a:t>
            </a:r>
            <a:endParaRPr lang="cs-CZ" b="1" dirty="0">
              <a:solidFill>
                <a:srgbClr val="0000DC"/>
              </a:solidFill>
            </a:endParaRPr>
          </a:p>
          <a:p>
            <a:pPr lvl="1" algn="just"/>
            <a:r>
              <a:rPr lang="cs-CZ" dirty="0" smtClean="0"/>
              <a:t>Smlouva </a:t>
            </a:r>
            <a:r>
              <a:rPr lang="cs-CZ" dirty="0"/>
              <a:t>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 smtClean="0"/>
              <a:t>(</a:t>
            </a:r>
            <a:r>
              <a:rPr lang="cs-CZ" dirty="0"/>
              <a:t>později </a:t>
            </a:r>
            <a:r>
              <a:rPr lang="cs-CZ" dirty="0" smtClean="0"/>
              <a:t>také </a:t>
            </a:r>
            <a:r>
              <a:rPr lang="cs-CZ" dirty="0"/>
              <a:t>třetí územní rozměr kohezní politiky</a:t>
            </a:r>
            <a:r>
              <a:rPr lang="cs-CZ" dirty="0" smtClean="0"/>
              <a:t>)</a:t>
            </a:r>
            <a:endParaRPr lang="cs-CZ" dirty="0"/>
          </a:p>
          <a:p>
            <a:pPr lvl="1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276124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608</TotalTime>
  <Words>2128</Words>
  <Application>Microsoft Office PowerPoint</Application>
  <PresentationFormat>Vlastní</PresentationFormat>
  <Paragraphs>321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Regionální a kohezní politika Evropské unie  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Efektivnost kohezní politiky</vt:lpstr>
      <vt:lpstr>Právní rámec kohezní politiky</vt:lpstr>
      <vt:lpstr>„Systémová rizika“</vt:lpstr>
      <vt:lpstr>„Systémová rizika“</vt:lpstr>
      <vt:lpstr>Období 2020-2027</vt:lpstr>
      <vt:lpstr>Literatura (vybraná)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Tomáš Svoboda</cp:lastModifiedBy>
  <cp:revision>43</cp:revision>
  <cp:lastPrinted>1601-01-01T00:00:00Z</cp:lastPrinted>
  <dcterms:created xsi:type="dcterms:W3CDTF">2019-02-27T15:02:38Z</dcterms:created>
  <dcterms:modified xsi:type="dcterms:W3CDTF">2019-12-12T12:51:18Z</dcterms:modified>
</cp:coreProperties>
</file>