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3" r:id="rId3"/>
    <p:sldId id="274" r:id="rId4"/>
    <p:sldId id="276" r:id="rId5"/>
    <p:sldId id="275" r:id="rId6"/>
    <p:sldId id="277" r:id="rId7"/>
    <p:sldId id="279" r:id="rId8"/>
    <p:sldId id="280" r:id="rId9"/>
    <p:sldId id="281" r:id="rId10"/>
    <p:sldId id="278" r:id="rId11"/>
    <p:sldId id="283" r:id="rId12"/>
    <p:sldId id="284" r:id="rId13"/>
    <p:sldId id="286" r:id="rId14"/>
    <p:sldId id="262" r:id="rId15"/>
    <p:sldId id="264" r:id="rId16"/>
    <p:sldId id="267" r:id="rId17"/>
    <p:sldId id="265" r:id="rId18"/>
    <p:sldId id="269" r:id="rId19"/>
    <p:sldId id="268" r:id="rId20"/>
    <p:sldId id="266" r:id="rId21"/>
    <p:sldId id="270" r:id="rId22"/>
    <p:sldId id="271" r:id="rId23"/>
    <p:sldId id="287" r:id="rId24"/>
    <p:sldId id="288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287D"/>
    <a:srgbClr val="96969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15" d="100"/>
          <a:sy n="115" d="100"/>
        </p:scale>
        <p:origin x="-1212" y="-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803149D-9802-4528-9803-8ADF5969FE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5430E18-D141-4E5E-A138-9B8BE9CBE3C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  <a:endParaRPr lang="cs-CZ" altLang="cs-CZ" noProof="0" dirty="0" smtClean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16C5F-DCDE-4D7E-BF5D-BB9339DA33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7CCF1-F843-4D15-BD33-83DFC4E1E45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20611-8DBC-464F-A5C2-DE019D15E2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CBEA1-F928-4F99-B9E7-E557D0BFEC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477DD-9E29-4EA9-AF51-CDC3FABC56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32BE0-A10A-4216-B7DD-9819956F704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63998-5C03-4E5E-B924-A633D22158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EB975-D7D8-439B-A400-438088A656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25059-86FD-40AF-8A80-D07D1B4E26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4EDF5-C2CA-45B0-B750-0CE2A5ACAF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0A56C-0CA6-4564-9607-35D690CAFB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1125538"/>
            <a:ext cx="8086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017713"/>
            <a:ext cx="8081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" y="6248400"/>
            <a:ext cx="63055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5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fld id="{FE8DE197-888B-491B-B9C0-DF35D951DE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4338" y="6248400"/>
            <a:ext cx="6313487" cy="457200"/>
          </a:xfrm>
        </p:spPr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/>
              <a:t>Využívání strukturálních fondů</a:t>
            </a:r>
          </a:p>
        </p:txBody>
      </p:sp>
      <p:sp>
        <p:nvSpPr>
          <p:cNvPr id="3075" name="Rectangle 1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833563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8094C2A-AEAE-4D77-A085-36DDEC5ACE01}" type="slidenum">
              <a:rPr lang="cs-CZ" altLang="cs-CZ" smtClean="0"/>
              <a:pPr/>
              <a:t>1</a:t>
            </a:fld>
            <a:endParaRPr lang="cs-CZ" altLang="cs-CZ" smtClean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2565400"/>
            <a:ext cx="7518400" cy="26638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dirty="0" smtClean="0">
                <a:solidFill>
                  <a:srgbClr val="7030A0"/>
                </a:solidFill>
              </a:rPr>
              <a:t>Poskytování </a:t>
            </a:r>
            <a:r>
              <a:rPr lang="cs-CZ" altLang="cs-CZ" dirty="0" smtClean="0">
                <a:solidFill>
                  <a:srgbClr val="7030A0"/>
                </a:solidFill>
              </a:rPr>
              <a:t>dotací, </a:t>
            </a:r>
            <a:r>
              <a:rPr lang="cs-CZ" altLang="cs-CZ" dirty="0" smtClean="0">
                <a:solidFill>
                  <a:srgbClr val="7030A0"/>
                </a:solidFill>
              </a:rPr>
              <a:t/>
            </a:r>
            <a:br>
              <a:rPr lang="cs-CZ" altLang="cs-CZ" dirty="0" smtClean="0">
                <a:solidFill>
                  <a:srgbClr val="7030A0"/>
                </a:solidFill>
              </a:rPr>
            </a:br>
            <a:r>
              <a:rPr lang="cs-CZ" altLang="cs-CZ" dirty="0" smtClean="0">
                <a:solidFill>
                  <a:srgbClr val="7030A0"/>
                </a:solidFill>
              </a:rPr>
              <a:t>Kohezní </a:t>
            </a:r>
            <a:r>
              <a:rPr lang="cs-CZ" altLang="cs-CZ" dirty="0" smtClean="0">
                <a:solidFill>
                  <a:srgbClr val="7030A0"/>
                </a:solidFill>
              </a:rPr>
              <a:t>politika EU</a:t>
            </a:r>
            <a:br>
              <a:rPr lang="cs-CZ" altLang="cs-CZ" dirty="0" smtClean="0">
                <a:solidFill>
                  <a:srgbClr val="7030A0"/>
                </a:solidFill>
              </a:rPr>
            </a:br>
            <a:r>
              <a:rPr lang="cs-CZ" altLang="cs-CZ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MV927K Veřejný majetek</a:t>
            </a: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000" dirty="0" smtClean="0">
                <a:solidFill>
                  <a:schemeClr val="tx1"/>
                </a:solidFill>
              </a:rPr>
              <a:t>Mgr</a:t>
            </a:r>
            <a:r>
              <a:rPr lang="cs-CZ" altLang="cs-CZ" sz="2000" dirty="0" smtClean="0">
                <a:solidFill>
                  <a:schemeClr val="tx1"/>
                </a:solidFill>
              </a:rPr>
              <a:t>. Tomáš </a:t>
            </a:r>
            <a:r>
              <a:rPr lang="cs-CZ" altLang="cs-CZ" sz="2000" dirty="0" smtClean="0">
                <a:solidFill>
                  <a:schemeClr val="tx1"/>
                </a:solidFill>
              </a:rPr>
              <a:t>Svoboda</a:t>
            </a:r>
            <a:r>
              <a:rPr lang="cs-CZ" altLang="cs-CZ" sz="2400" b="0" dirty="0" smtClean="0">
                <a:solidFill>
                  <a:schemeClr val="tx1"/>
                </a:solidFill>
              </a:rPr>
              <a:t/>
            </a:r>
            <a:br>
              <a:rPr lang="cs-CZ" altLang="cs-CZ" sz="2400" b="0" dirty="0" smtClean="0">
                <a:solidFill>
                  <a:schemeClr val="tx1"/>
                </a:solidFill>
              </a:rPr>
            </a:br>
            <a:endParaRPr lang="cs-CZ" altLang="cs-CZ" sz="24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Dotace - právní úprava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i="1" dirty="0" smtClean="0">
                <a:solidFill>
                  <a:srgbClr val="C00000"/>
                </a:solidFill>
              </a:rPr>
              <a:t>rozpočtová pravidla </a:t>
            </a:r>
            <a:r>
              <a:rPr lang="cs-CZ" sz="1800" dirty="0" smtClean="0"/>
              <a:t>(zákon č. 218/2000 Sb.) </a:t>
            </a:r>
          </a:p>
          <a:p>
            <a:r>
              <a:rPr lang="cs-CZ" sz="1800" b="1" i="1" dirty="0" smtClean="0">
                <a:solidFill>
                  <a:srgbClr val="C00000"/>
                </a:solidFill>
              </a:rPr>
              <a:t>zákon o rozpočtových pravidlech územních rozpočtů                             </a:t>
            </a:r>
            <a:r>
              <a:rPr lang="cs-CZ" sz="1800" dirty="0" smtClean="0"/>
              <a:t>(zákon č. 250/2000 Sb.)</a:t>
            </a:r>
          </a:p>
          <a:p>
            <a:r>
              <a:rPr lang="cs-CZ" sz="1800" b="1" dirty="0" smtClean="0">
                <a:solidFill>
                  <a:srgbClr val="00287D"/>
                </a:solidFill>
                <a:latin typeface="Tahoma" pitchFamily="34" charset="0"/>
              </a:rPr>
              <a:t>některé zvláštní zákony </a:t>
            </a:r>
            <a:r>
              <a:rPr lang="cs-CZ" sz="1800" dirty="0" smtClean="0">
                <a:latin typeface="Tahoma" pitchFamily="34" charset="0"/>
              </a:rPr>
              <a:t>(</a:t>
            </a:r>
            <a:r>
              <a:rPr lang="cs-CZ" sz="1800" dirty="0" smtClean="0"/>
              <a:t>např. zákon č. 130/2002 Sb., o podpoře výzkumu a vývoje)</a:t>
            </a:r>
          </a:p>
          <a:p>
            <a:r>
              <a:rPr lang="cs-CZ" sz="1800" b="1" dirty="0" smtClean="0">
                <a:solidFill>
                  <a:srgbClr val="00287D"/>
                </a:solidFill>
              </a:rPr>
              <a:t>zákony upravujících státní fondy </a:t>
            </a:r>
            <a:r>
              <a:rPr lang="cs-CZ" sz="1800" dirty="0" smtClean="0"/>
              <a:t>(zákon o Státním fondu životního prostředí)</a:t>
            </a:r>
          </a:p>
          <a:p>
            <a:r>
              <a:rPr lang="cs-CZ" sz="1800" b="1" dirty="0" smtClean="0">
                <a:solidFill>
                  <a:srgbClr val="00287D"/>
                </a:solidFill>
              </a:rPr>
              <a:t>zákon o státním rozpočtu České republiky </a:t>
            </a:r>
            <a:r>
              <a:rPr lang="cs-CZ" sz="1800" dirty="0" smtClean="0"/>
              <a:t>(na příslušný kalendářní rok)</a:t>
            </a:r>
          </a:p>
          <a:p>
            <a:r>
              <a:rPr lang="cs-CZ" sz="1800" b="1" dirty="0" smtClean="0">
                <a:solidFill>
                  <a:srgbClr val="00287D"/>
                </a:solidFill>
              </a:rPr>
              <a:t>prováděcí předpisy </a:t>
            </a:r>
            <a:r>
              <a:rPr lang="cs-CZ" sz="1800" dirty="0" smtClean="0"/>
              <a:t>(např. vyhláška Ministerstva financí č. 52/2008 Sb., kterou se stanoví zásady a termíny finančního vypořádání vztahů se státním rozpočtem, státními finančními aktivy nebo Národním fondem; či vyhláška č. 560/2006 Sb., o účasti státního rozpočtu na financování programů reprodukce majetku)</a:t>
            </a:r>
          </a:p>
          <a:p>
            <a:r>
              <a:rPr lang="cs-CZ" sz="1800" b="1" dirty="0" smtClean="0">
                <a:solidFill>
                  <a:srgbClr val="00287D"/>
                </a:solidFill>
                <a:latin typeface="Tahoma" pitchFamily="34" charset="0"/>
              </a:rPr>
              <a:t>+ metodické pomůcky </a:t>
            </a:r>
            <a:r>
              <a:rPr lang="cs-CZ" sz="1800" dirty="0" smtClean="0">
                <a:latin typeface="Tahoma" pitchFamily="34" charset="0"/>
              </a:rPr>
              <a:t>(interní závaznost)</a:t>
            </a:r>
          </a:p>
          <a:p>
            <a:pPr lvl="1"/>
            <a:endParaRPr lang="cs-CZ" sz="1800" b="1" dirty="0" smtClean="0">
              <a:solidFill>
                <a:srgbClr val="00287D"/>
              </a:solidFill>
              <a:latin typeface="Tahom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Využívání strukturálních fondů</a:t>
            </a:r>
            <a:endParaRPr lang="cs-CZ" altLang="cs-CZ" dirty="0"/>
          </a:p>
        </p:txBody>
      </p:sp>
      <p:sp>
        <p:nvSpPr>
          <p:cNvPr id="1229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5D27C7D-A874-4DAF-ADAC-D30268F570CF}" type="slidenum">
              <a:rPr lang="cs-CZ" altLang="cs-CZ" smtClean="0"/>
              <a:pPr/>
              <a:t>10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Dotace - právní úprava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>
                <a:solidFill>
                  <a:srgbClr val="7030A0"/>
                </a:solidFill>
                <a:latin typeface="Tahoma" pitchFamily="34" charset="0"/>
              </a:rPr>
              <a:t>základní problém </a:t>
            </a:r>
            <a:r>
              <a:rPr lang="cs-CZ" sz="1800" b="1" dirty="0" smtClean="0">
                <a:latin typeface="Tahoma" pitchFamily="34" charset="0"/>
              </a:rPr>
              <a:t>= </a:t>
            </a:r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určitá </a:t>
            </a:r>
            <a:r>
              <a:rPr lang="cs-CZ" sz="1800" b="1" dirty="0" smtClean="0">
                <a:solidFill>
                  <a:srgbClr val="C00000"/>
                </a:solidFill>
                <a:latin typeface="Tahoma" pitchFamily="34" charset="0"/>
              </a:rPr>
              <a:t>„dvojkolejnost</a:t>
            </a:r>
            <a:r>
              <a:rPr lang="cs-CZ" sz="1800" b="1" dirty="0" smtClean="0">
                <a:solidFill>
                  <a:srgbClr val="C00000"/>
                </a:solidFill>
                <a:latin typeface="Tahoma" pitchFamily="34" charset="0"/>
              </a:rPr>
              <a:t>“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rozpočtová pravidla </a:t>
            </a:r>
            <a:r>
              <a:rPr lang="cs-CZ" sz="1800" dirty="0" smtClean="0"/>
              <a:t>(poskytovatel stát)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zákon o rozpočtových pravidlech územních rozpočtů     </a:t>
            </a:r>
            <a:r>
              <a:rPr lang="cs-CZ" sz="1800" i="1" dirty="0" smtClean="0">
                <a:solidFill>
                  <a:srgbClr val="00287D"/>
                </a:solidFill>
              </a:rPr>
              <a:t>      </a:t>
            </a:r>
            <a:r>
              <a:rPr lang="cs-CZ" sz="1800" dirty="0" smtClean="0"/>
              <a:t>(</a:t>
            </a:r>
            <a:r>
              <a:rPr lang="cs-CZ" sz="1800" dirty="0" smtClean="0"/>
              <a:t>poskytovatel = ÚCS, svazek obcí, regionální rada regionu soudržnosti</a:t>
            </a:r>
            <a:r>
              <a:rPr lang="cs-CZ" sz="1800" dirty="0" smtClean="0"/>
              <a:t>)</a:t>
            </a:r>
            <a:endParaRPr lang="cs-CZ" sz="1800" i="1" dirty="0" smtClean="0">
              <a:latin typeface="Tahoma" pitchFamily="34" charset="0"/>
            </a:endParaRPr>
          </a:p>
          <a:p>
            <a:r>
              <a:rPr lang="cs-CZ" sz="1800" dirty="0" smtClean="0">
                <a:latin typeface="Tahoma" pitchFamily="34" charset="0"/>
              </a:rPr>
              <a:t>ovšem </a:t>
            </a:r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nejde </a:t>
            </a:r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o vztah obecné a zvláštní úpravy!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namísto toho </a:t>
            </a:r>
            <a:r>
              <a:rPr lang="cs-CZ" sz="1800" b="1" dirty="0" smtClean="0">
                <a:solidFill>
                  <a:srgbClr val="C00000"/>
                </a:solidFill>
                <a:latin typeface="Tahoma" pitchFamily="34" charset="0"/>
              </a:rPr>
              <a:t>paralelní </a:t>
            </a:r>
            <a:r>
              <a:rPr lang="cs-CZ" sz="1800" b="1" dirty="0" smtClean="0">
                <a:solidFill>
                  <a:srgbClr val="C00000"/>
                </a:solidFill>
                <a:latin typeface="Tahoma" pitchFamily="34" charset="0"/>
              </a:rPr>
              <a:t>úpravy</a:t>
            </a:r>
            <a:endParaRPr lang="cs-CZ" sz="1800" b="1" dirty="0" smtClean="0">
              <a:latin typeface="Tahoma" pitchFamily="34" charset="0"/>
            </a:endParaRPr>
          </a:p>
          <a:p>
            <a:r>
              <a:rPr lang="cs-CZ" sz="1800" dirty="0" smtClean="0">
                <a:latin typeface="Tahoma" pitchFamily="34" charset="0"/>
              </a:rPr>
              <a:t>původně </a:t>
            </a:r>
            <a:r>
              <a:rPr lang="cs-CZ" sz="1800" dirty="0" smtClean="0">
                <a:latin typeface="Tahoma" pitchFamily="34" charset="0"/>
              </a:rPr>
              <a:t>úprava pouze „velká“ RP (do </a:t>
            </a:r>
            <a:r>
              <a:rPr lang="cs-CZ" sz="1800" dirty="0" smtClean="0">
                <a:latin typeface="Tahoma" pitchFamily="34" charset="0"/>
              </a:rPr>
              <a:t>20. 2. 2015</a:t>
            </a:r>
            <a:r>
              <a:rPr lang="cs-CZ" sz="1800" dirty="0" smtClean="0">
                <a:latin typeface="Tahoma" pitchFamily="34" charset="0"/>
              </a:rPr>
              <a:t>)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dotace podle „malých“ RP bez úpravy</a:t>
            </a:r>
            <a:endParaRPr lang="cs-CZ" sz="1800" dirty="0" smtClean="0">
              <a:latin typeface="Tahoma" pitchFamily="34" charset="0"/>
            </a:endParaRPr>
          </a:p>
          <a:p>
            <a:r>
              <a:rPr lang="cs-CZ" sz="1800" dirty="0" smtClean="0">
                <a:latin typeface="Tahoma" pitchFamily="34" charset="0"/>
              </a:rPr>
              <a:t>později doplněno do </a:t>
            </a:r>
            <a:r>
              <a:rPr lang="cs-CZ" sz="1800" dirty="0" smtClean="0">
                <a:latin typeface="Tahoma" pitchFamily="34" charset="0"/>
              </a:rPr>
              <a:t>„malých“ RP, </a:t>
            </a:r>
            <a:r>
              <a:rPr lang="cs-CZ" sz="1800" dirty="0" smtClean="0">
                <a:latin typeface="Tahoma" pitchFamily="34" charset="0"/>
              </a:rPr>
              <a:t>a to na základě naplňování </a:t>
            </a:r>
            <a:r>
              <a:rPr lang="cs-CZ" sz="1800" dirty="0" smtClean="0">
                <a:latin typeface="Tahoma" pitchFamily="34" charset="0"/>
              </a:rPr>
              <a:t>dřívější </a:t>
            </a:r>
            <a:r>
              <a:rPr lang="cs-CZ" sz="1800" dirty="0" smtClean="0">
                <a:latin typeface="Tahoma" pitchFamily="34" charset="0"/>
              </a:rPr>
              <a:t>protikorupční strategie vlády z let 2011 a 2012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tedy v podstatě </a:t>
            </a:r>
            <a:r>
              <a:rPr lang="cs-CZ" sz="1800" i="1" dirty="0" smtClean="0">
                <a:solidFill>
                  <a:srgbClr val="C00000"/>
                </a:solidFill>
                <a:latin typeface="Tahoma" pitchFamily="34" charset="0"/>
              </a:rPr>
              <a:t>„ad hoc</a:t>
            </a:r>
            <a:r>
              <a:rPr lang="cs-CZ" sz="1800" i="1" dirty="0" smtClean="0">
                <a:solidFill>
                  <a:srgbClr val="C00000"/>
                </a:solidFill>
                <a:latin typeface="Tahoma" pitchFamily="34" charset="0"/>
              </a:rPr>
              <a:t>“</a:t>
            </a:r>
          </a:p>
          <a:p>
            <a:r>
              <a:rPr lang="cs-CZ" sz="1800" dirty="0" smtClean="0">
                <a:latin typeface="Tahoma" pitchFamily="34" charset="0"/>
              </a:rPr>
              <a:t>aktuálně do „velkých“ RP od 1. 1. 2018 doplněno                                 </a:t>
            </a:r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„řízení o poskytnutí dotace“ </a:t>
            </a:r>
            <a:r>
              <a:rPr lang="cs-CZ" sz="1800" dirty="0" smtClean="0">
                <a:latin typeface="Tahoma" pitchFamily="34" charset="0"/>
              </a:rPr>
              <a:t>(v „malých“ RP obdoba absentuje)</a:t>
            </a:r>
            <a:endParaRPr lang="cs-CZ" sz="1800" dirty="0" smtClean="0">
              <a:latin typeface="Tahoma" pitchFamily="34" charset="0"/>
            </a:endParaRPr>
          </a:p>
          <a:p>
            <a:endParaRPr lang="cs-CZ" sz="1800" dirty="0" smtClean="0">
              <a:latin typeface="Tahom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</a:t>
            </a:r>
            <a:r>
              <a:rPr lang="cs-CZ" altLang="cs-CZ" dirty="0" smtClean="0"/>
              <a:t>majetek </a:t>
            </a:r>
            <a:r>
              <a:rPr lang="cs-CZ" altLang="cs-CZ" dirty="0" smtClean="0"/>
              <a:t>/ Využívání strukturálních fondů</a:t>
            </a:r>
            <a:endParaRPr lang="cs-CZ" altLang="cs-CZ" dirty="0"/>
          </a:p>
        </p:txBody>
      </p:sp>
      <p:sp>
        <p:nvSpPr>
          <p:cNvPr id="1331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D07F2A9-819F-4FE3-A965-6ACEBBA04B71}" type="slidenum">
              <a:rPr lang="cs-CZ" altLang="cs-CZ" smtClean="0"/>
              <a:pPr/>
              <a:t>11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Dotace - právní úprava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>
                <a:solidFill>
                  <a:srgbClr val="7030A0"/>
                </a:solidFill>
                <a:latin typeface="Tahoma" pitchFamily="34" charset="0"/>
              </a:rPr>
              <a:t>některé deficity </a:t>
            </a:r>
            <a:r>
              <a:rPr lang="cs-CZ" sz="1800" b="1" dirty="0" smtClean="0">
                <a:solidFill>
                  <a:srgbClr val="7030A0"/>
                </a:solidFill>
                <a:latin typeface="Tahoma" pitchFamily="34" charset="0"/>
              </a:rPr>
              <a:t>této konstrukce</a:t>
            </a:r>
          </a:p>
          <a:p>
            <a:pPr lvl="1"/>
            <a:r>
              <a:rPr lang="cs-CZ" sz="1800" b="1" i="1" dirty="0" smtClean="0">
                <a:solidFill>
                  <a:srgbClr val="C00000"/>
                </a:solidFill>
                <a:latin typeface="Tahoma" pitchFamily="34" charset="0"/>
              </a:rPr>
              <a:t>řada aspektů vymezena zcela duplicitně </a:t>
            </a:r>
            <a:r>
              <a:rPr lang="cs-CZ" sz="1800" dirty="0" smtClean="0">
                <a:latin typeface="Tahoma" pitchFamily="34" charset="0"/>
              </a:rPr>
              <a:t>(dotace, poskytovatel, účel, obsah žádosti, porušení rozpočtové kázně a odvod…)</a:t>
            </a:r>
          </a:p>
          <a:p>
            <a:pPr lvl="1"/>
            <a:r>
              <a:rPr lang="cs-CZ" sz="1800" b="1" i="1" dirty="0" smtClean="0">
                <a:solidFill>
                  <a:srgbClr val="C00000"/>
                </a:solidFill>
                <a:latin typeface="Tahoma" pitchFamily="34" charset="0"/>
              </a:rPr>
              <a:t>avšak současně odlišně </a:t>
            </a:r>
            <a:r>
              <a:rPr lang="cs-CZ" sz="1800" dirty="0" smtClean="0">
                <a:latin typeface="Tahoma" pitchFamily="34" charset="0"/>
              </a:rPr>
              <a:t>(systematikou i obsahově - zejména právní jednání, kterým je dotace poskytnuta - jednou rozhodnutí, podruhé veřejnoprávní smlouva = zcela odlišné právní režimy!)</a:t>
            </a:r>
          </a:p>
          <a:p>
            <a:pPr lvl="1"/>
            <a:r>
              <a:rPr lang="cs-CZ" sz="1800" b="1" i="1" dirty="0" smtClean="0">
                <a:solidFill>
                  <a:srgbClr val="C00000"/>
                </a:solidFill>
                <a:latin typeface="Tahoma" pitchFamily="34" charset="0"/>
              </a:rPr>
              <a:t>a neúplně </a:t>
            </a:r>
            <a:r>
              <a:rPr lang="cs-CZ" sz="1800" dirty="0" smtClean="0">
                <a:latin typeface="Tahoma" pitchFamily="34" charset="0"/>
              </a:rPr>
              <a:t>(neupraveno zejm. poskytování dotací státními fondy)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především však </a:t>
            </a:r>
            <a:r>
              <a:rPr lang="cs-CZ" sz="1800" b="1" i="1" dirty="0" smtClean="0">
                <a:solidFill>
                  <a:srgbClr val="C00000"/>
                </a:solidFill>
                <a:latin typeface="Tahoma" pitchFamily="34" charset="0"/>
              </a:rPr>
              <a:t>absentují určité specifické „kvalitativní“ požadavky</a:t>
            </a:r>
            <a:r>
              <a:rPr lang="cs-CZ" sz="1800" b="1" dirty="0" smtClean="0">
                <a:latin typeface="Tahoma" pitchFamily="34" charset="0"/>
              </a:rPr>
              <a:t> </a:t>
            </a:r>
            <a:r>
              <a:rPr lang="cs-CZ" sz="1800" dirty="0" smtClean="0">
                <a:latin typeface="Tahoma" pitchFamily="34" charset="0"/>
              </a:rPr>
              <a:t>na proces a výsledky poskytování dotací, tj. principy 3E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v zásadě </a:t>
            </a:r>
            <a:r>
              <a:rPr lang="cs-CZ" sz="1800" b="1" i="1" dirty="0" smtClean="0">
                <a:solidFill>
                  <a:srgbClr val="C00000"/>
                </a:solidFill>
                <a:latin typeface="Tahoma" pitchFamily="34" charset="0"/>
              </a:rPr>
              <a:t>pouze „proces redistribuce“</a:t>
            </a:r>
            <a:r>
              <a:rPr lang="cs-CZ" sz="1800" b="1" i="1" dirty="0" smtClean="0">
                <a:latin typeface="Tahoma" pitchFamily="34" charset="0"/>
              </a:rPr>
              <a:t> </a:t>
            </a:r>
            <a:r>
              <a:rPr lang="cs-CZ" sz="1800" dirty="0" smtClean="0">
                <a:latin typeface="Tahoma" pitchFamily="34" charset="0"/>
              </a:rPr>
              <a:t>(odpovídá povaze předpisů, ve kterých upraveno = finanční hospodaření)</a:t>
            </a:r>
          </a:p>
          <a:p>
            <a:pPr lvl="1"/>
            <a:r>
              <a:rPr lang="cs-CZ" sz="1800" b="1" i="1" dirty="0" smtClean="0">
                <a:solidFill>
                  <a:srgbClr val="C00000"/>
                </a:solidFill>
                <a:latin typeface="Tahoma" pitchFamily="34" charset="0"/>
              </a:rPr>
              <a:t>srozumitelnost pro adresáty </a:t>
            </a:r>
            <a:r>
              <a:rPr lang="cs-CZ" sz="1800" dirty="0" smtClean="0">
                <a:latin typeface="Tahoma" pitchFamily="34" charset="0"/>
              </a:rPr>
              <a:t>(tj. příjemce) dotací?</a:t>
            </a:r>
          </a:p>
          <a:p>
            <a:pPr lvl="1"/>
            <a:r>
              <a:rPr lang="cs-CZ" sz="1800" i="1" dirty="0" smtClean="0">
                <a:solidFill>
                  <a:srgbClr val="C00000"/>
                </a:solidFill>
                <a:latin typeface="Tahoma" pitchFamily="34" charset="0"/>
              </a:rPr>
              <a:t>celkově </a:t>
            </a:r>
            <a:r>
              <a:rPr lang="cs-CZ" sz="1800" i="1" dirty="0" smtClean="0">
                <a:solidFill>
                  <a:srgbClr val="C00000"/>
                </a:solidFill>
                <a:latin typeface="Tahoma" pitchFamily="34" charset="0"/>
              </a:rPr>
              <a:t>spíše nekoncepční </a:t>
            </a:r>
            <a:r>
              <a:rPr lang="cs-CZ" sz="1800" i="1" dirty="0" smtClean="0">
                <a:solidFill>
                  <a:srgbClr val="C00000"/>
                </a:solidFill>
                <a:latin typeface="Tahoma" pitchFamily="34" charset="0"/>
              </a:rPr>
              <a:t>„ad hoc“ </a:t>
            </a:r>
            <a:r>
              <a:rPr lang="cs-CZ" sz="1800" i="1" dirty="0" smtClean="0">
                <a:solidFill>
                  <a:srgbClr val="C00000"/>
                </a:solidFill>
                <a:latin typeface="Tahoma" pitchFamily="34" charset="0"/>
              </a:rPr>
              <a:t>přístup…</a:t>
            </a:r>
            <a:endParaRPr lang="cs-CZ" sz="1800" i="1" dirty="0" smtClean="0">
              <a:solidFill>
                <a:srgbClr val="C00000"/>
              </a:solidFill>
              <a:latin typeface="Tahom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Využívání strukturálních fondů</a:t>
            </a:r>
            <a:endParaRPr lang="cs-CZ" altLang="cs-CZ" dirty="0"/>
          </a:p>
        </p:txBody>
      </p:sp>
      <p:sp>
        <p:nvSpPr>
          <p:cNvPr id="1434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36B1D28-804F-454A-A86D-AC7A35843207}" type="slidenum">
              <a:rPr lang="cs-CZ" altLang="cs-CZ" smtClean="0"/>
              <a:pPr/>
              <a:t>12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Dotace - právní úprava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>
                <a:latin typeface="Tahoma" pitchFamily="34" charset="0"/>
              </a:rPr>
              <a:t>potřeba komplexního </a:t>
            </a:r>
            <a:r>
              <a:rPr lang="cs-CZ" sz="1800" b="1" dirty="0" smtClean="0">
                <a:solidFill>
                  <a:srgbClr val="7030A0"/>
                </a:solidFill>
                <a:latin typeface="Tahoma" pitchFamily="34" charset="0"/>
              </a:rPr>
              <a:t>zákona o poskytování dotací</a:t>
            </a:r>
            <a:r>
              <a:rPr lang="cs-CZ" sz="1800" dirty="0" smtClean="0">
                <a:latin typeface="Tahoma" pitchFamily="34" charset="0"/>
              </a:rPr>
              <a:t>? 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analogicky k </a:t>
            </a:r>
            <a:r>
              <a:rPr lang="cs-CZ" sz="1800" dirty="0" smtClean="0">
                <a:latin typeface="Tahoma" pitchFamily="34" charset="0"/>
              </a:rPr>
              <a:t>„chybějícímu“ </a:t>
            </a:r>
            <a:r>
              <a:rPr lang="cs-CZ" sz="1800" dirty="0" smtClean="0">
                <a:latin typeface="Tahoma" pitchFamily="34" charset="0"/>
              </a:rPr>
              <a:t>zákonu o majetku ÚSC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s ohledem na „ad hoc“ dotace a státní dotační politiku patrně nikoli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ovšem v tomto režimu také</a:t>
            </a:r>
            <a:r>
              <a:rPr lang="cs-CZ" sz="1800" b="1" dirty="0" smtClean="0">
                <a:latin typeface="Tahoma" pitchFamily="34" charset="0"/>
              </a:rPr>
              <a:t> </a:t>
            </a:r>
            <a:r>
              <a:rPr lang="cs-CZ" sz="1800" b="1" i="1" dirty="0" smtClean="0">
                <a:solidFill>
                  <a:srgbClr val="C00000"/>
                </a:solidFill>
                <a:latin typeface="Tahoma" pitchFamily="34" charset="0"/>
              </a:rPr>
              <a:t>„evropské dotace</a:t>
            </a:r>
            <a:r>
              <a:rPr lang="cs-CZ" sz="1800" b="1" i="1" dirty="0" smtClean="0">
                <a:solidFill>
                  <a:srgbClr val="C00000"/>
                </a:solidFill>
                <a:latin typeface="Tahoma" pitchFamily="34" charset="0"/>
              </a:rPr>
              <a:t>“ </a:t>
            </a:r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o vysokém objemu finančních prostředků…</a:t>
            </a:r>
            <a:endParaRPr lang="cs-CZ" sz="1800" b="1" dirty="0" smtClean="0">
              <a:latin typeface="Tahoma" pitchFamily="34" charset="0"/>
            </a:endParaRPr>
          </a:p>
          <a:p>
            <a:endParaRPr lang="cs-CZ" sz="1800" b="1" dirty="0" smtClean="0">
              <a:latin typeface="Tahoma" pitchFamily="34" charset="0"/>
            </a:endParaRPr>
          </a:p>
          <a:p>
            <a:r>
              <a:rPr lang="cs-CZ" sz="1800" b="1" u="sng" dirty="0" smtClean="0">
                <a:solidFill>
                  <a:srgbClr val="7030A0"/>
                </a:solidFill>
                <a:latin typeface="Tahoma" pitchFamily="34" charset="0"/>
              </a:rPr>
              <a:t>evropské </a:t>
            </a:r>
            <a:r>
              <a:rPr lang="cs-CZ" sz="1800" b="1" u="sng" dirty="0" smtClean="0">
                <a:solidFill>
                  <a:srgbClr val="7030A0"/>
                </a:solidFill>
                <a:latin typeface="Tahoma" pitchFamily="34" charset="0"/>
              </a:rPr>
              <a:t>dotace =</a:t>
            </a:r>
            <a:endParaRPr lang="cs-CZ" sz="1800" b="1" u="sng" dirty="0" smtClean="0">
              <a:solidFill>
                <a:srgbClr val="7030A0"/>
              </a:solidFill>
              <a:latin typeface="Tahoma" pitchFamily="34" charset="0"/>
            </a:endParaRPr>
          </a:p>
          <a:p>
            <a:r>
              <a:rPr lang="cs-CZ" sz="1800" dirty="0" smtClean="0">
                <a:latin typeface="Tahoma" pitchFamily="34" charset="0"/>
              </a:rPr>
              <a:t>implementace tzv. </a:t>
            </a:r>
            <a:r>
              <a:rPr lang="cs-CZ" sz="1800" b="1" dirty="0" smtClean="0">
                <a:solidFill>
                  <a:srgbClr val="C00000"/>
                </a:solidFill>
                <a:latin typeface="Tahoma" pitchFamily="34" charset="0"/>
              </a:rPr>
              <a:t>kohezní politiky EU</a:t>
            </a:r>
          </a:p>
          <a:p>
            <a:r>
              <a:rPr lang="cs-CZ" sz="1800" dirty="0" smtClean="0">
                <a:latin typeface="Tahoma" pitchFamily="34" charset="0"/>
              </a:rPr>
              <a:t>ročně objem až 100 mld. </a:t>
            </a:r>
            <a:r>
              <a:rPr lang="cs-CZ" sz="1800" dirty="0" smtClean="0">
                <a:latin typeface="Tahoma" pitchFamily="34" charset="0"/>
              </a:rPr>
              <a:t>Kč…</a:t>
            </a:r>
            <a:endParaRPr lang="cs-CZ" sz="1800" dirty="0" smtClean="0">
              <a:latin typeface="Tahoma" pitchFamily="34" charset="0"/>
            </a:endParaRPr>
          </a:p>
          <a:p>
            <a:r>
              <a:rPr lang="cs-CZ" sz="1800" dirty="0" smtClean="0">
                <a:latin typeface="Tahoma" pitchFamily="34" charset="0"/>
              </a:rPr>
              <a:t>implementace má různé roviny, avšak právní reflexe </a:t>
            </a:r>
            <a:r>
              <a:rPr lang="cs-CZ" sz="1800" dirty="0" smtClean="0">
                <a:latin typeface="Tahoma" pitchFamily="34" charset="0"/>
              </a:rPr>
              <a:t>v zásadě </a:t>
            </a:r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neodpovídá </a:t>
            </a:r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přikládanému </a:t>
            </a:r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významu </a:t>
            </a:r>
            <a:r>
              <a:rPr lang="cs-CZ" sz="1800" i="1" dirty="0" smtClean="0">
                <a:latin typeface="Tahoma" pitchFamily="34" charset="0"/>
              </a:rPr>
              <a:t>(politickému, právnímu, společenskému…)</a:t>
            </a:r>
            <a:endParaRPr lang="cs-CZ" sz="1800" i="1" dirty="0" smtClean="0">
              <a:latin typeface="Tahoma" pitchFamily="34" charset="0"/>
            </a:endParaRPr>
          </a:p>
          <a:p>
            <a:pPr lvl="1"/>
            <a:r>
              <a:rPr lang="cs-CZ" sz="1800" dirty="0" smtClean="0">
                <a:latin typeface="Tahoma" pitchFamily="34" charset="0"/>
              </a:rPr>
              <a:t>mimo poskytování dotací také </a:t>
            </a:r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některé další </a:t>
            </a:r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nekoncepčnosti</a:t>
            </a:r>
            <a:r>
              <a:rPr lang="cs-CZ" sz="1800" dirty="0" smtClean="0">
                <a:latin typeface="Tahoma" pitchFamily="34" charset="0"/>
              </a:rPr>
              <a:t>, např. právní úprava regionálního rozvoje a finanční kontroly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Využívání strukturálních fondů</a:t>
            </a:r>
            <a:endParaRPr lang="cs-CZ" altLang="cs-CZ" dirty="0"/>
          </a:p>
        </p:txBody>
      </p:sp>
      <p:sp>
        <p:nvSpPr>
          <p:cNvPr id="1536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CBCEF9C-A7FB-49B6-ACEA-C8F6FCFBA83F}" type="slidenum">
              <a:rPr lang="cs-CZ" altLang="cs-CZ" smtClean="0"/>
              <a:pPr/>
              <a:t>13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Kohezní politika EU - pojem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>
                <a:latin typeface="Tahoma" pitchFamily="34" charset="0"/>
              </a:rPr>
              <a:t>kohezní politika EU = politika </a:t>
            </a:r>
            <a:r>
              <a:rPr lang="cs-CZ" sz="1600" b="1" i="1" dirty="0" smtClean="0">
                <a:solidFill>
                  <a:srgbClr val="C00000"/>
                </a:solidFill>
                <a:latin typeface="Tahoma" pitchFamily="34" charset="0"/>
              </a:rPr>
              <a:t>soudržnosti</a:t>
            </a:r>
            <a:r>
              <a:rPr lang="cs-CZ" sz="1600" dirty="0" smtClean="0">
                <a:solidFill>
                  <a:srgbClr val="C00000"/>
                </a:solidFill>
                <a:latin typeface="Tahoma" pitchFamily="34" charset="0"/>
              </a:rPr>
              <a:t> EU</a:t>
            </a:r>
          </a:p>
          <a:p>
            <a:endParaRPr lang="cs-CZ" sz="1600" dirty="0" smtClean="0">
              <a:solidFill>
                <a:srgbClr val="7030A0"/>
              </a:solidFill>
              <a:latin typeface="Tahoma" pitchFamily="34" charset="0"/>
            </a:endParaRPr>
          </a:p>
          <a:p>
            <a:r>
              <a:rPr lang="cs-CZ" sz="1600" b="1" dirty="0" smtClean="0">
                <a:solidFill>
                  <a:srgbClr val="7030A0"/>
                </a:solidFill>
                <a:latin typeface="Tahoma" pitchFamily="34" charset="0"/>
              </a:rPr>
              <a:t>č. 174 Smlouvy o fungování EU (bývalý článek 158 Smlouvy o ES)</a:t>
            </a:r>
            <a:endParaRPr lang="cs-CZ" sz="1600" b="1" i="1" dirty="0" smtClean="0">
              <a:latin typeface="Tahoma" pitchFamily="34" charset="0"/>
            </a:endParaRPr>
          </a:p>
          <a:p>
            <a:pPr lvl="1"/>
            <a:r>
              <a:rPr lang="cs-CZ" sz="1600" i="1" dirty="0" smtClean="0">
                <a:latin typeface="Tahoma" pitchFamily="34" charset="0"/>
              </a:rPr>
              <a:t>Unie za účelem podpory harmonického vývoje </a:t>
            </a:r>
            <a:r>
              <a:rPr lang="cs-CZ" sz="1600" b="1" i="1" dirty="0" smtClean="0">
                <a:solidFill>
                  <a:srgbClr val="C00000"/>
                </a:solidFill>
                <a:latin typeface="Tahoma" pitchFamily="34" charset="0"/>
              </a:rPr>
              <a:t>rozvíjí a prosazuje svou činnost vedoucí k posilování hospodářské, sociální a územní </a:t>
            </a:r>
            <a:r>
              <a:rPr lang="cs-CZ" sz="1600" b="1" i="1" u="sng" dirty="0" smtClean="0">
                <a:solidFill>
                  <a:srgbClr val="C00000"/>
                </a:solidFill>
                <a:latin typeface="Tahoma" pitchFamily="34" charset="0"/>
              </a:rPr>
              <a:t>soudržnosti</a:t>
            </a:r>
            <a:r>
              <a:rPr lang="cs-CZ" sz="1600" i="1" dirty="0" smtClean="0">
                <a:solidFill>
                  <a:srgbClr val="C00000"/>
                </a:solidFill>
                <a:latin typeface="Tahoma" pitchFamily="34" charset="0"/>
              </a:rPr>
              <a:t>.</a:t>
            </a:r>
          </a:p>
          <a:p>
            <a:pPr lvl="1"/>
            <a:r>
              <a:rPr lang="cs-CZ" sz="1600" i="1" dirty="0" smtClean="0">
                <a:latin typeface="Tahoma" pitchFamily="34" charset="0"/>
              </a:rPr>
              <a:t>Unie se </a:t>
            </a:r>
            <a:r>
              <a:rPr lang="cs-CZ" sz="1600" b="1" i="1" dirty="0" smtClean="0">
                <a:solidFill>
                  <a:srgbClr val="C00000"/>
                </a:solidFill>
                <a:latin typeface="Tahoma" pitchFamily="34" charset="0"/>
              </a:rPr>
              <a:t>především</a:t>
            </a:r>
            <a:r>
              <a:rPr lang="cs-CZ" sz="1600" i="1" dirty="0" smtClean="0">
                <a:solidFill>
                  <a:srgbClr val="C00000"/>
                </a:solidFill>
                <a:latin typeface="Tahoma" pitchFamily="34" charset="0"/>
              </a:rPr>
              <a:t> zaměří na </a:t>
            </a:r>
            <a:r>
              <a:rPr lang="cs-CZ" sz="1600" b="1" i="1" dirty="0" smtClean="0">
                <a:solidFill>
                  <a:srgbClr val="C00000"/>
                </a:solidFill>
                <a:latin typeface="Tahoma" pitchFamily="34" charset="0"/>
              </a:rPr>
              <a:t>snižování rozdílů mezi úrovní rozvoje různých regionů a na snížení zaostalosti nejvíce znevýhodněných regionů</a:t>
            </a:r>
            <a:r>
              <a:rPr lang="cs-CZ" sz="1600" i="1" dirty="0" smtClean="0">
                <a:solidFill>
                  <a:srgbClr val="C00000"/>
                </a:solidFill>
                <a:latin typeface="Tahoma" pitchFamily="34" charset="0"/>
              </a:rPr>
              <a:t>.</a:t>
            </a:r>
          </a:p>
          <a:p>
            <a:pPr lvl="1"/>
            <a:r>
              <a:rPr lang="cs-CZ" sz="1600" i="1" dirty="0" smtClean="0">
                <a:latin typeface="Tahoma" pitchFamily="34" charset="0"/>
              </a:rPr>
              <a:t>V rámci dotyčných regionů je zvláštní pozornost věnována venkovským oblastem, </a:t>
            </a:r>
            <a:r>
              <a:rPr lang="cs-CZ" sz="1600" i="1" dirty="0" err="1" smtClean="0">
                <a:latin typeface="Tahoma" pitchFamily="34" charset="0"/>
              </a:rPr>
              <a:t>oblastem</a:t>
            </a:r>
            <a:r>
              <a:rPr lang="cs-CZ" sz="1600" i="1" dirty="0" smtClean="0">
                <a:latin typeface="Tahoma" pitchFamily="34" charset="0"/>
              </a:rPr>
              <a:t> postiženým průmyslovými přeměnami a regionům, které jsou závažně a trvale znevýhodněny přírodními nebo demografickými podmínkami, jako jsou například nejsevernější regiony s velmi nízkou hustotou obyvatelstva a ostrovní, </a:t>
            </a:r>
            <a:r>
              <a:rPr lang="cs-CZ" sz="1600" i="1" dirty="0" err="1" smtClean="0">
                <a:latin typeface="Tahoma" pitchFamily="34" charset="0"/>
              </a:rPr>
              <a:t>přeshraniční</a:t>
            </a:r>
            <a:r>
              <a:rPr lang="cs-CZ" sz="1600" i="1" dirty="0" smtClean="0">
                <a:latin typeface="Tahoma" pitchFamily="34" charset="0"/>
              </a:rPr>
              <a:t> a horské regiony.</a:t>
            </a:r>
          </a:p>
          <a:p>
            <a:pPr eaLnBrk="1" hangingPunct="1"/>
            <a:endParaRPr lang="cs-CZ" altLang="cs-CZ" sz="1600" b="1" dirty="0" smtClean="0">
              <a:solidFill>
                <a:srgbClr val="7030A0"/>
              </a:solidFill>
            </a:endParaRPr>
          </a:p>
          <a:p>
            <a:endParaRPr lang="cs-CZ" sz="1600" b="1" dirty="0" smtClean="0">
              <a:solidFill>
                <a:srgbClr val="7030A0"/>
              </a:solidFill>
              <a:latin typeface="Tahom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Využívání strukturálních fondů</a:t>
            </a:r>
            <a:endParaRPr lang="cs-CZ" altLang="cs-CZ" dirty="0"/>
          </a:p>
        </p:txBody>
      </p:sp>
      <p:sp>
        <p:nvSpPr>
          <p:cNvPr id="1638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33807A3-1DF4-4458-8DFE-9B163B8CC27D}" type="slidenum">
              <a:rPr lang="cs-CZ" altLang="cs-CZ" smtClean="0"/>
              <a:pPr/>
              <a:t>14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Kohezní politika EU - pojem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600" b="1" dirty="0" smtClean="0">
                <a:solidFill>
                  <a:srgbClr val="7030A0"/>
                </a:solidFill>
              </a:rPr>
              <a:t>výlučně </a:t>
            </a:r>
            <a:r>
              <a:rPr lang="cs-CZ" altLang="cs-CZ" sz="1600" b="1" dirty="0" err="1" smtClean="0">
                <a:solidFill>
                  <a:srgbClr val="7030A0"/>
                </a:solidFill>
              </a:rPr>
              <a:t>redistributivní</a:t>
            </a:r>
            <a:r>
              <a:rPr lang="cs-CZ" altLang="cs-CZ" sz="1600" b="1" dirty="0" smtClean="0">
                <a:solidFill>
                  <a:srgbClr val="7030A0"/>
                </a:solidFill>
              </a:rPr>
              <a:t> politika</a:t>
            </a:r>
          </a:p>
          <a:p>
            <a:pPr lvl="1" eaLnBrk="1" hangingPunct="1"/>
            <a:r>
              <a:rPr lang="cs-CZ" altLang="cs-CZ" sz="1600" dirty="0" smtClean="0"/>
              <a:t>investiční politika/nástroje</a:t>
            </a:r>
          </a:p>
          <a:p>
            <a:pPr lvl="1" eaLnBrk="1" hangingPunct="1"/>
            <a:r>
              <a:rPr lang="cs-CZ" altLang="cs-CZ" sz="1600" dirty="0" smtClean="0"/>
              <a:t>rozpočet cca 350 mld. eur</a:t>
            </a:r>
            <a:endParaRPr lang="cs-CZ" altLang="cs-CZ" sz="1600" b="1" dirty="0" smtClean="0"/>
          </a:p>
          <a:p>
            <a:pPr lvl="1" eaLnBrk="1" hangingPunct="1"/>
            <a:r>
              <a:rPr lang="cs-CZ" altLang="cs-CZ" sz="1600" dirty="0" smtClean="0"/>
              <a:t>napětí – plátci/příjemci</a:t>
            </a:r>
          </a:p>
          <a:p>
            <a:pPr eaLnBrk="1" hangingPunct="1"/>
            <a:r>
              <a:rPr lang="cs-CZ" altLang="cs-CZ" sz="1600" b="1" dirty="0" smtClean="0">
                <a:solidFill>
                  <a:srgbClr val="7030A0"/>
                </a:solidFill>
              </a:rPr>
              <a:t>nástroje</a:t>
            </a:r>
          </a:p>
          <a:p>
            <a:pPr lvl="1" eaLnBrk="1" hangingPunct="1"/>
            <a:r>
              <a:rPr lang="cs-CZ" altLang="cs-CZ" sz="1600" b="1" i="1" dirty="0" smtClean="0">
                <a:solidFill>
                  <a:srgbClr val="00287D"/>
                </a:solidFill>
              </a:rPr>
              <a:t>primární</a:t>
            </a:r>
            <a:r>
              <a:rPr lang="cs-CZ" altLang="cs-CZ" sz="1600" b="1" dirty="0" smtClean="0"/>
              <a:t> </a:t>
            </a:r>
            <a:r>
              <a:rPr lang="cs-CZ" altLang="cs-CZ" sz="1600" dirty="0" smtClean="0"/>
              <a:t>= tzv. strukturální fondy</a:t>
            </a:r>
          </a:p>
          <a:p>
            <a:pPr lvl="1" eaLnBrk="1" hangingPunct="1"/>
            <a:r>
              <a:rPr lang="cs-CZ" altLang="cs-CZ" sz="1600" b="1" i="1" dirty="0" smtClean="0">
                <a:solidFill>
                  <a:srgbClr val="00287D"/>
                </a:solidFill>
              </a:rPr>
              <a:t>sekundární</a:t>
            </a:r>
            <a:r>
              <a:rPr lang="cs-CZ" altLang="cs-CZ" sz="1600" b="1" dirty="0" smtClean="0"/>
              <a:t> </a:t>
            </a:r>
            <a:r>
              <a:rPr lang="cs-CZ" altLang="cs-CZ" sz="1600" dirty="0" smtClean="0"/>
              <a:t>= granty, finanční nástroje</a:t>
            </a:r>
            <a:endParaRPr lang="cs-CZ" altLang="cs-CZ" sz="1600" b="1" dirty="0" smtClean="0"/>
          </a:p>
          <a:p>
            <a:pPr eaLnBrk="1" hangingPunct="1"/>
            <a:r>
              <a:rPr lang="cs-CZ" altLang="cs-CZ" sz="1600" b="1" dirty="0" smtClean="0">
                <a:solidFill>
                  <a:srgbClr val="7030A0"/>
                </a:solidFill>
              </a:rPr>
              <a:t>rozdělení rolí</a:t>
            </a:r>
          </a:p>
          <a:p>
            <a:pPr lvl="1" eaLnBrk="1" hangingPunct="1"/>
            <a:r>
              <a:rPr lang="cs-CZ" altLang="cs-CZ" sz="1600" dirty="0" smtClean="0">
                <a:solidFill>
                  <a:srgbClr val="C00000"/>
                </a:solidFill>
              </a:rPr>
              <a:t>členské státy utvářejí </a:t>
            </a:r>
            <a:r>
              <a:rPr lang="cs-CZ" altLang="cs-CZ" sz="1600" dirty="0" smtClean="0"/>
              <a:t>(Rada, Parlament)</a:t>
            </a:r>
          </a:p>
          <a:p>
            <a:pPr lvl="1" eaLnBrk="1" hangingPunct="1"/>
            <a:r>
              <a:rPr lang="cs-CZ" altLang="cs-CZ" sz="1600" dirty="0" smtClean="0">
                <a:solidFill>
                  <a:srgbClr val="C00000"/>
                </a:solidFill>
              </a:rPr>
              <a:t>Komise a (především) členské státy realizují </a:t>
            </a:r>
            <a:r>
              <a:rPr lang="cs-CZ" altLang="cs-CZ" sz="1600" dirty="0" smtClean="0"/>
              <a:t>(tzv. </a:t>
            </a:r>
            <a:r>
              <a:rPr lang="cs-CZ" altLang="cs-CZ" sz="1600" i="1" dirty="0" smtClean="0"/>
              <a:t>princip partnerství</a:t>
            </a:r>
            <a:r>
              <a:rPr lang="cs-CZ" altLang="cs-CZ" sz="1600" dirty="0" smtClean="0"/>
              <a:t>)</a:t>
            </a:r>
          </a:p>
          <a:p>
            <a:pPr lvl="1" eaLnBrk="1" hangingPunct="1"/>
            <a:r>
              <a:rPr lang="cs-CZ" altLang="cs-CZ" sz="1600" dirty="0" smtClean="0"/>
              <a:t>další aktéři (výbor </a:t>
            </a:r>
            <a:r>
              <a:rPr lang="cs-CZ" altLang="cs-CZ" sz="1600" dirty="0" smtClean="0"/>
              <a:t>regionů, místní aktéři…)</a:t>
            </a:r>
            <a:endParaRPr lang="cs-CZ" altLang="cs-CZ" sz="1600" dirty="0" smtClean="0"/>
          </a:p>
          <a:p>
            <a:pPr lvl="1" eaLnBrk="1" hangingPunct="1"/>
            <a:endParaRPr lang="cs-CZ" altLang="cs-CZ" sz="1600" b="1" dirty="0" smtClean="0"/>
          </a:p>
          <a:p>
            <a:pPr eaLnBrk="1" hangingPunct="1"/>
            <a:r>
              <a:rPr lang="cs-CZ" altLang="cs-CZ" sz="1600" dirty="0" smtClean="0"/>
              <a:t>obecně lze říci, že kohezní politika = </a:t>
            </a:r>
            <a:r>
              <a:rPr lang="cs-CZ" altLang="cs-CZ" sz="1600" b="1" dirty="0" smtClean="0">
                <a:solidFill>
                  <a:srgbClr val="C00000"/>
                </a:solidFill>
              </a:rPr>
              <a:t>výsledek politických kompromisů </a:t>
            </a:r>
            <a:r>
              <a:rPr lang="cs-CZ" altLang="cs-CZ" sz="1600" dirty="0" smtClean="0"/>
              <a:t>(viz dále)</a:t>
            </a:r>
            <a:endParaRPr lang="cs-CZ" altLang="cs-CZ" sz="1600" b="1" dirty="0" smtClean="0"/>
          </a:p>
          <a:p>
            <a:endParaRPr lang="cs-CZ" sz="1600" b="1" dirty="0" smtClean="0">
              <a:solidFill>
                <a:srgbClr val="7030A0"/>
              </a:solidFill>
              <a:latin typeface="Tahom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Využívání strukturálních fondů</a:t>
            </a:r>
            <a:endParaRPr lang="cs-CZ" altLang="cs-CZ" dirty="0"/>
          </a:p>
        </p:txBody>
      </p:sp>
      <p:sp>
        <p:nvSpPr>
          <p:cNvPr id="1741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3D35589-0545-47B3-B006-0ECB7D0EDBA6}" type="slidenum">
              <a:rPr lang="cs-CZ" altLang="cs-CZ" smtClean="0"/>
              <a:pPr/>
              <a:t>15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Kohezní politika EU - pojem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1600" b="1" dirty="0" smtClean="0">
                <a:solidFill>
                  <a:srgbClr val="7030A0"/>
                </a:solidFill>
              </a:rPr>
              <a:t>stěžejní otázka </a:t>
            </a:r>
            <a:r>
              <a:rPr lang="cs-CZ" altLang="cs-CZ" sz="1600" dirty="0" smtClean="0">
                <a:solidFill>
                  <a:srgbClr val="7030A0"/>
                </a:solidFill>
              </a:rPr>
              <a:t>= </a:t>
            </a:r>
            <a:r>
              <a:rPr lang="cs-CZ" altLang="cs-CZ" sz="1600" b="1" i="1" dirty="0" smtClean="0">
                <a:solidFill>
                  <a:srgbClr val="C00000"/>
                </a:solidFill>
              </a:rPr>
              <a:t>regionální rozdíly</a:t>
            </a:r>
          </a:p>
          <a:p>
            <a:pPr lvl="1" eaLnBrk="1" hangingPunct="1">
              <a:defRPr/>
            </a:pPr>
            <a:r>
              <a:rPr lang="cs-CZ" altLang="cs-CZ" sz="1600" dirty="0" smtClean="0"/>
              <a:t>původně neřešeny</a:t>
            </a:r>
          </a:p>
          <a:p>
            <a:pPr lvl="1" eaLnBrk="1" hangingPunct="1">
              <a:defRPr/>
            </a:pPr>
            <a:r>
              <a:rPr lang="cs-CZ" altLang="cs-CZ" sz="1600" dirty="0" smtClean="0"/>
              <a:t>nevýznamné (</a:t>
            </a:r>
            <a:r>
              <a:rPr lang="cs-CZ" altLang="cs-CZ" sz="1600" i="1" dirty="0" err="1" smtClean="0"/>
              <a:t>Mezzogiorno</a:t>
            </a:r>
            <a:r>
              <a:rPr lang="cs-CZ" altLang="cs-CZ" sz="1600" dirty="0" smtClean="0"/>
              <a:t>)</a:t>
            </a:r>
          </a:p>
          <a:p>
            <a:pPr lvl="1" eaLnBrk="1" hangingPunct="1">
              <a:defRPr/>
            </a:pPr>
            <a:r>
              <a:rPr lang="cs-CZ" altLang="cs-CZ" sz="1600" dirty="0" smtClean="0"/>
              <a:t>očekávání efektů liberalizace</a:t>
            </a:r>
          </a:p>
          <a:p>
            <a:pPr lvl="1" eaLnBrk="1" hangingPunct="1">
              <a:defRPr/>
            </a:pPr>
            <a:r>
              <a:rPr lang="cs-CZ" altLang="cs-CZ" sz="1600" dirty="0" smtClean="0"/>
              <a:t>dříve jiné priority</a:t>
            </a:r>
          </a:p>
          <a:p>
            <a:pPr lvl="1" eaLnBrk="1" hangingPunct="1">
              <a:defRPr/>
            </a:pPr>
            <a:r>
              <a:rPr lang="cs-CZ" altLang="cs-CZ" sz="1600" dirty="0" smtClean="0"/>
              <a:t>EK od 60. </a:t>
            </a:r>
            <a:r>
              <a:rPr lang="cs-CZ" altLang="cs-CZ" sz="1600" dirty="0" smtClean="0"/>
              <a:t>let, zlom = ERDF 1975 </a:t>
            </a:r>
            <a:endParaRPr lang="cs-CZ" altLang="cs-CZ" sz="1600" dirty="0" smtClean="0"/>
          </a:p>
          <a:p>
            <a:pPr lvl="1" eaLnBrk="1" hangingPunct="1">
              <a:defRPr/>
            </a:pPr>
            <a:endParaRPr lang="cs-CZ" altLang="cs-CZ" sz="1600" b="1" dirty="0" smtClean="0"/>
          </a:p>
          <a:p>
            <a:pPr eaLnBrk="1" hangingPunct="1">
              <a:defRPr/>
            </a:pPr>
            <a:r>
              <a:rPr lang="cs-CZ" altLang="cs-CZ" sz="1600" b="1" dirty="0">
                <a:solidFill>
                  <a:srgbClr val="7030A0"/>
                </a:solidFill>
              </a:rPr>
              <a:t>motivy vzniku</a:t>
            </a:r>
          </a:p>
          <a:p>
            <a:pPr lvl="1" eaLnBrk="1" hangingPunct="1">
              <a:defRPr/>
            </a:pPr>
            <a:r>
              <a:rPr lang="cs-CZ" altLang="cs-CZ" sz="1600" b="1" i="1" dirty="0">
                <a:solidFill>
                  <a:srgbClr val="00287D"/>
                </a:solidFill>
              </a:rPr>
              <a:t>ekonomická </a:t>
            </a:r>
            <a:r>
              <a:rPr lang="cs-CZ" altLang="cs-CZ" sz="1600" b="1" i="1" dirty="0" smtClean="0">
                <a:solidFill>
                  <a:srgbClr val="00287D"/>
                </a:solidFill>
              </a:rPr>
              <a:t>integrace</a:t>
            </a:r>
            <a:endParaRPr lang="cs-CZ" altLang="cs-CZ" sz="1600" b="1" i="1" dirty="0">
              <a:solidFill>
                <a:srgbClr val="00287D"/>
              </a:solidFill>
            </a:endParaRPr>
          </a:p>
          <a:p>
            <a:pPr lvl="1" eaLnBrk="1" hangingPunct="1">
              <a:defRPr/>
            </a:pPr>
            <a:r>
              <a:rPr lang="cs-CZ" altLang="cs-CZ" sz="1600" b="1" i="1" dirty="0" smtClean="0">
                <a:solidFill>
                  <a:srgbClr val="00287D"/>
                </a:solidFill>
              </a:rPr>
              <a:t>rozšiřování EU</a:t>
            </a:r>
            <a:endParaRPr lang="cs-CZ" altLang="cs-CZ" sz="1600" b="1" i="1" dirty="0">
              <a:solidFill>
                <a:srgbClr val="00287D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sz="1600" b="1" dirty="0"/>
          </a:p>
          <a:p>
            <a:pPr>
              <a:defRPr/>
            </a:pPr>
            <a:r>
              <a:rPr lang="cs-CZ" sz="1600" b="1" dirty="0" smtClean="0">
                <a:solidFill>
                  <a:srgbClr val="7030A0"/>
                </a:solidFill>
                <a:latin typeface="Tahoma" panose="020B0604030504040204" pitchFamily="34" charset="0"/>
              </a:rPr>
              <a:t>jiná možná (související) označení</a:t>
            </a:r>
          </a:p>
          <a:p>
            <a:pPr lvl="1">
              <a:defRPr/>
            </a:pPr>
            <a:r>
              <a:rPr lang="cs-CZ" sz="1600" b="1" dirty="0" smtClean="0">
                <a:solidFill>
                  <a:srgbClr val="00287D"/>
                </a:solidFill>
                <a:latin typeface="Tahoma" panose="020B0604030504040204" pitchFamily="34" charset="0"/>
              </a:rPr>
              <a:t>regionální politika EU </a:t>
            </a:r>
            <a:r>
              <a:rPr lang="cs-CZ" sz="1600" dirty="0" smtClean="0">
                <a:latin typeface="Tahoma" panose="020B0604030504040204" pitchFamily="34" charset="0"/>
              </a:rPr>
              <a:t>(významný rozměr kohezní politiky)</a:t>
            </a:r>
          </a:p>
          <a:p>
            <a:pPr lvl="1">
              <a:defRPr/>
            </a:pPr>
            <a:r>
              <a:rPr lang="cs-CZ" sz="1600" b="1" dirty="0" smtClean="0">
                <a:solidFill>
                  <a:srgbClr val="00287D"/>
                </a:solidFill>
                <a:latin typeface="Tahoma" panose="020B0604030504040204" pitchFamily="34" charset="0"/>
              </a:rPr>
              <a:t>strukturální politika EU </a:t>
            </a:r>
            <a:r>
              <a:rPr lang="cs-CZ" sz="1600" dirty="0" smtClean="0">
                <a:latin typeface="Tahoma" panose="020B0604030504040204" pitchFamily="34" charset="0"/>
              </a:rPr>
              <a:t>(„strukturální“ fondy)</a:t>
            </a:r>
            <a:endParaRPr lang="cs-CZ" sz="1600" dirty="0">
              <a:latin typeface="Tahoma" panose="020B060403050404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Využívání strukturálních fondů</a:t>
            </a:r>
            <a:endParaRPr lang="cs-CZ" altLang="cs-CZ" dirty="0"/>
          </a:p>
        </p:txBody>
      </p:sp>
      <p:sp>
        <p:nvSpPr>
          <p:cNvPr id="1843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76654A0-BF15-4B16-B082-AB38FC0CEE33}" type="slidenum">
              <a:rPr lang="cs-CZ" altLang="cs-CZ" smtClean="0"/>
              <a:pPr/>
              <a:t>16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Kohezní politika EU - vývoj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600" b="1" dirty="0" smtClean="0">
                <a:solidFill>
                  <a:srgbClr val="7030A0"/>
                </a:solidFill>
              </a:rPr>
              <a:t>počátek</a:t>
            </a:r>
            <a:r>
              <a:rPr lang="cs-CZ" altLang="cs-CZ" sz="1600" b="1" dirty="0" smtClean="0"/>
              <a:t> = </a:t>
            </a:r>
            <a:r>
              <a:rPr lang="cs-CZ" altLang="cs-CZ" sz="1600" b="1" i="1" dirty="0" smtClean="0">
                <a:solidFill>
                  <a:srgbClr val="C00000"/>
                </a:solidFill>
              </a:rPr>
              <a:t>Evropský fond pro regionální rozvoj </a:t>
            </a:r>
            <a:r>
              <a:rPr lang="cs-CZ" altLang="cs-CZ" sz="1600" i="1" dirty="0" smtClean="0"/>
              <a:t>(ERDF)</a:t>
            </a:r>
          </a:p>
          <a:p>
            <a:pPr lvl="1" eaLnBrk="1" hangingPunct="1"/>
            <a:r>
              <a:rPr lang="cs-CZ" altLang="cs-CZ" sz="1600" dirty="0" smtClean="0"/>
              <a:t>regionální politika EU</a:t>
            </a:r>
          </a:p>
          <a:p>
            <a:pPr lvl="1" eaLnBrk="1" hangingPunct="1"/>
            <a:r>
              <a:rPr lang="cs-CZ" altLang="cs-CZ" sz="1600" dirty="0" smtClean="0"/>
              <a:t>důraz na konvergenci a „přechodové regiony“</a:t>
            </a:r>
          </a:p>
          <a:p>
            <a:pPr eaLnBrk="1" hangingPunct="1"/>
            <a:endParaRPr lang="cs-CZ" altLang="cs-CZ" sz="1600" b="1" dirty="0" smtClean="0"/>
          </a:p>
          <a:p>
            <a:pPr eaLnBrk="1" hangingPunct="1"/>
            <a:r>
              <a:rPr lang="cs-CZ" altLang="cs-CZ" sz="1600" b="1" dirty="0" smtClean="0">
                <a:solidFill>
                  <a:srgbClr val="7030A0"/>
                </a:solidFill>
              </a:rPr>
              <a:t>průběžné reformy </a:t>
            </a:r>
            <a:r>
              <a:rPr lang="cs-CZ" altLang="cs-CZ" sz="1600" b="1" dirty="0" smtClean="0">
                <a:solidFill>
                  <a:srgbClr val="C00000"/>
                </a:solidFill>
              </a:rPr>
              <a:t>se v počátcích projevují</a:t>
            </a:r>
            <a:endParaRPr lang="cs-CZ" altLang="cs-CZ" sz="1600" b="1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altLang="cs-CZ" sz="1600" dirty="0" smtClean="0"/>
              <a:t>navyšováním vlivu EK</a:t>
            </a:r>
          </a:p>
          <a:p>
            <a:pPr lvl="1" eaLnBrk="1" hangingPunct="1"/>
            <a:r>
              <a:rPr lang="cs-CZ" altLang="cs-CZ" sz="1600" dirty="0" smtClean="0"/>
              <a:t>navyšováním </a:t>
            </a:r>
            <a:r>
              <a:rPr lang="cs-CZ" altLang="cs-CZ" sz="1600" dirty="0" smtClean="0"/>
              <a:t>prostředků</a:t>
            </a:r>
            <a:endParaRPr lang="cs-CZ" altLang="cs-CZ" sz="1600" i="1" dirty="0" smtClean="0"/>
          </a:p>
          <a:p>
            <a:pPr lvl="1" eaLnBrk="1" hangingPunct="1"/>
            <a:r>
              <a:rPr lang="cs-CZ" altLang="cs-CZ" sz="1600" dirty="0" smtClean="0"/>
              <a:t>formováním </a:t>
            </a:r>
            <a:r>
              <a:rPr lang="cs-CZ" altLang="cs-CZ" sz="1600" dirty="0" smtClean="0"/>
              <a:t>určitého „strategického rámce“</a:t>
            </a:r>
            <a:endParaRPr lang="cs-CZ" altLang="cs-CZ" sz="1600" dirty="0" smtClean="0"/>
          </a:p>
          <a:p>
            <a:pPr eaLnBrk="1" hangingPunct="1"/>
            <a:endParaRPr lang="cs-CZ" altLang="cs-CZ" sz="1600" b="1" dirty="0" smtClean="0"/>
          </a:p>
          <a:p>
            <a:pPr eaLnBrk="1" hangingPunct="1"/>
            <a:r>
              <a:rPr lang="cs-CZ" altLang="cs-CZ" sz="1600" b="1" dirty="0" smtClean="0">
                <a:solidFill>
                  <a:srgbClr val="7030A0"/>
                </a:solidFill>
              </a:rPr>
              <a:t>zásadní reforma = </a:t>
            </a:r>
            <a:r>
              <a:rPr lang="cs-CZ" altLang="cs-CZ" sz="1600" b="1" dirty="0" smtClean="0">
                <a:solidFill>
                  <a:srgbClr val="7030A0"/>
                </a:solidFill>
              </a:rPr>
              <a:t>rok 1988</a:t>
            </a:r>
            <a:endParaRPr lang="cs-CZ" altLang="cs-CZ" sz="1600" b="1" dirty="0" smtClean="0">
              <a:solidFill>
                <a:srgbClr val="7030A0"/>
              </a:solidFill>
            </a:endParaRPr>
          </a:p>
          <a:p>
            <a:pPr lvl="1" eaLnBrk="1" hangingPunct="1"/>
            <a:r>
              <a:rPr lang="cs-CZ" altLang="cs-CZ" sz="1600" i="1" dirty="0" smtClean="0"/>
              <a:t>Jednotný evropský akt </a:t>
            </a:r>
            <a:r>
              <a:rPr lang="cs-CZ" altLang="cs-CZ" sz="1600" dirty="0" smtClean="0"/>
              <a:t>(1986)</a:t>
            </a:r>
          </a:p>
          <a:p>
            <a:pPr lvl="1" eaLnBrk="1" hangingPunct="1"/>
            <a:r>
              <a:rPr lang="cs-CZ" altLang="cs-CZ" sz="1600" b="1" dirty="0" smtClean="0"/>
              <a:t>Smlouva o EHS – nově </a:t>
            </a:r>
            <a:r>
              <a:rPr lang="cs-CZ" altLang="cs-CZ" sz="1600" b="1" dirty="0" smtClean="0">
                <a:solidFill>
                  <a:srgbClr val="C00000"/>
                </a:solidFill>
              </a:rPr>
              <a:t>politika hospodářské a sociální soudržnosti </a:t>
            </a:r>
            <a:r>
              <a:rPr lang="cs-CZ" altLang="cs-CZ" sz="1600" b="1" dirty="0" smtClean="0">
                <a:solidFill>
                  <a:srgbClr val="C00000"/>
                </a:solidFill>
              </a:rPr>
              <a:t>            </a:t>
            </a:r>
            <a:r>
              <a:rPr lang="cs-CZ" altLang="cs-CZ" sz="1600" dirty="0" smtClean="0"/>
              <a:t>= </a:t>
            </a:r>
            <a:r>
              <a:rPr lang="cs-CZ" altLang="cs-CZ" sz="1600" dirty="0" smtClean="0"/>
              <a:t>počátek kohezní politiky v pravém smyslu</a:t>
            </a:r>
          </a:p>
          <a:p>
            <a:pPr lvl="1" eaLnBrk="1" hangingPunct="1"/>
            <a:r>
              <a:rPr lang="cs-CZ" altLang="cs-CZ" sz="1600" dirty="0" smtClean="0"/>
              <a:t>(později přibude také třetí </a:t>
            </a:r>
            <a:r>
              <a:rPr lang="cs-CZ" altLang="cs-CZ" sz="1600" i="1" dirty="0" smtClean="0"/>
              <a:t>územní rozměr </a:t>
            </a:r>
            <a:r>
              <a:rPr lang="cs-CZ" altLang="cs-CZ" sz="1600" dirty="0" smtClean="0"/>
              <a:t>kohezní politiky)</a:t>
            </a:r>
          </a:p>
          <a:p>
            <a:pPr lvl="1" eaLnBrk="1" hangingPunct="1"/>
            <a:r>
              <a:rPr lang="cs-CZ" altLang="cs-CZ" sz="1600" dirty="0" smtClean="0"/>
              <a:t>řada </a:t>
            </a:r>
            <a:r>
              <a:rPr lang="cs-CZ" altLang="cs-CZ" sz="1600" dirty="0" smtClean="0"/>
              <a:t>novinek, např.…</a:t>
            </a:r>
            <a:endParaRPr lang="cs-CZ" altLang="cs-CZ" sz="16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Využívání strukturálních fondů</a:t>
            </a:r>
            <a:endParaRPr lang="cs-CZ" altLang="cs-CZ" dirty="0"/>
          </a:p>
        </p:txBody>
      </p:sp>
      <p:sp>
        <p:nvSpPr>
          <p:cNvPr id="1946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2278F5F-D04F-4497-97ED-6E3E78AF5097}" type="slidenum">
              <a:rPr lang="cs-CZ" altLang="cs-CZ" smtClean="0"/>
              <a:pPr/>
              <a:t>17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Kohezní politika EU - vývoj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600" b="1" dirty="0" smtClean="0">
                <a:solidFill>
                  <a:srgbClr val="7030A0"/>
                </a:solidFill>
              </a:rPr>
              <a:t>reforma 1988 </a:t>
            </a:r>
            <a:r>
              <a:rPr lang="cs-CZ" altLang="cs-CZ" sz="1600" b="1" dirty="0" smtClean="0">
                <a:solidFill>
                  <a:srgbClr val="C00000"/>
                </a:solidFill>
              </a:rPr>
              <a:t>- nové principy</a:t>
            </a:r>
          </a:p>
          <a:p>
            <a:pPr lvl="1" eaLnBrk="1" hangingPunct="1"/>
            <a:r>
              <a:rPr lang="cs-CZ" altLang="cs-CZ" sz="1600" b="1" i="1" dirty="0" smtClean="0">
                <a:solidFill>
                  <a:srgbClr val="00287D"/>
                </a:solidFill>
              </a:rPr>
              <a:t>programování</a:t>
            </a:r>
          </a:p>
          <a:p>
            <a:pPr lvl="2" eaLnBrk="1" hangingPunct="1"/>
            <a:r>
              <a:rPr lang="cs-CZ" altLang="cs-CZ" sz="1600" dirty="0" smtClean="0"/>
              <a:t>operační programy, programová období</a:t>
            </a:r>
          </a:p>
          <a:p>
            <a:pPr lvl="1" eaLnBrk="1" hangingPunct="1"/>
            <a:r>
              <a:rPr lang="cs-CZ" altLang="cs-CZ" sz="1600" b="1" i="1" dirty="0" smtClean="0">
                <a:solidFill>
                  <a:srgbClr val="00287D"/>
                </a:solidFill>
              </a:rPr>
              <a:t>koncentrace</a:t>
            </a:r>
          </a:p>
          <a:p>
            <a:pPr lvl="2" eaLnBrk="1" hangingPunct="1"/>
            <a:r>
              <a:rPr lang="cs-CZ" altLang="cs-CZ" sz="1600" dirty="0" smtClean="0"/>
              <a:t>5 prioritních cílů</a:t>
            </a:r>
          </a:p>
          <a:p>
            <a:pPr lvl="1" eaLnBrk="1" hangingPunct="1"/>
            <a:r>
              <a:rPr lang="cs-CZ" altLang="cs-CZ" sz="1600" b="1" i="1" dirty="0" err="1" smtClean="0">
                <a:solidFill>
                  <a:srgbClr val="00287D"/>
                </a:solidFill>
              </a:rPr>
              <a:t>adicionality</a:t>
            </a:r>
            <a:endParaRPr lang="cs-CZ" altLang="cs-CZ" sz="1600" b="1" i="1" dirty="0" smtClean="0">
              <a:solidFill>
                <a:srgbClr val="00287D"/>
              </a:solidFill>
            </a:endParaRPr>
          </a:p>
          <a:p>
            <a:pPr lvl="2" eaLnBrk="1" hangingPunct="1"/>
            <a:r>
              <a:rPr lang="cs-CZ" altLang="cs-CZ" sz="1600" dirty="0" smtClean="0"/>
              <a:t>„přidaná hodnota“ + spoluúčast</a:t>
            </a:r>
          </a:p>
          <a:p>
            <a:pPr lvl="1" eaLnBrk="1" hangingPunct="1"/>
            <a:r>
              <a:rPr lang="cs-CZ" altLang="cs-CZ" sz="1600" b="1" i="1" dirty="0" smtClean="0">
                <a:solidFill>
                  <a:srgbClr val="00287D"/>
                </a:solidFill>
              </a:rPr>
              <a:t>partnerství</a:t>
            </a:r>
          </a:p>
          <a:p>
            <a:pPr lvl="2" eaLnBrk="1" hangingPunct="1"/>
            <a:r>
              <a:rPr lang="cs-CZ" altLang="cs-CZ" sz="1600" dirty="0" smtClean="0"/>
              <a:t>spolupráce s různými aktéry kohezní politiky</a:t>
            </a:r>
          </a:p>
          <a:p>
            <a:pPr lvl="2" eaLnBrk="1" hangingPunct="1"/>
            <a:r>
              <a:rPr lang="cs-CZ" altLang="cs-CZ" sz="1600" dirty="0" smtClean="0"/>
              <a:t>víceúrovňová správa (</a:t>
            </a:r>
            <a:r>
              <a:rPr lang="cs-CZ" altLang="cs-CZ" sz="1600" dirty="0" err="1" smtClean="0"/>
              <a:t>europeizace</a:t>
            </a:r>
            <a:r>
              <a:rPr lang="cs-CZ" altLang="cs-CZ" sz="1600" dirty="0" smtClean="0"/>
              <a:t>)</a:t>
            </a:r>
          </a:p>
          <a:p>
            <a:pPr lvl="1" eaLnBrk="1" hangingPunct="1"/>
            <a:endParaRPr lang="cs-CZ" altLang="cs-CZ" sz="1600" b="1" dirty="0" smtClean="0"/>
          </a:p>
          <a:p>
            <a:pPr lvl="1" eaLnBrk="1" hangingPunct="1"/>
            <a:r>
              <a:rPr lang="cs-CZ" altLang="cs-CZ" sz="1600" dirty="0" smtClean="0"/>
              <a:t>nově definice územních „statistických jednotek“ - </a:t>
            </a:r>
            <a:r>
              <a:rPr lang="cs-CZ" altLang="cs-CZ" sz="1600" b="1" i="1" dirty="0" smtClean="0">
                <a:solidFill>
                  <a:srgbClr val="C00000"/>
                </a:solidFill>
              </a:rPr>
              <a:t>NUTS </a:t>
            </a:r>
          </a:p>
          <a:p>
            <a:pPr lvl="1" eaLnBrk="1" hangingPunct="1"/>
            <a:r>
              <a:rPr lang="cs-CZ" altLang="cs-CZ" sz="1600" dirty="0" smtClean="0"/>
              <a:t>rozpočet </a:t>
            </a:r>
            <a:r>
              <a:rPr lang="cs-CZ" altLang="cs-CZ" sz="1600" dirty="0" smtClean="0"/>
              <a:t>x2</a:t>
            </a:r>
          </a:p>
          <a:p>
            <a:endParaRPr lang="cs-CZ" sz="1600" b="1" dirty="0" smtClean="0">
              <a:solidFill>
                <a:srgbClr val="7030A0"/>
              </a:solidFill>
              <a:latin typeface="Tahom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Využívání strukturálních fondů</a:t>
            </a:r>
            <a:endParaRPr lang="cs-CZ" altLang="cs-CZ" dirty="0"/>
          </a:p>
        </p:txBody>
      </p:sp>
      <p:sp>
        <p:nvSpPr>
          <p:cNvPr id="2048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ED63E09-BCE2-44FD-A7BD-98CB65D060A2}" type="slidenum">
              <a:rPr lang="cs-CZ" altLang="cs-CZ" smtClean="0"/>
              <a:pPr/>
              <a:t>18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Kohezní politika EU - obsah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600" b="1" dirty="0" smtClean="0">
                <a:solidFill>
                  <a:srgbClr val="C00000"/>
                </a:solidFill>
              </a:rPr>
              <a:t>problém: </a:t>
            </a:r>
            <a:r>
              <a:rPr lang="cs-CZ" altLang="cs-CZ" sz="1600" dirty="0" smtClean="0"/>
              <a:t>poněkud </a:t>
            </a:r>
            <a:r>
              <a:rPr lang="cs-CZ" altLang="cs-CZ" sz="1600" dirty="0" smtClean="0"/>
              <a:t>nejasný </a:t>
            </a:r>
            <a:r>
              <a:rPr lang="cs-CZ" altLang="cs-CZ" sz="1600" dirty="0" smtClean="0"/>
              <a:t>obsah kohezní politiky…</a:t>
            </a:r>
            <a:endParaRPr lang="cs-CZ" altLang="cs-CZ" sz="1600" dirty="0" smtClean="0"/>
          </a:p>
          <a:p>
            <a:pPr eaLnBrk="1" hangingPunct="1"/>
            <a:endParaRPr lang="cs-CZ" altLang="cs-CZ" sz="1600" b="1" dirty="0" smtClean="0">
              <a:solidFill>
                <a:srgbClr val="7030A0"/>
              </a:solidFill>
            </a:endParaRPr>
          </a:p>
          <a:p>
            <a:pPr eaLnBrk="1" hangingPunct="1"/>
            <a:r>
              <a:rPr lang="cs-CZ" altLang="cs-CZ" sz="1600" b="1" dirty="0" smtClean="0">
                <a:solidFill>
                  <a:srgbClr val="7030A0"/>
                </a:solidFill>
              </a:rPr>
              <a:t>soustava </a:t>
            </a:r>
            <a:r>
              <a:rPr lang="cs-CZ" altLang="cs-CZ" sz="1600" b="1" dirty="0" smtClean="0">
                <a:solidFill>
                  <a:srgbClr val="7030A0"/>
                </a:solidFill>
              </a:rPr>
              <a:t>cílů</a:t>
            </a:r>
          </a:p>
          <a:p>
            <a:pPr lvl="1" eaLnBrk="1" hangingPunct="1"/>
            <a:r>
              <a:rPr lang="cs-CZ" altLang="cs-CZ" sz="1600" i="1" dirty="0" smtClean="0"/>
              <a:t>nejobecnější (účel kohezní politiky) = </a:t>
            </a:r>
            <a:r>
              <a:rPr lang="cs-CZ" altLang="cs-CZ" sz="1600" b="1" i="1" dirty="0" smtClean="0">
                <a:solidFill>
                  <a:srgbClr val="C00000"/>
                </a:solidFill>
              </a:rPr>
              <a:t>soudržnost</a:t>
            </a:r>
            <a:r>
              <a:rPr lang="cs-CZ" altLang="cs-CZ" sz="1600" i="1" dirty="0" smtClean="0"/>
              <a:t> </a:t>
            </a:r>
            <a:r>
              <a:rPr lang="cs-CZ" altLang="cs-CZ" sz="1600" dirty="0" smtClean="0"/>
              <a:t>(3 dimenze)</a:t>
            </a:r>
          </a:p>
          <a:p>
            <a:pPr lvl="1" eaLnBrk="1" hangingPunct="1"/>
            <a:r>
              <a:rPr lang="cs-CZ" altLang="cs-CZ" sz="1600" i="1" dirty="0" smtClean="0"/>
              <a:t>primární</a:t>
            </a:r>
          </a:p>
          <a:p>
            <a:pPr lvl="1" eaLnBrk="1" hangingPunct="1"/>
            <a:r>
              <a:rPr lang="cs-CZ" altLang="cs-CZ" sz="1600" i="1" dirty="0" smtClean="0"/>
              <a:t>tematické cíle a priority</a:t>
            </a:r>
          </a:p>
          <a:p>
            <a:pPr lvl="1" eaLnBrk="1" hangingPunct="1"/>
            <a:r>
              <a:rPr lang="cs-CZ" altLang="cs-CZ" sz="1600" dirty="0" smtClean="0">
                <a:solidFill>
                  <a:srgbClr val="C00000"/>
                </a:solidFill>
              </a:rPr>
              <a:t>v zásadě vágní pojmy či „záměry podpory“</a:t>
            </a:r>
          </a:p>
          <a:p>
            <a:pPr lvl="1" eaLnBrk="1" hangingPunct="1"/>
            <a:endParaRPr lang="cs-CZ" altLang="cs-CZ" sz="1600" b="1" dirty="0" smtClean="0"/>
          </a:p>
          <a:p>
            <a:pPr eaLnBrk="1" hangingPunct="1"/>
            <a:r>
              <a:rPr lang="cs-CZ" altLang="cs-CZ" sz="1600" dirty="0" smtClean="0"/>
              <a:t>skrze nejednoznačnost </a:t>
            </a:r>
            <a:r>
              <a:rPr lang="cs-CZ" altLang="cs-CZ" sz="1600" b="1" dirty="0" smtClean="0">
                <a:solidFill>
                  <a:srgbClr val="7030A0"/>
                </a:solidFill>
              </a:rPr>
              <a:t>různé interpretace </a:t>
            </a:r>
            <a:r>
              <a:rPr lang="cs-CZ" altLang="cs-CZ" sz="1600" b="1" dirty="0" smtClean="0">
                <a:solidFill>
                  <a:srgbClr val="7030A0"/>
                </a:solidFill>
              </a:rPr>
              <a:t>soudržnosti</a:t>
            </a:r>
          </a:p>
          <a:p>
            <a:pPr lvl="1" eaLnBrk="1" hangingPunct="1"/>
            <a:r>
              <a:rPr lang="cs-CZ" altLang="cs-CZ" sz="1600" b="1" i="1" dirty="0" smtClean="0">
                <a:solidFill>
                  <a:srgbClr val="00287D"/>
                </a:solidFill>
              </a:rPr>
              <a:t>konvergence</a:t>
            </a:r>
          </a:p>
          <a:p>
            <a:pPr lvl="1" eaLnBrk="1" hangingPunct="1"/>
            <a:r>
              <a:rPr lang="cs-CZ" altLang="cs-CZ" sz="1600" b="1" i="1" dirty="0" smtClean="0">
                <a:solidFill>
                  <a:srgbClr val="00287D"/>
                </a:solidFill>
              </a:rPr>
              <a:t>redistribuce</a:t>
            </a:r>
          </a:p>
          <a:p>
            <a:pPr lvl="1" eaLnBrk="1" hangingPunct="1"/>
            <a:r>
              <a:rPr lang="cs-CZ" altLang="cs-CZ" sz="1600" b="1" i="1" dirty="0" smtClean="0">
                <a:solidFill>
                  <a:srgbClr val="00287D"/>
                </a:solidFill>
              </a:rPr>
              <a:t>kompenzace</a:t>
            </a:r>
          </a:p>
          <a:p>
            <a:pPr lvl="1" eaLnBrk="1" hangingPunct="1"/>
            <a:r>
              <a:rPr lang="cs-CZ" altLang="cs-CZ" sz="1600" b="1" i="1" dirty="0" smtClean="0">
                <a:solidFill>
                  <a:srgbClr val="00287D"/>
                </a:solidFill>
              </a:rPr>
              <a:t>integrace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z="16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Využívání strukturálních fondů</a:t>
            </a:r>
            <a:endParaRPr lang="cs-CZ" altLang="cs-CZ" dirty="0"/>
          </a:p>
        </p:txBody>
      </p:sp>
      <p:sp>
        <p:nvSpPr>
          <p:cNvPr id="2150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BB490B-F3D0-4799-88EF-0C4457E55DEB}" type="slidenum">
              <a:rPr lang="cs-CZ" altLang="cs-CZ" smtClean="0"/>
              <a:pPr/>
              <a:t>19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Dotace - pojem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znaky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finanční prostředky </a:t>
            </a:r>
            <a:r>
              <a:rPr lang="cs-CZ" sz="1800" dirty="0" smtClean="0"/>
              <a:t>(plnění) poskytované </a:t>
            </a:r>
            <a:r>
              <a:rPr lang="cs-CZ" sz="1800" dirty="0" smtClean="0">
                <a:solidFill>
                  <a:srgbClr val="C00000"/>
                </a:solidFill>
              </a:rPr>
              <a:t>z veřejných rozpočtů                      </a:t>
            </a:r>
            <a:r>
              <a:rPr lang="cs-CZ" sz="1800" dirty="0" smtClean="0"/>
              <a:t>(v právním smyslu, ekonomický význam = širší…)</a:t>
            </a:r>
          </a:p>
          <a:p>
            <a:pPr lvl="1" eaLnBrk="1" hangingPunct="1"/>
            <a:r>
              <a:rPr lang="cs-CZ" sz="1800" dirty="0" smtClean="0"/>
              <a:t>zpravidla za určitým </a:t>
            </a:r>
            <a:r>
              <a:rPr lang="cs-CZ" sz="1800" dirty="0" smtClean="0">
                <a:solidFill>
                  <a:srgbClr val="C00000"/>
                </a:solidFill>
              </a:rPr>
              <a:t>účelem</a:t>
            </a:r>
            <a:r>
              <a:rPr lang="cs-CZ" sz="1800" dirty="0" smtClean="0"/>
              <a:t> - podmínky </a:t>
            </a:r>
            <a:r>
              <a:rPr lang="cs-CZ" sz="1800" i="1" dirty="0" smtClean="0"/>
              <a:t>(veřejný majetek…)</a:t>
            </a:r>
          </a:p>
          <a:p>
            <a:pPr lvl="1" eaLnBrk="1" hangingPunct="1"/>
            <a:r>
              <a:rPr lang="cs-CZ" sz="1800" dirty="0" smtClean="0"/>
              <a:t>zpravidla </a:t>
            </a:r>
            <a:r>
              <a:rPr lang="cs-CZ" sz="1800" dirty="0" smtClean="0">
                <a:solidFill>
                  <a:srgbClr val="C00000"/>
                </a:solidFill>
              </a:rPr>
              <a:t>nenárokově </a:t>
            </a:r>
            <a:r>
              <a:rPr lang="cs-CZ" sz="1800" i="1" dirty="0" smtClean="0"/>
              <a:t>(někdy však nárokově)</a:t>
            </a:r>
          </a:p>
          <a:p>
            <a:pPr lvl="1" eaLnBrk="1" hangingPunct="1"/>
            <a:r>
              <a:rPr lang="cs-CZ" sz="1800" dirty="0" smtClean="0"/>
              <a:t>a </a:t>
            </a:r>
            <a:r>
              <a:rPr lang="cs-CZ" sz="1800" dirty="0" smtClean="0">
                <a:solidFill>
                  <a:srgbClr val="C00000"/>
                </a:solidFill>
              </a:rPr>
              <a:t>nenávratně</a:t>
            </a:r>
            <a:r>
              <a:rPr lang="cs-CZ" sz="1800" dirty="0" smtClean="0"/>
              <a:t> </a:t>
            </a:r>
            <a:r>
              <a:rPr lang="cs-CZ" sz="1800" i="1" dirty="0" smtClean="0"/>
              <a:t>(jinak při nesplnění podmínek)</a:t>
            </a:r>
          </a:p>
          <a:p>
            <a:pPr>
              <a:buFont typeface="Wingdings" panose="05000000000000000000" pitchFamily="2" charset="2"/>
              <a:buNone/>
            </a:pPr>
            <a:endParaRPr lang="cs-CZ" sz="1800" dirty="0" smtClean="0"/>
          </a:p>
          <a:p>
            <a:r>
              <a:rPr lang="cs-CZ" sz="1800" b="1" dirty="0" smtClean="0">
                <a:solidFill>
                  <a:srgbClr val="7030A0"/>
                </a:solidFill>
              </a:rPr>
              <a:t>jiná označení</a:t>
            </a:r>
            <a:r>
              <a:rPr lang="cs-CZ" sz="1800" dirty="0" smtClean="0"/>
              <a:t>: </a:t>
            </a:r>
            <a:r>
              <a:rPr lang="cs-CZ" sz="1800" i="1" dirty="0" smtClean="0"/>
              <a:t>subvence, příspěvky, granty, podpory, finanční pomoci apod.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v českém právu však </a:t>
            </a:r>
            <a:r>
              <a:rPr lang="cs-CZ" sz="1800" b="1" dirty="0" smtClean="0">
                <a:latin typeface="Tahoma" pitchFamily="34" charset="0"/>
              </a:rPr>
              <a:t>zásadně dotace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b="1" dirty="0" err="1" smtClean="0">
                <a:solidFill>
                  <a:srgbClr val="7030A0"/>
                </a:solidFill>
              </a:rPr>
              <a:t>rozpočtověprávní</a:t>
            </a:r>
            <a:r>
              <a:rPr lang="cs-CZ" sz="1800" b="1" dirty="0" smtClean="0">
                <a:solidFill>
                  <a:srgbClr val="7030A0"/>
                </a:solidFill>
              </a:rPr>
              <a:t> institut</a:t>
            </a:r>
          </a:p>
          <a:p>
            <a:pPr lvl="1" eaLnBrk="1" hangingPunct="1"/>
            <a:r>
              <a:rPr lang="cs-CZ" sz="1800" dirty="0" smtClean="0"/>
              <a:t>avšak úzká </a:t>
            </a:r>
            <a:r>
              <a:rPr lang="cs-CZ" sz="1800" dirty="0" smtClean="0">
                <a:solidFill>
                  <a:srgbClr val="C00000"/>
                </a:solidFill>
              </a:rPr>
              <a:t>souvislost s veřejným </a:t>
            </a:r>
            <a:r>
              <a:rPr lang="cs-CZ" sz="1800" dirty="0" smtClean="0">
                <a:solidFill>
                  <a:srgbClr val="C00000"/>
                </a:solidFill>
              </a:rPr>
              <a:t>majetkem </a:t>
            </a:r>
            <a:r>
              <a:rPr lang="cs-CZ" sz="1800" dirty="0" smtClean="0"/>
              <a:t>(</a:t>
            </a:r>
            <a:r>
              <a:rPr lang="cs-CZ" sz="1800" dirty="0" smtClean="0"/>
              <a:t>finanční majetek)               a </a:t>
            </a:r>
            <a:r>
              <a:rPr lang="cs-CZ" sz="1800" dirty="0" smtClean="0">
                <a:solidFill>
                  <a:srgbClr val="C00000"/>
                </a:solidFill>
              </a:rPr>
              <a:t>veřejnou správou </a:t>
            </a:r>
            <a:r>
              <a:rPr lang="cs-CZ" sz="1800" dirty="0" smtClean="0"/>
              <a:t>(zdroj financování)</a:t>
            </a:r>
          </a:p>
          <a:p>
            <a:endParaRPr lang="cs-CZ" sz="1800" b="1" dirty="0" smtClean="0">
              <a:solidFill>
                <a:srgbClr val="7030A0"/>
              </a:solidFill>
              <a:latin typeface="Tahom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Využívání strukturálních fondů</a:t>
            </a:r>
            <a:endParaRPr lang="cs-CZ" altLang="cs-CZ" dirty="0"/>
          </a:p>
        </p:txBody>
      </p:sp>
      <p:sp>
        <p:nvSpPr>
          <p:cNvPr id="410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21741B0-ACE3-44CB-975E-2EA37273E603}" type="slidenum">
              <a:rPr lang="cs-CZ" altLang="cs-CZ" smtClean="0"/>
              <a:pPr/>
              <a:t>2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Kohezní politika EU - obsah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600" b="1" dirty="0" smtClean="0">
                <a:solidFill>
                  <a:srgbClr val="7030A0"/>
                </a:solidFill>
              </a:rPr>
              <a:t>„</a:t>
            </a:r>
            <a:r>
              <a:rPr lang="cs-CZ" altLang="cs-CZ" sz="1600" b="1" dirty="0" err="1" smtClean="0">
                <a:solidFill>
                  <a:srgbClr val="7030A0"/>
                </a:solidFill>
              </a:rPr>
              <a:t>lisaboonizace</a:t>
            </a:r>
            <a:r>
              <a:rPr lang="cs-CZ" altLang="cs-CZ" sz="1600" b="1" dirty="0" smtClean="0">
                <a:solidFill>
                  <a:srgbClr val="7030A0"/>
                </a:solidFill>
              </a:rPr>
              <a:t>“ kohezní politiky</a:t>
            </a:r>
          </a:p>
          <a:p>
            <a:pPr lvl="1" eaLnBrk="1" hangingPunct="1"/>
            <a:r>
              <a:rPr lang="cs-CZ" altLang="cs-CZ" sz="1600" i="1" dirty="0" smtClean="0">
                <a:solidFill>
                  <a:srgbClr val="C00000"/>
                </a:solidFill>
              </a:rPr>
              <a:t>Lisabonská strategie </a:t>
            </a:r>
            <a:r>
              <a:rPr lang="cs-CZ" altLang="cs-CZ" sz="1600" dirty="0" smtClean="0">
                <a:solidFill>
                  <a:srgbClr val="C00000"/>
                </a:solidFill>
              </a:rPr>
              <a:t>(2000 – 2010)</a:t>
            </a:r>
          </a:p>
          <a:p>
            <a:pPr lvl="1" eaLnBrk="1" hangingPunct="1"/>
            <a:r>
              <a:rPr lang="cs-CZ" altLang="cs-CZ" sz="1600" dirty="0" smtClean="0">
                <a:solidFill>
                  <a:srgbClr val="C00000"/>
                </a:solidFill>
              </a:rPr>
              <a:t>tzv. nové výzvy pro EU </a:t>
            </a:r>
            <a:r>
              <a:rPr lang="cs-CZ" altLang="cs-CZ" sz="1600" dirty="0" smtClean="0"/>
              <a:t>a jejich prolínání do unijních politik</a:t>
            </a:r>
          </a:p>
          <a:p>
            <a:pPr lvl="1" eaLnBrk="1" hangingPunct="1"/>
            <a:r>
              <a:rPr lang="cs-CZ" altLang="cs-CZ" sz="1600" dirty="0" smtClean="0"/>
              <a:t>řeší dřívější problém „</a:t>
            </a:r>
            <a:r>
              <a:rPr lang="cs-CZ" altLang="cs-CZ" sz="1600" dirty="0" err="1" smtClean="0"/>
              <a:t>zahlcenosti</a:t>
            </a:r>
            <a:r>
              <a:rPr lang="cs-CZ" altLang="cs-CZ" sz="1600" dirty="0" smtClean="0"/>
              <a:t> cíli“</a:t>
            </a:r>
          </a:p>
          <a:p>
            <a:pPr lvl="1" eaLnBrk="1" hangingPunct="1"/>
            <a:r>
              <a:rPr lang="cs-CZ" altLang="cs-CZ" sz="1600" dirty="0" smtClean="0"/>
              <a:t>kohezní politika je součástí „něčeho většího“</a:t>
            </a:r>
          </a:p>
          <a:p>
            <a:pPr lvl="1" eaLnBrk="1" hangingPunct="1"/>
            <a:endParaRPr lang="cs-CZ" altLang="cs-CZ" sz="1600" b="1" dirty="0" smtClean="0"/>
          </a:p>
          <a:p>
            <a:pPr eaLnBrk="1" hangingPunct="1"/>
            <a:r>
              <a:rPr lang="cs-CZ" altLang="cs-CZ" sz="1600" b="1" dirty="0" smtClean="0">
                <a:solidFill>
                  <a:srgbClr val="7030A0"/>
                </a:solidFill>
              </a:rPr>
              <a:t>„dvojí mise“ kohezní politiky </a:t>
            </a:r>
            <a:r>
              <a:rPr lang="cs-CZ" altLang="cs-CZ" sz="1600" b="1" dirty="0" smtClean="0"/>
              <a:t>- </a:t>
            </a:r>
            <a:r>
              <a:rPr lang="cs-CZ" altLang="cs-CZ" sz="1600" dirty="0" smtClean="0"/>
              <a:t>jednak</a:t>
            </a:r>
            <a:r>
              <a:rPr lang="cs-CZ" altLang="cs-CZ" sz="1600" b="1" dirty="0" smtClean="0"/>
              <a:t> </a:t>
            </a:r>
            <a:r>
              <a:rPr lang="cs-CZ" altLang="cs-CZ" sz="1600" b="1" dirty="0" smtClean="0">
                <a:solidFill>
                  <a:srgbClr val="C00000"/>
                </a:solidFill>
              </a:rPr>
              <a:t>konvergence</a:t>
            </a:r>
            <a:r>
              <a:rPr lang="cs-CZ" altLang="cs-CZ" sz="1600" b="1" dirty="0" smtClean="0"/>
              <a:t> </a:t>
            </a:r>
            <a:r>
              <a:rPr lang="cs-CZ" altLang="cs-CZ" sz="1600" dirty="0" smtClean="0"/>
              <a:t>a nově také </a:t>
            </a:r>
            <a:r>
              <a:rPr lang="cs-CZ" altLang="cs-CZ" sz="1600" b="1" dirty="0" smtClean="0">
                <a:solidFill>
                  <a:srgbClr val="C00000"/>
                </a:solidFill>
              </a:rPr>
              <a:t>unijní strategie</a:t>
            </a:r>
          </a:p>
          <a:p>
            <a:pPr lvl="1" eaLnBrk="1" hangingPunct="1"/>
            <a:r>
              <a:rPr lang="cs-CZ" altLang="cs-CZ" sz="1600" b="1" dirty="0" smtClean="0"/>
              <a:t>od 2007 – 2013 </a:t>
            </a:r>
          </a:p>
          <a:p>
            <a:pPr lvl="2" eaLnBrk="1" hangingPunct="1"/>
            <a:r>
              <a:rPr lang="cs-CZ" altLang="cs-CZ" sz="1600" i="1" dirty="0" smtClean="0"/>
              <a:t>LS = strategie růstu a zaměstnanosti</a:t>
            </a:r>
          </a:p>
          <a:p>
            <a:pPr lvl="1" eaLnBrk="1" hangingPunct="1"/>
            <a:r>
              <a:rPr lang="cs-CZ" altLang="cs-CZ" sz="1600" b="1" dirty="0" smtClean="0"/>
              <a:t>pokračuje 2014 – 2020</a:t>
            </a:r>
          </a:p>
          <a:p>
            <a:pPr lvl="2" eaLnBrk="1" hangingPunct="1"/>
            <a:r>
              <a:rPr lang="cs-CZ" altLang="cs-CZ" sz="1600" i="1" dirty="0" smtClean="0"/>
              <a:t>strategie Evropa 2020 = Evropská strategie pro chytrý, udržitelný a inkluzívní růst</a:t>
            </a:r>
          </a:p>
          <a:p>
            <a:pPr lvl="1" eaLnBrk="1" hangingPunct="1"/>
            <a:endParaRPr lang="cs-CZ" altLang="cs-CZ" sz="1600" dirty="0" smtClean="0"/>
          </a:p>
          <a:p>
            <a:pPr lvl="1" eaLnBrk="1" hangingPunct="1"/>
            <a:r>
              <a:rPr lang="cs-CZ" altLang="cs-CZ" sz="1600" dirty="0" smtClean="0"/>
              <a:t>s tím ale také narůstající obsahové nejasnosti…</a:t>
            </a:r>
            <a:endParaRPr lang="cs-CZ" altLang="cs-CZ" sz="1600" b="1" dirty="0" smtClean="0"/>
          </a:p>
          <a:p>
            <a:endParaRPr lang="cs-CZ" sz="1600" b="1" dirty="0" smtClean="0">
              <a:solidFill>
                <a:srgbClr val="7030A0"/>
              </a:solidFill>
              <a:latin typeface="Tahom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Využívání strukturálních fondů</a:t>
            </a:r>
            <a:endParaRPr lang="cs-CZ" altLang="cs-CZ" dirty="0"/>
          </a:p>
        </p:txBody>
      </p:sp>
      <p:sp>
        <p:nvSpPr>
          <p:cNvPr id="2253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07DF1FE-EB93-43BE-8131-6D99B799409E}" type="slidenum">
              <a:rPr lang="cs-CZ" altLang="cs-CZ" smtClean="0"/>
              <a:pPr/>
              <a:t>20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Kohezní politika EU - obsah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600" b="1" dirty="0" smtClean="0">
                <a:solidFill>
                  <a:srgbClr val="7030A0"/>
                </a:solidFill>
              </a:rPr>
              <a:t>současný obsah „</a:t>
            </a:r>
            <a:r>
              <a:rPr lang="cs-CZ" altLang="cs-CZ" sz="1600" b="1" dirty="0" err="1" smtClean="0">
                <a:solidFill>
                  <a:srgbClr val="7030A0"/>
                </a:solidFill>
              </a:rPr>
              <a:t>lisabonizované</a:t>
            </a:r>
            <a:r>
              <a:rPr lang="cs-CZ" altLang="cs-CZ" sz="1600" b="1" dirty="0" smtClean="0">
                <a:solidFill>
                  <a:srgbClr val="7030A0"/>
                </a:solidFill>
              </a:rPr>
              <a:t>“ kohezní politiky</a:t>
            </a:r>
          </a:p>
          <a:p>
            <a:pPr lvl="1" eaLnBrk="1" hangingPunct="1"/>
            <a:r>
              <a:rPr lang="cs-CZ" altLang="cs-CZ" sz="1600" dirty="0" smtClean="0">
                <a:solidFill>
                  <a:srgbClr val="C00000"/>
                </a:solidFill>
              </a:rPr>
              <a:t>= unijní hlavní investiční </a:t>
            </a:r>
            <a:r>
              <a:rPr lang="cs-CZ" altLang="cs-CZ" sz="1600" dirty="0" smtClean="0">
                <a:solidFill>
                  <a:srgbClr val="C00000"/>
                </a:solidFill>
              </a:rPr>
              <a:t>politika</a:t>
            </a:r>
          </a:p>
          <a:p>
            <a:pPr lvl="1" eaLnBrk="1" hangingPunct="1"/>
            <a:r>
              <a:rPr lang="cs-CZ" altLang="cs-CZ" sz="1600" dirty="0" smtClean="0">
                <a:solidFill>
                  <a:srgbClr val="C00000"/>
                </a:solidFill>
              </a:rPr>
              <a:t>narůstající preference </a:t>
            </a:r>
            <a:r>
              <a:rPr lang="cs-CZ" altLang="cs-CZ" sz="1600" dirty="0" smtClean="0">
                <a:solidFill>
                  <a:srgbClr val="C00000"/>
                </a:solidFill>
              </a:rPr>
              <a:t>nových výzev</a:t>
            </a:r>
          </a:p>
          <a:p>
            <a:pPr lvl="1" eaLnBrk="1" hangingPunct="1"/>
            <a:r>
              <a:rPr lang="cs-CZ" altLang="cs-CZ" sz="1600" dirty="0" smtClean="0"/>
              <a:t>cesta zpět zřejmě není (na nové výzvy třeba </a:t>
            </a:r>
            <a:r>
              <a:rPr lang="cs-CZ" altLang="cs-CZ" sz="1600" dirty="0" smtClean="0"/>
              <a:t>reagovat…)</a:t>
            </a:r>
            <a:endParaRPr lang="cs-CZ" altLang="cs-CZ" sz="1600" dirty="0" smtClean="0"/>
          </a:p>
          <a:p>
            <a:pPr lvl="1" eaLnBrk="1" hangingPunct="1"/>
            <a:r>
              <a:rPr lang="cs-CZ" altLang="cs-CZ" sz="1600" dirty="0" smtClean="0"/>
              <a:t>hrozba a příležitost pro kohezní politiku…</a:t>
            </a:r>
          </a:p>
          <a:p>
            <a:pPr lvl="1" eaLnBrk="1" hangingPunct="1"/>
            <a:endParaRPr lang="cs-CZ" altLang="cs-CZ" sz="1600" b="1" dirty="0" smtClean="0"/>
          </a:p>
          <a:p>
            <a:pPr eaLnBrk="1" hangingPunct="1"/>
            <a:r>
              <a:rPr lang="cs-CZ" altLang="cs-CZ" sz="1600" b="1" dirty="0" smtClean="0">
                <a:solidFill>
                  <a:srgbClr val="C00000"/>
                </a:solidFill>
              </a:rPr>
              <a:t>= faktická transformace kohezní politiky</a:t>
            </a:r>
            <a:endParaRPr lang="cs-CZ" altLang="cs-CZ" sz="1600" b="1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altLang="cs-CZ" sz="1600" dirty="0" smtClean="0"/>
              <a:t>ale právem nepřiznaná (pouze skrze sekundární právo)</a:t>
            </a:r>
          </a:p>
          <a:p>
            <a:pPr lvl="2" eaLnBrk="1" hangingPunct="1"/>
            <a:endParaRPr lang="cs-CZ" altLang="cs-CZ" sz="1600" b="1" dirty="0" smtClean="0"/>
          </a:p>
          <a:p>
            <a:pPr eaLnBrk="1" hangingPunct="1"/>
            <a:r>
              <a:rPr lang="cs-CZ" altLang="cs-CZ" sz="1600" b="1" dirty="0" smtClean="0"/>
              <a:t>zásadní otázka </a:t>
            </a:r>
            <a:r>
              <a:rPr lang="cs-CZ" altLang="cs-CZ" sz="1600" b="1" u="sng" dirty="0" smtClean="0">
                <a:solidFill>
                  <a:srgbClr val="7030A0"/>
                </a:solidFill>
              </a:rPr>
              <a:t>efektivnosti</a:t>
            </a:r>
            <a:r>
              <a:rPr lang="cs-CZ" altLang="cs-CZ" sz="1600" b="1" dirty="0" smtClean="0">
                <a:solidFill>
                  <a:srgbClr val="7030A0"/>
                </a:solidFill>
              </a:rPr>
              <a:t> kohezní politiky</a:t>
            </a:r>
          </a:p>
          <a:p>
            <a:pPr lvl="1" eaLnBrk="1" hangingPunct="1"/>
            <a:r>
              <a:rPr lang="cs-CZ" altLang="cs-CZ" sz="1600" dirty="0" smtClean="0"/>
              <a:t>jednak efektivnost kohezní politiky </a:t>
            </a:r>
            <a:r>
              <a:rPr lang="cs-CZ" altLang="cs-CZ" sz="1600" b="1" i="1" dirty="0" smtClean="0">
                <a:solidFill>
                  <a:srgbClr val="00287D"/>
                </a:solidFill>
              </a:rPr>
              <a:t>jako celku </a:t>
            </a:r>
            <a:r>
              <a:rPr lang="cs-CZ" altLang="cs-CZ" sz="1600" dirty="0" smtClean="0"/>
              <a:t>(nepanuje shoda)</a:t>
            </a:r>
          </a:p>
          <a:p>
            <a:pPr lvl="1" eaLnBrk="1" hangingPunct="1"/>
            <a:r>
              <a:rPr lang="cs-CZ" altLang="cs-CZ" sz="1600" dirty="0" smtClean="0"/>
              <a:t>dále také efektivnost </a:t>
            </a:r>
            <a:r>
              <a:rPr lang="cs-CZ" altLang="cs-CZ" sz="1600" b="1" i="1" dirty="0" smtClean="0">
                <a:solidFill>
                  <a:srgbClr val="00287D"/>
                </a:solidFill>
              </a:rPr>
              <a:t>využívání jejích nástrojů </a:t>
            </a:r>
            <a:r>
              <a:rPr lang="cs-CZ" altLang="cs-CZ" sz="1600" dirty="0" smtClean="0"/>
              <a:t>(význam práva, resp. právní úpravy jednotlivých aspektů, např. poskytování dotací</a:t>
            </a:r>
            <a:r>
              <a:rPr lang="cs-CZ" altLang="cs-CZ" sz="1600" dirty="0" smtClean="0"/>
              <a:t>…)</a:t>
            </a:r>
            <a:endParaRPr lang="cs-CZ" altLang="cs-CZ" sz="1600" b="1" dirty="0" smtClean="0"/>
          </a:p>
          <a:p>
            <a:pPr eaLnBrk="1" hangingPunct="1"/>
            <a:r>
              <a:rPr lang="cs-CZ" altLang="cs-CZ" sz="1600" dirty="0" smtClean="0">
                <a:solidFill>
                  <a:srgbClr val="C00000"/>
                </a:solidFill>
              </a:rPr>
              <a:t>existence jistých </a:t>
            </a:r>
            <a:r>
              <a:rPr lang="cs-CZ" altLang="cs-CZ" sz="1600" b="1" dirty="0" smtClean="0">
                <a:solidFill>
                  <a:srgbClr val="C00000"/>
                </a:solidFill>
              </a:rPr>
              <a:t>„systémových rizik“</a:t>
            </a:r>
            <a:r>
              <a:rPr lang="cs-CZ" altLang="cs-CZ" sz="1600" dirty="0" smtClean="0"/>
              <a:t>, </a:t>
            </a:r>
            <a:r>
              <a:rPr lang="cs-CZ" altLang="cs-CZ" sz="1600" dirty="0" smtClean="0"/>
              <a:t>viz dále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Využívání strukturálních fondů</a:t>
            </a:r>
            <a:endParaRPr lang="cs-CZ" altLang="cs-CZ" dirty="0"/>
          </a:p>
        </p:txBody>
      </p:sp>
      <p:sp>
        <p:nvSpPr>
          <p:cNvPr id="2355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3E84844-1174-4C55-B0AC-0DD729B45918}" type="slidenum">
              <a:rPr lang="cs-CZ" altLang="cs-CZ" smtClean="0"/>
              <a:pPr/>
              <a:t>21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Kohezní politika EU - právní rámec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600" b="1" u="sng" dirty="0" smtClean="0">
                <a:solidFill>
                  <a:srgbClr val="7030A0"/>
                </a:solidFill>
              </a:rPr>
              <a:t>právo EU</a:t>
            </a:r>
          </a:p>
          <a:p>
            <a:pPr eaLnBrk="1" hangingPunct="1"/>
            <a:r>
              <a:rPr lang="cs-CZ" altLang="cs-CZ" sz="1600" b="1" i="1" dirty="0" smtClean="0">
                <a:solidFill>
                  <a:srgbClr val="C00000"/>
                </a:solidFill>
              </a:rPr>
              <a:t>základní smlouvy </a:t>
            </a:r>
            <a:r>
              <a:rPr lang="cs-CZ" altLang="cs-CZ" sz="1600" b="1" dirty="0" smtClean="0"/>
              <a:t>– Smlouva o fungování EU</a:t>
            </a:r>
          </a:p>
          <a:p>
            <a:pPr eaLnBrk="1" hangingPunct="1"/>
            <a:r>
              <a:rPr lang="cs-CZ" altLang="cs-CZ" sz="1600" b="1" i="1" dirty="0" smtClean="0">
                <a:solidFill>
                  <a:srgbClr val="C00000"/>
                </a:solidFill>
              </a:rPr>
              <a:t>sekundární právo </a:t>
            </a:r>
          </a:p>
          <a:p>
            <a:pPr lvl="1" eaLnBrk="1" hangingPunct="1"/>
            <a:r>
              <a:rPr lang="cs-CZ" altLang="cs-CZ" sz="1600" dirty="0" smtClean="0">
                <a:solidFill>
                  <a:srgbClr val="00287D"/>
                </a:solidFill>
              </a:rPr>
              <a:t>obecné nařízení</a:t>
            </a:r>
          </a:p>
          <a:p>
            <a:pPr lvl="1" eaLnBrk="1" hangingPunct="1"/>
            <a:r>
              <a:rPr lang="cs-CZ" altLang="cs-CZ" sz="1600" dirty="0" smtClean="0">
                <a:solidFill>
                  <a:srgbClr val="00287D"/>
                </a:solidFill>
              </a:rPr>
              <a:t>specifická nařízení</a:t>
            </a:r>
          </a:p>
          <a:p>
            <a:pPr lvl="1" eaLnBrk="1" hangingPunct="1"/>
            <a:r>
              <a:rPr lang="cs-CZ" altLang="cs-CZ" sz="1600" dirty="0" smtClean="0">
                <a:solidFill>
                  <a:srgbClr val="00287D"/>
                </a:solidFill>
              </a:rPr>
              <a:t>jiné předpisy </a:t>
            </a:r>
            <a:r>
              <a:rPr lang="cs-CZ" altLang="cs-CZ" sz="1600" i="1" dirty="0" smtClean="0"/>
              <a:t>– </a:t>
            </a:r>
            <a:r>
              <a:rPr lang="cs-CZ" altLang="cs-CZ" sz="1600" i="1" dirty="0" smtClean="0"/>
              <a:t>např. finanční </a:t>
            </a:r>
            <a:r>
              <a:rPr lang="cs-CZ" altLang="cs-CZ" sz="1600" i="1" dirty="0" smtClean="0"/>
              <a:t>nařízení</a:t>
            </a:r>
            <a:endParaRPr lang="cs-CZ" altLang="cs-CZ" sz="1600" i="1" dirty="0" smtClean="0">
              <a:solidFill>
                <a:srgbClr val="7030A0"/>
              </a:solidFill>
            </a:endParaRPr>
          </a:p>
          <a:p>
            <a:pPr eaLnBrk="1" hangingPunct="1"/>
            <a:endParaRPr lang="cs-CZ" altLang="cs-CZ" sz="1600" b="1" dirty="0" smtClean="0">
              <a:solidFill>
                <a:srgbClr val="7030A0"/>
              </a:solidFill>
            </a:endParaRPr>
          </a:p>
          <a:p>
            <a:pPr eaLnBrk="1" hangingPunct="1"/>
            <a:r>
              <a:rPr lang="cs-CZ" altLang="cs-CZ" sz="1600" b="1" u="sng" dirty="0" smtClean="0">
                <a:solidFill>
                  <a:srgbClr val="7030A0"/>
                </a:solidFill>
              </a:rPr>
              <a:t>právní rámec obecně</a:t>
            </a:r>
          </a:p>
          <a:p>
            <a:pPr eaLnBrk="1" hangingPunct="1"/>
            <a:r>
              <a:rPr lang="cs-CZ" altLang="cs-CZ" sz="1600" b="1" dirty="0" smtClean="0">
                <a:solidFill>
                  <a:srgbClr val="C00000"/>
                </a:solidFill>
              </a:rPr>
              <a:t>unijní</a:t>
            </a:r>
          </a:p>
          <a:p>
            <a:pPr lvl="1" eaLnBrk="1" hangingPunct="1"/>
            <a:r>
              <a:rPr lang="cs-CZ" altLang="cs-CZ" sz="1600" i="1" dirty="0" smtClean="0">
                <a:solidFill>
                  <a:srgbClr val="00287D"/>
                </a:solidFill>
              </a:rPr>
              <a:t>základní zásady </a:t>
            </a:r>
            <a:r>
              <a:rPr lang="cs-CZ" altLang="cs-CZ" sz="1600" i="1" dirty="0" smtClean="0"/>
              <a:t>(principy)</a:t>
            </a:r>
          </a:p>
          <a:p>
            <a:pPr lvl="1" eaLnBrk="1" hangingPunct="1"/>
            <a:r>
              <a:rPr lang="cs-CZ" altLang="cs-CZ" sz="1600" i="1" dirty="0" smtClean="0">
                <a:solidFill>
                  <a:srgbClr val="00287D"/>
                </a:solidFill>
              </a:rPr>
              <a:t>jádro</a:t>
            </a:r>
            <a:r>
              <a:rPr lang="cs-CZ" altLang="cs-CZ" sz="1600" i="1" dirty="0" smtClean="0"/>
              <a:t> = příprava a provádění operačních programů</a:t>
            </a:r>
          </a:p>
          <a:p>
            <a:pPr lvl="1" eaLnBrk="1" hangingPunct="1"/>
            <a:r>
              <a:rPr lang="cs-CZ" altLang="cs-CZ" sz="1600" i="1" dirty="0" smtClean="0">
                <a:solidFill>
                  <a:srgbClr val="00287D"/>
                </a:solidFill>
              </a:rPr>
              <a:t>celá řada dalších aspektů </a:t>
            </a:r>
            <a:r>
              <a:rPr lang="cs-CZ" altLang="cs-CZ" sz="1600" i="1" dirty="0" smtClean="0"/>
              <a:t>= zejm. udržitelnost, podíl na financování, výkonnostní rezerva apod.</a:t>
            </a:r>
          </a:p>
          <a:p>
            <a:pPr eaLnBrk="1" hangingPunct="1"/>
            <a:r>
              <a:rPr lang="cs-CZ" altLang="cs-CZ" sz="1600" b="1" dirty="0" smtClean="0">
                <a:solidFill>
                  <a:srgbClr val="C00000"/>
                </a:solidFill>
              </a:rPr>
              <a:t>vnitrostátní právní rámec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Využívání strukturálních fondů</a:t>
            </a:r>
            <a:endParaRPr lang="cs-CZ" altLang="cs-CZ" dirty="0"/>
          </a:p>
        </p:txBody>
      </p:sp>
      <p:sp>
        <p:nvSpPr>
          <p:cNvPr id="2458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E2AE05E-1FBB-4BA4-8BE2-1E6E5CBB6EEA}" type="slidenum">
              <a:rPr lang="cs-CZ" altLang="cs-CZ" smtClean="0"/>
              <a:pPr/>
              <a:t>22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Kohezní politika EU - </a:t>
            </a:r>
            <a:r>
              <a:rPr lang="cs-CZ" altLang="cs-CZ" dirty="0" smtClean="0"/>
              <a:t>„systémová rizika“</a:t>
            </a:r>
            <a:endParaRPr lang="cs-CZ" alt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1600" b="1" u="sng" dirty="0" smtClean="0">
                <a:solidFill>
                  <a:srgbClr val="7030A0"/>
                </a:solidFill>
              </a:rPr>
              <a:t>unijní právní rámec</a:t>
            </a:r>
          </a:p>
          <a:p>
            <a:pPr lvl="1" eaLnBrk="1" hangingPunct="1">
              <a:defRPr/>
            </a:pPr>
            <a:r>
              <a:rPr lang="cs-CZ" altLang="cs-CZ" sz="1600" dirty="0" smtClean="0"/>
              <a:t>vyžaduje principy 3E</a:t>
            </a:r>
          </a:p>
          <a:p>
            <a:pPr lvl="1" eaLnBrk="1" hangingPunct="1">
              <a:defRPr/>
            </a:pPr>
            <a:r>
              <a:rPr lang="cs-CZ" altLang="cs-CZ" sz="1600" dirty="0" smtClean="0"/>
              <a:t>avšak klade </a:t>
            </a:r>
            <a:r>
              <a:rPr lang="cs-CZ" altLang="cs-CZ" sz="1600" dirty="0" smtClean="0">
                <a:solidFill>
                  <a:srgbClr val="C00000"/>
                </a:solidFill>
              </a:rPr>
              <a:t>velmi mírné požadavky na</a:t>
            </a:r>
            <a:r>
              <a:rPr lang="cs-CZ" altLang="cs-CZ" sz="1600" b="1" dirty="0" smtClean="0">
                <a:solidFill>
                  <a:srgbClr val="C00000"/>
                </a:solidFill>
              </a:rPr>
              <a:t> udržitelnost </a:t>
            </a:r>
            <a:r>
              <a:rPr lang="cs-CZ" altLang="cs-CZ" sz="1600" dirty="0" smtClean="0"/>
              <a:t>(obecně pouze </a:t>
            </a:r>
            <a:r>
              <a:rPr lang="cs-CZ" altLang="cs-CZ" sz="1600" i="1" dirty="0" smtClean="0">
                <a:solidFill>
                  <a:srgbClr val="00287D"/>
                </a:solidFill>
              </a:rPr>
              <a:t>5 let</a:t>
            </a:r>
            <a:r>
              <a:rPr lang="cs-CZ" altLang="cs-CZ" sz="1600" dirty="0" smtClean="0"/>
              <a:t>) a </a:t>
            </a:r>
            <a:r>
              <a:rPr lang="cs-CZ" altLang="cs-CZ" sz="1600" dirty="0" smtClean="0"/>
              <a:t>     </a:t>
            </a:r>
            <a:r>
              <a:rPr lang="cs-CZ" altLang="cs-CZ" sz="1600" dirty="0" smtClean="0">
                <a:solidFill>
                  <a:srgbClr val="C00000"/>
                </a:solidFill>
              </a:rPr>
              <a:t>na </a:t>
            </a:r>
            <a:r>
              <a:rPr lang="cs-CZ" altLang="cs-CZ" sz="1600" dirty="0" smtClean="0">
                <a:solidFill>
                  <a:srgbClr val="C00000"/>
                </a:solidFill>
              </a:rPr>
              <a:t>minimální míru </a:t>
            </a:r>
            <a:r>
              <a:rPr lang="cs-CZ" altLang="cs-CZ" sz="1600" b="1" dirty="0" smtClean="0">
                <a:solidFill>
                  <a:srgbClr val="C00000"/>
                </a:solidFill>
              </a:rPr>
              <a:t>spolufinancování </a:t>
            </a:r>
            <a:r>
              <a:rPr lang="cs-CZ" altLang="cs-CZ" sz="1600" dirty="0" smtClean="0"/>
              <a:t>příjemce podpory </a:t>
            </a:r>
            <a:r>
              <a:rPr lang="cs-CZ" altLang="cs-CZ" sz="1600" dirty="0" smtClean="0"/>
              <a:t>(nyní i pouze </a:t>
            </a:r>
            <a:r>
              <a:rPr lang="cs-CZ" altLang="cs-CZ" sz="1600" i="1" dirty="0" smtClean="0">
                <a:solidFill>
                  <a:srgbClr val="00287D"/>
                </a:solidFill>
              </a:rPr>
              <a:t>15 </a:t>
            </a:r>
            <a:r>
              <a:rPr lang="cs-CZ" altLang="cs-CZ" sz="1600" i="1" dirty="0" smtClean="0">
                <a:solidFill>
                  <a:srgbClr val="00287D"/>
                </a:solidFill>
              </a:rPr>
              <a:t>%</a:t>
            </a:r>
            <a:r>
              <a:rPr lang="cs-CZ" altLang="cs-CZ" sz="1600" dirty="0" smtClean="0"/>
              <a:t>)</a:t>
            </a:r>
          </a:p>
          <a:p>
            <a:pPr lvl="1" eaLnBrk="1" hangingPunct="1">
              <a:defRPr/>
            </a:pPr>
            <a:r>
              <a:rPr lang="cs-CZ" altLang="cs-CZ" sz="1600" dirty="0" smtClean="0"/>
              <a:t>v důsledku tak </a:t>
            </a:r>
            <a:r>
              <a:rPr lang="cs-CZ" altLang="cs-CZ" sz="1600" b="1" dirty="0" smtClean="0">
                <a:solidFill>
                  <a:srgbClr val="C00000"/>
                </a:solidFill>
              </a:rPr>
              <a:t>přenáší odpovědnost</a:t>
            </a:r>
            <a:r>
              <a:rPr lang="cs-CZ" altLang="cs-CZ" sz="1600" dirty="0" smtClean="0">
                <a:solidFill>
                  <a:srgbClr val="C00000"/>
                </a:solidFill>
              </a:rPr>
              <a:t> </a:t>
            </a:r>
            <a:r>
              <a:rPr lang="cs-CZ" altLang="cs-CZ" sz="1600" dirty="0" smtClean="0"/>
              <a:t>za efektivnost využívání nástrojů kohezní politiky </a:t>
            </a:r>
            <a:r>
              <a:rPr lang="cs-CZ" altLang="cs-CZ" sz="1600" dirty="0" smtClean="0">
                <a:solidFill>
                  <a:srgbClr val="C00000"/>
                </a:solidFill>
              </a:rPr>
              <a:t>z příjemce na poskytovatele </a:t>
            </a:r>
            <a:r>
              <a:rPr lang="cs-CZ" altLang="cs-CZ" sz="1600" dirty="0" smtClean="0"/>
              <a:t>(což klade vysoké požadavky na kvalitu veřejné správy, resp. institucí…)</a:t>
            </a:r>
          </a:p>
          <a:p>
            <a:pPr lvl="1" eaLnBrk="1" hangingPunct="1">
              <a:defRPr/>
            </a:pPr>
            <a:r>
              <a:rPr lang="cs-CZ" altLang="cs-CZ" sz="1600" dirty="0" smtClean="0">
                <a:solidFill>
                  <a:srgbClr val="C00000"/>
                </a:solidFill>
              </a:rPr>
              <a:t>diskutabilní podpora soukromého sektoru</a:t>
            </a:r>
            <a:r>
              <a:rPr lang="cs-CZ" altLang="cs-CZ" sz="1600" dirty="0" smtClean="0"/>
              <a:t> (malí a střední podnikatelé)</a:t>
            </a:r>
          </a:p>
          <a:p>
            <a:pPr eaLnBrk="1" hangingPunct="1">
              <a:defRPr/>
            </a:pPr>
            <a:endParaRPr lang="cs-CZ" altLang="cs-CZ" sz="1600" b="1" u="sng" dirty="0" smtClean="0">
              <a:solidFill>
                <a:srgbClr val="7030A0"/>
              </a:solidFill>
            </a:endParaRPr>
          </a:p>
          <a:p>
            <a:pPr eaLnBrk="1" hangingPunct="1">
              <a:defRPr/>
            </a:pPr>
            <a:r>
              <a:rPr lang="cs-CZ" altLang="cs-CZ" sz="1600" b="1" u="sng" dirty="0" smtClean="0">
                <a:solidFill>
                  <a:srgbClr val="7030A0"/>
                </a:solidFill>
              </a:rPr>
              <a:t>národní (česká) úroveň</a:t>
            </a:r>
          </a:p>
          <a:p>
            <a:pPr lvl="1" eaLnBrk="1" hangingPunct="1">
              <a:defRPr/>
            </a:pPr>
            <a:r>
              <a:rPr lang="cs-CZ" altLang="cs-CZ" sz="1600" dirty="0" smtClean="0"/>
              <a:t>obecné riziko = </a:t>
            </a:r>
            <a:r>
              <a:rPr lang="cs-CZ" altLang="cs-CZ" sz="1600" b="1" dirty="0" smtClean="0">
                <a:solidFill>
                  <a:srgbClr val="C00000"/>
                </a:solidFill>
              </a:rPr>
              <a:t>preference absorpce </a:t>
            </a:r>
            <a:r>
              <a:rPr lang="cs-CZ" altLang="cs-CZ" sz="1600" dirty="0" smtClean="0">
                <a:solidFill>
                  <a:srgbClr val="C00000"/>
                </a:solidFill>
              </a:rPr>
              <a:t>před efektivností </a:t>
            </a:r>
            <a:r>
              <a:rPr lang="cs-CZ" altLang="cs-CZ" sz="1600" dirty="0" smtClean="0">
                <a:solidFill>
                  <a:srgbClr val="C00000"/>
                </a:solidFill>
              </a:rPr>
              <a:t>                           </a:t>
            </a:r>
            <a:r>
              <a:rPr lang="cs-CZ" altLang="cs-CZ" sz="1600" dirty="0" smtClean="0"/>
              <a:t>(</a:t>
            </a:r>
            <a:r>
              <a:rPr lang="cs-CZ" altLang="cs-CZ" sz="1600" dirty="0" smtClean="0"/>
              <a:t>obzvlášť v kombinaci s vysokou mírou </a:t>
            </a:r>
            <a:r>
              <a:rPr lang="cs-CZ" altLang="cs-CZ" sz="1600" dirty="0" smtClean="0"/>
              <a:t>alokace podpory </a:t>
            </a:r>
            <a:r>
              <a:rPr lang="cs-CZ" altLang="cs-CZ" sz="1600" dirty="0" smtClean="0"/>
              <a:t>pro členský stát…)</a:t>
            </a:r>
          </a:p>
          <a:p>
            <a:pPr lvl="1" eaLnBrk="1" hangingPunct="1">
              <a:defRPr/>
            </a:pPr>
            <a:r>
              <a:rPr lang="cs-CZ" altLang="cs-CZ" sz="1600" dirty="0" smtClean="0">
                <a:solidFill>
                  <a:srgbClr val="C00000"/>
                </a:solidFill>
              </a:rPr>
              <a:t>nevyhovující právní úprava</a:t>
            </a:r>
          </a:p>
          <a:p>
            <a:pPr lvl="1" eaLnBrk="1" hangingPunct="1">
              <a:defRPr/>
            </a:pPr>
            <a:r>
              <a:rPr lang="cs-CZ" altLang="cs-CZ" sz="1600" dirty="0" smtClean="0">
                <a:solidFill>
                  <a:srgbClr val="C00000"/>
                </a:solidFill>
              </a:rPr>
              <a:t>selhání při </a:t>
            </a:r>
            <a:r>
              <a:rPr lang="cs-CZ" altLang="cs-CZ" sz="1600" dirty="0" smtClean="0">
                <a:solidFill>
                  <a:srgbClr val="C00000"/>
                </a:solidFill>
              </a:rPr>
              <a:t>implementaci</a:t>
            </a:r>
            <a:endParaRPr lang="cs-CZ" altLang="cs-CZ" sz="1600" b="1" dirty="0"/>
          </a:p>
          <a:p>
            <a:pPr>
              <a:defRPr/>
            </a:pPr>
            <a:endParaRPr lang="cs-CZ" sz="1600" b="1" dirty="0">
              <a:solidFill>
                <a:srgbClr val="7030A0"/>
              </a:solidFill>
              <a:latin typeface="Tahoma" panose="020B060403050404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Využívání strukturálních fondů</a:t>
            </a:r>
            <a:endParaRPr lang="cs-CZ" altLang="cs-CZ" dirty="0"/>
          </a:p>
        </p:txBody>
      </p:sp>
      <p:sp>
        <p:nvSpPr>
          <p:cNvPr id="2560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52B70B9-90B5-42C8-9FF5-924FF663C359}" type="slidenum">
              <a:rPr lang="cs-CZ" altLang="cs-CZ" smtClean="0"/>
              <a:pPr/>
              <a:t>23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Kohezní politika EU - </a:t>
            </a:r>
            <a:r>
              <a:rPr lang="cs-CZ" altLang="cs-CZ" dirty="0" smtClean="0"/>
              <a:t>změny pro nové období…</a:t>
            </a:r>
            <a:endParaRPr lang="cs-CZ" alt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1600" dirty="0" smtClean="0">
                <a:latin typeface="Tahoma" panose="020B0604030504040204" pitchFamily="34" charset="0"/>
              </a:rPr>
              <a:t>v současnosti probíhá příprava nového programového období (2021 - 2027)</a:t>
            </a:r>
          </a:p>
          <a:p>
            <a:pPr lvl="1" eaLnBrk="1" hangingPunct="1">
              <a:defRPr/>
            </a:pPr>
            <a:endParaRPr lang="cs-CZ" sz="1600" dirty="0" smtClean="0">
              <a:latin typeface="Tahoma" panose="020B0604030504040204" pitchFamily="34" charset="0"/>
            </a:endParaRPr>
          </a:p>
          <a:p>
            <a:pPr eaLnBrk="1" hangingPunct="1">
              <a:defRPr/>
            </a:pPr>
            <a:r>
              <a:rPr lang="cs-CZ" sz="1600" b="1" dirty="0" smtClean="0">
                <a:solidFill>
                  <a:srgbClr val="C00000"/>
                </a:solidFill>
                <a:latin typeface="Tahoma" panose="020B0604030504040204" pitchFamily="34" charset="0"/>
              </a:rPr>
              <a:t>návrhy EK</a:t>
            </a:r>
          </a:p>
          <a:p>
            <a:pPr lvl="1" eaLnBrk="1" hangingPunct="1">
              <a:defRPr/>
            </a:pPr>
            <a:r>
              <a:rPr lang="cs-CZ" sz="1600" i="1" dirty="0" smtClean="0">
                <a:solidFill>
                  <a:srgbClr val="00287D"/>
                </a:solidFill>
                <a:latin typeface="Tahoma" panose="020B0604030504040204" pitchFamily="34" charset="0"/>
              </a:rPr>
              <a:t>poprvé snížení objemu prostředků (o 10 %)</a:t>
            </a:r>
          </a:p>
          <a:p>
            <a:pPr lvl="1" eaLnBrk="1" hangingPunct="1">
              <a:defRPr/>
            </a:pPr>
            <a:r>
              <a:rPr lang="cs-CZ" sz="1600" i="1" dirty="0" smtClean="0">
                <a:solidFill>
                  <a:srgbClr val="00287D"/>
                </a:solidFill>
                <a:latin typeface="Tahoma" panose="020B0604030504040204" pitchFamily="34" charset="0"/>
              </a:rPr>
              <a:t>zjednodušení právního rámce a mechanismu kohezní politiky</a:t>
            </a:r>
          </a:p>
          <a:p>
            <a:pPr lvl="1" eaLnBrk="1" hangingPunct="1">
              <a:defRPr/>
            </a:pPr>
            <a:r>
              <a:rPr lang="cs-CZ" sz="1600" i="1" dirty="0" smtClean="0">
                <a:solidFill>
                  <a:srgbClr val="00287D"/>
                </a:solidFill>
                <a:latin typeface="Tahoma" panose="020B0604030504040204" pitchFamily="34" charset="0"/>
              </a:rPr>
              <a:t>zvýšení flexibility </a:t>
            </a:r>
          </a:p>
          <a:p>
            <a:pPr lvl="1" eaLnBrk="1" hangingPunct="1">
              <a:defRPr/>
            </a:pPr>
            <a:r>
              <a:rPr lang="cs-CZ" sz="1600" i="1" dirty="0" smtClean="0">
                <a:solidFill>
                  <a:srgbClr val="00287D"/>
                </a:solidFill>
                <a:latin typeface="Tahoma" panose="020B0604030504040204" pitchFamily="34" charset="0"/>
              </a:rPr>
              <a:t>další kriteria pro podporované regiony</a:t>
            </a:r>
          </a:p>
          <a:p>
            <a:pPr lvl="1" eaLnBrk="1" hangingPunct="1">
              <a:defRPr/>
            </a:pPr>
            <a:r>
              <a:rPr lang="cs-CZ" sz="1600" i="1" dirty="0" smtClean="0">
                <a:solidFill>
                  <a:srgbClr val="00287D"/>
                </a:solidFill>
                <a:latin typeface="Tahoma" panose="020B0604030504040204" pitchFamily="34" charset="0"/>
              </a:rPr>
              <a:t>zvýšení míry spolufinancování</a:t>
            </a:r>
          </a:p>
          <a:p>
            <a:pPr lvl="1" eaLnBrk="1" hangingPunct="1">
              <a:defRPr/>
            </a:pPr>
            <a:r>
              <a:rPr lang="cs-CZ" sz="1600" i="1" dirty="0" smtClean="0">
                <a:solidFill>
                  <a:srgbClr val="00287D"/>
                </a:solidFill>
                <a:latin typeface="Tahoma" panose="020B0604030504040204" pitchFamily="34" charset="0"/>
              </a:rPr>
              <a:t>vyšší využívání finančních nástrojů</a:t>
            </a:r>
          </a:p>
          <a:p>
            <a:pPr eaLnBrk="1" hangingPunct="1">
              <a:defRPr/>
            </a:pPr>
            <a:endParaRPr lang="cs-CZ" sz="1600" dirty="0" smtClean="0">
              <a:latin typeface="Tahoma" panose="020B0604030504040204" pitchFamily="34" charset="0"/>
            </a:endParaRPr>
          </a:p>
          <a:p>
            <a:pPr eaLnBrk="1" hangingPunct="1">
              <a:defRPr/>
            </a:pPr>
            <a:r>
              <a:rPr lang="cs-CZ" sz="1600" dirty="0" smtClean="0">
                <a:latin typeface="Tahoma" panose="020B0604030504040204" pitchFamily="34" charset="0"/>
              </a:rPr>
              <a:t>návrhy ovšem mají také problematické aspekty</a:t>
            </a:r>
          </a:p>
          <a:p>
            <a:pPr eaLnBrk="1" hangingPunct="1">
              <a:defRPr/>
            </a:pPr>
            <a:r>
              <a:rPr lang="cs-CZ" sz="1600" dirty="0" smtClean="0">
                <a:latin typeface="Tahoma" panose="020B0604030504040204" pitchFamily="34" charset="0"/>
              </a:rPr>
              <a:t>zatím nikoli definitivní - rozhodne </a:t>
            </a:r>
            <a:r>
              <a:rPr lang="cs-CZ" sz="1600" dirty="0" smtClean="0">
                <a:solidFill>
                  <a:srgbClr val="C00000"/>
                </a:solidFill>
                <a:latin typeface="Tahoma" panose="020B0604030504040204" pitchFamily="34" charset="0"/>
              </a:rPr>
              <a:t>politický konsensus… </a:t>
            </a:r>
            <a:endParaRPr lang="cs-CZ" sz="1600" dirty="0">
              <a:solidFill>
                <a:srgbClr val="C00000"/>
              </a:solidFill>
              <a:latin typeface="Tahoma" panose="020B060403050404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Využívání strukturálních fondů</a:t>
            </a:r>
            <a:endParaRPr lang="cs-CZ" altLang="cs-CZ" dirty="0"/>
          </a:p>
        </p:txBody>
      </p:sp>
      <p:sp>
        <p:nvSpPr>
          <p:cNvPr id="2560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52B70B9-90B5-42C8-9FF5-924FF663C359}" type="slidenum">
              <a:rPr lang="cs-CZ" altLang="cs-CZ" smtClean="0"/>
              <a:pPr/>
              <a:t>24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Dotace - pojem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různorodé podoby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finanční transfery</a:t>
            </a:r>
            <a:r>
              <a:rPr lang="cs-CZ" sz="1800" dirty="0" smtClean="0"/>
              <a:t>, ale i např. o </a:t>
            </a:r>
            <a:r>
              <a:rPr lang="cs-CZ" sz="1800" dirty="0" smtClean="0">
                <a:solidFill>
                  <a:srgbClr val="C00000"/>
                </a:solidFill>
              </a:rPr>
              <a:t>dotované půjčky </a:t>
            </a:r>
            <a:r>
              <a:rPr lang="cs-CZ" sz="1800" dirty="0" smtClean="0"/>
              <a:t>či poskytování kupónů pro nákup služeb</a:t>
            </a:r>
          </a:p>
          <a:p>
            <a:pPr lvl="1" eaLnBrk="1" hangingPunct="1"/>
            <a:r>
              <a:rPr lang="cs-CZ" sz="1800" dirty="0" smtClean="0"/>
              <a:t>se </a:t>
            </a:r>
            <a:r>
              <a:rPr lang="cs-CZ" sz="1800" dirty="0" smtClean="0">
                <a:solidFill>
                  <a:srgbClr val="C00000"/>
                </a:solidFill>
              </a:rPr>
              <a:t>spoluúčastí příjemce či bez</a:t>
            </a:r>
          </a:p>
          <a:p>
            <a:pPr lvl="1" eaLnBrk="1" hangingPunct="1"/>
            <a:r>
              <a:rPr lang="cs-CZ" sz="1800" dirty="0" smtClean="0"/>
              <a:t>za </a:t>
            </a:r>
            <a:r>
              <a:rPr lang="cs-CZ" sz="1800" dirty="0" smtClean="0">
                <a:solidFill>
                  <a:srgbClr val="C00000"/>
                </a:solidFill>
              </a:rPr>
              <a:t>konkrétním účelem </a:t>
            </a:r>
            <a:r>
              <a:rPr lang="cs-CZ" sz="1800" dirty="0" smtClean="0"/>
              <a:t>(podmíněné) či </a:t>
            </a:r>
            <a:r>
              <a:rPr lang="cs-CZ" sz="1800" dirty="0" smtClean="0">
                <a:solidFill>
                  <a:srgbClr val="C00000"/>
                </a:solidFill>
              </a:rPr>
              <a:t>všeobecné </a:t>
            </a:r>
            <a:r>
              <a:rPr lang="cs-CZ" sz="1800" dirty="0" smtClean="0"/>
              <a:t>(nepodmíněné, „globální“, např. různé vyrovnávací dotace)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běžné účelové dotace </a:t>
            </a:r>
            <a:r>
              <a:rPr lang="cs-CZ" sz="1800" dirty="0" smtClean="0"/>
              <a:t>(směřují k zajišťování oblasti tzv. přenesené působnosti územních samosprávných celků) či </a:t>
            </a:r>
            <a:r>
              <a:rPr lang="cs-CZ" sz="1800" dirty="0" smtClean="0">
                <a:solidFill>
                  <a:srgbClr val="C00000"/>
                </a:solidFill>
              </a:rPr>
              <a:t>kapitálové účelové </a:t>
            </a:r>
            <a:r>
              <a:rPr lang="cs-CZ" sz="1800" dirty="0" smtClean="0"/>
              <a:t>(na nepravidelné bázi směřují k realizaci určitých investičních akcí nebo státních programů)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neinvestiční </a:t>
            </a:r>
            <a:r>
              <a:rPr lang="cs-CZ" sz="1800" dirty="0" smtClean="0"/>
              <a:t>(„měkké“) či </a:t>
            </a:r>
            <a:r>
              <a:rPr lang="cs-CZ" sz="1800" dirty="0" smtClean="0">
                <a:solidFill>
                  <a:srgbClr val="C00000"/>
                </a:solidFill>
              </a:rPr>
              <a:t>investiční </a:t>
            </a:r>
            <a:r>
              <a:rPr lang="cs-CZ" sz="1800" dirty="0" smtClean="0"/>
              <a:t>(„tvrdé“) </a:t>
            </a:r>
          </a:p>
          <a:p>
            <a:pPr lvl="1" eaLnBrk="1" hangingPunct="1"/>
            <a:endParaRPr lang="cs-CZ" sz="1800" dirty="0" smtClean="0"/>
          </a:p>
          <a:p>
            <a:r>
              <a:rPr lang="cs-CZ" sz="1800" dirty="0" smtClean="0">
                <a:latin typeface="Tahoma" pitchFamily="34" charset="0"/>
              </a:rPr>
              <a:t>pro </a:t>
            </a:r>
            <a:r>
              <a:rPr lang="cs-CZ" sz="1800" i="1" dirty="0" smtClean="0">
                <a:solidFill>
                  <a:srgbClr val="C00000"/>
                </a:solidFill>
                <a:latin typeface="Tahoma" pitchFamily="34" charset="0"/>
              </a:rPr>
              <a:t>návratné</a:t>
            </a:r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 plnění </a:t>
            </a:r>
            <a:r>
              <a:rPr lang="cs-CZ" sz="1800" dirty="0" smtClean="0">
                <a:latin typeface="Tahoma" pitchFamily="34" charset="0"/>
              </a:rPr>
              <a:t>používán pojem </a:t>
            </a:r>
            <a:r>
              <a:rPr lang="cs-CZ" sz="1800" b="1" dirty="0" smtClean="0">
                <a:solidFill>
                  <a:srgbClr val="7030A0"/>
                </a:solidFill>
                <a:latin typeface="Tahoma" pitchFamily="34" charset="0"/>
              </a:rPr>
              <a:t>návratná finanční výpomoc           </a:t>
            </a:r>
            <a:r>
              <a:rPr lang="cs-CZ" sz="1800" dirty="0" smtClean="0">
                <a:latin typeface="Tahoma" pitchFamily="34" charset="0"/>
              </a:rPr>
              <a:t>(v zásadě zvýhodněná půjčka, resp. zápůjčka)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Využívání strukturálních fondů</a:t>
            </a:r>
            <a:endParaRPr lang="cs-CZ" altLang="cs-CZ" dirty="0"/>
          </a:p>
        </p:txBody>
      </p:sp>
      <p:sp>
        <p:nvSpPr>
          <p:cNvPr id="512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A40FB37-B372-4F76-9132-0706A1136EC6}" type="slidenum">
              <a:rPr lang="cs-CZ" altLang="cs-CZ" smtClean="0"/>
              <a:pPr/>
              <a:t>3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Dotace - účely v právu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i="1" dirty="0" smtClean="0"/>
              <a:t>zejména…</a:t>
            </a:r>
          </a:p>
          <a:p>
            <a:pPr eaLnBrk="1" hangingPunct="1"/>
            <a:r>
              <a:rPr lang="cs-CZ" sz="1800" b="1" i="1" dirty="0" smtClean="0">
                <a:solidFill>
                  <a:srgbClr val="7030A0"/>
                </a:solidFill>
              </a:rPr>
              <a:t>ekonomický nástroj právní regulace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alternativa ke klasické vrchnostenské regulaci</a:t>
            </a:r>
          </a:p>
          <a:p>
            <a:pPr lvl="1" eaLnBrk="1" hangingPunct="1"/>
            <a:r>
              <a:rPr lang="cs-CZ" sz="1800" dirty="0" smtClean="0"/>
              <a:t>naplňování cílů určité právní úpravy či závazků státu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sz="1800" dirty="0" smtClean="0"/>
              <a:t>	(právo životního prostředí, klimatické závazky apod.)</a:t>
            </a:r>
          </a:p>
          <a:p>
            <a:r>
              <a:rPr lang="cs-CZ" sz="1800" b="1" i="1" dirty="0" smtClean="0">
                <a:solidFill>
                  <a:srgbClr val="7030A0"/>
                </a:solidFill>
                <a:latin typeface="Tahoma" pitchFamily="34" charset="0"/>
              </a:rPr>
              <a:t>organizace veřejné správy</a:t>
            </a:r>
          </a:p>
          <a:p>
            <a:pPr lvl="1"/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financování subjektů veřejné správy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doplněk k rozpočtovému určení daní </a:t>
            </a:r>
            <a:r>
              <a:rPr lang="cs-CZ" sz="1800" i="1" dirty="0" smtClean="0">
                <a:latin typeface="Tahoma" pitchFamily="34" charset="0"/>
              </a:rPr>
              <a:t>(ad hoc)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financování jiných subjektů veřejné správy (odlišných od státu a ÚSC) = </a:t>
            </a:r>
            <a:r>
              <a:rPr lang="cs-CZ" sz="1800" i="1" dirty="0" smtClean="0">
                <a:solidFill>
                  <a:srgbClr val="C00000"/>
                </a:solidFill>
                <a:latin typeface="Tahoma" pitchFamily="34" charset="0"/>
              </a:rPr>
              <a:t>státní dotační politika</a:t>
            </a:r>
            <a:endParaRPr lang="cs-CZ" sz="1800" b="1" i="1" dirty="0" smtClean="0">
              <a:solidFill>
                <a:srgbClr val="C00000"/>
              </a:solidFill>
              <a:latin typeface="Tahoma" pitchFamily="34" charset="0"/>
            </a:endParaRPr>
          </a:p>
          <a:p>
            <a:endParaRPr lang="cs-CZ" sz="1800" b="1" dirty="0" smtClean="0">
              <a:solidFill>
                <a:srgbClr val="7030A0"/>
              </a:solidFill>
              <a:latin typeface="Tahoma" pitchFamily="34" charset="0"/>
            </a:endParaRPr>
          </a:p>
          <a:p>
            <a:r>
              <a:rPr lang="cs-CZ" sz="1800" b="1" dirty="0" smtClean="0">
                <a:solidFill>
                  <a:srgbClr val="C00000"/>
                </a:solidFill>
                <a:latin typeface="Tahoma" pitchFamily="34" charset="0"/>
              </a:rPr>
              <a:t>dotace = nástroj </a:t>
            </a:r>
            <a:r>
              <a:rPr lang="cs-CZ" sz="1800" dirty="0" smtClean="0">
                <a:latin typeface="Tahoma" pitchFamily="34" charset="0"/>
              </a:rPr>
              <a:t>(otázka ANO/NE</a:t>
            </a:r>
            <a:r>
              <a:rPr lang="cs-CZ" sz="1800" b="1" dirty="0" smtClean="0">
                <a:latin typeface="Tahoma" pitchFamily="34" charset="0"/>
              </a:rPr>
              <a:t> </a:t>
            </a:r>
            <a:r>
              <a:rPr lang="cs-CZ" sz="1800" dirty="0" smtClean="0">
                <a:latin typeface="Tahoma" pitchFamily="34" charset="0"/>
              </a:rPr>
              <a:t>tedy poněkud postrádá </a:t>
            </a:r>
            <a:r>
              <a:rPr lang="cs-CZ" sz="1800" dirty="0" smtClean="0">
                <a:latin typeface="Tahoma" pitchFamily="34" charset="0"/>
              </a:rPr>
              <a:t>smysl)</a:t>
            </a:r>
            <a:endParaRPr lang="cs-CZ" sz="1800" b="1" dirty="0" smtClean="0">
              <a:solidFill>
                <a:srgbClr val="7030A0"/>
              </a:solidFill>
              <a:latin typeface="Tahoma" pitchFamily="34" charset="0"/>
            </a:endParaRPr>
          </a:p>
          <a:p>
            <a:pPr lvl="1"/>
            <a:r>
              <a:rPr lang="cs-CZ" sz="1800" dirty="0" smtClean="0">
                <a:latin typeface="Tahoma" pitchFamily="34" charset="0"/>
              </a:rPr>
              <a:t>vhodnější </a:t>
            </a:r>
            <a:r>
              <a:rPr lang="cs-CZ" sz="1800" dirty="0" smtClean="0">
                <a:latin typeface="Tahoma" pitchFamily="34" charset="0"/>
              </a:rPr>
              <a:t>otázka = </a:t>
            </a:r>
            <a:r>
              <a:rPr lang="cs-CZ" sz="1800" b="1" dirty="0" smtClean="0">
                <a:solidFill>
                  <a:srgbClr val="00287D"/>
                </a:solidFill>
                <a:latin typeface="Tahoma" pitchFamily="34" charset="0"/>
              </a:rPr>
              <a:t>efektivnost poskytování (využívání) dotací?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Využívání strukturálních fondů</a:t>
            </a:r>
            <a:endParaRPr lang="cs-CZ" altLang="cs-CZ" dirty="0"/>
          </a:p>
        </p:txBody>
      </p:sp>
      <p:sp>
        <p:nvSpPr>
          <p:cNvPr id="614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71203F7-7179-49A8-8C86-25868F760A4A}" type="slidenum">
              <a:rPr lang="cs-CZ" altLang="cs-CZ" smtClean="0"/>
              <a:pPr/>
              <a:t>4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Dotace - efektivnost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>
                <a:latin typeface="Tahoma" pitchFamily="34" charset="0"/>
              </a:rPr>
              <a:t>jsou poskytovány </a:t>
            </a:r>
            <a:r>
              <a:rPr lang="cs-CZ" sz="1800" b="1" dirty="0" smtClean="0">
                <a:solidFill>
                  <a:srgbClr val="C00000"/>
                </a:solidFill>
                <a:latin typeface="Tahoma" pitchFamily="34" charset="0"/>
              </a:rPr>
              <a:t>z veřejných rozpočtů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různé úrovně </a:t>
            </a:r>
            <a:r>
              <a:rPr lang="cs-CZ" sz="1800" i="1" dirty="0" smtClean="0">
                <a:latin typeface="Tahoma" pitchFamily="34" charset="0"/>
              </a:rPr>
              <a:t>(místní rozpočty, státní rozpočet, </a:t>
            </a:r>
            <a:r>
              <a:rPr lang="cs-CZ" sz="1800" i="1" dirty="0" err="1" smtClean="0">
                <a:latin typeface="Tahoma" pitchFamily="34" charset="0"/>
              </a:rPr>
              <a:t>rozpočet</a:t>
            </a:r>
            <a:r>
              <a:rPr lang="cs-CZ" sz="1800" i="1" dirty="0" smtClean="0">
                <a:latin typeface="Tahoma" pitchFamily="34" charset="0"/>
              </a:rPr>
              <a:t> </a:t>
            </a:r>
            <a:r>
              <a:rPr lang="cs-CZ" sz="1800" i="1" dirty="0" smtClean="0">
                <a:latin typeface="Tahoma" pitchFamily="34" charset="0"/>
              </a:rPr>
              <a:t>EU…)</a:t>
            </a:r>
            <a:endParaRPr lang="cs-CZ" sz="1800" i="1" dirty="0" smtClean="0">
              <a:latin typeface="Tahoma" pitchFamily="34" charset="0"/>
            </a:endParaRPr>
          </a:p>
          <a:p>
            <a:pPr lvl="1"/>
            <a:endParaRPr lang="cs-CZ" sz="1800" dirty="0" smtClean="0">
              <a:latin typeface="Tahoma" pitchFamily="34" charset="0"/>
            </a:endParaRPr>
          </a:p>
          <a:p>
            <a:r>
              <a:rPr lang="cs-CZ" sz="1800" b="1" dirty="0" smtClean="0">
                <a:solidFill>
                  <a:srgbClr val="7030A0"/>
                </a:solidFill>
                <a:latin typeface="Tahoma" pitchFamily="34" charset="0"/>
              </a:rPr>
              <a:t>požadavek na efektivnost </a:t>
            </a:r>
            <a:r>
              <a:rPr lang="cs-CZ" sz="1800" dirty="0" smtClean="0">
                <a:latin typeface="Tahoma" pitchFamily="34" charset="0"/>
              </a:rPr>
              <a:t>(v nejširším smyslu)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intuitivní…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zásady finančního práva</a:t>
            </a:r>
          </a:p>
          <a:p>
            <a:pPr lvl="1"/>
            <a:r>
              <a:rPr lang="cs-CZ" sz="1800" b="1" dirty="0" smtClean="0">
                <a:solidFill>
                  <a:srgbClr val="C00000"/>
                </a:solidFill>
                <a:latin typeface="Tahoma" pitchFamily="34" charset="0"/>
              </a:rPr>
              <a:t>veřejné vlastnictví, resp. majetek</a:t>
            </a:r>
          </a:p>
          <a:p>
            <a:endParaRPr lang="cs-CZ" sz="1800" dirty="0" smtClean="0">
              <a:latin typeface="Tahoma" pitchFamily="34" charset="0"/>
            </a:endParaRPr>
          </a:p>
          <a:p>
            <a:r>
              <a:rPr lang="cs-CZ" sz="1800" b="1" dirty="0" smtClean="0">
                <a:solidFill>
                  <a:srgbClr val="7030A0"/>
                </a:solidFill>
                <a:latin typeface="Tahoma" pitchFamily="34" charset="0"/>
              </a:rPr>
              <a:t>veřejné vlastnictví </a:t>
            </a:r>
            <a:r>
              <a:rPr lang="cs-CZ" sz="1800" b="1" dirty="0" smtClean="0">
                <a:solidFill>
                  <a:srgbClr val="7030A0"/>
                </a:solidFill>
                <a:latin typeface="Tahoma" pitchFamily="34" charset="0"/>
              </a:rPr>
              <a:t>- relevantní specifika</a:t>
            </a:r>
            <a:endParaRPr lang="cs-CZ" sz="1800" b="1" dirty="0" smtClean="0">
              <a:solidFill>
                <a:srgbClr val="7030A0"/>
              </a:solidFill>
              <a:latin typeface="Tahoma" pitchFamily="34" charset="0"/>
            </a:endParaRPr>
          </a:p>
          <a:p>
            <a:pPr lvl="1"/>
            <a:r>
              <a:rPr lang="cs-CZ" sz="1800" i="1" dirty="0" smtClean="0">
                <a:solidFill>
                  <a:srgbClr val="C00000"/>
                </a:solidFill>
                <a:latin typeface="Tahoma" pitchFamily="34" charset="0"/>
              </a:rPr>
              <a:t>veřejný subjekt </a:t>
            </a:r>
            <a:r>
              <a:rPr lang="cs-CZ" sz="1800" dirty="0" smtClean="0">
                <a:latin typeface="Tahoma" pitchFamily="34" charset="0"/>
              </a:rPr>
              <a:t>(stát, ÚSC, EU…)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veřejná věc (finanční majetek) </a:t>
            </a:r>
            <a:r>
              <a:rPr lang="cs-CZ" sz="1800" i="1" dirty="0" smtClean="0">
                <a:solidFill>
                  <a:srgbClr val="C00000"/>
                </a:solidFill>
                <a:latin typeface="Tahoma" pitchFamily="34" charset="0"/>
              </a:rPr>
              <a:t>k veřejnému účelu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sociální funkce = </a:t>
            </a:r>
            <a:r>
              <a:rPr lang="cs-CZ" sz="1800" i="1" dirty="0" smtClean="0">
                <a:solidFill>
                  <a:srgbClr val="C00000"/>
                </a:solidFill>
                <a:latin typeface="Tahoma" pitchFamily="34" charset="0"/>
              </a:rPr>
              <a:t>veřejný zájem </a:t>
            </a:r>
            <a:r>
              <a:rPr lang="cs-CZ" sz="1800" dirty="0" smtClean="0">
                <a:latin typeface="Tahoma" pitchFamily="34" charset="0"/>
              </a:rPr>
              <a:t>(nikoli soukromý…)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Využívání strukturálních fondů</a:t>
            </a:r>
            <a:endParaRPr lang="cs-CZ" altLang="cs-CZ" dirty="0"/>
          </a:p>
        </p:txBody>
      </p:sp>
      <p:sp>
        <p:nvSpPr>
          <p:cNvPr id="717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ED0F6F-8804-4708-B596-2E7062EFEC81}" type="slidenum">
              <a:rPr lang="cs-CZ" altLang="cs-CZ" smtClean="0"/>
              <a:pPr/>
              <a:t>5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Dotace - efektivnost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>
                <a:latin typeface="Tahoma" pitchFamily="34" charset="0"/>
              </a:rPr>
              <a:t>poskytování (využívání) dotací musí být efektivní</a:t>
            </a:r>
          </a:p>
          <a:p>
            <a:pPr lvl="1"/>
            <a:r>
              <a:rPr lang="cs-CZ" sz="1800" b="1" i="1" dirty="0" smtClean="0">
                <a:latin typeface="Tahoma" pitchFamily="34" charset="0"/>
              </a:rPr>
              <a:t>co to však znamená?</a:t>
            </a:r>
          </a:p>
          <a:p>
            <a:pPr lvl="1"/>
            <a:endParaRPr lang="cs-CZ" sz="1800" dirty="0" smtClean="0">
              <a:latin typeface="Tahoma" pitchFamily="34" charset="0"/>
            </a:endParaRPr>
          </a:p>
          <a:p>
            <a:r>
              <a:rPr lang="cs-CZ" sz="1800" b="1" dirty="0" smtClean="0">
                <a:solidFill>
                  <a:srgbClr val="7030A0"/>
                </a:solidFill>
                <a:latin typeface="Tahoma" pitchFamily="34" charset="0"/>
              </a:rPr>
              <a:t>zejména „výkonnostní pojetí“ efektivnosti 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vynaložené </a:t>
            </a:r>
            <a:r>
              <a:rPr lang="cs-CZ" sz="1800" i="1" dirty="0" smtClean="0">
                <a:solidFill>
                  <a:srgbClr val="C00000"/>
                </a:solidFill>
                <a:latin typeface="Tahoma" pitchFamily="34" charset="0"/>
              </a:rPr>
              <a:t>veřejné prostředky </a:t>
            </a:r>
            <a:r>
              <a:rPr lang="cs-CZ" sz="1800" dirty="0" smtClean="0">
                <a:latin typeface="Tahoma" pitchFamily="34" charset="0"/>
              </a:rPr>
              <a:t>na straně jedné a </a:t>
            </a:r>
            <a:r>
              <a:rPr lang="cs-CZ" sz="1800" dirty="0" smtClean="0">
                <a:latin typeface="Tahoma" pitchFamily="34" charset="0"/>
              </a:rPr>
              <a:t>                     </a:t>
            </a:r>
            <a:r>
              <a:rPr lang="cs-CZ" sz="1800" i="1" dirty="0" smtClean="0">
                <a:solidFill>
                  <a:srgbClr val="C00000"/>
                </a:solidFill>
                <a:latin typeface="Tahoma" pitchFamily="34" charset="0"/>
              </a:rPr>
              <a:t>dosažené výsledky </a:t>
            </a:r>
            <a:r>
              <a:rPr lang="cs-CZ" sz="1800" dirty="0" smtClean="0">
                <a:latin typeface="Tahoma" pitchFamily="34" charset="0"/>
              </a:rPr>
              <a:t>na </a:t>
            </a:r>
            <a:r>
              <a:rPr lang="cs-CZ" sz="1800" dirty="0" smtClean="0">
                <a:latin typeface="Tahoma" pitchFamily="34" charset="0"/>
              </a:rPr>
              <a:t>straně druhé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avšak </a:t>
            </a:r>
            <a:r>
              <a:rPr lang="cs-CZ" sz="1800" dirty="0" smtClean="0">
                <a:latin typeface="Tahoma" pitchFamily="34" charset="0"/>
              </a:rPr>
              <a:t>nelze </a:t>
            </a:r>
            <a:r>
              <a:rPr lang="cs-CZ" sz="1800" dirty="0" smtClean="0">
                <a:latin typeface="Tahoma" pitchFamily="34" charset="0"/>
              </a:rPr>
              <a:t>hovořit o finanční </a:t>
            </a:r>
            <a:r>
              <a:rPr lang="cs-CZ" sz="1800" dirty="0" smtClean="0">
                <a:latin typeface="Tahoma" pitchFamily="34" charset="0"/>
              </a:rPr>
              <a:t>návratnosti (jiné výsledky)</a:t>
            </a:r>
            <a:endParaRPr lang="cs-CZ" sz="1800" dirty="0" smtClean="0">
              <a:latin typeface="Tahoma" pitchFamily="34" charset="0"/>
            </a:endParaRPr>
          </a:p>
          <a:p>
            <a:pPr lvl="1"/>
            <a:r>
              <a:rPr lang="cs-CZ" sz="1800" dirty="0" smtClean="0">
                <a:latin typeface="Tahoma" pitchFamily="34" charset="0"/>
              </a:rPr>
              <a:t>=</a:t>
            </a:r>
            <a:r>
              <a:rPr lang="en-US" sz="1800" dirty="0" smtClean="0">
                <a:latin typeface="Tahoma" pitchFamily="34" charset="0"/>
              </a:rPr>
              <a:t>&gt;</a:t>
            </a:r>
            <a:r>
              <a:rPr lang="cs-CZ" sz="1800" dirty="0" smtClean="0">
                <a:latin typeface="Tahoma" pitchFamily="34" charset="0"/>
              </a:rPr>
              <a:t> </a:t>
            </a:r>
            <a:r>
              <a:rPr lang="cs-CZ" sz="1800" i="1" dirty="0" smtClean="0">
                <a:solidFill>
                  <a:srgbClr val="00287D"/>
                </a:solidFill>
                <a:latin typeface="Tahoma" pitchFamily="34" charset="0"/>
              </a:rPr>
              <a:t>dosahování </a:t>
            </a:r>
            <a:r>
              <a:rPr lang="cs-CZ" sz="1800" i="1" dirty="0" smtClean="0">
                <a:solidFill>
                  <a:srgbClr val="00287D"/>
                </a:solidFill>
                <a:latin typeface="Tahoma" pitchFamily="34" charset="0"/>
              </a:rPr>
              <a:t>„nefinančních“ výsledků </a:t>
            </a:r>
            <a:r>
              <a:rPr lang="cs-CZ" sz="1800" dirty="0" smtClean="0">
                <a:latin typeface="Tahoma" pitchFamily="34" charset="0"/>
              </a:rPr>
              <a:t>(veřejný zájem…)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=</a:t>
            </a:r>
            <a:r>
              <a:rPr lang="en-US" sz="1800" dirty="0" smtClean="0">
                <a:latin typeface="Tahoma" pitchFamily="34" charset="0"/>
              </a:rPr>
              <a:t>&gt;</a:t>
            </a:r>
            <a:r>
              <a:rPr lang="cs-CZ" sz="1800" dirty="0" smtClean="0">
                <a:latin typeface="Tahoma" pitchFamily="34" charset="0"/>
              </a:rPr>
              <a:t> </a:t>
            </a:r>
            <a:r>
              <a:rPr lang="cs-CZ" sz="1800" i="1" dirty="0" smtClean="0">
                <a:solidFill>
                  <a:srgbClr val="00287D"/>
                </a:solidFill>
                <a:latin typeface="Tahoma" pitchFamily="34" charset="0"/>
              </a:rPr>
              <a:t>obtížné hodnocení </a:t>
            </a:r>
            <a:r>
              <a:rPr lang="cs-CZ" sz="1800" dirty="0" smtClean="0">
                <a:latin typeface="Tahoma" pitchFamily="34" charset="0"/>
              </a:rPr>
              <a:t>(</a:t>
            </a:r>
            <a:r>
              <a:rPr lang="cs-CZ" sz="1800" dirty="0" smtClean="0">
                <a:latin typeface="Tahoma" pitchFamily="34" charset="0"/>
              </a:rPr>
              <a:t>výběr projektů a závěrečné hodnocení)</a:t>
            </a:r>
          </a:p>
          <a:p>
            <a:endParaRPr lang="cs-CZ" sz="1800" dirty="0" smtClean="0">
              <a:latin typeface="Tahoma" pitchFamily="34" charset="0"/>
            </a:endParaRPr>
          </a:p>
          <a:p>
            <a:r>
              <a:rPr lang="cs-CZ" sz="1800" dirty="0" smtClean="0"/>
              <a:t>konkrétní odraz = </a:t>
            </a:r>
            <a:r>
              <a:rPr lang="cs-CZ" sz="1800" b="1" u="sng" dirty="0" smtClean="0">
                <a:solidFill>
                  <a:srgbClr val="C00000"/>
                </a:solidFill>
              </a:rPr>
              <a:t>principy 3E</a:t>
            </a:r>
            <a:r>
              <a:rPr lang="cs-CZ" sz="1800" dirty="0" smtClean="0"/>
              <a:t>: </a:t>
            </a:r>
            <a:r>
              <a:rPr lang="cs-CZ" sz="1800" b="1" i="1" dirty="0" err="1" smtClean="0">
                <a:solidFill>
                  <a:srgbClr val="00287D"/>
                </a:solidFill>
              </a:rPr>
              <a:t>economy</a:t>
            </a:r>
            <a:r>
              <a:rPr lang="cs-CZ" sz="1800" b="1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>
                <a:solidFill>
                  <a:srgbClr val="00287D"/>
                </a:solidFill>
              </a:rPr>
              <a:t>(hospodárnost)</a:t>
            </a:r>
            <a:r>
              <a:rPr lang="cs-CZ" sz="1800" dirty="0" smtClean="0"/>
              <a:t>, </a:t>
            </a:r>
            <a:r>
              <a:rPr lang="cs-CZ" sz="1800" b="1" i="1" dirty="0" err="1" smtClean="0">
                <a:solidFill>
                  <a:srgbClr val="00287D"/>
                </a:solidFill>
              </a:rPr>
              <a:t>effectiveness</a:t>
            </a:r>
            <a:r>
              <a:rPr lang="cs-CZ" sz="1800" b="1" i="1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>
                <a:solidFill>
                  <a:srgbClr val="00287D"/>
                </a:solidFill>
              </a:rPr>
              <a:t>(účelnost</a:t>
            </a:r>
            <a:r>
              <a:rPr lang="cs-CZ" sz="1800" dirty="0" smtClean="0">
                <a:solidFill>
                  <a:srgbClr val="00287D"/>
                </a:solidFill>
              </a:rPr>
              <a:t>) </a:t>
            </a:r>
            <a:r>
              <a:rPr lang="cs-CZ" sz="1800" dirty="0" smtClean="0"/>
              <a:t>a</a:t>
            </a:r>
            <a:r>
              <a:rPr lang="cs-CZ" sz="1800" dirty="0" smtClean="0"/>
              <a:t> </a:t>
            </a:r>
            <a:r>
              <a:rPr lang="cs-CZ" sz="1800" b="1" i="1" dirty="0" err="1" smtClean="0">
                <a:solidFill>
                  <a:srgbClr val="00287D"/>
                </a:solidFill>
              </a:rPr>
              <a:t>efficiency</a:t>
            </a:r>
            <a:r>
              <a:rPr lang="cs-CZ" sz="1800" b="1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>
                <a:solidFill>
                  <a:srgbClr val="00287D"/>
                </a:solidFill>
              </a:rPr>
              <a:t>(efektivnost či účinnost</a:t>
            </a:r>
            <a:r>
              <a:rPr lang="cs-CZ" sz="1800" dirty="0" smtClean="0">
                <a:solidFill>
                  <a:srgbClr val="00287D"/>
                </a:solidFill>
              </a:rPr>
              <a:t>)</a:t>
            </a:r>
            <a:endParaRPr lang="cs-CZ" sz="1800" dirty="0" smtClean="0">
              <a:solidFill>
                <a:srgbClr val="00287D"/>
              </a:solidFill>
              <a:latin typeface="Tahom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Využívání strukturálních fondů</a:t>
            </a:r>
            <a:endParaRPr lang="cs-CZ" altLang="cs-CZ" dirty="0"/>
          </a:p>
        </p:txBody>
      </p:sp>
      <p:sp>
        <p:nvSpPr>
          <p:cNvPr id="819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1A9AEF-11EE-45C7-B39D-2B3AE15D1830}" type="slidenum">
              <a:rPr lang="cs-CZ" altLang="cs-CZ" smtClean="0"/>
              <a:pPr/>
              <a:t>6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Dotace - efektivnost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principy 3E lze vymezit následovně (</a:t>
            </a:r>
            <a:r>
              <a:rPr lang="cs-CZ" sz="1800" b="1" dirty="0" smtClean="0">
                <a:solidFill>
                  <a:srgbClr val="C00000"/>
                </a:solidFill>
              </a:rPr>
              <a:t>INTOSAI</a:t>
            </a:r>
            <a:r>
              <a:rPr lang="cs-CZ" sz="1800" dirty="0" smtClean="0"/>
              <a:t>):</a:t>
            </a:r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Princip hospodárnosti </a:t>
            </a:r>
            <a:r>
              <a:rPr lang="cs-CZ" sz="1800" i="1" dirty="0" smtClean="0"/>
              <a:t>představuje </a:t>
            </a:r>
            <a:r>
              <a:rPr lang="cs-CZ" sz="1800" b="1" i="1" dirty="0" smtClean="0">
                <a:solidFill>
                  <a:srgbClr val="C00000"/>
                </a:solidFill>
              </a:rPr>
              <a:t>minimalizaci nákladů na zdroje</a:t>
            </a:r>
            <a:r>
              <a:rPr lang="cs-CZ" sz="1800" i="1" dirty="0" smtClean="0"/>
              <a:t>. Použité prostředky by měly být k dispozici včas, v dostatečném množství a přiměřené kvalitě a za nejvýhodnější cenu.</a:t>
            </a:r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Princip účelnosti </a:t>
            </a:r>
            <a:r>
              <a:rPr lang="cs-CZ" sz="1800" i="1" dirty="0" smtClean="0"/>
              <a:t>se týká </a:t>
            </a:r>
            <a:r>
              <a:rPr lang="cs-CZ" sz="1800" b="1" i="1" dirty="0" smtClean="0">
                <a:solidFill>
                  <a:srgbClr val="C00000"/>
                </a:solidFill>
              </a:rPr>
              <a:t>splnění cílů a dosažení zamýšlených výsledků</a:t>
            </a:r>
            <a:r>
              <a:rPr lang="cs-CZ" sz="1800" i="1" dirty="0" smtClean="0"/>
              <a:t>.</a:t>
            </a:r>
            <a:endParaRPr lang="cs-CZ" sz="1800" i="1" dirty="0" smtClean="0">
              <a:solidFill>
                <a:srgbClr val="00287D"/>
              </a:solidFill>
            </a:endParaRPr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Princip </a:t>
            </a:r>
            <a:r>
              <a:rPr lang="cs-CZ" sz="1800" b="1" i="1" dirty="0" smtClean="0">
                <a:solidFill>
                  <a:srgbClr val="00287D"/>
                </a:solidFill>
              </a:rPr>
              <a:t>efektivnosti </a:t>
            </a:r>
            <a:r>
              <a:rPr lang="cs-CZ" sz="1800" i="1" dirty="0" smtClean="0"/>
              <a:t>znamená </a:t>
            </a:r>
            <a:r>
              <a:rPr lang="cs-CZ" sz="1800" b="1" i="1" dirty="0" smtClean="0">
                <a:solidFill>
                  <a:srgbClr val="C00000"/>
                </a:solidFill>
              </a:rPr>
              <a:t>získat co nejvíce z dostupných zdrojů</a:t>
            </a:r>
            <a:r>
              <a:rPr lang="cs-CZ" sz="1800" i="1" dirty="0" smtClean="0"/>
              <a:t>. To se týká vztahu mezi použitými prostředky a dosaženými výstupy s ohledem na množství výstupů, jejich kvalitu a načasování.</a:t>
            </a:r>
          </a:p>
          <a:p>
            <a:endParaRPr lang="cs-CZ" sz="1800" dirty="0" smtClean="0"/>
          </a:p>
          <a:p>
            <a:r>
              <a:rPr lang="cs-CZ" sz="1800" dirty="0" smtClean="0"/>
              <a:t>zjednodušeně jako </a:t>
            </a:r>
            <a:r>
              <a:rPr lang="cs-CZ" sz="1800" i="1" dirty="0" smtClean="0">
                <a:solidFill>
                  <a:srgbClr val="C00000"/>
                </a:solidFill>
              </a:rPr>
              <a:t>„dělání věcí levně“</a:t>
            </a:r>
            <a:r>
              <a:rPr lang="cs-CZ" sz="1800" dirty="0" smtClean="0">
                <a:solidFill>
                  <a:srgbClr val="C00000"/>
                </a:solidFill>
              </a:rPr>
              <a:t>, </a:t>
            </a:r>
            <a:r>
              <a:rPr lang="cs-CZ" sz="1800" i="1" dirty="0" smtClean="0">
                <a:solidFill>
                  <a:srgbClr val="C00000"/>
                </a:solidFill>
              </a:rPr>
              <a:t>„dělání správných </a:t>
            </a:r>
            <a:r>
              <a:rPr lang="cs-CZ" sz="1800" i="1" dirty="0" smtClean="0">
                <a:solidFill>
                  <a:srgbClr val="C00000"/>
                </a:solidFill>
              </a:rPr>
              <a:t>věcí“ </a:t>
            </a:r>
            <a:r>
              <a:rPr lang="cs-CZ" sz="1800" dirty="0" smtClean="0">
                <a:solidFill>
                  <a:srgbClr val="C00000"/>
                </a:solidFill>
              </a:rPr>
              <a:t>a</a:t>
            </a:r>
            <a:r>
              <a:rPr lang="cs-CZ" sz="1800" dirty="0" smtClean="0">
                <a:solidFill>
                  <a:srgbClr val="C00000"/>
                </a:solidFill>
              </a:rPr>
              <a:t> </a:t>
            </a:r>
            <a:r>
              <a:rPr lang="cs-CZ" sz="1800" i="1" dirty="0" smtClean="0">
                <a:solidFill>
                  <a:srgbClr val="C00000"/>
                </a:solidFill>
              </a:rPr>
              <a:t>„dělání </a:t>
            </a:r>
            <a:r>
              <a:rPr lang="cs-CZ" sz="1800" i="1" dirty="0" smtClean="0">
                <a:solidFill>
                  <a:srgbClr val="C00000"/>
                </a:solidFill>
              </a:rPr>
              <a:t>věcí správnou cestou</a:t>
            </a:r>
            <a:r>
              <a:rPr lang="cs-CZ" sz="1800" i="1" dirty="0" smtClean="0">
                <a:solidFill>
                  <a:srgbClr val="C00000"/>
                </a:solidFill>
              </a:rPr>
              <a:t>“</a:t>
            </a:r>
            <a:r>
              <a:rPr lang="cs-CZ" sz="1800" b="1" i="1" dirty="0" smtClean="0">
                <a:solidFill>
                  <a:srgbClr val="C00000"/>
                </a:solidFill>
              </a:rPr>
              <a:t> </a:t>
            </a:r>
            <a:r>
              <a:rPr lang="cs-CZ" sz="1800" dirty="0" smtClean="0"/>
              <a:t>(</a:t>
            </a:r>
            <a:r>
              <a:rPr lang="cs-CZ" sz="1800" dirty="0" smtClean="0"/>
              <a:t>Ochrana, </a:t>
            </a:r>
            <a:r>
              <a:rPr lang="cs-CZ" sz="1800" dirty="0" err="1" smtClean="0"/>
              <a:t>Půček</a:t>
            </a:r>
            <a:r>
              <a:rPr lang="en-US" sz="1800" dirty="0" smtClean="0"/>
              <a:t>;</a:t>
            </a:r>
            <a:r>
              <a:rPr lang="cs-CZ" sz="1800" dirty="0" smtClean="0"/>
              <a:t> 2012)</a:t>
            </a:r>
          </a:p>
          <a:p>
            <a:endParaRPr lang="cs-CZ" sz="1800" b="1" dirty="0" smtClean="0">
              <a:solidFill>
                <a:srgbClr val="00287D"/>
              </a:solidFill>
              <a:latin typeface="Tahom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Využívání strukturálních fondů</a:t>
            </a:r>
            <a:endParaRPr lang="cs-CZ" altLang="cs-CZ" dirty="0"/>
          </a:p>
        </p:txBody>
      </p:sp>
      <p:sp>
        <p:nvSpPr>
          <p:cNvPr id="922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3C47EA6-6C17-4994-B2EC-381CB3836711}" type="slidenum">
              <a:rPr lang="cs-CZ" altLang="cs-CZ" smtClean="0"/>
              <a:pPr/>
              <a:t>7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Dotace - efektivnost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>
                <a:latin typeface="Tahoma" pitchFamily="34" charset="0"/>
              </a:rPr>
              <a:t>dotační financování může pochopitelně selhávat ve všech hlediscích 3E…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=</a:t>
            </a:r>
            <a:r>
              <a:rPr lang="en-US" sz="1800" dirty="0" smtClean="0">
                <a:latin typeface="Tahoma" pitchFamily="34" charset="0"/>
              </a:rPr>
              <a:t>&gt;</a:t>
            </a:r>
            <a:r>
              <a:rPr lang="cs-CZ" sz="1800" dirty="0" smtClean="0">
                <a:latin typeface="Tahoma" pitchFamily="34" charset="0"/>
              </a:rPr>
              <a:t> nutnost určité </a:t>
            </a:r>
            <a:r>
              <a:rPr lang="cs-CZ" sz="1800" b="1" dirty="0" smtClean="0">
                <a:solidFill>
                  <a:srgbClr val="C00000"/>
                </a:solidFill>
              </a:rPr>
              <a:t>právní reflexe </a:t>
            </a:r>
            <a:r>
              <a:rPr lang="cs-CZ" sz="1800" dirty="0" smtClean="0">
                <a:solidFill>
                  <a:srgbClr val="C00000"/>
                </a:solidFill>
              </a:rPr>
              <a:t>požadavku efektivnosti</a:t>
            </a:r>
          </a:p>
          <a:p>
            <a:pPr lvl="1"/>
            <a:endParaRPr lang="cs-CZ" sz="1800" dirty="0" smtClean="0"/>
          </a:p>
          <a:p>
            <a:r>
              <a:rPr lang="cs-CZ" sz="1800" b="1" dirty="0" smtClean="0">
                <a:solidFill>
                  <a:srgbClr val="7030A0"/>
                </a:solidFill>
              </a:rPr>
              <a:t>základní roviny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obecná (ne)efektivnost</a:t>
            </a:r>
            <a:endParaRPr lang="cs-CZ" sz="1800" dirty="0" smtClean="0"/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neefektivnost spojená se zneužíváním dotací</a:t>
            </a:r>
            <a:r>
              <a:rPr lang="cs-CZ" sz="1800" dirty="0" smtClean="0"/>
              <a:t>…</a:t>
            </a:r>
          </a:p>
          <a:p>
            <a:endParaRPr lang="cs-CZ" sz="1800" dirty="0" smtClean="0"/>
          </a:p>
          <a:p>
            <a:r>
              <a:rPr lang="cs-CZ" sz="1800" b="1" dirty="0" smtClean="0">
                <a:solidFill>
                  <a:srgbClr val="7030A0"/>
                </a:solidFill>
              </a:rPr>
              <a:t>první (majetkoprávní) rovina </a:t>
            </a:r>
          </a:p>
          <a:p>
            <a:pPr lvl="1"/>
            <a:r>
              <a:rPr lang="cs-CZ" sz="1800" dirty="0" smtClean="0"/>
              <a:t>jednak </a:t>
            </a:r>
            <a:r>
              <a:rPr lang="cs-CZ" sz="1800" b="1" dirty="0" smtClean="0">
                <a:solidFill>
                  <a:srgbClr val="C00000"/>
                </a:solidFill>
              </a:rPr>
              <a:t>obecné (majetkoprávní) požadavky </a:t>
            </a:r>
            <a:r>
              <a:rPr lang="cs-CZ" sz="1800" dirty="0" smtClean="0"/>
              <a:t>na nabývání, hospodaření a nakládání s veřejným majetkem (viz </a:t>
            </a:r>
            <a:r>
              <a:rPr lang="cs-CZ" sz="1800" dirty="0" smtClean="0"/>
              <a:t>témata dříve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 smtClean="0"/>
              <a:t>jednak </a:t>
            </a:r>
            <a:r>
              <a:rPr lang="cs-CZ" sz="1800" b="1" dirty="0" smtClean="0">
                <a:solidFill>
                  <a:srgbClr val="C00000"/>
                </a:solidFill>
              </a:rPr>
              <a:t>specifické požadavky na poskytování dotací</a:t>
            </a:r>
          </a:p>
          <a:p>
            <a:pPr lvl="1"/>
            <a:r>
              <a:rPr lang="cs-CZ" sz="1800" dirty="0" smtClean="0"/>
              <a:t>s tím spojeny také </a:t>
            </a:r>
            <a:r>
              <a:rPr lang="cs-CZ" sz="1800" b="1" dirty="0" smtClean="0">
                <a:solidFill>
                  <a:srgbClr val="C00000"/>
                </a:solidFill>
              </a:rPr>
              <a:t>kontrolní mechanismy a odpovědnost </a:t>
            </a:r>
          </a:p>
          <a:p>
            <a:pPr lvl="1"/>
            <a:r>
              <a:rPr lang="cs-CZ" sz="1800" dirty="0" smtClean="0"/>
              <a:t>(souhrnně určitá </a:t>
            </a:r>
            <a:r>
              <a:rPr lang="cs-CZ" sz="1800" dirty="0" smtClean="0">
                <a:solidFill>
                  <a:srgbClr val="C00000"/>
                </a:solidFill>
              </a:rPr>
              <a:t>„veřejnoprávní přísnost“</a:t>
            </a:r>
            <a:r>
              <a:rPr lang="cs-CZ" sz="1800" dirty="0" smtClean="0"/>
              <a:t> na poskytovatele a příjemce)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Využívání strukturálních fondů</a:t>
            </a:r>
            <a:endParaRPr lang="cs-CZ" altLang="cs-CZ" dirty="0"/>
          </a:p>
        </p:txBody>
      </p:sp>
      <p:sp>
        <p:nvSpPr>
          <p:cNvPr id="1024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F37CF49-D8B4-4BF1-ACAC-86C858079D19}" type="slidenum">
              <a:rPr lang="cs-CZ" altLang="cs-CZ" smtClean="0"/>
              <a:pPr/>
              <a:t>8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Dotace - efektivnost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>
                <a:solidFill>
                  <a:srgbClr val="7030A0"/>
                </a:solidFill>
              </a:rPr>
              <a:t>druhá </a:t>
            </a:r>
            <a:r>
              <a:rPr lang="cs-CZ" sz="1800" b="1" dirty="0" smtClean="0">
                <a:solidFill>
                  <a:srgbClr val="7030A0"/>
                </a:solidFill>
              </a:rPr>
              <a:t>(„protikorupční“) </a:t>
            </a:r>
            <a:r>
              <a:rPr lang="cs-CZ" sz="1800" b="1" dirty="0" smtClean="0">
                <a:solidFill>
                  <a:srgbClr val="7030A0"/>
                </a:solidFill>
              </a:rPr>
              <a:t>rovina </a:t>
            </a:r>
          </a:p>
          <a:p>
            <a:pPr lvl="1"/>
            <a:r>
              <a:rPr lang="cs-CZ" sz="1800" dirty="0" smtClean="0">
                <a:solidFill>
                  <a:srgbClr val="C00000"/>
                </a:solidFill>
              </a:rPr>
              <a:t>zneužívání neslučitelné s </a:t>
            </a:r>
            <a:r>
              <a:rPr lang="cs-CZ" sz="1800" dirty="0" smtClean="0">
                <a:solidFill>
                  <a:srgbClr val="C00000"/>
                </a:solidFill>
              </a:rPr>
              <a:t>efektivností…</a:t>
            </a:r>
            <a:endParaRPr lang="cs-CZ" sz="1800" dirty="0" smtClean="0">
              <a:solidFill>
                <a:srgbClr val="C00000"/>
              </a:solidFill>
            </a:endParaRPr>
          </a:p>
          <a:p>
            <a:pPr lvl="1"/>
            <a:r>
              <a:rPr lang="cs-CZ" sz="1800" dirty="0" smtClean="0"/>
              <a:t>primárně </a:t>
            </a:r>
            <a:r>
              <a:rPr lang="cs-CZ" sz="1800" i="1" dirty="0" smtClean="0">
                <a:solidFill>
                  <a:srgbClr val="00287D"/>
                </a:solidFill>
              </a:rPr>
              <a:t>dotační podvod </a:t>
            </a:r>
            <a:r>
              <a:rPr lang="cs-CZ" sz="1800" dirty="0" smtClean="0"/>
              <a:t>(§ 212 trestního zákoníku)</a:t>
            </a:r>
          </a:p>
          <a:p>
            <a:pPr lvl="1"/>
            <a:r>
              <a:rPr lang="cs-CZ" sz="1800" dirty="0" smtClean="0"/>
              <a:t>avšak podoby mohou být rozmanitější - </a:t>
            </a:r>
            <a:r>
              <a:rPr lang="cs-CZ" sz="1800" i="1" dirty="0" smtClean="0"/>
              <a:t>obecně </a:t>
            </a:r>
            <a:r>
              <a:rPr lang="cs-CZ" sz="1800" i="1" dirty="0" smtClean="0">
                <a:solidFill>
                  <a:srgbClr val="00287D"/>
                </a:solidFill>
              </a:rPr>
              <a:t>problematika korupce</a:t>
            </a:r>
          </a:p>
          <a:p>
            <a:pPr lvl="2"/>
            <a:r>
              <a:rPr lang="cs-CZ" sz="1800" i="1" dirty="0" smtClean="0"/>
              <a:t>„Jednání, při němž se vzájemně projevuje vůle dvou stran (mohou to být jednotlivci, skupiny lidí, instituce, představitelé státu), podle níž </a:t>
            </a:r>
            <a:r>
              <a:rPr lang="cs-CZ" sz="1800" b="1" i="1" dirty="0" smtClean="0"/>
              <a:t>jedna strana (korumpující) poskytuje odměnu </a:t>
            </a:r>
            <a:r>
              <a:rPr lang="cs-CZ" sz="1800" i="1" dirty="0" smtClean="0"/>
              <a:t>hmotného či nemateriálního charakteru </a:t>
            </a:r>
            <a:r>
              <a:rPr lang="cs-CZ" sz="1800" b="1" i="1" dirty="0" smtClean="0"/>
              <a:t>za to, že jí druhá strana (korumpovaná) zajistí neoprávněné a jí požadované výhody</a:t>
            </a:r>
            <a:r>
              <a:rPr lang="cs-CZ" sz="1800" i="1" dirty="0" smtClean="0"/>
              <a:t>.“</a:t>
            </a:r>
            <a:r>
              <a:rPr lang="cs-CZ" sz="1800" dirty="0" smtClean="0"/>
              <a:t> (DAVID, NETT</a:t>
            </a:r>
            <a:r>
              <a:rPr lang="en-US" sz="1800" dirty="0" smtClean="0"/>
              <a:t>;</a:t>
            </a:r>
            <a:r>
              <a:rPr lang="cs-CZ" sz="1800" dirty="0" smtClean="0"/>
              <a:t> 2007)</a:t>
            </a:r>
          </a:p>
          <a:p>
            <a:pPr lvl="1"/>
            <a:r>
              <a:rPr lang="cs-CZ" sz="1800" dirty="0" smtClean="0">
                <a:solidFill>
                  <a:srgbClr val="00287D"/>
                </a:solidFill>
              </a:rPr>
              <a:t>další skutkové podstaty </a:t>
            </a:r>
            <a:r>
              <a:rPr lang="cs-CZ" sz="1800" dirty="0" smtClean="0"/>
              <a:t>(§ 331-334, § 257 a § 260 trestního zákoníku)</a:t>
            </a:r>
          </a:p>
          <a:p>
            <a:pPr lvl="1"/>
            <a:r>
              <a:rPr lang="cs-CZ" sz="1800" dirty="0" smtClean="0"/>
              <a:t>obecně je předmětem určité </a:t>
            </a:r>
            <a:r>
              <a:rPr lang="cs-CZ" sz="1800" i="1" dirty="0" smtClean="0">
                <a:solidFill>
                  <a:srgbClr val="00287D"/>
                </a:solidFill>
              </a:rPr>
              <a:t>protikorupční politiky </a:t>
            </a:r>
            <a:r>
              <a:rPr lang="cs-CZ" sz="1800" dirty="0" smtClean="0"/>
              <a:t>(národní i EU)</a:t>
            </a:r>
          </a:p>
          <a:p>
            <a:endParaRPr lang="cs-CZ" sz="1800" dirty="0" smtClean="0">
              <a:latin typeface="Tahoma" pitchFamily="34" charset="0"/>
            </a:endParaRPr>
          </a:p>
          <a:p>
            <a:r>
              <a:rPr lang="cs-CZ" sz="1800" dirty="0" smtClean="0">
                <a:latin typeface="Tahoma" pitchFamily="34" charset="0"/>
              </a:rPr>
              <a:t>otázka vyváženosti - </a:t>
            </a:r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přílišný důraz </a:t>
            </a:r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na protikorupční rovinu?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protikorupční opatření ovšem </a:t>
            </a:r>
            <a:r>
              <a:rPr lang="cs-CZ" sz="1800" b="1" dirty="0" smtClean="0">
                <a:solidFill>
                  <a:srgbClr val="C00000"/>
                </a:solidFill>
                <a:latin typeface="Tahoma" pitchFamily="34" charset="0"/>
              </a:rPr>
              <a:t>neodstraní obecnou neefektivnost…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Využívání strukturálních fondů</a:t>
            </a:r>
            <a:endParaRPr lang="cs-CZ" altLang="cs-CZ" dirty="0"/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940676B-C300-4418-A34B-EE53786F2A09}" type="slidenum">
              <a:rPr lang="cs-CZ" altLang="cs-CZ" smtClean="0"/>
              <a:pPr/>
              <a:t>9</a:t>
            </a:fld>
            <a:endParaRPr lang="cs-CZ" alt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w_sablona_cz (1)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(1)</Template>
  <TotalTime>65669</TotalTime>
  <Words>2224</Words>
  <Application>Microsoft Office PowerPoint</Application>
  <PresentationFormat>Předvádění na obrazovce (4:3)</PresentationFormat>
  <Paragraphs>322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Tahoma</vt:lpstr>
      <vt:lpstr>Arial</vt:lpstr>
      <vt:lpstr>Wingdings</vt:lpstr>
      <vt:lpstr>law_sablona_cz (1)</vt:lpstr>
      <vt:lpstr>  Poskytování dotací,  Kohezní politika EU MV927K Veřejný majetek  Mgr. Tomáš Svoboda </vt:lpstr>
      <vt:lpstr>Dotace - pojem</vt:lpstr>
      <vt:lpstr>Dotace - pojem</vt:lpstr>
      <vt:lpstr>Dotace - účely v právu</vt:lpstr>
      <vt:lpstr>Dotace - efektivnost</vt:lpstr>
      <vt:lpstr>Dotace - efektivnost</vt:lpstr>
      <vt:lpstr>Dotace - efektivnost</vt:lpstr>
      <vt:lpstr>Dotace - efektivnost</vt:lpstr>
      <vt:lpstr>Dotace - efektivnost</vt:lpstr>
      <vt:lpstr>Dotace - právní úprava</vt:lpstr>
      <vt:lpstr>Dotace - právní úprava</vt:lpstr>
      <vt:lpstr>Dotace - právní úprava</vt:lpstr>
      <vt:lpstr>Dotace - právní úprava</vt:lpstr>
      <vt:lpstr>Kohezní politika EU - pojem</vt:lpstr>
      <vt:lpstr>Kohezní politika EU - pojem</vt:lpstr>
      <vt:lpstr>Kohezní politika EU - pojem</vt:lpstr>
      <vt:lpstr>Kohezní politika EU - vývoj</vt:lpstr>
      <vt:lpstr>Kohezní politika EU - vývoj</vt:lpstr>
      <vt:lpstr>Kohezní politika EU - obsah</vt:lpstr>
      <vt:lpstr>Kohezní politika EU - obsah</vt:lpstr>
      <vt:lpstr>Kohezní politika EU - obsah</vt:lpstr>
      <vt:lpstr>Kohezní politika EU - právní rámec</vt:lpstr>
      <vt:lpstr>Kohezní politika EU - „systémová rizika“</vt:lpstr>
      <vt:lpstr>Kohezní politika EU - změny pro nové období…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Určení nezákonnosti zásahu v kontextu odpovědnosti za újmu při výkonu veřejné moci  Mgr. Tomáš Svoboda</dc:title>
  <dc:creator>Admin</dc:creator>
  <cp:lastModifiedBy>Admin</cp:lastModifiedBy>
  <cp:revision>3228</cp:revision>
  <cp:lastPrinted>1601-01-01T00:00:00Z</cp:lastPrinted>
  <dcterms:created xsi:type="dcterms:W3CDTF">2016-03-09T14:49:29Z</dcterms:created>
  <dcterms:modified xsi:type="dcterms:W3CDTF">2018-11-29T09:14:51Z</dcterms:modified>
</cp:coreProperties>
</file>