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59" r:id="rId5"/>
    <p:sldId id="258" r:id="rId6"/>
    <p:sldId id="260" r:id="rId7"/>
    <p:sldId id="261" r:id="rId8"/>
    <p:sldId id="263" r:id="rId9"/>
    <p:sldId id="262" r:id="rId10"/>
    <p:sldId id="265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6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4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schejbal@akschejbal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dohled-financni-trh/legislativni-zakladna/obchodnici-s-cennymi-papiry-investicni-zprostredkovatele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1610267"/>
          </a:xfrm>
        </p:spPr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6"/>
            <a:ext cx="9144000" cy="1614855"/>
          </a:xfrm>
        </p:spPr>
        <p:txBody>
          <a:bodyPr>
            <a:normAutofit/>
          </a:bodyPr>
          <a:lstStyle/>
          <a:p>
            <a:r>
              <a:rPr lang="cs-CZ" dirty="0"/>
              <a:t>JUDr. Lumír Schejbal</a:t>
            </a:r>
          </a:p>
          <a:p>
            <a:r>
              <a:rPr lang="cs-CZ" b="1" dirty="0"/>
              <a:t>SCHEJBAL&amp;PARTNERS s.r.o., advokátní kancelář</a:t>
            </a:r>
          </a:p>
          <a:p>
            <a:r>
              <a:rPr lang="cs-CZ" dirty="0"/>
              <a:t>specializovaná na právo finančních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396"/>
            <a:ext cx="10515600" cy="2765626"/>
          </a:xfrm>
        </p:spPr>
        <p:txBody>
          <a:bodyPr/>
          <a:lstStyle/>
          <a:p>
            <a:r>
              <a:rPr lang="cs-CZ" dirty="0"/>
              <a:t>IT infrastruktura</a:t>
            </a:r>
          </a:p>
          <a:p>
            <a:r>
              <a:rPr lang="cs-CZ" dirty="0"/>
              <a:t>Obchodní informační systém, připojení na burzy a banky</a:t>
            </a:r>
          </a:p>
          <a:p>
            <a:r>
              <a:rPr lang="cs-CZ" dirty="0"/>
              <a:t>Informační zdroje pro obchodování</a:t>
            </a:r>
          </a:p>
          <a:p>
            <a:r>
              <a:rPr lang="cs-CZ" dirty="0"/>
              <a:t>Kanceláře, vybavení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63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2156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Hlavní investiční služby (jen OCP)</a:t>
            </a:r>
          </a:p>
          <a:p>
            <a:pPr marL="0" indent="0">
              <a:buNone/>
            </a:pPr>
            <a:r>
              <a:rPr lang="cs-CZ" b="1" dirty="0"/>
              <a:t>a) přijímání a předávání pokynů týkajících se investičních nástrojů,</a:t>
            </a:r>
          </a:p>
          <a:p>
            <a:pPr marL="0" indent="0">
              <a:buNone/>
            </a:pPr>
            <a:r>
              <a:rPr lang="cs-CZ" b="1" dirty="0"/>
              <a:t>b) provádění pokynů týkajících se investičních nástrojů na účet zákazníka,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obchodování s investičními nástroji na vlastní účet,</a:t>
            </a:r>
          </a:p>
          <a:p>
            <a:pPr marL="0" indent="0">
              <a:buNone/>
            </a:pPr>
            <a:r>
              <a:rPr lang="cs-CZ" b="1" dirty="0"/>
              <a:t>d) obhospodařování majetku zákazníka, je-li jeho součástí investiční nástroj, na základě volné úvahy v rámci smluvního ujednání,</a:t>
            </a:r>
          </a:p>
          <a:p>
            <a:pPr marL="0" indent="0">
              <a:buNone/>
            </a:pPr>
            <a:r>
              <a:rPr lang="cs-CZ" b="1" dirty="0"/>
              <a:t>e) investiční poradenství týkající se investičních nástrojů,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provozování mnohostranného obchodního systému,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upisování nebo umisťování investičních nástrojů se závazkem jejich upsání,</a:t>
            </a:r>
          </a:p>
          <a:p>
            <a:pPr marL="0" indent="0">
              <a:buNone/>
            </a:pPr>
            <a:r>
              <a:rPr lang="cs-CZ" b="1" dirty="0"/>
              <a:t>h)</a:t>
            </a:r>
            <a:r>
              <a:rPr lang="cs-CZ" dirty="0"/>
              <a:t> umisťování investičních nástrojů bez závazku jejich upsání.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30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1836"/>
            <a:ext cx="10515600" cy="43383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Doplňkové investiční služby (vyjma písm. a) možno i na živnost kdokoliv)</a:t>
            </a:r>
          </a:p>
          <a:p>
            <a:pPr marL="0" indent="0">
              <a:buNone/>
            </a:pPr>
            <a:r>
              <a:rPr lang="cs-CZ" b="1" dirty="0"/>
              <a:t>a) úschova a správa investičních nástrojů včetně souvisejících služeb,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poskytování úvěru nebo zápůjčky zákazníkovi za účelem umožnění obchodu s investičním nástrojem, 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poradenská činnost týkající se struktury kapitálu, průmyslové strategie, jakož i poskytování porad a služeb týkajících se přeměn společností nebo převodů obchodních závodů,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poskytování investičních doporučení a analýz investičních příležitostí nebo podobných obecných doporučení týkajících se obchodování s investičními nástroji,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provádění devizových operací souvisejících s poskytováním investičních služeb,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služby související s upisováním nebo umisťováním investičních nástrojů,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služba obdobná investiční službě, která se týká majetkové hodnoty.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25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r>
              <a:rPr lang="cs-CZ" dirty="0"/>
              <a:t>Investiční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102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investiční cenné papíry,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cenné papíry kolektivního investování,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nástroje peněžního trhu,</a:t>
            </a:r>
          </a:p>
          <a:p>
            <a:pPr marL="0" indent="0">
              <a:buNone/>
            </a:pPr>
            <a:r>
              <a:rPr lang="cs-CZ" b="1" dirty="0"/>
              <a:t>Deriváty: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kurzu nebo hodnotě cenných papírů, měnovým kurzům, úrokové míře nebo úrokovému výnosu, jakož i jiným derivátům, finančním indexům…,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nástroje umožňující přenos úvěrového rizika,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finanční rozdílové smlouvy,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komoditám, ke klimatickým ukazatelům, přepravním tarifům, emisním povolenkám nebo míře inflace a dalším ekonomickým ukazatelům…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980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péče OCP při poskytování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4657"/>
            <a:ext cx="10515600" cy="339892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OCP jako profesionál musí poskytovat služby zákazníkům jako spotřebitelům s odbornou péčí:</a:t>
            </a:r>
          </a:p>
          <a:p>
            <a:pPr lvl="1"/>
            <a:r>
              <a:rPr lang="cs-CZ" dirty="0"/>
              <a:t>Pravidla komunikace a propagace IS (</a:t>
            </a:r>
            <a:r>
              <a:rPr lang="cs-CZ" dirty="0" err="1"/>
              <a:t>disclaimer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Informační povinnost (předsmluvní, po provedení obchodu, průběžná po nákupu)</a:t>
            </a:r>
          </a:p>
          <a:p>
            <a:pPr lvl="1"/>
            <a:r>
              <a:rPr lang="cs-CZ" dirty="0"/>
              <a:t>Cenová a obchodní transparentnost („co nejlépe“); </a:t>
            </a:r>
            <a:r>
              <a:rPr lang="cs-CZ" dirty="0" err="1"/>
              <a:t>samovstup</a:t>
            </a:r>
            <a:endParaRPr lang="cs-CZ" dirty="0"/>
          </a:p>
          <a:p>
            <a:pPr lvl="1"/>
            <a:r>
              <a:rPr lang="cs-CZ" dirty="0"/>
              <a:t>Řešení reklamací a stížností</a:t>
            </a:r>
          </a:p>
          <a:p>
            <a:r>
              <a:rPr lang="cs-CZ" dirty="0"/>
              <a:t>Dohled ČNB            dohled na dálku, kontroly na místě, sankce      </a:t>
            </a:r>
          </a:p>
          <a:p>
            <a:pPr marL="457200" lvl="1" indent="0">
              <a:buNone/>
            </a:pPr>
            <a:r>
              <a:rPr lang="cs-CZ" dirty="0"/>
              <a:t>(konkrétní příklad)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997868" y="4251159"/>
            <a:ext cx="7800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001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Smlouvy mezi OCP a zákazníky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4210"/>
          </a:xfrm>
        </p:spPr>
        <p:txBody>
          <a:bodyPr>
            <a:normAutofit/>
          </a:bodyPr>
          <a:lstStyle/>
          <a:p>
            <a:r>
              <a:rPr lang="cs-CZ" dirty="0"/>
              <a:t>Komisionářská smlouva</a:t>
            </a:r>
          </a:p>
          <a:p>
            <a:r>
              <a:rPr lang="cs-CZ" dirty="0" err="1"/>
              <a:t>Obhospodařovatelská</a:t>
            </a:r>
            <a:r>
              <a:rPr lang="cs-CZ" dirty="0"/>
              <a:t> smlouva</a:t>
            </a:r>
          </a:p>
          <a:p>
            <a:r>
              <a:rPr lang="cs-CZ" dirty="0"/>
              <a:t>Smlouva o správě investičních nástrojů</a:t>
            </a:r>
          </a:p>
          <a:p>
            <a:r>
              <a:rPr lang="cs-CZ" dirty="0"/>
              <a:t>Smlouva o úschově investičních nástrojů</a:t>
            </a:r>
          </a:p>
          <a:p>
            <a:r>
              <a:rPr lang="cs-CZ" dirty="0"/>
              <a:t>Příkazní smlouva (corporate finance)</a:t>
            </a:r>
          </a:p>
          <a:p>
            <a:r>
              <a:rPr lang="cs-CZ" dirty="0"/>
              <a:t>Obchodní podmínky</a:t>
            </a:r>
          </a:p>
          <a:p>
            <a:r>
              <a:rPr lang="cs-CZ" dirty="0"/>
              <a:t>Ceník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5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subjekty kapitálového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5938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Investiční zprostředkovatelé</a:t>
            </a:r>
          </a:p>
          <a:p>
            <a:r>
              <a:rPr lang="cs-CZ" dirty="0"/>
              <a:t>Investiční společnosti a investiční fondy</a:t>
            </a:r>
          </a:p>
          <a:p>
            <a:r>
              <a:rPr lang="cs-CZ" dirty="0"/>
              <a:t>Burzy cenných papírů (BCPP)</a:t>
            </a:r>
          </a:p>
          <a:p>
            <a:r>
              <a:rPr lang="cs-CZ" dirty="0"/>
              <a:t>Vypořádací systémy (CDCP)</a:t>
            </a:r>
          </a:p>
          <a:p>
            <a:r>
              <a:rPr lang="cs-CZ" dirty="0"/>
              <a:t>Emitenti (akcie, dluhopisy) – IPO a PP; derivátové nástroje, certifikáty</a:t>
            </a:r>
          </a:p>
          <a:p>
            <a:r>
              <a:rPr lang="cs-CZ" dirty="0"/>
              <a:t>Ratingové agentury</a:t>
            </a:r>
          </a:p>
          <a:p>
            <a:r>
              <a:rPr lang="cs-CZ" dirty="0"/>
              <a:t>Dohledové orgány (ČNB, FAÚ – AML)</a:t>
            </a:r>
          </a:p>
          <a:p>
            <a:r>
              <a:rPr lang="cs-CZ" b="1" dirty="0"/>
              <a:t>Investoři! Bez nich by to nešlo </a:t>
            </a:r>
            <a:r>
              <a:rPr lang="cs-CZ" b="1" dirty="0">
                <a:sym typeface="Wingdings" panose="05000000000000000000" pitchFamily="2" charset="2"/>
              </a:rPr>
              <a:t>.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71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Vaše dotazy?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/>
              <a:t>(já se vždy bál zeptat </a:t>
            </a:r>
            <a:r>
              <a:rPr lang="cs-CZ" sz="5400" dirty="0">
                <a:sym typeface="Wingdings" panose="05000000000000000000" pitchFamily="2" charset="2"/>
              </a:rPr>
              <a:t>)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875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802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r>
              <a:rPr lang="cs-CZ" dirty="0"/>
              <a:t>603881511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SCHEJBAL&amp;PARTNERS s.r.o. advokátní kancelář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461247"/>
            <a:ext cx="10515600" cy="398032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Zákon č. 256/2004 Sb., o podnikání na kapitálovém trhu (ZPKT) – §3 -§32</a:t>
            </a:r>
          </a:p>
          <a:p>
            <a:r>
              <a:rPr lang="cs-CZ" dirty="0"/>
              <a:t> Vyhláška 303/2010 Sb., o podrobnější úpravě některých pravidel při poskytování investičních služeb</a:t>
            </a:r>
          </a:p>
          <a:p>
            <a:r>
              <a:rPr lang="cs-CZ" dirty="0"/>
              <a:t> Vyhláška č. 163/2014 Sb., o výkonu činnosti bank, spořitelních a úvěrních družstev a obchodníků s cennými papíry</a:t>
            </a:r>
          </a:p>
          <a:p>
            <a:r>
              <a:rPr lang="cs-CZ" dirty="0"/>
              <a:t>Další vyhlášky: o odborné způsobilosti, o samostatné a navazující evidenci, o žádostech (licence) …</a:t>
            </a:r>
          </a:p>
          <a:p>
            <a:r>
              <a:rPr lang="cs-CZ" dirty="0"/>
              <a:t>směrnice Evropského parlamentu a Rady (transpozice) – </a:t>
            </a:r>
            <a:r>
              <a:rPr lang="cs-CZ" dirty="0" err="1"/>
              <a:t>MiFID</a:t>
            </a:r>
            <a:r>
              <a:rPr lang="cs-CZ" dirty="0"/>
              <a:t> II</a:t>
            </a:r>
          </a:p>
          <a:p>
            <a:r>
              <a:rPr lang="de-DE" dirty="0"/>
              <a:t>NAŘÍZENÍ </a:t>
            </a:r>
            <a:r>
              <a:rPr lang="cs-CZ" dirty="0"/>
              <a:t>EP a Rady(přímá účinnost)</a:t>
            </a:r>
          </a:p>
          <a:p>
            <a:r>
              <a:rPr lang="cs-CZ" dirty="0"/>
              <a:t>Pokyny ESMA a EBA (RTS, soft </a:t>
            </a:r>
            <a:r>
              <a:rPr lang="cs-CZ" dirty="0" err="1"/>
              <a:t>law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3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- hierarchie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118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Směrnice</a:t>
            </a:r>
            <a:r>
              <a:rPr lang="cs-CZ" dirty="0"/>
              <a:t> Evropského parlamentu a Rady (transpozice) – </a:t>
            </a:r>
            <a:r>
              <a:rPr lang="cs-CZ" dirty="0" err="1"/>
              <a:t>MiFID</a:t>
            </a:r>
            <a:r>
              <a:rPr lang="cs-CZ" dirty="0"/>
              <a:t> II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Nařízení</a:t>
            </a:r>
            <a:r>
              <a:rPr lang="de-DE" dirty="0"/>
              <a:t> </a:t>
            </a:r>
            <a:r>
              <a:rPr lang="cs-CZ" dirty="0"/>
              <a:t>Komise (přímá účinnost)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Pokyny</a:t>
            </a:r>
            <a:r>
              <a:rPr lang="cs-CZ" i="1" dirty="0"/>
              <a:t> ESMA a EBA, RTS, A&amp;Q (soft </a:t>
            </a:r>
            <a:r>
              <a:rPr lang="cs-CZ" i="1" dirty="0" err="1"/>
              <a:t>law</a:t>
            </a:r>
            <a:r>
              <a:rPr lang="cs-CZ" i="1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Zákony ČR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Vyhlášky ČNB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Metodiky</a:t>
            </a:r>
            <a:r>
              <a:rPr lang="cs-CZ" i="1" dirty="0"/>
              <a:t>, regulatorní benchmarky, A&amp;Q (soft </a:t>
            </a:r>
            <a:r>
              <a:rPr lang="cs-CZ" i="1" dirty="0" err="1"/>
              <a:t>law</a:t>
            </a:r>
            <a:r>
              <a:rPr lang="cs-CZ" i="1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https://www.cnb.cz/cs/dohled-financni-trh/legislativni-zakladna/obchodnici-s-cennymi-papiry-investicni-zprostredkovatele/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Poskytovatelé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60140"/>
          </a:xfrm>
        </p:spPr>
        <p:txBody>
          <a:bodyPr/>
          <a:lstStyle/>
          <a:p>
            <a:r>
              <a:rPr lang="cs-CZ" b="1" dirty="0"/>
              <a:t>Obchodník s cennými papíry </a:t>
            </a:r>
            <a:r>
              <a:rPr lang="cs-CZ" dirty="0"/>
              <a:t>(banky, omezeně i investiční společnosti) – také </a:t>
            </a:r>
            <a:r>
              <a:rPr lang="cs-CZ" b="1" dirty="0"/>
              <a:t>banky a investiční </a:t>
            </a:r>
            <a:r>
              <a:rPr lang="cs-CZ" b="1" dirty="0" err="1"/>
              <a:t>sp</a:t>
            </a:r>
            <a:r>
              <a:rPr lang="cs-CZ" b="1" dirty="0"/>
              <a:t>. </a:t>
            </a:r>
            <a:r>
              <a:rPr lang="cs-CZ" dirty="0"/>
              <a:t>pokud mají licenci </a:t>
            </a:r>
          </a:p>
          <a:p>
            <a:r>
              <a:rPr lang="cs-CZ" b="1" dirty="0"/>
              <a:t>Investiční zprostředkovatel</a:t>
            </a:r>
          </a:p>
          <a:p>
            <a:r>
              <a:rPr lang="cs-CZ" dirty="0"/>
              <a:t>Vázaný zástupce</a:t>
            </a:r>
          </a:p>
          <a:p>
            <a:r>
              <a:rPr lang="cs-CZ" dirty="0"/>
              <a:t>Tipaři </a:t>
            </a:r>
            <a:r>
              <a:rPr lang="cs-CZ" dirty="0">
                <a:sym typeface="Wingdings" panose="05000000000000000000" pitchFamily="2" charset="2"/>
              </a:rPr>
              <a:t>, nebo-</a:t>
            </a:r>
            <a:r>
              <a:rPr lang="cs-CZ" dirty="0" err="1">
                <a:sym typeface="Wingdings" panose="05000000000000000000" pitchFamily="2" charset="2"/>
              </a:rPr>
              <a:t>li</a:t>
            </a:r>
            <a:r>
              <a:rPr lang="cs-CZ" dirty="0">
                <a:sym typeface="Wingdings" panose="05000000000000000000" pitchFamily="2" charset="2"/>
              </a:rPr>
              <a:t> zprostředkovatelé obch. kontaktů (bez licence)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Obchodník s cennými papíry (OCP)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08167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Historický institut, </a:t>
            </a:r>
            <a:r>
              <a:rPr lang="cs-CZ" b="1" dirty="0"/>
              <a:t>garance vypořádání </a:t>
            </a:r>
            <a:r>
              <a:rPr lang="cs-CZ" dirty="0"/>
              <a:t>obchodů s cennými papíry (</a:t>
            </a:r>
            <a:r>
              <a:rPr lang="cs-CZ" b="1" dirty="0"/>
              <a:t>dodání cenných papírů proti finančnímu plnění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               </a:t>
            </a:r>
            <a:r>
              <a:rPr lang="cs-CZ" sz="1200" dirty="0"/>
              <a:t>               </a:t>
            </a:r>
            <a:r>
              <a:rPr lang="cs-CZ" sz="2000" dirty="0"/>
              <a:t>CP                                               </a:t>
            </a:r>
            <a:r>
              <a:rPr lang="cs-CZ" sz="2000" dirty="0" err="1"/>
              <a:t>CP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</a:t>
            </a:r>
            <a:r>
              <a:rPr lang="cs-CZ" sz="2000" dirty="0"/>
              <a:t>Peníze                                      </a:t>
            </a:r>
            <a:r>
              <a:rPr lang="cs-CZ" sz="2000" dirty="0" err="1"/>
              <a:t>Peníze</a:t>
            </a:r>
            <a:endParaRPr lang="cs-CZ" sz="2000" dirty="0"/>
          </a:p>
          <a:p>
            <a:r>
              <a:rPr lang="cs-CZ" dirty="0"/>
              <a:t>Tvorba trhu s cennými papíry (garance likvidity)</a:t>
            </a:r>
          </a:p>
          <a:p>
            <a:r>
              <a:rPr lang="cs-CZ" dirty="0"/>
              <a:t>Zakladatelé oficiálních trhů s cennými papíry (zakladatelé a exkluzivní členové </a:t>
            </a:r>
            <a:r>
              <a:rPr lang="cs-CZ" b="1" dirty="0"/>
              <a:t>burz</a:t>
            </a:r>
            <a:r>
              <a:rPr lang="cs-CZ" dirty="0"/>
              <a:t>) – 1 </a:t>
            </a:r>
            <a:r>
              <a:rPr lang="cs-CZ" dirty="0" err="1"/>
              <a:t>bursa</a:t>
            </a:r>
            <a:r>
              <a:rPr lang="cs-CZ" dirty="0"/>
              <a:t> Antverpy 1531</a:t>
            </a:r>
          </a:p>
          <a:p>
            <a:r>
              <a:rPr lang="cs-CZ" dirty="0"/>
              <a:t>Důvěra, velké objemy obchodů, excesy            regulace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930189" y="4987412"/>
            <a:ext cx="8021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323652" y="2628656"/>
            <a:ext cx="860580" cy="714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OCP</a:t>
            </a:r>
          </a:p>
          <a:p>
            <a:pPr algn="ctr"/>
            <a:r>
              <a:rPr lang="cs-CZ" dirty="0"/>
              <a:t>garant</a:t>
            </a:r>
          </a:p>
        </p:txBody>
      </p:sp>
      <p:sp>
        <p:nvSpPr>
          <p:cNvPr id="7" name="Ovál 6"/>
          <p:cNvSpPr/>
          <p:nvPr/>
        </p:nvSpPr>
        <p:spPr>
          <a:xfrm>
            <a:off x="1630017" y="2506629"/>
            <a:ext cx="20408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Prodávající CP</a:t>
            </a:r>
          </a:p>
        </p:txBody>
      </p:sp>
      <p:sp>
        <p:nvSpPr>
          <p:cNvPr id="8" name="Ovál 7"/>
          <p:cNvSpPr/>
          <p:nvPr/>
        </p:nvSpPr>
        <p:spPr>
          <a:xfrm>
            <a:off x="8242032" y="2506629"/>
            <a:ext cx="164408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Kupující CP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670852" y="2809806"/>
            <a:ext cx="165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335740" y="2801087"/>
            <a:ext cx="1906292" cy="8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3636268" y="3085823"/>
            <a:ext cx="165280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335740" y="3106700"/>
            <a:ext cx="1906292" cy="8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108174"/>
          </a:xfrm>
        </p:spPr>
        <p:txBody>
          <a:bodyPr>
            <a:normAutofit/>
          </a:bodyPr>
          <a:lstStyle/>
          <a:p>
            <a:r>
              <a:rPr lang="cs-CZ" dirty="0"/>
              <a:t>Jednotná pravidla pro celou EU (evropský pas; </a:t>
            </a:r>
            <a:r>
              <a:rPr lang="cs-CZ" dirty="0" err="1"/>
              <a:t>brexit</a:t>
            </a:r>
            <a:r>
              <a:rPr lang="cs-CZ" dirty="0"/>
              <a:t> GB?)</a:t>
            </a:r>
          </a:p>
          <a:p>
            <a:r>
              <a:rPr lang="cs-CZ" dirty="0"/>
              <a:t>Správní řízení před ČNB            rozhodnutí o udělení povolení k výkonu činnosti OCP</a:t>
            </a:r>
          </a:p>
          <a:p>
            <a:r>
              <a:rPr lang="cs-CZ" dirty="0"/>
              <a:t>Vysoké nároky (jako „malá banka“):</a:t>
            </a:r>
          </a:p>
          <a:p>
            <a:pPr lvl="1"/>
            <a:r>
              <a:rPr lang="cs-CZ" dirty="0"/>
              <a:t>Minimální počáteční kapitál (EUR)                kapitálová přiměřenost</a:t>
            </a:r>
          </a:p>
          <a:p>
            <a:pPr lvl="2"/>
            <a:r>
              <a:rPr lang="cs-CZ" dirty="0"/>
              <a:t>730.000 EUR – plná licence</a:t>
            </a:r>
          </a:p>
          <a:p>
            <a:pPr lvl="2"/>
            <a:r>
              <a:rPr lang="cs-CZ" dirty="0"/>
              <a:t>125.000 EUR – bez obchodování na vlastní účet</a:t>
            </a:r>
          </a:p>
          <a:p>
            <a:pPr lvl="2"/>
            <a:r>
              <a:rPr lang="cs-CZ" dirty="0"/>
              <a:t>50.000 EUR – bez zákaznického majetku</a:t>
            </a:r>
          </a:p>
          <a:p>
            <a:pPr lvl="1"/>
            <a:r>
              <a:rPr lang="cs-CZ" dirty="0"/>
              <a:t>Sídlo v ČR</a:t>
            </a:r>
          </a:p>
          <a:p>
            <a:pPr lvl="1"/>
            <a:r>
              <a:rPr lang="cs-CZ" dirty="0"/>
              <a:t>Organizační, věcné a personální předpoklady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668413" y="2015345"/>
            <a:ext cx="8019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919697" y="33092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9695"/>
          </a:xfrm>
        </p:spPr>
        <p:txBody>
          <a:bodyPr>
            <a:normAutofit/>
          </a:bodyPr>
          <a:lstStyle/>
          <a:p>
            <a:r>
              <a:rPr lang="cs-CZ" dirty="0"/>
              <a:t>Průhledná struktura ovládajících osob (schválení)</a:t>
            </a:r>
          </a:p>
          <a:p>
            <a:r>
              <a:rPr lang="cs-CZ" dirty="0"/>
              <a:t>Transparentní vedoucí osoby, 1. bezúhonnost, 2. odborná praxe,     3. manažerská praxe (schválení) – jak se dokládá</a:t>
            </a:r>
          </a:p>
          <a:p>
            <a:r>
              <a:rPr lang="cs-CZ" dirty="0"/>
              <a:t>Pracovníci front </a:t>
            </a:r>
            <a:r>
              <a:rPr lang="cs-CZ" dirty="0" err="1"/>
              <a:t>office</a:t>
            </a:r>
            <a:r>
              <a:rPr lang="cs-CZ" dirty="0"/>
              <a:t>             makléřská zkouška x znalosti a zkušenosti</a:t>
            </a:r>
          </a:p>
          <a:p>
            <a:r>
              <a:rPr lang="cs-CZ" dirty="0"/>
              <a:t>Pracovníci </a:t>
            </a:r>
            <a:r>
              <a:rPr lang="cs-CZ" dirty="0" err="1"/>
              <a:t>compliance</a:t>
            </a:r>
            <a:r>
              <a:rPr lang="cs-CZ" dirty="0"/>
              <a:t>, IA a RM – znalosti a zkušenosti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473465" y="3050903"/>
            <a:ext cx="8374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2663"/>
          </a:xfrm>
        </p:spPr>
        <p:txBody>
          <a:bodyPr/>
          <a:lstStyle/>
          <a:p>
            <a:r>
              <a:rPr lang="cs-CZ" dirty="0"/>
              <a:t>Organizační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998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Organizační struktura OCP (front office, </a:t>
            </a:r>
            <a:r>
              <a:rPr lang="cs-CZ" dirty="0" err="1"/>
              <a:t>back</a:t>
            </a:r>
            <a:r>
              <a:rPr lang="cs-CZ" dirty="0"/>
              <a:t> office, IT, compliance a reporting, IA, RM, účetnictví)</a:t>
            </a:r>
          </a:p>
          <a:p>
            <a:r>
              <a:rPr lang="cs-CZ" dirty="0"/>
              <a:t>Vnitřní předpisy</a:t>
            </a:r>
          </a:p>
          <a:p>
            <a:pPr lvl="1"/>
            <a:r>
              <a:rPr lang="cs-CZ" dirty="0"/>
              <a:t>Organizační řád, pravidla komunikace</a:t>
            </a:r>
          </a:p>
          <a:p>
            <a:pPr lvl="1"/>
            <a:r>
              <a:rPr lang="cs-CZ" dirty="0"/>
              <a:t>Pravidla poskytování investičních služeb, evidence</a:t>
            </a:r>
          </a:p>
          <a:p>
            <a:pPr lvl="1"/>
            <a:r>
              <a:rPr lang="cs-CZ" dirty="0"/>
              <a:t>Řízení rizik</a:t>
            </a:r>
          </a:p>
          <a:p>
            <a:pPr lvl="1"/>
            <a:r>
              <a:rPr lang="cs-CZ" dirty="0"/>
              <a:t>Pravidla IT, bezpečnost, kontinuita provozu, tok informací a dat, archivace, reporting ČNB</a:t>
            </a:r>
          </a:p>
          <a:p>
            <a:pPr lvl="1"/>
            <a:r>
              <a:rPr lang="cs-CZ" dirty="0"/>
              <a:t>Pravidla vnitřní kontroly (VKS, linie kontroly, </a:t>
            </a:r>
            <a:r>
              <a:rPr lang="cs-CZ" dirty="0" err="1"/>
              <a:t>compliance</a:t>
            </a:r>
            <a:r>
              <a:rPr lang="cs-CZ" dirty="0"/>
              <a:t>, IA, AML/CFT)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811</TotalTime>
  <Words>765</Words>
  <Application>Microsoft Office PowerPoint</Application>
  <PresentationFormat>Širokoúhlá obrazovka</PresentationFormat>
  <Paragraphs>145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Source Sans Pro</vt:lpstr>
      <vt:lpstr>Source Sans Pro Black</vt:lpstr>
      <vt:lpstr>Source Sans Pro Light</vt:lpstr>
      <vt:lpstr>Motiv Office</vt:lpstr>
      <vt:lpstr>Investiční služby</vt:lpstr>
      <vt:lpstr>Právní předpisy</vt:lpstr>
      <vt:lpstr>Právní předpisy - hierarchie</vt:lpstr>
      <vt:lpstr>Právní předpisy</vt:lpstr>
      <vt:lpstr>Poskytovatelé investičních služeb</vt:lpstr>
      <vt:lpstr>Obchodník s cennými papíry (OCP)</vt:lpstr>
      <vt:lpstr>Licence OCP</vt:lpstr>
      <vt:lpstr>Personální předpoklady</vt:lpstr>
      <vt:lpstr>Organizační předpoklady</vt:lpstr>
      <vt:lpstr>Věcné předpoklady</vt:lpstr>
      <vt:lpstr>Investiční služby</vt:lpstr>
      <vt:lpstr>Investiční služby</vt:lpstr>
      <vt:lpstr>Investiční nástroje</vt:lpstr>
      <vt:lpstr>Odborná péče OCP při poskytování investičních služeb</vt:lpstr>
      <vt:lpstr>Smlouvy mezi OCP a zákazníky</vt:lpstr>
      <vt:lpstr>Další subjekty kapitálového trhu</vt:lpstr>
      <vt:lpstr>Vaše dotazy?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Lumír Schejbal</cp:lastModifiedBy>
  <cp:revision>33</cp:revision>
  <dcterms:created xsi:type="dcterms:W3CDTF">2016-10-20T06:30:03Z</dcterms:created>
  <dcterms:modified xsi:type="dcterms:W3CDTF">2019-11-07T10:38:32Z</dcterms:modified>
</cp:coreProperties>
</file>