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9" r:id="rId4"/>
    <p:sldId id="258" r:id="rId5"/>
    <p:sldId id="269" r:id="rId6"/>
    <p:sldId id="268" r:id="rId7"/>
    <p:sldId id="260" r:id="rId8"/>
    <p:sldId id="261" r:id="rId9"/>
    <p:sldId id="267" r:id="rId10"/>
    <p:sldId id="263" r:id="rId11"/>
    <p:sldId id="270" r:id="rId12"/>
    <p:sldId id="275" r:id="rId13"/>
    <p:sldId id="271" r:id="rId14"/>
    <p:sldId id="274" r:id="rId15"/>
    <p:sldId id="262" r:id="rId16"/>
    <p:sldId id="276" r:id="rId17"/>
    <p:sldId id="265" r:id="rId18"/>
    <p:sldId id="272" r:id="rId19"/>
    <p:sldId id="277" r:id="rId20"/>
    <p:sldId id="273" r:id="rId21"/>
    <p:sldId id="266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96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2052B-D1D8-4708-8851-5315E8CBD250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63A51-E2B7-4239-804F-48FFB31A9B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228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DD55B-270C-46F9-BFF5-5F7B0B9D82AF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C3746-AC44-422F-A279-640CB2DE9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7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600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s_nad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838200" y="2463431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93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velky_lev_a_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592278" y="1925052"/>
            <a:ext cx="5761522" cy="2499209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415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4219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7648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38464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4315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27744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92810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24348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421242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8338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3686575"/>
            <a:ext cx="10515600" cy="126080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56515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40209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5481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481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59793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32318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949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951597"/>
            <a:ext cx="476250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1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2765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 noChangeAspect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8653112" y="5733085"/>
            <a:ext cx="2796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>
                <a:solidFill>
                  <a:schemeClr val="tx2"/>
                </a:solidFill>
              </a:rPr>
              <a:t>SCHEJBAL</a:t>
            </a:r>
            <a:r>
              <a:rPr lang="cs-CZ" sz="1600" b="1" baseline="0" dirty="0">
                <a:solidFill>
                  <a:schemeClr val="tx2"/>
                </a:solidFill>
              </a:rPr>
              <a:t> </a:t>
            </a:r>
            <a:r>
              <a:rPr lang="en-US" sz="1600" b="1" baseline="0" dirty="0">
                <a:solidFill>
                  <a:schemeClr val="tx2"/>
                </a:solidFill>
              </a:rPr>
              <a:t>&amp;</a:t>
            </a:r>
            <a:r>
              <a:rPr lang="cs-CZ" sz="1600" b="1" baseline="0" dirty="0">
                <a:solidFill>
                  <a:schemeClr val="tx2"/>
                </a:solidFill>
              </a:rPr>
              <a:t> PARTNERS</a:t>
            </a:r>
            <a:endParaRPr lang="cs-CZ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8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9" r:id="rId10"/>
    <p:sldLayoutId id="2147483660" r:id="rId11"/>
    <p:sldLayoutId id="2147483656" r:id="rId12"/>
    <p:sldLayoutId id="2147483657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Source Sans Pro Black" panose="020B0803030403020204" pitchFamily="34" charset="-18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egisters.esma.europa.eu/publication/searchProspectus" TargetMode="External"/><Relationship Id="rId2" Type="http://schemas.openxmlformats.org/officeDocument/2006/relationships/hyperlink" Target="https://www.cnb.cz/cnb/registr_prospektu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schejbal.cz/blog" TargetMode="External"/><Relationship Id="rId2" Type="http://schemas.openxmlformats.org/officeDocument/2006/relationships/hyperlink" Target="mailto:kopecny@akschejbal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dohled-financni-trh/vykon-dohledu/povolovaci-a-schvalovaci-rizeni/povolovaci-a-schvalovaci-rizeni-emitenti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miranda2/export/sites/www.cnb.cz/cs/faq/stanoviska_a_odpovedi/pdf/definice_verejne_nabidky_cennych_papiru.pdf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miranda2/export/sites/www.cnb.cz/cs/faq/stanoviska_a_odpovedi/pdf/propagacni_sdeleni_a_verejna_nabidka.pdf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37370"/>
            <a:ext cx="9144000" cy="2387600"/>
          </a:xfrm>
        </p:spPr>
        <p:txBody>
          <a:bodyPr/>
          <a:lstStyle/>
          <a:p>
            <a:r>
              <a:rPr lang="cs-CZ" dirty="0"/>
              <a:t>Prospekt cenného papíru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197776"/>
            <a:ext cx="9144000" cy="1526623"/>
          </a:xfrm>
        </p:spPr>
        <p:txBody>
          <a:bodyPr>
            <a:normAutofit/>
          </a:bodyPr>
          <a:lstStyle/>
          <a:p>
            <a:r>
              <a:rPr lang="cs-CZ" b="1" dirty="0"/>
              <a:t>JUDr. Lumír SCHEJBAL</a:t>
            </a:r>
          </a:p>
          <a:p>
            <a:r>
              <a:rPr lang="cs-CZ" b="1" dirty="0"/>
              <a:t>SCHEJBAL&amp;PARTNERS s.r.o., advokátní kancelář</a:t>
            </a:r>
          </a:p>
          <a:p>
            <a:r>
              <a:rPr lang="cs-CZ" b="1" dirty="0"/>
              <a:t>Specializace na právo finančních trhů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5501"/>
            <a:ext cx="12192000" cy="2222499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157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Schvalování prospektu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schvaluje ČNB ve správním řízení</a:t>
            </a:r>
          </a:p>
          <a:p>
            <a:r>
              <a:rPr lang="cs-CZ" dirty="0"/>
              <a:t>na návrh toho kdo vyhotovil – správní poplatek 10.000 Kč</a:t>
            </a:r>
          </a:p>
          <a:p>
            <a:r>
              <a:rPr lang="cs-CZ" dirty="0"/>
              <a:t>zúžení prospektu (u nových spol. o audit. výkazy)</a:t>
            </a:r>
          </a:p>
          <a:p>
            <a:r>
              <a:rPr lang="cs-CZ" dirty="0"/>
              <a:t>20 pracovních dnů na rozhodnutí, výzva ČNB = lhůta běží znovu od dodání úprav; dodatek 10 </a:t>
            </a:r>
            <a:r>
              <a:rPr lang="cs-CZ" dirty="0" err="1"/>
              <a:t>prac</a:t>
            </a:r>
            <a:r>
              <a:rPr lang="cs-CZ" dirty="0"/>
              <a:t>. dnů</a:t>
            </a:r>
          </a:p>
          <a:p>
            <a:r>
              <a:rPr lang="cs-CZ" dirty="0"/>
              <a:t>platnost 12 měsíců po schválení (uveřejnění (ZP))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903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183A2-3627-4CCD-B4F2-5F6B514DE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správního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2B3B43-33FE-4D90-B6D4-E711BD3E4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 neoficiální </a:t>
            </a:r>
            <a:r>
              <a:rPr lang="cs-CZ" dirty="0" err="1"/>
              <a:t>předschválení</a:t>
            </a:r>
            <a:r>
              <a:rPr lang="cs-CZ" dirty="0"/>
              <a:t> mimo správní řízení a následné podání (napsaná praxe)</a:t>
            </a:r>
          </a:p>
          <a:p>
            <a:r>
              <a:rPr lang="cs-CZ" dirty="0"/>
              <a:t>Podání rovnou do správního řízení</a:t>
            </a:r>
          </a:p>
          <a:p>
            <a:r>
              <a:rPr lang="cs-CZ" dirty="0"/>
              <a:t>Připomínky v revizích, návrhy na doplnění s komentáři</a:t>
            </a:r>
          </a:p>
          <a:p>
            <a:r>
              <a:rPr lang="cs-CZ" dirty="0"/>
              <a:t>Výměna návrhů s ČNB až do finalizace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D760156-6BC0-4E83-A6F7-B74B63095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380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F831D-539F-472A-BAB6-12E36B1BB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prospektů – základní prospekt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88E2C4-DB1C-4161-9141-7BB70A77C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59722"/>
          </a:xfrm>
        </p:spPr>
        <p:txBody>
          <a:bodyPr>
            <a:normAutofit/>
          </a:bodyPr>
          <a:lstStyle/>
          <a:p>
            <a:r>
              <a:rPr lang="cs-CZ" b="1" dirty="0"/>
              <a:t>Základní prospekt </a:t>
            </a:r>
            <a:r>
              <a:rPr lang="cs-CZ" dirty="0"/>
              <a:t>(nabídkový dl. program, </a:t>
            </a:r>
            <a:r>
              <a:rPr lang="cs-CZ" u="sng" dirty="0"/>
              <a:t>více emisí</a:t>
            </a:r>
            <a:r>
              <a:rPr lang="cs-CZ" dirty="0"/>
              <a:t>) </a:t>
            </a:r>
          </a:p>
          <a:p>
            <a:r>
              <a:rPr lang="cs-CZ" b="1" dirty="0"/>
              <a:t>Emisní dodatek</a:t>
            </a:r>
            <a:r>
              <a:rPr lang="cs-CZ" dirty="0"/>
              <a:t> k ZP – konečné podmínky emise (s finálním zněním jednotlivých emisí</a:t>
            </a:r>
          </a:p>
          <a:p>
            <a:r>
              <a:rPr lang="cs-CZ" b="1" dirty="0"/>
              <a:t>Dodatek</a:t>
            </a:r>
            <a:r>
              <a:rPr lang="cs-CZ" dirty="0"/>
              <a:t> k základnímu prospektu</a:t>
            </a:r>
          </a:p>
          <a:p>
            <a:r>
              <a:rPr lang="cs-CZ" dirty="0"/>
              <a:t>Typicky vydávají banky, velcí emitenti, developeři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8EB149-5414-4A72-B8DC-5E2797CD7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9420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F831D-539F-472A-BAB6-12E36B1BB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prospektů - prospekt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88E2C4-DB1C-4161-9141-7BB70A77C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Prospekt CP </a:t>
            </a:r>
            <a:r>
              <a:rPr lang="cs-CZ" dirty="0"/>
              <a:t>(vše v jednom)</a:t>
            </a:r>
          </a:p>
          <a:p>
            <a:r>
              <a:rPr lang="cs-CZ" b="1" dirty="0"/>
              <a:t>Dodatek</a:t>
            </a:r>
            <a:r>
              <a:rPr lang="cs-CZ" dirty="0"/>
              <a:t> k prospektu (změny)</a:t>
            </a:r>
          </a:p>
          <a:p>
            <a:r>
              <a:rPr lang="cs-CZ" dirty="0"/>
              <a:t>Typicky vydávají subjekty, které mají v době emise jasno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8EB149-5414-4A72-B8DC-5E2797CD7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6852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F831D-539F-472A-BAB6-12E36B1BB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prospektů – Unijní prospekt pro růst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88E2C4-DB1C-4161-9141-7BB70A77C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492333"/>
          </a:xfrm>
        </p:spPr>
        <p:txBody>
          <a:bodyPr>
            <a:normAutofit/>
          </a:bodyPr>
          <a:lstStyle/>
          <a:p>
            <a:r>
              <a:rPr lang="cs-CZ" b="1" dirty="0"/>
              <a:t>Unijní prospekt pro růst - novinka</a:t>
            </a:r>
            <a:endParaRPr lang="cs-CZ" dirty="0"/>
          </a:p>
          <a:p>
            <a:pPr lvl="1"/>
            <a:r>
              <a:rPr lang="cs-CZ" dirty="0"/>
              <a:t>Jen pro malé a střední podniky dle EU definice</a:t>
            </a:r>
          </a:p>
          <a:p>
            <a:pPr lvl="1"/>
            <a:r>
              <a:rPr lang="cs-CZ" dirty="0"/>
              <a:t>Zjednodušený rozsah</a:t>
            </a:r>
          </a:p>
          <a:p>
            <a:pPr lvl="1"/>
            <a:r>
              <a:rPr lang="cs-CZ" dirty="0"/>
              <a:t>Pouze 1 účetní závěrka</a:t>
            </a:r>
          </a:p>
          <a:p>
            <a:pPr lvl="1"/>
            <a:r>
              <a:rPr lang="cs-CZ" dirty="0"/>
              <a:t>Možno vydat i ve formě Základního UPR</a:t>
            </a:r>
          </a:p>
          <a:p>
            <a:pPr lvl="1"/>
            <a:r>
              <a:rPr lang="cs-CZ" dirty="0"/>
              <a:t>Záměrem bylo, aby si podniky zpracovali sami…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8EB149-5414-4A72-B8DC-5E2797CD7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5494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Prospekt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1496"/>
            <a:ext cx="10515600" cy="3938336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3 základní části</a:t>
            </a:r>
          </a:p>
          <a:p>
            <a:r>
              <a:rPr lang="cs-CZ" b="1" dirty="0"/>
              <a:t>Shrnutí</a:t>
            </a:r>
            <a:r>
              <a:rPr lang="cs-CZ" dirty="0"/>
              <a:t> – max. 7 stran – to by mělo stačit k rozhodnutí (čte někdo prospekty?)</a:t>
            </a:r>
          </a:p>
          <a:p>
            <a:pPr lvl="1"/>
            <a:r>
              <a:rPr lang="cs-CZ" dirty="0"/>
              <a:t>Základní </a:t>
            </a:r>
            <a:r>
              <a:rPr lang="cs-CZ" dirty="0" err="1"/>
              <a:t>info</a:t>
            </a:r>
            <a:r>
              <a:rPr lang="cs-CZ" dirty="0"/>
              <a:t> o emitentovi</a:t>
            </a:r>
          </a:p>
          <a:p>
            <a:pPr lvl="1"/>
            <a:r>
              <a:rPr lang="cs-CZ" b="1" dirty="0"/>
              <a:t>Rizika odvětví</a:t>
            </a:r>
          </a:p>
          <a:p>
            <a:pPr lvl="1"/>
            <a:r>
              <a:rPr lang="cs-CZ" b="1" dirty="0"/>
              <a:t>Rizika cenného papíru</a:t>
            </a:r>
          </a:p>
          <a:p>
            <a:pPr lvl="1"/>
            <a:r>
              <a:rPr lang="cs-CZ" dirty="0"/>
              <a:t>HV</a:t>
            </a:r>
          </a:p>
          <a:p>
            <a:r>
              <a:rPr lang="cs-CZ" b="1" dirty="0"/>
              <a:t>Údaje o Emitentovi</a:t>
            </a:r>
            <a:r>
              <a:rPr lang="cs-CZ" dirty="0"/>
              <a:t> – registrační dokument (LEI)</a:t>
            </a:r>
          </a:p>
          <a:p>
            <a:r>
              <a:rPr lang="cs-CZ" b="1" dirty="0"/>
              <a:t>Údaje o CP </a:t>
            </a:r>
            <a:r>
              <a:rPr lang="cs-CZ" dirty="0"/>
              <a:t>– popis CP + emisní podmínky (u dluhopisů)</a:t>
            </a:r>
          </a:p>
          <a:p>
            <a:r>
              <a:rPr lang="cs-CZ" dirty="0"/>
              <a:t>Odpovědnost za obsah ten </a:t>
            </a:r>
            <a:r>
              <a:rPr lang="cs-CZ" b="1" u="sng" dirty="0"/>
              <a:t>kdo vyhotovil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Právní poradci</a:t>
            </a:r>
          </a:p>
          <a:p>
            <a:pPr lvl="1"/>
            <a:r>
              <a:rPr lang="cs-CZ" dirty="0"/>
              <a:t>Auditoři</a:t>
            </a:r>
          </a:p>
          <a:p>
            <a:pPr lvl="1"/>
            <a:r>
              <a:rPr lang="cs-CZ" dirty="0"/>
              <a:t>Účetní poradci</a:t>
            </a:r>
          </a:p>
          <a:p>
            <a:pPr lvl="1"/>
            <a:r>
              <a:rPr lang="cs-CZ" dirty="0"/>
              <a:t>Statutární orgán emitenta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355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Uveřejnění prospektu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0252"/>
            <a:ext cx="10515600" cy="364957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Vždy na webových stránkách emitenta (stanoveny v prospektu)</a:t>
            </a:r>
          </a:p>
          <a:p>
            <a:pPr lvl="1"/>
            <a:r>
              <a:rPr lang="cs-CZ" dirty="0"/>
              <a:t>Stanovy</a:t>
            </a:r>
          </a:p>
          <a:p>
            <a:pPr lvl="1"/>
            <a:r>
              <a:rPr lang="cs-CZ" dirty="0"/>
              <a:t>Auditované účetní výkazy</a:t>
            </a:r>
          </a:p>
          <a:p>
            <a:pPr lvl="1"/>
            <a:r>
              <a:rPr lang="cs-CZ" dirty="0"/>
              <a:t>Prospekt</a:t>
            </a:r>
          </a:p>
          <a:p>
            <a:pPr lvl="1"/>
            <a:r>
              <a:rPr lang="cs-CZ" dirty="0"/>
              <a:t>Dodatky</a:t>
            </a:r>
          </a:p>
          <a:p>
            <a:pPr lvl="1"/>
            <a:r>
              <a:rPr lang="cs-CZ" dirty="0"/>
              <a:t>Konečné podmínky</a:t>
            </a:r>
          </a:p>
          <a:p>
            <a:pPr lvl="1"/>
            <a:r>
              <a:rPr lang="cs-CZ" dirty="0"/>
              <a:t>Informace pro vlastníky CP</a:t>
            </a:r>
          </a:p>
          <a:p>
            <a:r>
              <a:rPr lang="cs-CZ" dirty="0"/>
              <a:t>Registr prospektů ČNB </a:t>
            </a:r>
            <a:r>
              <a:rPr lang="cs-CZ" dirty="0">
                <a:hlinkClick r:id="rId2"/>
              </a:rPr>
              <a:t>https://www.cnb.cz/cnb/registr_prospektu</a:t>
            </a:r>
            <a:endParaRPr lang="cs-CZ" dirty="0"/>
          </a:p>
          <a:p>
            <a:r>
              <a:rPr lang="cs-CZ" dirty="0"/>
              <a:t>Registr prospektů ESMA </a:t>
            </a:r>
            <a:r>
              <a:rPr lang="cs-CZ" dirty="0">
                <a:hlinkClick r:id="rId3"/>
              </a:rPr>
              <a:t>https://registers.esma.europa.eu/publication/searchProspectus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03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Obcházení prospektu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7395"/>
            <a:ext cx="10515600" cy="3101593"/>
          </a:xfrm>
        </p:spPr>
        <p:txBody>
          <a:bodyPr>
            <a:normAutofit/>
          </a:bodyPr>
          <a:lstStyle/>
          <a:p>
            <a:r>
              <a:rPr lang="cs-CZ" dirty="0"/>
              <a:t>Překračování počtu oslovených u neveřejných nabídek (149)</a:t>
            </a:r>
          </a:p>
          <a:p>
            <a:r>
              <a:rPr lang="cs-CZ" dirty="0"/>
              <a:t>Překračování objemu 1 mil. EUR, více emisí souběžně, nebo během 12 měsíců</a:t>
            </a:r>
          </a:p>
          <a:p>
            <a:r>
              <a:rPr lang="cs-CZ" dirty="0"/>
              <a:t>Propagace služby zápůjčka, následně investiční nástroj dluhopis</a:t>
            </a:r>
          </a:p>
          <a:p>
            <a:r>
              <a:rPr lang="cs-CZ" dirty="0"/>
              <a:t>Tipaři, investiční zprostředkovatelé…</a:t>
            </a:r>
          </a:p>
          <a:p>
            <a:r>
              <a:rPr lang="cs-CZ" dirty="0"/>
              <a:t>Novela ZPKT, IZ jen dluhopisy s prospektem, zbytek zákaz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633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F90A5-64C0-4364-ACDD-54FE395E2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ČNB a dohled nad pravidly VN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8A6F95-F408-4071-A260-F7F5FB840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067217"/>
          </a:xfrm>
        </p:spPr>
        <p:txBody>
          <a:bodyPr>
            <a:normAutofit/>
          </a:bodyPr>
          <a:lstStyle/>
          <a:p>
            <a:r>
              <a:rPr lang="cs-CZ" dirty="0"/>
              <a:t>Monitoring internetu</a:t>
            </a:r>
          </a:p>
          <a:p>
            <a:r>
              <a:rPr lang="cs-CZ" dirty="0"/>
              <a:t>Informování konkurence emitentů</a:t>
            </a:r>
          </a:p>
          <a:p>
            <a:r>
              <a:rPr lang="cs-CZ" dirty="0"/>
              <a:t>Sankce za porušení pravidel VN v ZPKT– až 20 mil.</a:t>
            </a:r>
          </a:p>
          <a:p>
            <a:r>
              <a:rPr lang="cs-CZ" dirty="0"/>
              <a:t>Pokoutné fondy - § 98 ZISIF</a:t>
            </a:r>
          </a:p>
          <a:p>
            <a:r>
              <a:rPr lang="cs-CZ" dirty="0"/>
              <a:t>Soustavné vydávání </a:t>
            </a:r>
            <a:r>
              <a:rPr lang="cs-CZ" dirty="0" err="1"/>
              <a:t>dliuhopisů</a:t>
            </a:r>
            <a:r>
              <a:rPr lang="cs-CZ" dirty="0"/>
              <a:t> a poskytování úvěrů - § 2 ZB (nebankovní </a:t>
            </a:r>
            <a:r>
              <a:rPr lang="cs-CZ" dirty="0" err="1"/>
              <a:t>posk</a:t>
            </a:r>
            <a:r>
              <a:rPr lang="cs-CZ" dirty="0"/>
              <a:t>. úvěrů)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11FDA0-0CAD-48B4-B74A-D813F18FD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1447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F90A5-64C0-4364-ACDD-54FE395E2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cenných papírů 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8A6F95-F408-4071-A260-F7F5FB840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781092"/>
          </a:xfrm>
        </p:spPr>
        <p:txBody>
          <a:bodyPr>
            <a:normAutofit/>
          </a:bodyPr>
          <a:lstStyle/>
          <a:p>
            <a:r>
              <a:rPr lang="cs-CZ" dirty="0"/>
              <a:t>Druhy CP – listinné a zaknihované</a:t>
            </a:r>
          </a:p>
          <a:p>
            <a:r>
              <a:rPr lang="cs-CZ" dirty="0"/>
              <a:t>Evidence CP</a:t>
            </a:r>
          </a:p>
          <a:p>
            <a:pPr lvl="1"/>
            <a:r>
              <a:rPr lang="cs-CZ" dirty="0"/>
              <a:t>Evidenci listinných CP vede emitent (evidence majitelů akcií či dluhopisů)</a:t>
            </a:r>
          </a:p>
          <a:p>
            <a:pPr lvl="1"/>
            <a:r>
              <a:rPr lang="cs-CZ" dirty="0"/>
              <a:t>Evidenci zaknihovaných CP vede Centrální depozitář cenných papírů, přístup jen členové CDCP, OCP navazující evidence; pro valnou hromadu potřebuje emitent výpis z CDCP</a:t>
            </a:r>
          </a:p>
          <a:p>
            <a:pPr lvl="1"/>
            <a:r>
              <a:rPr lang="cs-CZ" dirty="0"/>
              <a:t>Imobilizované CP, vede OCP, hromadná úschova emitentem a navazující evidence a výpisy ohledně koncových vlastníků; pro VH výpis od OCP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11FDA0-0CAD-48B4-B74A-D813F18FD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280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475874"/>
            <a:ext cx="10515600" cy="4211051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Nařízení EP a Rady 2017/1129 o prospektu (platí od 7/2019)</a:t>
            </a:r>
          </a:p>
          <a:p>
            <a:r>
              <a:rPr lang="cs-CZ" dirty="0"/>
              <a:t>Nařízení Komise 2019/980, kterým se doplňuje nařízení, pokud jde o </a:t>
            </a:r>
            <a:r>
              <a:rPr lang="cs-CZ" b="1" dirty="0"/>
              <a:t>formát, obsah, kontrolu a schválení prospektu</a:t>
            </a:r>
          </a:p>
          <a:p>
            <a:r>
              <a:rPr lang="cs-CZ" dirty="0"/>
              <a:t>Nařízení Komise 2019/979, kterým se doplňuje nařízení, pokud jde o regulační technické normy pro klíčové finanční informace ve shrnutí prospektu, zveřejňování a klasifikaci prospektů, propagační sdělení týkající se cenných papírů, dodatky prospektu a oznamovací portál</a:t>
            </a:r>
          </a:p>
          <a:p>
            <a:r>
              <a:rPr lang="cs-CZ" dirty="0"/>
              <a:t>Zákon č. 256/2004 Sb., o podnikání na kapitálovém trhu – §34 -§36m (</a:t>
            </a:r>
            <a:r>
              <a:rPr lang="cs-CZ" dirty="0">
                <a:solidFill>
                  <a:srgbClr val="7030A0"/>
                </a:solidFill>
              </a:rPr>
              <a:t>bude zrušeno – novela je v PS, vše jen v nařízení, vše jen EU předpisy</a:t>
            </a:r>
            <a:r>
              <a:rPr lang="cs-CZ" dirty="0"/>
              <a:t>)</a:t>
            </a:r>
          </a:p>
          <a:p>
            <a:r>
              <a:rPr lang="cs-CZ" b="1" dirty="0"/>
              <a:t>„šablona v nařízení“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10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45E920-738D-46ED-881B-668097C0B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 pro vaše dotazy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1A9F61-FD36-4F22-9AF4-870FE15E2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5972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Ptejte se je to zadarmo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Hledáme v AK schopné kolegy se zájmem o finanční a obchodní právo, </a:t>
            </a:r>
            <a:r>
              <a:rPr lang="cs-CZ" b="1" dirty="0">
                <a:sym typeface="Wingdings" panose="05000000000000000000" pitchFamily="2" charset="2"/>
              </a:rPr>
              <a:t>právník/ekonom</a:t>
            </a:r>
            <a:r>
              <a:rPr lang="cs-CZ">
                <a:sym typeface="Wingdings" panose="05000000000000000000" pitchFamily="2" charset="2"/>
              </a:rPr>
              <a:t>, poskytujeme benefity</a:t>
            </a:r>
            <a:r>
              <a:rPr lang="cs-CZ" dirty="0">
                <a:sym typeface="Wingdings" panose="05000000000000000000" pitchFamily="2" charset="2"/>
              </a:rPr>
              <a:t>, přihlaste se na webu AK 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/>
              <a:t>www.akschejbal.cz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692ABA6-0AF1-4C99-B0EE-D950E2476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866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56142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096126"/>
            <a:ext cx="9144000" cy="2161674"/>
          </a:xfrm>
        </p:spPr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schejbal@akschejbal.cz</a:t>
            </a:r>
            <a:endParaRPr lang="cs-CZ" dirty="0"/>
          </a:p>
          <a:p>
            <a:endParaRPr lang="cs-CZ" dirty="0">
              <a:hlinkClick r:id="rId3"/>
            </a:endParaRPr>
          </a:p>
          <a:p>
            <a:r>
              <a:rPr lang="cs-CZ" b="1" dirty="0">
                <a:hlinkClick r:id="rId3"/>
              </a:rPr>
              <a:t>www.akschejbal.cz/blog</a:t>
            </a:r>
            <a:endParaRPr lang="cs-CZ" b="1" dirty="0"/>
          </a:p>
          <a:p>
            <a:r>
              <a:rPr lang="cs-CZ" dirty="0"/>
              <a:t>Blog o právu a regulaci finančního trhu.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924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Info na stránkách ČNB: </a:t>
            </a:r>
            <a:r>
              <a:rPr lang="cs-CZ" dirty="0">
                <a:hlinkClick r:id="rId2"/>
              </a:rPr>
              <a:t>https://www.cnb.cz/cs/dohled-financni-trh/vykon-dohledu/povolovaci-a-schvalovaci-rizeni/povolovaci-a-schvalovaci-rizeni-emitenti/#</a:t>
            </a:r>
            <a:r>
              <a:rPr lang="cs-CZ" dirty="0"/>
              <a:t> </a:t>
            </a:r>
          </a:p>
          <a:p>
            <a:r>
              <a:rPr lang="cs-CZ" dirty="0"/>
              <a:t>Určité zjednodušení pro malé a střední firmy, méně informací – unijní prospekt pro růst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77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nabídka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656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Veřejnou nabídkou investičních cenných papírů </a:t>
            </a:r>
            <a:r>
              <a:rPr lang="cs-CZ" dirty="0"/>
              <a:t>(dále jen "veřejná nabídka") je:</a:t>
            </a:r>
          </a:p>
          <a:p>
            <a:r>
              <a:rPr lang="cs-CZ" dirty="0"/>
              <a:t> jakékoli sdělení </a:t>
            </a:r>
            <a:r>
              <a:rPr lang="cs-CZ" b="1" dirty="0"/>
              <a:t>širšímu okruhu osob </a:t>
            </a:r>
          </a:p>
          <a:p>
            <a:r>
              <a:rPr lang="cs-CZ" dirty="0"/>
              <a:t>obsahující </a:t>
            </a:r>
            <a:r>
              <a:rPr lang="cs-CZ" b="1" dirty="0"/>
              <a:t>informace o nabízených investičních cenných papírech </a:t>
            </a:r>
          </a:p>
          <a:p>
            <a:r>
              <a:rPr lang="cs-CZ" dirty="0"/>
              <a:t>a </a:t>
            </a:r>
            <a:r>
              <a:rPr lang="cs-CZ" b="1" dirty="0"/>
              <a:t>podmínkách</a:t>
            </a:r>
            <a:r>
              <a:rPr lang="cs-CZ" dirty="0"/>
              <a:t> pro jejich nabytí, </a:t>
            </a:r>
          </a:p>
          <a:p>
            <a:r>
              <a:rPr lang="cs-CZ" dirty="0"/>
              <a:t>které jsou </a:t>
            </a:r>
            <a:r>
              <a:rPr lang="cs-CZ" b="1" dirty="0"/>
              <a:t>dostatečné</a:t>
            </a:r>
            <a:r>
              <a:rPr lang="cs-CZ" dirty="0"/>
              <a:t> k tomu, aby investor učinil </a:t>
            </a:r>
            <a:r>
              <a:rPr lang="cs-CZ" b="1" dirty="0"/>
              <a:t>rozhodnutí</a:t>
            </a:r>
            <a:r>
              <a:rPr lang="cs-CZ" dirty="0"/>
              <a:t> koupit nebo upsat tyto investiční cenné papíry.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285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A8B69-B95A-4810-9B6F-E39C1C749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VN dle ČNB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3F6E14-07E4-4911-9E38-481433E90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>
                <a:hlinkClick r:id="rId2"/>
              </a:rPr>
              <a:t>https://www.cnb.cz/miranda2/export/sites/www.cnb.cz/cs/faq/stanoviska_a_odpovedi/pdf/definice_verejne_nabidky_cennych_papiru.pdf</a:t>
            </a:r>
            <a:endParaRPr lang="cs-CZ" dirty="0"/>
          </a:p>
          <a:p>
            <a:r>
              <a:rPr lang="cs-CZ" dirty="0"/>
              <a:t>Veřejnou nabídku tedy ČNB neposuzuje jen dle textu propagace, ale i dle na ni navazující kroky, tedy regulátor sčítá všechny jednání = propagaci + na ni navazující </a:t>
            </a:r>
            <a:r>
              <a:rPr lang="cs-CZ" dirty="0" err="1"/>
              <a:t>předavané</a:t>
            </a:r>
            <a:r>
              <a:rPr lang="cs-CZ" dirty="0"/>
              <a:t> informace klientům (např. infolinka s dodatečnými informacemi) + nakonec i finální nástroj.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07ED0C-FC3F-43BB-9607-23AC122F4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382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606295-203C-4029-8C55-7BB1828E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Propagace a veřejná nabídka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7AF6B9-DA2E-468F-BECB-B9E247158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Stanovisko ČNB</a:t>
            </a:r>
          </a:p>
          <a:p>
            <a:r>
              <a:rPr lang="cs-CZ" u="sng" dirty="0">
                <a:hlinkClick r:id="rId2"/>
              </a:rPr>
              <a:t>https://www.cnb.cz/miranda2/export/sites/www.cnb.cz/cs/faq/stanoviska_a_odpovedi/pdf/propagacni_sdeleni_a_verejna_nabidka.pdf</a:t>
            </a:r>
            <a:endParaRPr lang="cs-CZ" dirty="0"/>
          </a:p>
          <a:p>
            <a:r>
              <a:rPr lang="cs-CZ" dirty="0"/>
              <a:t>Budoucí, ještě neemitované nástroje</a:t>
            </a:r>
          </a:p>
          <a:p>
            <a:r>
              <a:rPr lang="cs-CZ" dirty="0"/>
              <a:t>Snahy o obcházení</a:t>
            </a:r>
          </a:p>
          <a:p>
            <a:r>
              <a:rPr lang="cs-CZ" dirty="0"/>
              <a:t>Vysoké náklady na prospekt a časová náročnost schvalování (1-2 + 2-3 měsíce při kvalifikovaném zpracování)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0E5BED-89DE-4845-8092-DF1F788EC6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139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uveřejnit prospekt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Veřejná nabídka investičních cenných papírů </a:t>
            </a:r>
          </a:p>
          <a:p>
            <a:r>
              <a:rPr lang="cs-CZ" dirty="0"/>
              <a:t>Výjimky (viz dále)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571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výjimky z prospektu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6932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Veřejná nabídka bez prospektu:</a:t>
            </a:r>
          </a:p>
          <a:p>
            <a:r>
              <a:rPr lang="cs-CZ" dirty="0"/>
              <a:t>a) určená výhradně kvalifikovaným investorům (</a:t>
            </a:r>
            <a:r>
              <a:rPr lang="cs-CZ" dirty="0" err="1"/>
              <a:t>fin</a:t>
            </a:r>
            <a:r>
              <a:rPr lang="cs-CZ" dirty="0"/>
              <a:t>. Instituce + 100 000 EUR),</a:t>
            </a:r>
          </a:p>
          <a:p>
            <a:r>
              <a:rPr lang="cs-CZ" dirty="0"/>
              <a:t>b) určenou omezenému okruhu osob, který v členském státě Evropské unie, kde je tato </a:t>
            </a:r>
            <a:r>
              <a:rPr lang="cs-CZ" b="1" dirty="0"/>
              <a:t>nabídka činěna, nedosahuje počtu 150, nepočítaje v to kvalifikované investory (100.000 EUR),</a:t>
            </a:r>
          </a:p>
          <a:p>
            <a:r>
              <a:rPr lang="cs-CZ" dirty="0"/>
              <a:t>c) jestliže nejnižší </a:t>
            </a:r>
            <a:r>
              <a:rPr lang="cs-CZ" b="1" dirty="0"/>
              <a:t>možná investice </a:t>
            </a:r>
            <a:r>
              <a:rPr lang="cs-CZ" dirty="0"/>
              <a:t>pro jednoho investora je rovna nebo vyšší než částka odpovídající stanovenému limitu v eurech = 100 000 EUR , nebo</a:t>
            </a:r>
          </a:p>
          <a:p>
            <a:r>
              <a:rPr lang="cs-CZ" dirty="0"/>
              <a:t>d) jejichž </a:t>
            </a:r>
            <a:r>
              <a:rPr lang="cs-CZ" b="1" dirty="0"/>
              <a:t>jmenovitá hodnota </a:t>
            </a:r>
            <a:r>
              <a:rPr lang="cs-CZ" dirty="0"/>
              <a:t>nebo cena za 1 kus se rovná alespoň částce odpovídající stanovenému limitu v eurech =100 000 EUR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647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3C7C89-30C5-40CC-B6AD-EA703A6D7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režimy nabídky (investičních) CP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882442-177D-4ED6-8416-280F582FC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724943"/>
          </a:xfrm>
        </p:spPr>
        <p:txBody>
          <a:bodyPr/>
          <a:lstStyle/>
          <a:p>
            <a:r>
              <a:rPr lang="cs-CZ" dirty="0"/>
              <a:t>Neveřejná do 149 osob (nabídek, nikoliv upisovatelů!)</a:t>
            </a:r>
          </a:p>
          <a:p>
            <a:r>
              <a:rPr lang="cs-CZ" dirty="0"/>
              <a:t>Veřejná </a:t>
            </a:r>
          </a:p>
          <a:p>
            <a:pPr lvl="1"/>
            <a:r>
              <a:rPr lang="cs-CZ" dirty="0"/>
              <a:t>podlimitní – 1 mil EUR (dluhopisový boom v ČR)</a:t>
            </a:r>
          </a:p>
          <a:p>
            <a:pPr lvl="1"/>
            <a:r>
              <a:rPr lang="cs-CZ" dirty="0"/>
              <a:t>Veřejná s prospektem (rostoucí zájem)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31F5603-75C7-4A79-9DE7-E5244B2B5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2399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SCHEJBAL&amp;PARTNERS">
      <a:dk1>
        <a:sysClr val="windowText" lastClr="000000"/>
      </a:dk1>
      <a:lt1>
        <a:sysClr val="window" lastClr="FFFFFF"/>
      </a:lt1>
      <a:dk2>
        <a:srgbClr val="4F1751"/>
      </a:dk2>
      <a:lt2>
        <a:srgbClr val="F2F2F2"/>
      </a:lt2>
      <a:accent1>
        <a:srgbClr val="4F1751"/>
      </a:accent1>
      <a:accent2>
        <a:srgbClr val="ED7D31"/>
      </a:accent2>
      <a:accent3>
        <a:srgbClr val="A5A5A5"/>
      </a:accent3>
      <a:accent4>
        <a:srgbClr val="D09B2C"/>
      </a:accent4>
      <a:accent5>
        <a:srgbClr val="4472C4"/>
      </a:accent5>
      <a:accent6>
        <a:srgbClr val="70AD47"/>
      </a:accent6>
      <a:hlink>
        <a:srgbClr val="4F1751"/>
      </a:hlink>
      <a:folHlink>
        <a:srgbClr val="732175"/>
      </a:folHlink>
    </a:clrScheme>
    <a:fontScheme name="SCHEJBAL&amp;PARTNERS – 2016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5923B971-02D7-4C1F-8E30-69FFD7614DEB}" vid="{8C281848-0DEB-4D69-8318-65BD4EABD00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sablona-AK (2)</Template>
  <TotalTime>818</TotalTime>
  <Words>1225</Words>
  <Application>Microsoft Office PowerPoint</Application>
  <PresentationFormat>Širokoúhlá obrazovka</PresentationFormat>
  <Paragraphs>144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Source Sans Pro</vt:lpstr>
      <vt:lpstr>Source Sans Pro Black</vt:lpstr>
      <vt:lpstr>Source Sans Pro Light</vt:lpstr>
      <vt:lpstr>Motiv Office</vt:lpstr>
      <vt:lpstr>Prospekt cenného papíru</vt:lpstr>
      <vt:lpstr>Právní předpisy</vt:lpstr>
      <vt:lpstr>Právní předpisy</vt:lpstr>
      <vt:lpstr>Veřejná nabídka</vt:lpstr>
      <vt:lpstr>Definice VN dle ČNB</vt:lpstr>
      <vt:lpstr>Propagace a veřejná nabídka</vt:lpstr>
      <vt:lpstr>Povinnost uveřejnit prospekt</vt:lpstr>
      <vt:lpstr>Základní výjimky z prospektu</vt:lpstr>
      <vt:lpstr>3 režimy nabídky (investičních) CP</vt:lpstr>
      <vt:lpstr>Schvalování prospektu</vt:lpstr>
      <vt:lpstr>Průběh správního řízení</vt:lpstr>
      <vt:lpstr>Druhy prospektů – základní prospekt</vt:lpstr>
      <vt:lpstr>Druhy prospektů - prospekt</vt:lpstr>
      <vt:lpstr>Druhy prospektů – Unijní prospekt pro růst </vt:lpstr>
      <vt:lpstr>Prospekt</vt:lpstr>
      <vt:lpstr>Uveřejnění prospektu</vt:lpstr>
      <vt:lpstr>Obcházení prospektu</vt:lpstr>
      <vt:lpstr>ČNB a dohled nad pravidly VN</vt:lpstr>
      <vt:lpstr>Evidence cenných papírů v ČR</vt:lpstr>
      <vt:lpstr>Prostor pro vaše dotazy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Prospekt CP</dc:title>
  <dc:creator>Tomáš Kopečný</dc:creator>
  <cp:lastModifiedBy>Lumír Schejbal</cp:lastModifiedBy>
  <cp:revision>25</cp:revision>
  <dcterms:created xsi:type="dcterms:W3CDTF">2016-10-20T06:30:03Z</dcterms:created>
  <dcterms:modified xsi:type="dcterms:W3CDTF">2019-10-17T09:26:25Z</dcterms:modified>
</cp:coreProperties>
</file>