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4051" r:id="rId1"/>
  </p:sldMasterIdLst>
  <p:notesMasterIdLst>
    <p:notesMasterId r:id="rId39"/>
  </p:notesMasterIdLst>
  <p:handoutMasterIdLst>
    <p:handoutMasterId r:id="rId40"/>
  </p:handoutMasterIdLst>
  <p:sldIdLst>
    <p:sldId id="444" r:id="rId2"/>
    <p:sldId id="448" r:id="rId3"/>
    <p:sldId id="455" r:id="rId4"/>
    <p:sldId id="445" r:id="rId5"/>
    <p:sldId id="449" r:id="rId6"/>
    <p:sldId id="447" r:id="rId7"/>
    <p:sldId id="451" r:id="rId8"/>
    <p:sldId id="452" r:id="rId9"/>
    <p:sldId id="453" r:id="rId10"/>
    <p:sldId id="454" r:id="rId11"/>
    <p:sldId id="360" r:id="rId12"/>
    <p:sldId id="376" r:id="rId13"/>
    <p:sldId id="385" r:id="rId14"/>
    <p:sldId id="382" r:id="rId15"/>
    <p:sldId id="393" r:id="rId16"/>
    <p:sldId id="392" r:id="rId17"/>
    <p:sldId id="399" r:id="rId18"/>
    <p:sldId id="397" r:id="rId19"/>
    <p:sldId id="395" r:id="rId20"/>
    <p:sldId id="406" r:id="rId21"/>
    <p:sldId id="404" r:id="rId22"/>
    <p:sldId id="403" r:id="rId23"/>
    <p:sldId id="402" r:id="rId24"/>
    <p:sldId id="401" r:id="rId25"/>
    <p:sldId id="400" r:id="rId26"/>
    <p:sldId id="413" r:id="rId27"/>
    <p:sldId id="416" r:id="rId28"/>
    <p:sldId id="417" r:id="rId29"/>
    <p:sldId id="418" r:id="rId30"/>
    <p:sldId id="426" r:id="rId31"/>
    <p:sldId id="423" r:id="rId32"/>
    <p:sldId id="424" r:id="rId33"/>
    <p:sldId id="427" r:id="rId34"/>
    <p:sldId id="430" r:id="rId35"/>
    <p:sldId id="456" r:id="rId36"/>
    <p:sldId id="390" r:id="rId37"/>
    <p:sldId id="391" r:id="rId38"/>
  </p:sldIdLst>
  <p:sldSz cx="9144000" cy="6858000" type="screen4x3"/>
  <p:notesSz cx="6797675" cy="9926638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910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5" autoAdjust="0"/>
    <p:restoredTop sz="92970" autoAdjust="0"/>
  </p:normalViewPr>
  <p:slideViewPr>
    <p:cSldViewPr>
      <p:cViewPr varScale="1">
        <p:scale>
          <a:sx n="109" d="100"/>
          <a:sy n="109" d="100"/>
        </p:scale>
        <p:origin x="-16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0FB19339-D2F8-4E1E-91AC-BF35345384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370087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78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64113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14875"/>
            <a:ext cx="5438775" cy="4467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 smtClean="0"/>
              <a:t>Klepnutím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563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63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28163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3" tIns="45712" rIns="91423" bIns="4571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+mn-cs"/>
              </a:defRPr>
            </a:lvl1pPr>
          </a:lstStyle>
          <a:p>
            <a:pPr>
              <a:defRPr/>
            </a:pPr>
            <a:fld id="{5F387138-33C5-4E20-83AF-BAB12A601D7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822373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885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cs-CZ" smtClean="0"/>
          </a:p>
        </p:txBody>
      </p:sp>
      <p:sp>
        <p:nvSpPr>
          <p:cNvPr id="7885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44033ED-2062-44A3-A2A4-5E3D3060A4C9}" type="slidenum">
              <a:rPr lang="cs-CZ" smtClean="0"/>
              <a:pPr eaLnBrk="1" hangingPunct="1"/>
              <a:t>27</a:t>
            </a:fld>
            <a:endParaRPr lang="cs-CZ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cs-CZ" smtClean="0"/>
              <a:t>Kliknutím lze upravit styl předlohy.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E5D119-9A3D-43B6-9DC1-C8F985DA519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1653568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A6D92E-0E6C-4435-954B-AA2E9DFB75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31060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D7F1EE-7F2C-4A4C-80E8-9AABA7112FE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1583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32BAF-D5DA-42CB-82FB-30BC8F29324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756108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E677FC-7C6C-4130-9B76-B5F8AAD5D03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3788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879D25-8A45-4938-A7E8-22EF648AFB4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68842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502B48-9AC5-405B-AC04-56598E34CAB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70292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0FF01B-37ED-4521-B4BD-E77ADF53F15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2502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1611F3-EB3B-43C5-AE9F-F09665177F6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4255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422F1-CBA5-49A6-B38E-01A837258E6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29994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063D8-CE0E-4943-AEF8-70550FD1CE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3758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styl.</a:t>
            </a:r>
            <a:endParaRPr lang="en-US" smtClean="0"/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smtClean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 smtClean="0">
                <a:solidFill>
                  <a:schemeClr val="tx2">
                    <a:shade val="90000"/>
                  </a:schemeClr>
                </a:solidFill>
                <a:cs typeface="+mn-cs"/>
              </a:defRPr>
            </a:lvl1pPr>
          </a:lstStyle>
          <a:p>
            <a:pPr>
              <a:defRPr/>
            </a:pPr>
            <a:fld id="{E2ADD51E-1E3B-445E-8694-A6A8CD0B69A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74" r:id="rId1"/>
    <p:sldLayoutId id="2147484066" r:id="rId2"/>
    <p:sldLayoutId id="2147484075" r:id="rId3"/>
    <p:sldLayoutId id="2147484067" r:id="rId4"/>
    <p:sldLayoutId id="2147484068" r:id="rId5"/>
    <p:sldLayoutId id="2147484069" r:id="rId6"/>
    <p:sldLayoutId id="2147484070" r:id="rId7"/>
    <p:sldLayoutId id="2147484071" r:id="rId8"/>
    <p:sldLayoutId id="2147484076" r:id="rId9"/>
    <p:sldLayoutId id="2147484072" r:id="rId10"/>
    <p:sldLayoutId id="2147484073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fontAlgn="base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fontAlgn="base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fontAlgn="base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fontAlgn="base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95536" y="836712"/>
            <a:ext cx="8136904" cy="2980928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Příklady z rozhodovací praxe </a:t>
            </a:r>
            <a:r>
              <a:rPr lang="cs-CZ" dirty="0" smtClean="0">
                <a:solidFill>
                  <a:srgbClr val="FFC000"/>
                </a:solidFill>
              </a:rPr>
              <a:t>Evropského soudu pro lidská práva </a:t>
            </a:r>
            <a:r>
              <a:rPr lang="cs-CZ" dirty="0" smtClean="0"/>
              <a:t>a Soudního dvora EU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4077072"/>
            <a:ext cx="7999040" cy="1512168"/>
          </a:xfrm>
        </p:spPr>
        <p:txBody>
          <a:bodyPr>
            <a:normAutofit fontScale="70000" lnSpcReduction="20000"/>
          </a:bodyPr>
          <a:lstStyle/>
          <a:p>
            <a:endParaRPr lang="cs-CZ" dirty="0" smtClean="0"/>
          </a:p>
          <a:p>
            <a:endParaRPr lang="cs-CZ" dirty="0"/>
          </a:p>
          <a:p>
            <a:r>
              <a:rPr lang="cs-CZ" sz="2900" dirty="0" smtClean="0"/>
              <a:t>Prof. JUDr. Jaroslav </a:t>
            </a:r>
            <a:r>
              <a:rPr lang="cs-CZ" sz="2900" dirty="0" err="1" smtClean="0"/>
              <a:t>Fenyk</a:t>
            </a:r>
            <a:r>
              <a:rPr lang="cs-CZ" sz="2900" dirty="0" smtClean="0"/>
              <a:t>, Ph.D., </a:t>
            </a:r>
            <a:r>
              <a:rPr lang="cs-CZ" sz="2900" dirty="0" err="1" smtClean="0"/>
              <a:t>DSc</a:t>
            </a:r>
            <a:r>
              <a:rPr lang="cs-CZ" dirty="0" smtClean="0"/>
              <a:t>.</a:t>
            </a:r>
          </a:p>
          <a:p>
            <a:r>
              <a:rPr lang="cs-CZ" dirty="0" smtClean="0"/>
              <a:t>Evropské  trestní právo 2019</a:t>
            </a:r>
            <a:endParaRPr lang="cs-CZ" dirty="0"/>
          </a:p>
          <a:p>
            <a:r>
              <a:rPr lang="cs-CZ" dirty="0" smtClean="0"/>
              <a:t>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775398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Právo na (bezplatnou) </a:t>
            </a:r>
            <a:r>
              <a:rPr lang="cs-CZ" sz="2800" dirty="0">
                <a:solidFill>
                  <a:srgbClr val="FF0000"/>
                </a:solidFill>
              </a:rPr>
              <a:t>pomoc </a:t>
            </a:r>
            <a:r>
              <a:rPr lang="cs-CZ" sz="2800" dirty="0" smtClean="0">
                <a:solidFill>
                  <a:srgbClr val="FF0000"/>
                </a:solidFill>
              </a:rPr>
              <a:t>tlumočníka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Cílem je zabránit nerovnosti mezi obviněnými (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</a:t>
            </a:r>
            <a:r>
              <a:rPr lang="cs-CZ" sz="2800" dirty="0"/>
              <a:t>v. Německo </a:t>
            </a:r>
            <a:r>
              <a:rPr lang="cs-CZ" sz="2800" dirty="0" smtClean="0"/>
              <a:t>1978)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jen na obviněného nikoli na jeho obhájce ( Komise X. v. Rakousko 1975)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Práva se lze vzdát (</a:t>
            </a:r>
            <a:r>
              <a:rPr lang="cs-CZ" sz="2800" dirty="0" err="1" smtClean="0"/>
              <a:t>Kamasinski</a:t>
            </a:r>
            <a:r>
              <a:rPr lang="cs-CZ" sz="2800" dirty="0" smtClean="0"/>
              <a:t> v. Rakousko 1989)</a:t>
            </a:r>
          </a:p>
          <a:p>
            <a:pPr algn="just">
              <a:buFontTx/>
              <a:buChar char="-"/>
            </a:pPr>
            <a:r>
              <a:rPr lang="cs-CZ" sz="2800" dirty="0" smtClean="0"/>
              <a:t>Vztahuje se na celé řízení i na styk obviněného s obhájcem( </a:t>
            </a:r>
            <a:r>
              <a:rPr lang="cs-CZ" sz="2800" dirty="0" err="1" smtClean="0"/>
              <a:t>Luedicke</a:t>
            </a:r>
            <a:r>
              <a:rPr lang="cs-CZ" sz="2800" dirty="0" smtClean="0"/>
              <a:t> v. Německo 1978, </a:t>
            </a:r>
            <a:r>
              <a:rPr lang="cs-CZ" sz="2800" dirty="0" err="1"/>
              <a:t>Kamasinski</a:t>
            </a:r>
            <a:r>
              <a:rPr lang="cs-CZ" sz="2800" dirty="0"/>
              <a:t> v. Rakousko </a:t>
            </a:r>
            <a:r>
              <a:rPr lang="cs-CZ" sz="2800" dirty="0" smtClean="0"/>
              <a:t>1989)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499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Nadpis 1"/>
          <p:cNvSpPr>
            <a:spLocks noGrp="1"/>
          </p:cNvSpPr>
          <p:nvPr>
            <p:ph type="title"/>
          </p:nvPr>
        </p:nvSpPr>
        <p:spPr>
          <a:xfrm>
            <a:off x="467544" y="314096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II. Soudní dvůr Evropské unie 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(Lucemburk)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733925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000" i="1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D0BFAFA-4D8D-4F9A-B53C-82003E5DDC7F}" type="slidenum">
              <a:rPr lang="cs-CZ"/>
              <a:pPr>
                <a:defRPr/>
              </a:pPr>
              <a:t>11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Soudní dvůr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Působnost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Vrcholný soudní orgán EU ( čl. 17 Smlouvy o EU)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Dbá ve spolupráci s členskými státy na jednotné provádění a výklad práva Unie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dvůr, Tribunál (1988) a Soud pro veřejnou službu (2004)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None/>
              <a:defRPr/>
            </a:pPr>
            <a:endParaRPr lang="cs-CZ" sz="2200" dirty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>
                <a:solidFill>
                  <a:srgbClr val="FF0000"/>
                </a:solidFill>
              </a:rPr>
              <a:t>Právní úprava: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19 Smlouvy o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Čl. 251 a násl. Smlouvy o fungování EU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D7EFC3-1DFA-4B1F-AAAF-8C3C58980D8A}" type="slidenum">
              <a:rPr lang="cs-CZ"/>
              <a:pPr>
                <a:defRPr/>
              </a:pPr>
              <a:t>12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/>
              <a:t>Soudní dvůr: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dirty="0" smtClean="0"/>
              <a:t> </a:t>
            </a:r>
            <a:r>
              <a:rPr lang="cs-CZ" sz="2200" dirty="0" smtClean="0"/>
              <a:t>28 soudců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 8 generálních advokátů (nestranné a nezávislé právní stanovisko)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6 - leté funkční období, možnost opakovaného jmenování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Zasedání v plénu, ve velkém senátu (13 soudců), v senátech složených z </a:t>
            </a:r>
            <a:r>
              <a:rPr lang="cs-CZ" sz="2200" dirty="0"/>
              <a:t>5</a:t>
            </a:r>
            <a:r>
              <a:rPr lang="cs-CZ" sz="2200" dirty="0" smtClean="0"/>
              <a:t> nebo </a:t>
            </a:r>
            <a:r>
              <a:rPr lang="cs-CZ" sz="2200" dirty="0"/>
              <a:t>3</a:t>
            </a:r>
            <a:r>
              <a:rPr lang="cs-CZ" sz="2200" dirty="0" smtClean="0"/>
              <a:t> soudců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944BFA-0CDC-47C6-88B5-68310EF191D7}" type="slidenum">
              <a:rPr lang="cs-CZ"/>
              <a:pPr>
                <a:defRPr/>
              </a:pPr>
              <a:t>13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2867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6910A"/>
                </a:solidFill>
              </a:rPr>
              <a:t>SD EU není trestním soudem společenství!</a:t>
            </a:r>
          </a:p>
          <a:p>
            <a:pPr algn="just"/>
            <a:r>
              <a:rPr lang="cs-CZ" sz="2200" dirty="0" smtClean="0"/>
              <a:t>Plní funkci jakéhosi „ústavního soudu“ pro komunitární právo</a:t>
            </a:r>
          </a:p>
          <a:p>
            <a:pPr algn="just"/>
            <a:r>
              <a:rPr lang="cs-CZ" sz="2200" dirty="0" smtClean="0"/>
              <a:t>Interpretuje závazným způsobem principy komunitárního práva, rozhoduje o otázkách vztahů mezi členskými státy a orgány Unie, o kompetenčních sporech v rámci Unie, o otázkách souladu komunitárních aktů se základními smlouvami a obecnými právními zásadami, o otázkách základních práv a svobod, …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918FA6-4006-461C-8105-BB05F8555DA5}" type="slidenum">
              <a:rPr lang="cs-CZ"/>
              <a:pPr>
                <a:defRPr/>
              </a:pPr>
              <a:t>14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Rozhoduje také o </a:t>
            </a:r>
            <a:r>
              <a:rPr lang="cs-CZ" sz="2200" b="1" dirty="0" smtClean="0"/>
              <a:t>předběžných otázkách</a:t>
            </a:r>
            <a:r>
              <a:rPr lang="cs-CZ" sz="2200" dirty="0" smtClean="0"/>
              <a:t>, které předloží národní soudy členských států ( pro trestní právo ČR  § 9a trestního řádu)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 smtClean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Soudní dvůr Evropské unie </a:t>
            </a:r>
            <a:r>
              <a:rPr lang="cs-CZ" sz="2200" dirty="0">
                <a:solidFill>
                  <a:srgbClr val="F6910A"/>
                </a:solidFill>
              </a:rPr>
              <a:t>má pravomoc rozhodovat o předběžných otázkách týkajících se</a:t>
            </a:r>
            <a:r>
              <a:rPr lang="cs-CZ" sz="2200" dirty="0" smtClean="0">
                <a:solidFill>
                  <a:srgbClr val="F6910A"/>
                </a:solidFill>
              </a:rPr>
              <a:t>:</a:t>
            </a:r>
            <a:endParaRPr lang="cs-CZ" sz="2200" dirty="0">
              <a:solidFill>
                <a:srgbClr val="F6910A"/>
              </a:solidFill>
            </a:endParaRP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a) výkladu Smluv,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r>
              <a:rPr lang="cs-CZ" sz="2200" dirty="0"/>
              <a:t>b) platnosti a výkladu aktů přijatých orgány, institucemi nebo jinými subjekty Unie.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53D95B-9A59-4767-B4A9-09EFC8EEAC24}" type="slidenum">
              <a:rPr lang="cs-CZ"/>
              <a:pPr>
                <a:defRPr/>
              </a:pPr>
              <a:t>15</a:t>
            </a:fld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b="1" dirty="0"/>
              <a:t>Čl. 267 Smlouvy o fungování EU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</a:t>
            </a:r>
            <a:r>
              <a:rPr lang="cs-CZ" sz="2200" dirty="0" smtClean="0"/>
              <a:t>otázka </a:t>
            </a:r>
            <a:r>
              <a:rPr lang="cs-CZ" sz="2200" dirty="0"/>
              <a:t>před soudem členského </a:t>
            </a:r>
            <a:r>
              <a:rPr lang="cs-CZ" sz="2200" dirty="0" smtClean="0"/>
              <a:t>státu, </a:t>
            </a:r>
            <a:r>
              <a:rPr lang="cs-CZ" sz="2200" b="1" dirty="0" smtClean="0"/>
              <a:t>může </a:t>
            </a:r>
            <a:r>
              <a:rPr lang="cs-CZ" sz="2200" dirty="0"/>
              <a:t>tento soud, </a:t>
            </a:r>
            <a:r>
              <a:rPr lang="cs-CZ" sz="2200" dirty="0">
                <a:solidFill>
                  <a:srgbClr val="F6910A"/>
                </a:solidFill>
              </a:rPr>
              <a:t>považuje-li rozhodnutí o této otázce za nezbytné k vynesení svého rozsudku</a:t>
            </a:r>
            <a:r>
              <a:rPr lang="cs-CZ" sz="2200" dirty="0"/>
              <a:t>, požádat </a:t>
            </a:r>
            <a:r>
              <a:rPr lang="cs-CZ" sz="2200" dirty="0" smtClean="0"/>
              <a:t>SDEU </a:t>
            </a:r>
            <a:r>
              <a:rPr lang="cs-CZ" sz="2200" dirty="0"/>
              <a:t>o rozhodnutí o této otázce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 smtClean="0"/>
              <a:t>Vyvstane-li </a:t>
            </a:r>
            <a:r>
              <a:rPr lang="cs-CZ" sz="2200" dirty="0"/>
              <a:t>taková otázka </a:t>
            </a:r>
            <a:r>
              <a:rPr lang="cs-CZ" sz="2200" dirty="0" smtClean="0"/>
              <a:t>při jednání před </a:t>
            </a:r>
            <a:r>
              <a:rPr lang="cs-CZ" sz="2200" dirty="0"/>
              <a:t>soudem členského státu </a:t>
            </a:r>
            <a:r>
              <a:rPr lang="cs-CZ" sz="2200" dirty="0" smtClean="0">
                <a:solidFill>
                  <a:srgbClr val="F6910A"/>
                </a:solidFill>
              </a:rPr>
              <a:t>jehož </a:t>
            </a:r>
            <a:r>
              <a:rPr lang="cs-CZ" sz="2200" dirty="0">
                <a:solidFill>
                  <a:srgbClr val="F6910A"/>
                </a:solidFill>
              </a:rPr>
              <a:t>rozhodnutí nelze napadnout opravnými prostředky podle vnitrostátního práva</a:t>
            </a:r>
            <a:r>
              <a:rPr lang="cs-CZ" sz="2200" dirty="0"/>
              <a:t>, je tento soud </a:t>
            </a:r>
            <a:r>
              <a:rPr lang="cs-CZ" sz="2200" b="1" dirty="0"/>
              <a:t>povinen</a:t>
            </a:r>
            <a:r>
              <a:rPr lang="cs-CZ" sz="2200" dirty="0"/>
              <a:t> obrátit se na </a:t>
            </a:r>
            <a:r>
              <a:rPr lang="cs-CZ" sz="2200" dirty="0" smtClean="0"/>
              <a:t>SDEU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dirty="0"/>
              <a:t>Vyvstane-li taková otázka před soudem členského státu </a:t>
            </a:r>
            <a:r>
              <a:rPr lang="cs-CZ" sz="2200" dirty="0" smtClean="0"/>
              <a:t>při </a:t>
            </a:r>
            <a:r>
              <a:rPr lang="cs-CZ" sz="2200" dirty="0">
                <a:solidFill>
                  <a:srgbClr val="F6910A"/>
                </a:solidFill>
              </a:rPr>
              <a:t>jednání, které se týká osoby ve vazbě</a:t>
            </a:r>
            <a:r>
              <a:rPr lang="cs-CZ" sz="2200" dirty="0"/>
              <a:t>, rozhodne Soudní dvůr Evropské unie </a:t>
            </a:r>
            <a:r>
              <a:rPr lang="cs-CZ" sz="2200" b="1" dirty="0"/>
              <a:t>v co nejkratší lhůtě.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A17C227-5368-4C03-9B1E-C370DFCACAE8}" type="slidenum">
              <a:rPr lang="cs-CZ"/>
              <a:pPr>
                <a:defRPr/>
              </a:pPr>
              <a:t>16</a:t>
            </a:fld>
            <a:endParaRPr lang="cs-CZ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v řízení o předběžné otázce tedy přezkoumává dodržování práva při výkladu a provádění základních smluv a navazujících právních aktů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SDEU nemůže přezkoumávat platnost a přiměřenost opatření policie a odpovědnost členského státu za veřejný pořádek a vnitřní bezpečnost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/>
              <a:t>   (čl. 276 Smlouvy o fungování EU)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CA33EAC-F3C3-480C-B0F9-6AC03365E8FF}" type="slidenum">
              <a:rPr lang="cs-CZ"/>
              <a:pPr>
                <a:defRPr/>
              </a:pPr>
              <a:t>17</a:t>
            </a:fld>
            <a:endParaRPr lang="cs-CZ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ESD/SD EU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 smtClean="0">
                <a:solidFill>
                  <a:srgbClr val="F6910A"/>
                </a:solidFill>
              </a:rPr>
              <a:t>Nejdůležitější rozhodnutí týkající se trestního řízení: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Casati</a:t>
            </a:r>
            <a:r>
              <a:rPr lang="cs-CZ" sz="2200" b="1" dirty="0" smtClean="0"/>
              <a:t>, č.j. 203/80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Ian William </a:t>
            </a:r>
            <a:r>
              <a:rPr lang="cs-CZ" sz="2200" b="1" dirty="0" err="1"/>
              <a:t>Cowan</a:t>
            </a:r>
            <a:r>
              <a:rPr lang="cs-CZ" sz="2200" b="1" dirty="0"/>
              <a:t>, č.j. </a:t>
            </a:r>
            <a:r>
              <a:rPr lang="cs-CZ" sz="2200" b="1" dirty="0" smtClean="0"/>
              <a:t>186/87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Donatella</a:t>
            </a:r>
            <a:r>
              <a:rPr lang="cs-CZ" sz="2200" b="1" dirty="0"/>
              <a:t> </a:t>
            </a:r>
            <a:r>
              <a:rPr lang="cs-CZ" sz="2200" b="1" dirty="0" err="1"/>
              <a:t>Calfa</a:t>
            </a:r>
            <a:r>
              <a:rPr lang="cs-CZ" sz="2200" b="1" dirty="0"/>
              <a:t>, č.j. </a:t>
            </a:r>
            <a:r>
              <a:rPr lang="cs-CZ" sz="2200" b="1" dirty="0" smtClean="0"/>
              <a:t>C-348/96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Hüseyin</a:t>
            </a:r>
            <a:r>
              <a:rPr lang="cs-CZ" sz="2200" b="1" dirty="0" smtClean="0"/>
              <a:t> </a:t>
            </a:r>
            <a:r>
              <a:rPr lang="cs-CZ" sz="2200" b="1" dirty="0" err="1"/>
              <a:t>Gözütok</a:t>
            </a:r>
            <a:r>
              <a:rPr lang="cs-CZ" sz="2200" b="1" dirty="0"/>
              <a:t> C-187/01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Klaus </a:t>
            </a:r>
            <a:r>
              <a:rPr lang="cs-CZ" sz="2200" b="1" dirty="0" err="1"/>
              <a:t>Brügge</a:t>
            </a:r>
            <a:r>
              <a:rPr lang="cs-CZ" sz="2200" b="1" dirty="0"/>
              <a:t> C-385/01 </a:t>
            </a:r>
            <a:endParaRPr lang="cs-CZ" sz="2200" b="1" dirty="0" smtClean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ES vs. Rada EU C-176/03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Mario </a:t>
            </a:r>
            <a:r>
              <a:rPr lang="cs-CZ" sz="2200" b="1" dirty="0" err="1"/>
              <a:t>Filimeno</a:t>
            </a:r>
            <a:r>
              <a:rPr lang="cs-CZ" sz="2200" b="1" dirty="0"/>
              <a:t> </a:t>
            </a:r>
            <a:r>
              <a:rPr lang="cs-CZ" sz="2200" b="1" dirty="0" err="1"/>
              <a:t>Miraglia</a:t>
            </a:r>
            <a:r>
              <a:rPr lang="cs-CZ" sz="2200" b="1" dirty="0"/>
              <a:t> </a:t>
            </a:r>
            <a:r>
              <a:rPr lang="cs-CZ" sz="2200" b="1" dirty="0" smtClean="0"/>
              <a:t>C-469/03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Maria </a:t>
            </a:r>
            <a:r>
              <a:rPr lang="cs-CZ" sz="2200" b="1" dirty="0" err="1"/>
              <a:t>Pupino</a:t>
            </a:r>
            <a:r>
              <a:rPr lang="cs-CZ" sz="2200" b="1" dirty="0"/>
              <a:t>, č.j. </a:t>
            </a:r>
            <a:r>
              <a:rPr lang="cs-CZ" sz="2200" b="1" dirty="0" smtClean="0"/>
              <a:t>C-105/03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Stefano</a:t>
            </a:r>
            <a:r>
              <a:rPr lang="cs-CZ" sz="2200" b="1" dirty="0" smtClean="0"/>
              <a:t> </a:t>
            </a:r>
            <a:r>
              <a:rPr lang="cs-CZ" sz="2200" b="1" dirty="0" err="1" smtClean="0"/>
              <a:t>Meloni</a:t>
            </a:r>
            <a:r>
              <a:rPr lang="cs-CZ" sz="2200" b="1" dirty="0" smtClean="0"/>
              <a:t>, </a:t>
            </a:r>
            <a:r>
              <a:rPr lang="cs-CZ" sz="2200" b="1" dirty="0" err="1" smtClean="0"/>
              <a:t>č..j</a:t>
            </a:r>
            <a:r>
              <a:rPr lang="cs-CZ" sz="2200" b="1" dirty="0" smtClean="0"/>
              <a:t>. C-399/11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endParaRPr lang="cs-CZ" sz="2200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92A5A40-4EB4-4CDF-9A7B-3E20F24D3B01}" type="slidenum">
              <a:rPr lang="cs-CZ"/>
              <a:pPr>
                <a:defRPr/>
              </a:pPr>
              <a:t>18</a:t>
            </a:fld>
            <a:endParaRPr lang="cs-CZ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Nadpis 1"/>
          <p:cNvSpPr>
            <a:spLocks noGrp="1"/>
          </p:cNvSpPr>
          <p:nvPr>
            <p:ph type="title"/>
          </p:nvPr>
        </p:nvSpPr>
        <p:spPr>
          <a:xfrm>
            <a:off x="457200" y="620713"/>
            <a:ext cx="8229600" cy="936625"/>
          </a:xfrm>
        </p:spPr>
        <p:txBody>
          <a:bodyPr/>
          <a:lstStyle/>
          <a:p>
            <a:r>
              <a:rPr lang="cs-CZ" b="1" dirty="0" err="1" smtClean="0"/>
              <a:t>Casati</a:t>
            </a:r>
            <a:r>
              <a:rPr lang="cs-CZ" b="1" dirty="0" smtClean="0"/>
              <a:t>, </a:t>
            </a:r>
            <a:r>
              <a:rPr lang="cs-CZ" dirty="0" smtClean="0"/>
              <a:t>č.j. 203/80</a:t>
            </a:r>
          </a:p>
        </p:txBody>
      </p:sp>
      <p:sp>
        <p:nvSpPr>
          <p:cNvPr id="34819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sz="2200" dirty="0" smtClean="0"/>
              <a:t>Trestní právo hmotné a procesní jsou oblasti, které jsou v kompetenci členských států, avšak komunitární právo vytváří určité meze této kompetenci členských států. </a:t>
            </a:r>
          </a:p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Právní předpisy v trestně právní oblasti nesmí být diskriminační vůči osobám, kterým komunitární právo zaručuje právo stejného zacházení a nesmí omezovat základní svobody zaručené komunitárním právem</a:t>
            </a:r>
            <a:r>
              <a:rPr lang="cs-CZ" dirty="0" smtClean="0"/>
              <a:t>. 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544B2F-6A53-41BD-A945-32C528A49080}" type="slidenum">
              <a:rPr lang="cs-CZ"/>
              <a:pPr>
                <a:defRPr/>
              </a:pPr>
              <a:t>19</a:t>
            </a:fld>
            <a:endParaRPr 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764704"/>
            <a:ext cx="8568952" cy="3456384"/>
          </a:xfrm>
        </p:spPr>
        <p:txBody>
          <a:bodyPr>
            <a:normAutofit/>
          </a:bodyPr>
          <a:lstStyle/>
          <a:p>
            <a:pPr algn="ctr"/>
            <a:r>
              <a:rPr lang="cs-CZ" dirty="0" smtClean="0"/>
              <a:t>I. Evropský soud pro lidská práva</a:t>
            </a:r>
            <a:br>
              <a:rPr lang="cs-CZ" dirty="0" smtClean="0"/>
            </a:br>
            <a:r>
              <a:rPr lang="cs-CZ" dirty="0" smtClean="0"/>
              <a:t>(Štrasburk)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0FF01B-37ED-4521-B4BD-E77ADF53F158}" type="slidenum">
              <a:rPr lang="cs-CZ" smtClean="0"/>
              <a:pPr>
                <a:defRPr/>
              </a:pPr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04246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Ian William Cowan, </a:t>
            </a:r>
            <a:r>
              <a:rPr lang="cs-CZ" smtClean="0"/>
              <a:t>č.j. 186/87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8069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Namítán zákaz jakékoliv diskriminace z důvodu státní příslušnosti ( oblast náhrady škody)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Právo </a:t>
            </a:r>
            <a:r>
              <a:rPr lang="cs-CZ" sz="2200" dirty="0">
                <a:solidFill>
                  <a:srgbClr val="F6910A"/>
                </a:solidFill>
              </a:rPr>
              <a:t>na stejné zacházení vyplývá přímo z komunitárního práva a nemůže záviset na existenci reciproční </a:t>
            </a:r>
            <a:r>
              <a:rPr lang="cs-CZ" sz="2200" dirty="0" smtClean="0">
                <a:solidFill>
                  <a:srgbClr val="F6910A"/>
                </a:solidFill>
              </a:rPr>
              <a:t>smlouvy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Komunitární právo zajišťuje FO právo cestovat do jiných členských států, </a:t>
            </a:r>
            <a:r>
              <a:rPr lang="cs-CZ" sz="2200" dirty="0" smtClean="0">
                <a:solidFill>
                  <a:srgbClr val="F6910A"/>
                </a:solidFill>
              </a:rPr>
              <a:t>ochrana těchto osob před újmou musí být na stejné úrovni jako ochrana jeho státních příslušníků </a:t>
            </a:r>
            <a:r>
              <a:rPr lang="cs-CZ" sz="2200" dirty="0" smtClean="0"/>
              <a:t>nebo osob s trvalým pobytem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ym typeface="Wingdings" pitchFamily="2" charset="2"/>
              </a:rPr>
              <a:t></a:t>
            </a:r>
            <a:r>
              <a:rPr lang="cs-CZ" sz="2200" dirty="0">
                <a:sym typeface="Wingdings" pitchFamily="2" charset="2"/>
              </a:rPr>
              <a:t>   </a:t>
            </a:r>
            <a:r>
              <a:rPr lang="cs-CZ" sz="2200" dirty="0" smtClean="0">
                <a:sym typeface="Wingdings" pitchFamily="2" charset="2"/>
              </a:rPr>
              <a:t>novelizace českého zákona o poskytnutí peněžité pomoci obětem trestné činnosti</a:t>
            </a:r>
            <a:endParaRPr lang="cs-CZ" sz="2200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B57CAA9-A3D5-4DC6-B730-17F5C6763309}" type="slidenum">
              <a:rPr lang="cs-CZ"/>
              <a:pPr>
                <a:defRPr/>
              </a:pPr>
              <a:t>20</a:t>
            </a:fld>
            <a:endParaRPr lang="cs-CZ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Donatella Calfa, </a:t>
            </a:r>
            <a:r>
              <a:rPr lang="cs-CZ" smtClean="0"/>
              <a:t>č.j. C-348/96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skutečného a dostatečně vážného ohrožení veřejného zájmu lze proti cizím státním příslušníkům uplatnit opatření, která nelze použít proti vlastním občanům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určitých případech by mohlo jít i o drogové delikty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Usvědčení z trestného činu ale nezakládá samo o sobě možnost pachatele z území vyhostit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Je třeba dále prokázat ohrožení veřejného pořádku a bezpečnosti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případě D. </a:t>
            </a:r>
            <a:r>
              <a:rPr lang="cs-CZ" sz="2200" dirty="0" err="1" smtClean="0"/>
              <a:t>Calfa</a:t>
            </a:r>
            <a:r>
              <a:rPr lang="cs-CZ" sz="2200" dirty="0" smtClean="0"/>
              <a:t> nebylo prokázáno, že by svým jednáním skutečně a dostatečně ohrozila základní společenský zájem na veřejném pořádku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C52755-B481-42B8-9CD5-130CAAFBA358}" type="slidenum">
              <a:rPr lang="cs-CZ"/>
              <a:pPr>
                <a:defRPr/>
              </a:pPr>
              <a:t>21</a:t>
            </a:fld>
            <a:endParaRPr lang="cs-CZ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Hüseyin Gözütok C-187/01 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Občan Turecka, který žil v Nizozemí a provozoval </a:t>
            </a:r>
            <a:r>
              <a:rPr lang="cs-CZ" sz="2200" dirty="0" err="1" smtClean="0"/>
              <a:t>coffee-shop</a:t>
            </a:r>
            <a:r>
              <a:rPr lang="cs-CZ" sz="2200" dirty="0" smtClean="0"/>
              <a:t>, nalezeno u něj větší množství hašiše a marihuany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</a:t>
            </a:r>
            <a:r>
              <a:rPr lang="cs-CZ" sz="2200" dirty="0"/>
              <a:t>souladu s </a:t>
            </a:r>
            <a:r>
              <a:rPr lang="cs-CZ" sz="2200" dirty="0" smtClean="0"/>
              <a:t>NIZ </a:t>
            </a:r>
            <a:r>
              <a:rPr lang="cs-CZ" sz="2200" dirty="0"/>
              <a:t>TZ bylo trestní stíhání proti němu zastaveno SZ po zaplacení pokuty</a:t>
            </a:r>
            <a:r>
              <a:rPr lang="cs-CZ" sz="2200" dirty="0" smtClean="0"/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Německé OČTŘ informovány o pohybu značného množství peněz na jeho účtu, zahájeno trestní stíhání pro obchodování s omamnými látkami </a:t>
            </a: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KS v Cáchách </a:t>
            </a:r>
            <a:r>
              <a:rPr lang="cs-CZ" sz="2200" dirty="0" smtClean="0">
                <a:solidFill>
                  <a:srgbClr val="F6910A"/>
                </a:solidFill>
              </a:rPr>
              <a:t>zastavil </a:t>
            </a:r>
            <a:r>
              <a:rPr lang="cs-CZ" sz="2200" dirty="0">
                <a:solidFill>
                  <a:srgbClr val="F6910A"/>
                </a:solidFill>
              </a:rPr>
              <a:t>trestní stíhání proto, že podle čl. 54 SPÚ jsou německé orgány vázány pravomocným rozhodnutím nizozemských orgánů o stejném skutku</a:t>
            </a:r>
            <a:r>
              <a:rPr lang="cs-CZ" sz="2200" dirty="0" smtClean="0">
                <a:solidFill>
                  <a:srgbClr val="F6910A"/>
                </a:solidFill>
              </a:rPr>
              <a:t>.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 </a:t>
            </a:r>
            <a:r>
              <a:rPr lang="cs-CZ" sz="2200" dirty="0"/>
              <a:t>SZ se odvolal k zemskému soudu v Kolíně, který se obrátil na ESD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9F5D201-298A-4D86-9503-D4811A19C7BF}" type="slidenum">
              <a:rPr lang="cs-CZ"/>
              <a:pPr>
                <a:defRPr/>
              </a:pPr>
              <a:t>22</a:t>
            </a:fld>
            <a:endParaRPr lang="cs-CZ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Klaus Brügge C-385/01 </a:t>
            </a:r>
          </a:p>
        </p:txBody>
      </p:sp>
      <p:sp>
        <p:nvSpPr>
          <p:cNvPr id="4096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94287"/>
          </a:xfrm>
        </p:spPr>
        <p:txBody>
          <a:bodyPr/>
          <a:lstStyle/>
          <a:p>
            <a:pPr algn="just"/>
            <a:r>
              <a:rPr lang="cs-CZ" sz="2200" dirty="0" smtClean="0"/>
              <a:t>Občan SRN, obviněn belgickým SZ pro úmyslné napadení belgické státní občanky, požadovala odškodnění</a:t>
            </a:r>
          </a:p>
          <a:p>
            <a:pPr algn="just"/>
            <a:r>
              <a:rPr lang="cs-CZ" sz="2200" dirty="0" smtClean="0"/>
              <a:t>Pro stejný skutek byl muž stíhán i německým SZ, který mu nabídl mimosoudní vyrovnání spojené s platbou    1 000 DEM, obviněný  přijal a trestní stíhání v Německu bylo zastaveno</a:t>
            </a:r>
          </a:p>
          <a:p>
            <a:pPr algn="just"/>
            <a:r>
              <a:rPr lang="cs-CZ" sz="2200" dirty="0" smtClean="0"/>
              <a:t>Otázka Belgického soudu, </a:t>
            </a:r>
            <a:r>
              <a:rPr lang="cs-CZ" sz="2200" dirty="0" smtClean="0">
                <a:solidFill>
                  <a:srgbClr val="F6910A"/>
                </a:solidFill>
              </a:rPr>
              <a:t>zda lze pravomocné rozhodnutí o zastavení trestního stíhání provedené SZ bez intervence soudu považovat za ekvivalentní „pravomocnému odsouzení“ podle čl. 54 SPÚ?</a:t>
            </a:r>
          </a:p>
          <a:p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435BE4-5957-4D65-9C37-D4D89DBE55FD}" type="slidenum">
              <a:rPr lang="cs-CZ"/>
              <a:pPr>
                <a:defRPr/>
              </a:pPr>
              <a:t>23</a:t>
            </a:fld>
            <a:endParaRPr lang="cs-CZ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229600" cy="1500188"/>
          </a:xfrm>
        </p:spPr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50850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Soudní dvůr tato dvě řízení spojil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Otázka výkladu čl. 54 SPÚ</a:t>
            </a:r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„Osoba, která byla pravomocně odsouzena jednou smluvní stranou, nesmí být pro tentýž čin stíhána druhou smluvní stranou za předpokladu, že v případě odsouzení již byla vykonána nebo je vykonávaná sankce nebo podle práva smluvní strany, ve které byl rozsudek vynesen, nemůže být dále vykonávána.“ 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7918D-0AEF-4F4E-AEC9-8F80A7D68B95}" type="slidenum">
              <a:rPr lang="cs-CZ"/>
              <a:pPr>
                <a:defRPr/>
              </a:pPr>
              <a:t>24</a:t>
            </a:fld>
            <a:endParaRPr lang="cs-CZ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b="1" dirty="0" err="1"/>
              <a:t>Hüseyin</a:t>
            </a:r>
            <a:r>
              <a:rPr lang="cs-CZ" b="1" dirty="0"/>
              <a:t> </a:t>
            </a:r>
            <a:r>
              <a:rPr lang="cs-CZ" b="1" dirty="0" err="1"/>
              <a:t>Gözütok</a:t>
            </a:r>
            <a:r>
              <a:rPr lang="cs-CZ" b="1" dirty="0"/>
              <a:t> C-187/01 </a:t>
            </a:r>
            <a:br>
              <a:rPr lang="cs-CZ" b="1" dirty="0"/>
            </a:br>
            <a:r>
              <a:rPr lang="cs-CZ" b="1" dirty="0"/>
              <a:t>Klaus </a:t>
            </a:r>
            <a:r>
              <a:rPr lang="cs-CZ" b="1" dirty="0" err="1"/>
              <a:t>Brügge</a:t>
            </a:r>
            <a:r>
              <a:rPr lang="cs-CZ" b="1" dirty="0"/>
              <a:t> C-385/01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5022850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</a:t>
            </a:r>
            <a:r>
              <a:rPr lang="cs-CZ" sz="2200" b="1" dirty="0" smtClean="0"/>
              <a:t> </a:t>
            </a:r>
            <a:r>
              <a:rPr lang="cs-CZ" sz="2200" b="1" i="1" dirty="0"/>
              <a:t>ne bis in idem </a:t>
            </a:r>
            <a:r>
              <a:rPr lang="cs-CZ" sz="2200" dirty="0"/>
              <a:t>stanovená v čl. 54 SPÚ se </a:t>
            </a:r>
            <a:r>
              <a:rPr lang="cs-CZ" sz="2200" dirty="0">
                <a:solidFill>
                  <a:srgbClr val="F6910A"/>
                </a:solidFill>
              </a:rPr>
              <a:t>vztahuje i na případy, kdy je trestní stíhání zastaveno státním zástupcem členského státu poté, co obviněný splnil jisté </a:t>
            </a:r>
            <a:r>
              <a:rPr lang="cs-CZ" sz="2200" dirty="0" smtClean="0">
                <a:solidFill>
                  <a:srgbClr val="F6910A"/>
                </a:solidFill>
              </a:rPr>
              <a:t>povinnosti</a:t>
            </a:r>
            <a:r>
              <a:rPr lang="cs-CZ" sz="2200" dirty="0" smtClean="0"/>
              <a:t>, zejména </a:t>
            </a:r>
            <a:r>
              <a:rPr lang="cs-CZ" sz="2200" dirty="0"/>
              <a:t>zaplatil částku stanovenou státním </a:t>
            </a:r>
            <a:r>
              <a:rPr lang="cs-CZ" sz="2200" dirty="0" smtClean="0"/>
              <a:t>zástupcem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 tomu, aby se na skutek vztahovala zásada ne bis in idem, </a:t>
            </a:r>
            <a:r>
              <a:rPr lang="cs-CZ" sz="2200" dirty="0" smtClean="0">
                <a:solidFill>
                  <a:srgbClr val="F6910A"/>
                </a:solidFill>
              </a:rPr>
              <a:t>není nutné pravomocné rozhodnutí soudu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Jakmile obviněný splní své povinnosti stanovené SZ, má se za to, že sankce byla pro účely čl. 54 SPÚ vykonána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>
                <a:solidFill>
                  <a:srgbClr val="F6910A"/>
                </a:solidFill>
              </a:rPr>
              <a:t>S</a:t>
            </a:r>
            <a:r>
              <a:rPr lang="cs-CZ" sz="2200" dirty="0" smtClean="0">
                <a:solidFill>
                  <a:srgbClr val="F6910A"/>
                </a:solidFill>
              </a:rPr>
              <a:t>kutečnost, že do rozhodnutí nebyl zapojen soud, nepovažuje SD za důvod k pochybnostem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 smtClean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4B52804-A3DE-46E4-9556-401FF12F9792}" type="slidenum">
              <a:rPr lang="cs-CZ"/>
              <a:pPr>
                <a:defRPr/>
              </a:pPr>
              <a:t>25</a:t>
            </a:fld>
            <a:endParaRPr lang="cs-CZ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400" b="1" smtClean="0"/>
              <a:t>Mario Filimeno Miraglia C-469/03</a:t>
            </a:r>
            <a:endParaRPr lang="cs-CZ" sz="440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420938"/>
            <a:ext cx="8229600" cy="3903662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Pokud </a:t>
            </a:r>
            <a:r>
              <a:rPr lang="cs-CZ" sz="2200" dirty="0"/>
              <a:t>bylo trestní řízení v jednom státě </a:t>
            </a:r>
            <a:r>
              <a:rPr lang="cs-CZ" sz="2200" dirty="0">
                <a:solidFill>
                  <a:srgbClr val="F6910A"/>
                </a:solidFill>
              </a:rPr>
              <a:t>ukončeno bez rozhodnutí ve věci </a:t>
            </a:r>
            <a:r>
              <a:rPr lang="cs-CZ" sz="2200" dirty="0" smtClean="0">
                <a:solidFill>
                  <a:srgbClr val="F6910A"/>
                </a:solidFill>
              </a:rPr>
              <a:t>a posouzení věci samé </a:t>
            </a:r>
            <a:r>
              <a:rPr lang="cs-CZ" sz="2200" dirty="0" smtClean="0"/>
              <a:t>(uložení </a:t>
            </a:r>
            <a:r>
              <a:rPr lang="cs-CZ" sz="2200" dirty="0"/>
              <a:t>jakékoli sankce), pouze z důvodu, že bylo zjištěno</a:t>
            </a:r>
            <a:r>
              <a:rPr lang="cs-CZ" sz="2200" dirty="0">
                <a:solidFill>
                  <a:srgbClr val="F6910A"/>
                </a:solidFill>
              </a:rPr>
              <a:t>, že trestní řízení ve stejné věci již zahájil i jiný </a:t>
            </a:r>
            <a:r>
              <a:rPr lang="cs-CZ" sz="2200" dirty="0" smtClean="0">
                <a:solidFill>
                  <a:srgbClr val="F6910A"/>
                </a:solidFill>
              </a:rPr>
              <a:t>stát, </a:t>
            </a:r>
            <a:r>
              <a:rPr lang="cs-CZ" sz="2200" dirty="0">
                <a:solidFill>
                  <a:srgbClr val="F6910A"/>
                </a:solidFill>
              </a:rPr>
              <a:t>není toto rozhodnutí o zastavení překážkou věci </a:t>
            </a:r>
            <a:r>
              <a:rPr lang="cs-CZ" sz="2200" dirty="0" smtClean="0">
                <a:solidFill>
                  <a:srgbClr val="F6910A"/>
                </a:solidFill>
              </a:rPr>
              <a:t>rozhodnuté</a:t>
            </a:r>
            <a:r>
              <a:rPr lang="cs-CZ" sz="2200" dirty="0" smtClean="0"/>
              <a:t> </a:t>
            </a:r>
            <a:r>
              <a:rPr lang="cs-CZ" sz="2200" dirty="0"/>
              <a:t>ve smyslu čl. 54 SPÚ.</a:t>
            </a:r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4D68D3-406B-497C-B68E-AA31EA404F55}" type="slidenum">
              <a:rPr lang="cs-CZ"/>
              <a:pPr>
                <a:defRPr/>
              </a:pPr>
              <a:t>26</a:t>
            </a:fld>
            <a:endParaRPr lang="cs-CZ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Nadpis 1"/>
          <p:cNvSpPr>
            <a:spLocks noGrp="1"/>
          </p:cNvSpPr>
          <p:nvPr>
            <p:ph type="title"/>
          </p:nvPr>
        </p:nvSpPr>
        <p:spPr>
          <a:xfrm>
            <a:off x="457200" y="908050"/>
            <a:ext cx="8229600" cy="936625"/>
          </a:xfrm>
        </p:spPr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54275" name="Zástupný symbol pro obsah 2"/>
          <p:cNvSpPr>
            <a:spLocks noGrp="1"/>
          </p:cNvSpPr>
          <p:nvPr>
            <p:ph idx="1"/>
          </p:nvPr>
        </p:nvSpPr>
        <p:spPr>
          <a:xfrm>
            <a:off x="457200" y="2565400"/>
            <a:ext cx="8229600" cy="4535488"/>
          </a:xfrm>
        </p:spPr>
        <p:txBody>
          <a:bodyPr/>
          <a:lstStyle/>
          <a:p>
            <a:pPr algn="just"/>
            <a:r>
              <a:rPr lang="cs-CZ" sz="2200" dirty="0" smtClean="0"/>
              <a:t>Otázka, zda články 2, 3 a 8 odst. 4 rámcového rozhodnutí musí být vykládány tak,</a:t>
            </a:r>
            <a:r>
              <a:rPr lang="cs-CZ" sz="2200" dirty="0" smtClean="0">
                <a:solidFill>
                  <a:srgbClr val="F6910A"/>
                </a:solidFill>
              </a:rPr>
              <a:t> že vnitrostátní soud musí mít možnost umožnit dětem nízkého věku, které tvrdí, že byly oběťmi špatného zacházení, učinit výpověď za podmínek umožňujících jim zaručit přiměřenou úroveň ochrany mimo veřejné soudní jednání a před jeho konáním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400" dirty="0"/>
              <a:t>A</a:t>
            </a:r>
            <a:r>
              <a:rPr lang="cs-CZ" sz="2200" dirty="0" err="1"/>
              <a:t>le</a:t>
            </a:r>
            <a:r>
              <a:rPr lang="en-US" sz="2200" dirty="0"/>
              <a:t> </a:t>
            </a:r>
            <a:r>
              <a:rPr lang="cs-CZ" sz="2200" dirty="0"/>
              <a:t>podmínky svědectví nesmí být neslučitelné se základními právními zásadami dotčeného členského státu a nesmí zbavovat obviněného /obžalovaného práva na spravedlivý </a:t>
            </a:r>
            <a:r>
              <a:rPr lang="cs-CZ" sz="2200" dirty="0" smtClean="0"/>
              <a:t>proces</a:t>
            </a:r>
            <a:endParaRPr lang="en-US" sz="2200" dirty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en-US" sz="2200" dirty="0"/>
              <a:t>V</a:t>
            </a:r>
            <a:r>
              <a:rPr lang="cs-CZ" sz="2200" dirty="0" err="1"/>
              <a:t>ýklad</a:t>
            </a:r>
            <a:r>
              <a:rPr lang="cs-CZ" sz="2200" dirty="0"/>
              <a:t> národního práva v souladu s rámcovým rozhodnutím je možný jen do té míry, do jaké činí vnitrostátní právo takový výklad možným</a:t>
            </a:r>
          </a:p>
          <a:p>
            <a:pPr algn="just"/>
            <a:endParaRPr lang="cs-CZ" sz="2200" dirty="0" smtClean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32F49C-DDD8-4A97-82A9-8046C1DB17EA}" type="slidenum">
              <a:rPr lang="cs-CZ"/>
              <a:pPr>
                <a:defRPr/>
              </a:pPr>
              <a:t>27</a:t>
            </a:fld>
            <a:endParaRPr lang="cs-CZ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5400" b="1" smtClean="0"/>
              <a:t>Maria Pupino, č.j. C-105/03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276475"/>
            <a:ext cx="8229600" cy="45815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Při uplatňování vnitrostátního práva je předkládající soud povolaný k jeho výkladu </a:t>
            </a:r>
            <a:r>
              <a:rPr lang="cs-CZ" sz="2200" dirty="0">
                <a:solidFill>
                  <a:srgbClr val="F6910A"/>
                </a:solidFill>
              </a:rPr>
              <a:t>povinen v co největším možném rozsahu ho vykládat ve světle znění a účelu rámcového rozhodnutí, aby byl dosažen výsledek, který rámcové rozhodnutí sleduje, </a:t>
            </a:r>
            <a:r>
              <a:rPr lang="cs-CZ" sz="2200" dirty="0"/>
              <a:t>a dosažen tak soulad s čl. 34 odst. 2 písm. b) Smlouvy o </a:t>
            </a:r>
            <a:r>
              <a:rPr lang="cs-CZ" sz="2200" dirty="0" smtClean="0"/>
              <a:t>EU</a:t>
            </a:r>
            <a:endParaRPr lang="en-US" sz="2200" dirty="0" smtClean="0"/>
          </a:p>
          <a:p>
            <a:pPr marL="0" indent="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en-US" sz="2200" dirty="0" smtClean="0"/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/>
              <a:t>povinnost </a:t>
            </a:r>
            <a:r>
              <a:rPr lang="cs-CZ" sz="2200" b="1" dirty="0"/>
              <a:t>„</a:t>
            </a:r>
            <a:r>
              <a:rPr lang="cs-CZ" sz="2200" b="1" dirty="0" err="1"/>
              <a:t>eurokonformního</a:t>
            </a:r>
            <a:r>
              <a:rPr lang="cs-CZ" sz="2200" b="1" dirty="0"/>
              <a:t> výkladu“.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6790F3-FE15-4B15-9875-171DD5FB9D17}" type="slidenum">
              <a:rPr lang="cs-CZ"/>
              <a:pPr>
                <a:defRPr/>
              </a:pPr>
              <a:t>28</a:t>
            </a:fld>
            <a:endParaRPr lang="cs-CZ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sz="5400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r>
              <a:rPr lang="cs-CZ" b="1" dirty="0">
                <a:solidFill>
                  <a:srgbClr val="F6910A"/>
                </a:solidFill>
              </a:rPr>
              <a:t>Další zajímavá rozhodnutí:</a:t>
            </a:r>
            <a:endParaRPr lang="en-US" b="1" dirty="0">
              <a:solidFill>
                <a:srgbClr val="F6910A"/>
              </a:solidFill>
            </a:endParaRP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en-US" sz="2200" b="1" dirty="0" smtClean="0"/>
              <a:t>Von C0lson </a:t>
            </a:r>
            <a:r>
              <a:rPr lang="cs-CZ" sz="2200" b="1" dirty="0" smtClean="0"/>
              <a:t>14/83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Kolpinghuis</a:t>
            </a:r>
            <a:r>
              <a:rPr lang="cs-CZ" sz="2200" b="1" dirty="0" smtClean="0"/>
              <a:t> 80/86</a:t>
            </a:r>
            <a:endParaRPr lang="cs-CZ" sz="2200" b="1" dirty="0"/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Marleasing</a:t>
            </a:r>
            <a:r>
              <a:rPr lang="cs-CZ" sz="2200" b="1" dirty="0" smtClean="0"/>
              <a:t>  C- </a:t>
            </a:r>
            <a:r>
              <a:rPr lang="cs-CZ" sz="2200" b="1" dirty="0"/>
              <a:t>108/88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Arcaro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168/95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Gasparini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467/04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Esbroeck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436/04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/>
              <a:t>Van </a:t>
            </a:r>
            <a:r>
              <a:rPr lang="cs-CZ" sz="2200" b="1" dirty="0" err="1"/>
              <a:t>Straaten</a:t>
            </a:r>
            <a:r>
              <a:rPr lang="cs-CZ" sz="2200" b="1" dirty="0"/>
              <a:t> </a:t>
            </a:r>
            <a:r>
              <a:rPr lang="cs-CZ" sz="2200" b="1" dirty="0" smtClean="0"/>
              <a:t>C– </a:t>
            </a:r>
            <a:r>
              <a:rPr lang="cs-CZ" sz="2200" b="1" dirty="0"/>
              <a:t>150/05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/>
              <a:t>Kretzinger</a:t>
            </a:r>
            <a:r>
              <a:rPr lang="cs-CZ" sz="2200" b="1" dirty="0"/>
              <a:t> </a:t>
            </a:r>
            <a:r>
              <a:rPr lang="cs-CZ" sz="2200" b="1" dirty="0" smtClean="0"/>
              <a:t>C– 288/05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smtClean="0"/>
              <a:t>Komise vs. Španělské království C- 503/03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" pitchFamily="2" charset="2"/>
              <a:buChar char="Ø"/>
              <a:defRPr/>
            </a:pPr>
            <a:r>
              <a:rPr lang="cs-CZ" sz="2200" b="1" dirty="0" err="1" smtClean="0"/>
              <a:t>Kraaijenbrink</a:t>
            </a:r>
            <a:r>
              <a:rPr lang="cs-CZ" sz="2200" b="1" dirty="0" smtClean="0"/>
              <a:t> C- 367/05</a:t>
            </a:r>
            <a:endParaRPr lang="cs-CZ" sz="2200" b="1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58DAAC2-50B3-4E3A-B9A0-5CC712636130}" type="slidenum">
              <a:rPr lang="cs-CZ"/>
              <a:pPr>
                <a:defRPr/>
              </a:pPr>
              <a:t>29</a:t>
            </a:fld>
            <a:endParaRPr lang="cs-CZ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620688"/>
            <a:ext cx="8229600" cy="1143000"/>
          </a:xfrm>
        </p:spPr>
        <p:txBody>
          <a:bodyPr/>
          <a:lstStyle/>
          <a:p>
            <a:pPr algn="ctr"/>
            <a:r>
              <a:rPr lang="cs-CZ" dirty="0" smtClean="0"/>
              <a:t>Charakteristika ESLP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464496"/>
          </a:xfrm>
        </p:spPr>
        <p:txBody>
          <a:bodyPr/>
          <a:lstStyle/>
          <a:p>
            <a:r>
              <a:rPr lang="cs-CZ" sz="2400" dirty="0" smtClean="0"/>
              <a:t>Mezinárodní soud složený se stejného počtu soudců, jako  je počet členských států RE, které ratifikovaly  Úmluvu – 47 ( ne všechny státy ratifikovaly protokoly)</a:t>
            </a:r>
          </a:p>
          <a:p>
            <a:r>
              <a:rPr lang="cs-CZ" sz="2400" dirty="0" smtClean="0"/>
              <a:t>Musí být vyčerpány účinné prostředky nápravy na národní úrovni, 6 měsíců na podání (úplné) stížnosti</a:t>
            </a:r>
          </a:p>
          <a:p>
            <a:r>
              <a:rPr lang="cs-CZ" sz="2400" dirty="0" smtClean="0"/>
              <a:t>Soudci nehájí zájmy konkrétního státu</a:t>
            </a:r>
          </a:p>
          <a:p>
            <a:r>
              <a:rPr lang="cs-CZ" sz="2400" dirty="0" smtClean="0"/>
              <a:t>Návrh rozhodnutí připravuje Kancelář ( právní referenti), rozhoduje  samosoudce, 3 členný senát, velký senát</a:t>
            </a:r>
          </a:p>
          <a:p>
            <a:r>
              <a:rPr lang="cs-CZ" sz="2400" dirty="0" smtClean="0"/>
              <a:t>14. protokol zavádí rozhodování o odmítnutí stížnosti jedním soudcem, dále charakterizuje tzv. podstatnou újmu</a:t>
            </a:r>
          </a:p>
          <a:p>
            <a:endParaRPr lang="cs-CZ" sz="2400" dirty="0" smtClean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4314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1079500"/>
          </a:xfrm>
        </p:spPr>
        <p:txBody>
          <a:bodyPr/>
          <a:lstStyle/>
          <a:p>
            <a:r>
              <a:rPr lang="cs-CZ" b="1" smtClean="0"/>
              <a:t>Kolpinghuis 80/86</a:t>
            </a:r>
            <a:endParaRPr lang="cs-CZ" smtClean="0"/>
          </a:p>
        </p:txBody>
      </p:sp>
      <p:sp>
        <p:nvSpPr>
          <p:cNvPr id="59395" name="Zástupný symbol pro obsah 2"/>
          <p:cNvSpPr>
            <a:spLocks noGrp="1"/>
          </p:cNvSpPr>
          <p:nvPr>
            <p:ph idx="1"/>
          </p:nvPr>
        </p:nvSpPr>
        <p:spPr>
          <a:xfrm>
            <a:off x="457200" y="1628775"/>
            <a:ext cx="8229600" cy="5229225"/>
          </a:xfrm>
        </p:spPr>
        <p:txBody>
          <a:bodyPr/>
          <a:lstStyle/>
          <a:p>
            <a:pPr algn="just"/>
            <a:r>
              <a:rPr lang="cs-CZ" sz="2200" dirty="0" smtClean="0">
                <a:solidFill>
                  <a:srgbClr val="F6910A"/>
                </a:solidFill>
              </a:rPr>
              <a:t>Směrnice</a:t>
            </a:r>
            <a:r>
              <a:rPr lang="cs-CZ" sz="2200" dirty="0" smtClean="0"/>
              <a:t>, jejíž obsah je dostatečně jednoznačný a nepodmíněný, </a:t>
            </a:r>
            <a:r>
              <a:rPr lang="cs-CZ" sz="2200" dirty="0" smtClean="0">
                <a:solidFill>
                  <a:srgbClr val="F6910A"/>
                </a:solidFill>
              </a:rPr>
              <a:t>se mohou dovolávat jednotlivci vůči státu, který danou směrnici řádně a včas neimplementoval</a:t>
            </a:r>
          </a:p>
          <a:p>
            <a:pPr algn="just"/>
            <a:r>
              <a:rPr lang="cs-CZ" sz="2200" dirty="0" smtClean="0"/>
              <a:t>Ale </a:t>
            </a:r>
            <a:r>
              <a:rPr lang="cs-CZ" sz="2200" dirty="0" smtClean="0">
                <a:solidFill>
                  <a:srgbClr val="F6910A"/>
                </a:solidFill>
              </a:rPr>
              <a:t>neimplementovaná směrnice nemůže sama o sobě ukládat povinnosti jednotlivcům</a:t>
            </a:r>
          </a:p>
          <a:p>
            <a:pPr algn="just"/>
            <a:r>
              <a:rPr lang="cs-CZ" sz="2200" dirty="0" smtClean="0"/>
              <a:t>I když směrnice není implementována, mají orgány státu </a:t>
            </a:r>
            <a:r>
              <a:rPr lang="cs-CZ" sz="2200" dirty="0" smtClean="0">
                <a:solidFill>
                  <a:srgbClr val="F6910A"/>
                </a:solidFill>
              </a:rPr>
              <a:t>povinnost </a:t>
            </a:r>
            <a:r>
              <a:rPr lang="cs-CZ" sz="2200" dirty="0" err="1" smtClean="0">
                <a:solidFill>
                  <a:srgbClr val="F6910A"/>
                </a:solidFill>
              </a:rPr>
              <a:t>eurokonformního</a:t>
            </a:r>
            <a:r>
              <a:rPr lang="cs-CZ" sz="2200" dirty="0" smtClean="0">
                <a:solidFill>
                  <a:srgbClr val="F6910A"/>
                </a:solidFill>
              </a:rPr>
              <a:t> výkladu</a:t>
            </a:r>
          </a:p>
          <a:p>
            <a:pPr algn="just"/>
            <a:r>
              <a:rPr lang="cs-CZ" sz="2200" dirty="0" smtClean="0"/>
              <a:t>Povinnost soudu k </a:t>
            </a:r>
            <a:r>
              <a:rPr lang="cs-CZ" sz="2200" dirty="0" err="1" smtClean="0"/>
              <a:t>eurokonformnímu</a:t>
            </a:r>
            <a:r>
              <a:rPr lang="cs-CZ" sz="2200" dirty="0" smtClean="0"/>
              <a:t> výkladu by </a:t>
            </a:r>
            <a:r>
              <a:rPr lang="cs-CZ" sz="2200" dirty="0" smtClean="0">
                <a:solidFill>
                  <a:srgbClr val="F6910A"/>
                </a:solidFill>
              </a:rPr>
              <a:t>neměla vést k zavedení nebo zvýšení trestní odpovědnosti jednotlivce </a:t>
            </a:r>
            <a:r>
              <a:rPr lang="cs-CZ" sz="2200" dirty="0" smtClean="0"/>
              <a:t>za konání, které by bez </a:t>
            </a:r>
            <a:r>
              <a:rPr lang="cs-CZ" sz="2200" dirty="0" err="1" smtClean="0"/>
              <a:t>eurokonformního</a:t>
            </a:r>
            <a:r>
              <a:rPr lang="cs-CZ" sz="2200" dirty="0" smtClean="0"/>
              <a:t> výkladu jinak trestné nebylo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9ACA09-D7D2-4827-AC0B-AA2D79DC8B4F}" type="slidenum">
              <a:rPr lang="cs-CZ"/>
              <a:pPr>
                <a:defRPr/>
              </a:pPr>
              <a:t>30</a:t>
            </a:fld>
            <a:endParaRPr lang="cs-CZ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223963"/>
          </a:xfrm>
        </p:spPr>
        <p:txBody>
          <a:bodyPr/>
          <a:lstStyle/>
          <a:p>
            <a:r>
              <a:rPr lang="cs-CZ" b="1" dirty="0" smtClean="0"/>
              <a:t>Van </a:t>
            </a:r>
            <a:r>
              <a:rPr lang="cs-CZ" b="1" dirty="0" err="1" smtClean="0"/>
              <a:t>Esbroeck</a:t>
            </a:r>
            <a:r>
              <a:rPr lang="cs-CZ" b="1" dirty="0" smtClean="0"/>
              <a:t> C– 436/04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5288" y="1550988"/>
            <a:ext cx="8229600" cy="562292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v Norsku za nedovolený dovoz omamných látek z Belgie do Norska, v době, kdy Norsko ještě nebylo Prováděcí úmluvou vázáno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Otázka, </a:t>
            </a:r>
            <a:r>
              <a:rPr lang="cs-CZ" sz="2200" dirty="0" smtClean="0">
                <a:solidFill>
                  <a:srgbClr val="F6910A"/>
                </a:solidFill>
              </a:rPr>
              <a:t>zda čl. stát musí aplikovat čl. 54 i na případy, kdy předchozí odsouzení za týž čin bylo učiněné státem, který v té době ještě nebyl Prováděcí úmluvou vázán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Zásada ne bis in idem se musí uplatnit na trestní řízení zahájené v jednom smluvním státě (B) pro čin, za který již byla dotyčná osoba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 odsouzena (N), i když uvedená úmluva v tomto státě (N) ještě nebyla v platnosti, v okamžiku, kdy byl vynesen uvedený odsuzující rozsudek, </a:t>
            </a:r>
            <a:r>
              <a:rPr lang="cs-CZ" sz="2200" dirty="0" smtClean="0">
                <a:solidFill>
                  <a:srgbClr val="F6910A"/>
                </a:solidFill>
              </a:rPr>
              <a:t>byla-li v dotčených státech (B, N) v platnosti </a:t>
            </a:r>
            <a:r>
              <a:rPr lang="cs-CZ" sz="2200" b="1" dirty="0" smtClean="0"/>
              <a:t>v okamžiku posuzování podmínek </a:t>
            </a:r>
            <a:r>
              <a:rPr lang="cs-CZ" sz="2200" dirty="0" smtClean="0">
                <a:solidFill>
                  <a:srgbClr val="F6910A"/>
                </a:solidFill>
              </a:rPr>
              <a:t>pro uplatnění zásady zákazu dvojího trestu orgánem, u kterého bylo řízení zahájeno později (B)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26BE84-6286-4F48-A6E8-2BDA4BAE3D6D}" type="slidenum">
              <a:rPr lang="cs-CZ"/>
              <a:pPr>
                <a:defRPr/>
              </a:pPr>
              <a:t>31</a:t>
            </a:fld>
            <a:endParaRPr lang="cs-CZ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Nadpis 1"/>
          <p:cNvSpPr>
            <a:spLocks noGrp="1"/>
          </p:cNvSpPr>
          <p:nvPr>
            <p:ph type="title"/>
          </p:nvPr>
        </p:nvSpPr>
        <p:spPr>
          <a:xfrm>
            <a:off x="457200" y="404813"/>
            <a:ext cx="8229600" cy="863600"/>
          </a:xfrm>
        </p:spPr>
        <p:txBody>
          <a:bodyPr/>
          <a:lstStyle/>
          <a:p>
            <a:r>
              <a:rPr lang="cs-CZ" b="1" smtClean="0"/>
              <a:t>Van Straaten C– 150/05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5"/>
            <a:ext cx="8229600" cy="57611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Dovoz heroinu z IT do NIZ, dispozice s heroinem v NIZ, držení zbraní a střeliva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NIZ za dovoz heroinu zproštěn obžaloby – </a:t>
            </a:r>
            <a:r>
              <a:rPr lang="cs-CZ" sz="2200" b="1" dirty="0" smtClean="0"/>
              <a:t>čin nebyl přesvědčivě prokázán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V IT stíhán za držení a vývoz heroinu do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TČ spočívající ve vývozu a dovozu týchž omamných látek </a:t>
            </a:r>
            <a:r>
              <a:rPr lang="cs-CZ" sz="2200" dirty="0" smtClean="0"/>
              <a:t>stíhané v různých smluvních státech Schengenské prováděcí úmluvy, </a:t>
            </a:r>
            <a:r>
              <a:rPr lang="cs-CZ" sz="2200" dirty="0" smtClean="0">
                <a:solidFill>
                  <a:srgbClr val="F6910A"/>
                </a:solidFill>
              </a:rPr>
              <a:t>musí být v zásadě považovány za „tentýž čin“ 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Zásada zákazu dvojího trestu </a:t>
            </a:r>
            <a:r>
              <a:rPr lang="cs-CZ" sz="2200" dirty="0" smtClean="0"/>
              <a:t>zakotvená v čl. 54 Prováděcí úmluvy </a:t>
            </a:r>
            <a:r>
              <a:rPr lang="cs-CZ" sz="2200" dirty="0" smtClean="0">
                <a:solidFill>
                  <a:srgbClr val="F6910A"/>
                </a:solidFill>
              </a:rPr>
              <a:t>se uplatní i na rozhodnutí soudních orgánů smluvního státu, kterým se obžalovaný pravomocně zprošťuje obžaloby pro nedostatek důkazů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85AC208-E7AF-48DD-911B-E2559B7BBB39}" type="slidenum">
              <a:rPr lang="cs-CZ"/>
              <a:pPr>
                <a:defRPr/>
              </a:pPr>
              <a:t>32</a:t>
            </a:fld>
            <a:endParaRPr lang="cs-CZ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smtClean="0"/>
              <a:t>Kretzinger C– 288/05</a:t>
            </a:r>
            <a:endParaRPr lang="cs-CZ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922837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Pašování cigaret z Řecka, přes IT a Něm do VB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 nejprve v IT a následně v Něm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>
                <a:solidFill>
                  <a:srgbClr val="F6910A"/>
                </a:solidFill>
              </a:rPr>
              <a:t>Skutkové okolnosti, které spočívají v převzetí pašovaného zahraničního tabáku ve smluvním státě, v jeho dovozu do jiného smluvního státu a jeho držení v posledně uvedeném státě a které se vyznačují skutečností, že bylo od počátku úmyslem obviněného, jež byl stíhán v obou smluvních státech, převézt tabák po jeho počátečním převzetí přes více smluvních států na místo určení jsou konáními, která mohou spadat pod pojem </a:t>
            </a:r>
            <a:r>
              <a:rPr lang="cs-CZ" sz="2200" b="1" dirty="0" smtClean="0">
                <a:solidFill>
                  <a:srgbClr val="F6910A"/>
                </a:solidFill>
              </a:rPr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Konečné posouzení v tomto ohledu je věcí příslušných vnitrostátních orgánů.</a:t>
            </a:r>
            <a:endParaRPr lang="cs-CZ" sz="22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0D85DB0-DBD7-4D88-9FBD-551A5B2465FC}" type="slidenum">
              <a:rPr lang="cs-CZ"/>
              <a:pPr>
                <a:defRPr/>
              </a:pPr>
              <a:t>33</a:t>
            </a:fld>
            <a:endParaRPr lang="cs-CZ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Nadpis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29600" cy="1008063"/>
          </a:xfrm>
        </p:spPr>
        <p:txBody>
          <a:bodyPr/>
          <a:lstStyle/>
          <a:p>
            <a:r>
              <a:rPr lang="cs-CZ" b="1" dirty="0" err="1" smtClean="0"/>
              <a:t>Kraaijenbrink</a:t>
            </a:r>
            <a:r>
              <a:rPr lang="cs-CZ" b="1" dirty="0" smtClean="0"/>
              <a:t> C- 367/05</a:t>
            </a:r>
            <a:endParaRPr lang="cs-CZ" dirty="0" smtClean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5616575"/>
          </a:xfrm>
        </p:spPr>
        <p:txBody>
          <a:bodyPr>
            <a:normAutofit/>
          </a:bodyPr>
          <a:lstStyle/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Odsouzena v NIZ k podmíněnému trestu odnětí svobody za TČ podílnictví v souvislosti s výnosy z nedovoleného obchodu s omamnými látkami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Belgickým soudem odsouzena nepodmíněně – v Belgii směnila peněžní prostředky získané z nedovoleného obchodu s omamnými látkami v NIZ</a:t>
            </a:r>
          </a:p>
          <a:p>
            <a:pPr marL="274320" indent="-274320" algn="just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sz="2200" dirty="0" smtClean="0"/>
              <a:t>Různá skutková konání spočívající zejména jednak v držení peněžitých částek představujících výnosy z nedovoleného obchodu s omamnými látkami v jednom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a jednak ve směnění peněžních částek rovněž pocházejících z takového nedovoleného obchodu ve směnárnách v jiném </a:t>
            </a:r>
            <a:r>
              <a:rPr lang="cs-CZ" sz="2200" dirty="0" err="1" smtClean="0"/>
              <a:t>sm</a:t>
            </a:r>
            <a:r>
              <a:rPr lang="cs-CZ" sz="2200" dirty="0" smtClean="0"/>
              <a:t>. státě, </a:t>
            </a:r>
            <a:r>
              <a:rPr lang="cs-CZ" sz="2200" dirty="0" smtClean="0">
                <a:solidFill>
                  <a:srgbClr val="F6910A"/>
                </a:solidFill>
              </a:rPr>
              <a:t>nemohou být považována za </a:t>
            </a:r>
            <a:r>
              <a:rPr lang="cs-CZ" sz="2200" b="1" dirty="0" smtClean="0"/>
              <a:t>„tentýž čin“ </a:t>
            </a:r>
            <a:r>
              <a:rPr lang="cs-CZ" sz="2200" dirty="0" smtClean="0">
                <a:solidFill>
                  <a:srgbClr val="F6910A"/>
                </a:solidFill>
              </a:rPr>
              <a:t>ve smyslu čl. 54 z důvodu pouhé skutečnosti, že příslušný vnitrostátní orgán zjistí, že uvedená skutková konání jsou spojena týmž protiprávním úmyslem </a:t>
            </a:r>
            <a:endParaRPr lang="cs-CZ" sz="2200" dirty="0">
              <a:solidFill>
                <a:srgbClr val="F6910A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AF105D6-CF64-4D61-826C-21154CA514E6}" type="slidenum">
              <a:rPr lang="cs-CZ"/>
              <a:pPr>
                <a:defRPr/>
              </a:pPr>
              <a:t>34</a:t>
            </a:fld>
            <a:endParaRPr lang="cs-CZ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err="1" smtClean="0"/>
              <a:t>Meloni</a:t>
            </a:r>
            <a:r>
              <a:rPr lang="cs-CZ" b="1" dirty="0" smtClean="0"/>
              <a:t> C- 399/11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Trestný čin podvodu v Itálii, pachatel vycestoval do Španělska, nevydán ( kauce)</a:t>
            </a:r>
          </a:p>
          <a:p>
            <a:r>
              <a:rPr lang="cs-CZ" sz="2400" dirty="0" smtClean="0"/>
              <a:t>Pachatel v Itálii odsouzen na 10 let v nepřítomnosti</a:t>
            </a:r>
          </a:p>
          <a:p>
            <a:r>
              <a:rPr lang="cs-CZ" sz="2400" dirty="0" smtClean="0"/>
              <a:t>Italská úprava nepřipouští odvolání po návratu do domovského státu</a:t>
            </a:r>
          </a:p>
          <a:p>
            <a:r>
              <a:rPr lang="cs-CZ" sz="2400" dirty="0" smtClean="0"/>
              <a:t>2002 Evropský zatýkací rozkaz vydaný v Itálii k VT</a:t>
            </a:r>
          </a:p>
          <a:p>
            <a:r>
              <a:rPr lang="cs-CZ" sz="2400" dirty="0" err="1" smtClean="0"/>
              <a:t>Šp</a:t>
            </a:r>
            <a:r>
              <a:rPr lang="cs-CZ" sz="2400" dirty="0" smtClean="0"/>
              <a:t>. Soudce položil předběžnou </a:t>
            </a:r>
            <a:r>
              <a:rPr lang="cs-CZ" sz="2400" dirty="0"/>
              <a:t>o</a:t>
            </a:r>
            <a:r>
              <a:rPr lang="cs-CZ" sz="2400" dirty="0" smtClean="0"/>
              <a:t>tázku ESD „ zda má být pachatel předán do I, není-li zde opravný prostředek</a:t>
            </a:r>
          </a:p>
          <a:p>
            <a:r>
              <a:rPr lang="cs-CZ" sz="2400" dirty="0" smtClean="0"/>
              <a:t>SD EU : měl 2 obhájce, sám se dobrovolně vzdal práva na osobní účast v řízení, v EZR není jako překážka absence opravného prostředku uvedeno čl. 4 odst. 1 písm. </a:t>
            </a:r>
            <a:r>
              <a:rPr lang="cs-CZ" sz="2400" smtClean="0"/>
              <a:t>a) RREZR</a:t>
            </a:r>
            <a:endParaRPr lang="cs-CZ" sz="240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35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368317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Zástupný symbol pro obsah 2"/>
          <p:cNvSpPr>
            <a:spLocks noGrp="1"/>
          </p:cNvSpPr>
          <p:nvPr>
            <p:ph idx="1"/>
          </p:nvPr>
        </p:nvSpPr>
        <p:spPr>
          <a:xfrm>
            <a:off x="457200" y="908050"/>
            <a:ext cx="8229600" cy="5416550"/>
          </a:xfrm>
        </p:spPr>
        <p:txBody>
          <a:bodyPr/>
          <a:lstStyle/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>
              <a:buFont typeface="Wingdings 2" pitchFamily="18" charset="2"/>
              <a:buNone/>
            </a:pPr>
            <a:endParaRPr lang="cs-CZ" sz="5400" b="1" dirty="0" smtClean="0">
              <a:solidFill>
                <a:srgbClr val="F6910A"/>
              </a:solidFill>
            </a:endParaRPr>
          </a:p>
          <a:p>
            <a:pPr marL="0" indent="0" algn="ctr">
              <a:buFont typeface="Wingdings 2" pitchFamily="18" charset="2"/>
              <a:buNone/>
            </a:pPr>
            <a:r>
              <a:rPr lang="cs-CZ" sz="4800" b="1" dirty="0" smtClean="0">
                <a:solidFill>
                  <a:srgbClr val="F6910A"/>
                </a:solidFill>
              </a:rPr>
              <a:t>Děkuji za pozornost 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47137E-E5B1-47E8-9EF0-0C80571E85CF}" type="slidenum">
              <a:rPr lang="cs-CZ"/>
              <a:pPr>
                <a:defRPr/>
              </a:pPr>
              <a:t>36</a:t>
            </a:fld>
            <a:endParaRPr lang="cs-CZ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Použitá literatura: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9500"/>
            <a:ext cx="8229600" cy="4248150"/>
          </a:xfrm>
        </p:spPr>
        <p:txBody>
          <a:bodyPr>
            <a:normAutofit fontScale="92500" lnSpcReduction="20000"/>
          </a:bodyPr>
          <a:lstStyle/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</a:t>
            </a:r>
            <a:r>
              <a:rPr lang="cs-CZ" dirty="0" err="1"/>
              <a:t>Svák</a:t>
            </a:r>
            <a:r>
              <a:rPr lang="cs-CZ" dirty="0"/>
              <a:t>, J.: Europeizace trestního práva, Bratislava: Bratislavská vysoká škola práva, 2008 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/>
              <a:t>Tomášek, M, a kol.: Europeizace trestního práva, Praha: Linde, 2009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/>
              <a:t>Fenyk</a:t>
            </a:r>
            <a:r>
              <a:rPr lang="cs-CZ" dirty="0"/>
              <a:t>, J., Kloučková, S. Mezinárodní justiční spolupráce v trestních věcech, 2. aktualizované a doplněné vydání, Praha, Linde, </a:t>
            </a:r>
            <a:r>
              <a:rPr lang="cs-CZ" dirty="0" smtClean="0"/>
              <a:t>2005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Ivor</a:t>
            </a:r>
            <a:r>
              <a:rPr lang="cs-CZ" dirty="0" smtClean="0"/>
              <a:t>, J., Klimek, L. Záhora, J. Trestné právo </a:t>
            </a:r>
            <a:r>
              <a:rPr lang="cs-CZ" dirty="0" err="1"/>
              <a:t>E</a:t>
            </a:r>
            <a:r>
              <a:rPr lang="cs-CZ" dirty="0" err="1" smtClean="0"/>
              <a:t>urópskej</a:t>
            </a:r>
            <a:r>
              <a:rPr lang="cs-CZ" dirty="0" smtClean="0"/>
              <a:t> </a:t>
            </a:r>
            <a:r>
              <a:rPr lang="cs-CZ" dirty="0" err="1" smtClean="0"/>
              <a:t>únie</a:t>
            </a:r>
            <a:r>
              <a:rPr lang="cs-CZ" dirty="0" smtClean="0"/>
              <a:t> a jeho vplyv na </a:t>
            </a:r>
            <a:r>
              <a:rPr lang="cs-CZ" dirty="0" err="1" smtClean="0"/>
              <a:t>právny</a:t>
            </a:r>
            <a:r>
              <a:rPr lang="cs-CZ" dirty="0" smtClean="0"/>
              <a:t> </a:t>
            </a:r>
            <a:r>
              <a:rPr lang="cs-CZ" dirty="0" err="1" smtClean="0"/>
              <a:t>poriadok</a:t>
            </a:r>
            <a:r>
              <a:rPr lang="cs-CZ" dirty="0" smtClean="0"/>
              <a:t> </a:t>
            </a:r>
            <a:r>
              <a:rPr lang="cs-CZ" dirty="0" err="1" smtClean="0"/>
              <a:t>Slovenskej</a:t>
            </a:r>
            <a:r>
              <a:rPr lang="cs-CZ" dirty="0" smtClean="0"/>
              <a:t> republiky, Bratislava, </a:t>
            </a:r>
            <a:r>
              <a:rPr lang="cs-CZ" dirty="0" err="1" smtClean="0"/>
              <a:t>Eurokodex</a:t>
            </a:r>
            <a:r>
              <a:rPr lang="cs-CZ" dirty="0" smtClean="0"/>
              <a:t>, 2013,</a:t>
            </a:r>
          </a:p>
          <a:p>
            <a:pPr marL="274320" indent="-274320" fontAlgn="auto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cs-CZ" dirty="0" err="1" smtClean="0"/>
              <a:t>Biolley-Labayle-Poelemans-Weyembergh</a:t>
            </a:r>
            <a:r>
              <a:rPr lang="cs-CZ" dirty="0" smtClean="0"/>
              <a:t>, </a:t>
            </a:r>
            <a:r>
              <a:rPr lang="cs-CZ" dirty="0" err="1" smtClean="0"/>
              <a:t>Code</a:t>
            </a:r>
            <a:r>
              <a:rPr lang="cs-CZ" dirty="0" smtClean="0"/>
              <a:t>  de </a:t>
            </a:r>
            <a:r>
              <a:rPr lang="cs-CZ" dirty="0" err="1" smtClean="0"/>
              <a:t>droit</a:t>
            </a:r>
            <a:r>
              <a:rPr lang="cs-CZ" dirty="0" smtClean="0"/>
              <a:t> </a:t>
            </a:r>
            <a:r>
              <a:rPr lang="cs-CZ" dirty="0" err="1" smtClean="0"/>
              <a:t>pénal</a:t>
            </a:r>
            <a:r>
              <a:rPr lang="cs-CZ" dirty="0" smtClean="0"/>
              <a:t> de </a:t>
            </a:r>
            <a:r>
              <a:rPr lang="cs-CZ" dirty="0" err="1" smtClean="0"/>
              <a:t>l´Union</a:t>
            </a:r>
            <a:r>
              <a:rPr lang="cs-CZ" dirty="0" smtClean="0"/>
              <a:t> </a:t>
            </a:r>
            <a:r>
              <a:rPr lang="cs-CZ" dirty="0" err="1" smtClean="0"/>
              <a:t>européenne</a:t>
            </a:r>
            <a:r>
              <a:rPr lang="cs-CZ" dirty="0" smtClean="0"/>
              <a:t>, </a:t>
            </a:r>
            <a:r>
              <a:rPr lang="cs-CZ" dirty="0" err="1" smtClean="0"/>
              <a:t>Bruylant</a:t>
            </a:r>
            <a:r>
              <a:rPr lang="cs-CZ" dirty="0" smtClean="0"/>
              <a:t>, Paris, 2013 </a:t>
            </a:r>
            <a:endParaRPr lang="cs-CZ" dirty="0"/>
          </a:p>
          <a:p>
            <a:pPr marL="0" indent="0" fontAlgn="auto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B08696-C37E-4267-A0C2-C12DA1D91F04}" type="slidenum">
              <a:rPr lang="cs-CZ"/>
              <a:pPr>
                <a:defRPr/>
              </a:pPr>
              <a:t>37</a:t>
            </a:fld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850"/>
            <a:ext cx="8363272" cy="1143000"/>
          </a:xfrm>
        </p:spPr>
        <p:txBody>
          <a:bodyPr/>
          <a:lstStyle/>
          <a:p>
            <a:r>
              <a:rPr lang="cs-CZ" dirty="0"/>
              <a:t> </a:t>
            </a:r>
            <a:r>
              <a:rPr lang="cs-CZ" dirty="0" smtClean="0"/>
              <a:t>Evropský soud pro lidská práva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Právní rámec </a:t>
            </a:r>
            <a:r>
              <a:rPr lang="cs-CZ" dirty="0" smtClean="0"/>
              <a:t>– Úmluva o ochraně lidských práv a základních svobod ( EÚLP)</a:t>
            </a:r>
          </a:p>
          <a:p>
            <a:r>
              <a:rPr lang="cs-CZ" dirty="0" smtClean="0"/>
              <a:t>Hlavní procesní záruky </a:t>
            </a:r>
            <a:r>
              <a:rPr lang="cs-CZ" dirty="0" smtClean="0">
                <a:solidFill>
                  <a:srgbClr val="FF0000"/>
                </a:solidFill>
              </a:rPr>
              <a:t>spravedlivého trestního řízení </a:t>
            </a:r>
            <a:r>
              <a:rPr lang="cs-CZ" dirty="0" smtClean="0"/>
              <a:t>– čl. 6 odst.1 EÚLP</a:t>
            </a:r>
          </a:p>
          <a:p>
            <a:r>
              <a:rPr lang="cs-CZ" dirty="0" smtClean="0">
                <a:solidFill>
                  <a:srgbClr val="FF0000"/>
                </a:solidFill>
              </a:rPr>
              <a:t>Právo na obhajobu </a:t>
            </a:r>
            <a:r>
              <a:rPr lang="cs-CZ" dirty="0" smtClean="0"/>
              <a:t>– čl. 6 odst.3 EÚLP</a:t>
            </a:r>
          </a:p>
          <a:p>
            <a:r>
              <a:rPr lang="cs-CZ" dirty="0" smtClean="0"/>
              <a:t>Jde o práva minimální, výčet není vyčerpávající</a:t>
            </a:r>
          </a:p>
          <a:p>
            <a:r>
              <a:rPr lang="cs-CZ" dirty="0" smtClean="0"/>
              <a:t>Cíl : je zajistit spravedlnost řízení jako celku</a:t>
            </a:r>
          </a:p>
          <a:p>
            <a:r>
              <a:rPr lang="cs-CZ" dirty="0" smtClean="0"/>
              <a:t>Vztahuje se </a:t>
            </a:r>
            <a:r>
              <a:rPr lang="cs-CZ" dirty="0" smtClean="0">
                <a:solidFill>
                  <a:srgbClr val="FF0000"/>
                </a:solidFill>
              </a:rPr>
              <a:t>na obviněného, </a:t>
            </a:r>
            <a:r>
              <a:rPr lang="cs-CZ" dirty="0" smtClean="0"/>
              <a:t>kde úloha obhájce fakticky začíná ( lze však v ČR vztáhnout i na podezřelého mladistvého)</a:t>
            </a:r>
            <a:endParaRPr lang="cs-CZ" dirty="0" smtClean="0">
              <a:solidFill>
                <a:srgbClr val="FF0000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8512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 Právo na obhajobu podle EÚLP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968552"/>
          </a:xfrm>
        </p:spPr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algn="just"/>
            <a:r>
              <a:rPr lang="cs-CZ" sz="2000" dirty="0" smtClean="0">
                <a:solidFill>
                  <a:srgbClr val="FF0000"/>
                </a:solidFill>
              </a:rPr>
              <a:t>Čl. 6 odst. </a:t>
            </a:r>
            <a:r>
              <a:rPr lang="cs-CZ" sz="2000" dirty="0">
                <a:solidFill>
                  <a:srgbClr val="FF0000"/>
                </a:solidFill>
              </a:rPr>
              <a:t>3 EÚLP: </a:t>
            </a:r>
            <a:r>
              <a:rPr lang="cs-CZ" sz="2000" dirty="0" smtClean="0"/>
              <a:t>„Každý</a:t>
            </a:r>
            <a:r>
              <a:rPr lang="cs-CZ" sz="2000" dirty="0"/>
              <a:t>, kdo </a:t>
            </a:r>
            <a:r>
              <a:rPr lang="cs-CZ" sz="2000" dirty="0">
                <a:solidFill>
                  <a:srgbClr val="FF0000"/>
                </a:solidFill>
              </a:rPr>
              <a:t>je obviněn </a:t>
            </a:r>
            <a:r>
              <a:rPr lang="cs-CZ" sz="2000" dirty="0"/>
              <a:t>z trestného činu, má tato </a:t>
            </a:r>
            <a:r>
              <a:rPr lang="cs-CZ" sz="2000" dirty="0">
                <a:solidFill>
                  <a:srgbClr val="FF0000"/>
                </a:solidFill>
              </a:rPr>
              <a:t>minimální</a:t>
            </a:r>
            <a:r>
              <a:rPr lang="cs-CZ" sz="2000" dirty="0"/>
              <a:t> práva:</a:t>
            </a:r>
          </a:p>
          <a:p>
            <a:pPr algn="just"/>
            <a:r>
              <a:rPr lang="cs-CZ" sz="2000" dirty="0" smtClean="0"/>
              <a:t>být </a:t>
            </a:r>
            <a:r>
              <a:rPr lang="cs-CZ" sz="2000" dirty="0"/>
              <a:t>neprodleně a v jazyce, jemuž rozumí, podrobně seznámen s povahou a důvodem </a:t>
            </a:r>
            <a:r>
              <a:rPr lang="cs-CZ" sz="2000" dirty="0">
                <a:solidFill>
                  <a:srgbClr val="FF0000"/>
                </a:solidFill>
              </a:rPr>
              <a:t>obvinění</a:t>
            </a:r>
            <a:r>
              <a:rPr lang="cs-CZ" sz="2000" dirty="0"/>
              <a:t> proti němu</a:t>
            </a:r>
            <a:r>
              <a:rPr lang="cs-CZ" sz="2000" dirty="0" smtClean="0"/>
              <a:t>;</a:t>
            </a:r>
            <a:endParaRPr lang="cs-CZ" sz="2000" dirty="0"/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přiměřený čas a možnost k </a:t>
            </a:r>
            <a:r>
              <a:rPr lang="cs-CZ" sz="2000" dirty="0">
                <a:solidFill>
                  <a:srgbClr val="FF0000"/>
                </a:solidFill>
              </a:rPr>
              <a:t>přípravě</a:t>
            </a:r>
            <a:r>
              <a:rPr lang="cs-CZ" sz="2000" dirty="0"/>
              <a:t> své obhajoby;</a:t>
            </a:r>
          </a:p>
          <a:p>
            <a:pPr algn="just"/>
            <a:r>
              <a:rPr lang="cs-CZ" sz="2000" dirty="0">
                <a:solidFill>
                  <a:srgbClr val="FF0000"/>
                </a:solidFill>
              </a:rPr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obhajovat </a:t>
            </a:r>
            <a:r>
              <a:rPr lang="cs-CZ" sz="2000" dirty="0">
                <a:solidFill>
                  <a:srgbClr val="FF0000"/>
                </a:solidFill>
              </a:rPr>
              <a:t>se </a:t>
            </a:r>
            <a:r>
              <a:rPr lang="cs-CZ" sz="2000" dirty="0"/>
              <a:t>osobně nebo za pomoci obhájce podle vlastního výběru nebo, pokud nemá prostředky na zaplacení obhájce, aby mu byl poskytnut bezplatně, jestliže to zájmy spravedlnosti vyžadují;</a:t>
            </a:r>
          </a:p>
          <a:p>
            <a:pPr algn="just"/>
            <a:r>
              <a:rPr lang="cs-CZ" sz="2000" dirty="0"/>
              <a:t> </a:t>
            </a:r>
            <a:r>
              <a:rPr lang="cs-CZ" sz="2000" dirty="0" smtClean="0">
                <a:solidFill>
                  <a:srgbClr val="FF0000"/>
                </a:solidFill>
              </a:rPr>
              <a:t>vyslýchat</a:t>
            </a:r>
            <a:r>
              <a:rPr lang="cs-CZ" sz="2000" dirty="0" smtClean="0"/>
              <a:t> </a:t>
            </a:r>
            <a:r>
              <a:rPr lang="cs-CZ" sz="2000" dirty="0"/>
              <a:t>nebo dát vyslýchat svědky proti sobě a dosáhnout předvolání a výslech svědků ve svůj prospěch za stejných podmínek, jako svědků proti </a:t>
            </a:r>
            <a:r>
              <a:rPr lang="cs-CZ" sz="2000" dirty="0" smtClean="0"/>
              <a:t>sobě;</a:t>
            </a:r>
          </a:p>
          <a:p>
            <a:pPr algn="just"/>
            <a:r>
              <a:rPr lang="cs-CZ" sz="2000" dirty="0" smtClean="0"/>
              <a:t>mít </a:t>
            </a:r>
            <a:r>
              <a:rPr lang="cs-CZ" sz="2000" dirty="0"/>
              <a:t>bezplatnou pomoc </a:t>
            </a:r>
            <a:r>
              <a:rPr lang="cs-CZ" sz="2000" dirty="0">
                <a:solidFill>
                  <a:srgbClr val="FF0000"/>
                </a:solidFill>
              </a:rPr>
              <a:t>tlumočníka</a:t>
            </a:r>
            <a:r>
              <a:rPr lang="cs-CZ" sz="2000" dirty="0"/>
              <a:t>, jestliže nerozumí jazyku používanému před soudem nebo tímto jazykem nemluví</a:t>
            </a:r>
            <a:r>
              <a:rPr lang="cs-CZ" sz="2000" dirty="0" smtClean="0"/>
              <a:t>.“</a:t>
            </a:r>
            <a:endParaRPr lang="cs-CZ" sz="20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27438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1560" y="764704"/>
            <a:ext cx="8229600" cy="936104"/>
          </a:xfrm>
        </p:spPr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72816"/>
            <a:ext cx="8229600" cy="4389437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 smtClean="0">
                <a:solidFill>
                  <a:srgbClr val="FF0000"/>
                </a:solidFill>
              </a:rPr>
              <a:t>Právo být seznámen s  povahou a důvodem obvinění</a:t>
            </a:r>
          </a:p>
          <a:p>
            <a:pPr algn="just">
              <a:buFontTx/>
              <a:buChar char="-"/>
            </a:pPr>
            <a:r>
              <a:rPr lang="cs-CZ" dirty="0" smtClean="0"/>
              <a:t>Osobní informace o tom, že je obviněn ( </a:t>
            </a:r>
            <a:r>
              <a:rPr lang="cs-CZ" dirty="0" err="1" smtClean="0"/>
              <a:t>Pélissier</a:t>
            </a:r>
            <a:r>
              <a:rPr lang="cs-CZ" dirty="0" smtClean="0"/>
              <a:t>  a </a:t>
            </a:r>
            <a:r>
              <a:rPr lang="cs-CZ" dirty="0" err="1" smtClean="0"/>
              <a:t>Sassi</a:t>
            </a:r>
            <a:r>
              <a:rPr lang="cs-CZ" dirty="0" smtClean="0"/>
              <a:t> v. Francie 1999)</a:t>
            </a:r>
          </a:p>
          <a:p>
            <a:pPr algn="just">
              <a:buFontTx/>
              <a:buChar char="-"/>
            </a:pPr>
            <a:r>
              <a:rPr lang="cs-CZ" dirty="0" smtClean="0"/>
              <a:t>Písemně nebo ústně ( </a:t>
            </a:r>
            <a:r>
              <a:rPr lang="cs-CZ" dirty="0" err="1" smtClean="0"/>
              <a:t>Kamasinski</a:t>
            </a:r>
            <a:r>
              <a:rPr lang="cs-CZ" dirty="0" smtClean="0"/>
              <a:t> v. Rakousko 1993)</a:t>
            </a:r>
          </a:p>
          <a:p>
            <a:pPr algn="just">
              <a:buFontTx/>
              <a:buChar char="-"/>
            </a:pPr>
            <a:r>
              <a:rPr lang="cs-CZ" dirty="0" smtClean="0"/>
              <a:t>Za účelem přípravy obhajoby ( </a:t>
            </a:r>
            <a:r>
              <a:rPr lang="cs-CZ" dirty="0" err="1" smtClean="0"/>
              <a:t>Bricmont</a:t>
            </a:r>
            <a:r>
              <a:rPr lang="cs-CZ" dirty="0" smtClean="0"/>
              <a:t> v. Belgie 1986)</a:t>
            </a:r>
          </a:p>
          <a:p>
            <a:pPr algn="just">
              <a:buFontTx/>
              <a:buChar char="-"/>
            </a:pPr>
            <a:r>
              <a:rPr lang="cs-CZ" dirty="0" smtClean="0"/>
              <a:t>Definice skutku a jeho právní kvalifikace včetně jejich změn ( </a:t>
            </a:r>
            <a:r>
              <a:rPr lang="cs-CZ" dirty="0" err="1" smtClean="0"/>
              <a:t>Mattoccia</a:t>
            </a:r>
            <a:r>
              <a:rPr lang="cs-CZ" dirty="0" smtClean="0"/>
              <a:t>  v. Itálie 2000)</a:t>
            </a:r>
          </a:p>
          <a:p>
            <a:pPr algn="just">
              <a:buFontTx/>
              <a:buChar char="-"/>
            </a:pPr>
            <a:r>
              <a:rPr lang="cs-CZ" dirty="0" smtClean="0"/>
              <a:t>Podobně při doručení obžaloby ( </a:t>
            </a:r>
            <a:r>
              <a:rPr lang="cs-CZ" dirty="0" err="1" smtClean="0"/>
              <a:t>Brozicek</a:t>
            </a:r>
            <a:r>
              <a:rPr lang="cs-CZ" dirty="0" smtClean="0"/>
              <a:t> v. Itálie 1989).</a:t>
            </a:r>
          </a:p>
          <a:p>
            <a:pPr marL="0" indent="0">
              <a:buNone/>
            </a:pPr>
            <a:endParaRPr lang="cs-CZ" dirty="0" smtClean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04528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solidFill>
                  <a:srgbClr val="FF0000"/>
                </a:solidFill>
              </a:rPr>
              <a:t>Právo na přiměřený čas a možnost přípravy obhajoby</a:t>
            </a:r>
          </a:p>
          <a:p>
            <a:pPr algn="just">
              <a:buFontTx/>
              <a:buChar char="-"/>
            </a:pPr>
            <a:r>
              <a:rPr lang="cs-CZ" dirty="0" smtClean="0"/>
              <a:t>Částečně odstraňuje nevyváženost mezi oprávněními    orgánů činných v trestním řízením a obviněným ( </a:t>
            </a:r>
            <a:r>
              <a:rPr lang="cs-CZ" dirty="0" err="1" smtClean="0"/>
              <a:t>Can</a:t>
            </a:r>
            <a:r>
              <a:rPr lang="cs-CZ" dirty="0" smtClean="0"/>
              <a:t> v. Rakousko  1996)</a:t>
            </a:r>
          </a:p>
          <a:p>
            <a:pPr algn="just">
              <a:buFontTx/>
              <a:buChar char="-"/>
            </a:pPr>
            <a:r>
              <a:rPr lang="cs-CZ" dirty="0" smtClean="0"/>
              <a:t>Oprávnění obviněného mají umožnit komplexní ( přiměřený čas a obsah) obhajobu ( </a:t>
            </a:r>
            <a:r>
              <a:rPr lang="cs-CZ" dirty="0" err="1" smtClean="0"/>
              <a:t>Campbell</a:t>
            </a:r>
            <a:r>
              <a:rPr lang="cs-CZ" dirty="0" smtClean="0"/>
              <a:t> a </a:t>
            </a:r>
            <a:r>
              <a:rPr lang="cs-CZ" dirty="0" err="1" smtClean="0"/>
              <a:t>Fell</a:t>
            </a:r>
            <a:r>
              <a:rPr lang="cs-CZ" dirty="0" smtClean="0"/>
              <a:t> v. Spojené království  1984)</a:t>
            </a:r>
          </a:p>
          <a:p>
            <a:pPr algn="just">
              <a:buFontTx/>
              <a:buChar char="-"/>
            </a:pPr>
            <a:r>
              <a:rPr lang="cs-CZ" dirty="0" smtClean="0"/>
              <a:t>Právo obviněného seznámit se s výsledky vyšetřování ( </a:t>
            </a:r>
            <a:r>
              <a:rPr lang="cs-CZ" dirty="0" err="1" smtClean="0"/>
              <a:t>Jaspers</a:t>
            </a:r>
            <a:r>
              <a:rPr lang="cs-CZ" dirty="0" smtClean="0"/>
              <a:t> v. Belgie 1981)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6609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98271" y="1916833"/>
            <a:ext cx="8229600" cy="4811854"/>
          </a:xfrm>
        </p:spPr>
        <p:txBody>
          <a:bodyPr/>
          <a:lstStyle/>
          <a:p>
            <a:pPr algn="just"/>
            <a:r>
              <a:rPr lang="cs-CZ" sz="2800" dirty="0" smtClean="0">
                <a:solidFill>
                  <a:srgbClr val="FF0000"/>
                </a:solidFill>
              </a:rPr>
              <a:t>Obhajovat </a:t>
            </a:r>
            <a:r>
              <a:rPr lang="cs-CZ" sz="2800" dirty="0">
                <a:solidFill>
                  <a:srgbClr val="FF0000"/>
                </a:solidFill>
              </a:rPr>
              <a:t>se osobně nebo za pomoci </a:t>
            </a:r>
            <a:r>
              <a:rPr lang="cs-CZ" sz="2800" dirty="0" smtClean="0">
                <a:solidFill>
                  <a:srgbClr val="FF0000"/>
                </a:solidFill>
              </a:rPr>
              <a:t>obhájce </a:t>
            </a:r>
          </a:p>
          <a:p>
            <a:pPr marL="0" indent="0" algn="just">
              <a:buNone/>
            </a:pPr>
            <a:r>
              <a:rPr lang="cs-CZ" sz="2400" dirty="0" smtClean="0"/>
              <a:t>- </a:t>
            </a:r>
            <a:r>
              <a:rPr lang="cs-CZ" sz="2000" dirty="0" smtClean="0"/>
              <a:t>Právo volby, zda sám nebo s pomocí obhájce( </a:t>
            </a:r>
            <a:r>
              <a:rPr lang="cs-CZ" sz="2000" dirty="0" err="1" smtClean="0"/>
              <a:t>Godi</a:t>
            </a:r>
            <a:r>
              <a:rPr lang="cs-CZ" sz="2000" dirty="0" smtClean="0"/>
              <a:t> v. Itálie 1984)</a:t>
            </a:r>
          </a:p>
          <a:p>
            <a:pPr marL="0" indent="0" algn="just">
              <a:buNone/>
            </a:pPr>
            <a:r>
              <a:rPr lang="cs-CZ" sz="2000" dirty="0" smtClean="0"/>
              <a:t>- Obviněný nemůže být nucen, aby se obhajoval sám ( Tomasi v. Francie 1992, </a:t>
            </a:r>
            <a:r>
              <a:rPr lang="cs-CZ" sz="2000" dirty="0" err="1" smtClean="0"/>
              <a:t>Pakelli</a:t>
            </a:r>
            <a:r>
              <a:rPr lang="cs-CZ" sz="2000" dirty="0" smtClean="0"/>
              <a:t> v. Německo 1983, G. V. Spojené království 1983)</a:t>
            </a:r>
          </a:p>
          <a:p>
            <a:pPr marL="0" indent="0" algn="just">
              <a:buNone/>
            </a:pPr>
            <a:r>
              <a:rPr lang="cs-CZ" sz="2000" dirty="0" smtClean="0"/>
              <a:t>- Otázka svobody projevu obviněného ( </a:t>
            </a:r>
            <a:r>
              <a:rPr lang="cs-CZ" sz="2000" dirty="0" err="1" smtClean="0"/>
              <a:t>Brandstetter</a:t>
            </a:r>
            <a:r>
              <a:rPr lang="cs-CZ" sz="2000" dirty="0" smtClean="0"/>
              <a:t> v. Rakousko 1981)</a:t>
            </a:r>
          </a:p>
          <a:p>
            <a:pPr marL="0" indent="0" algn="just">
              <a:buNone/>
            </a:pPr>
            <a:r>
              <a:rPr lang="cs-CZ" sz="2000" dirty="0" smtClean="0"/>
              <a:t>- Obhajoba je zaručena ve všech stadiích trestního řízení od okamžiku obvinění ( </a:t>
            </a:r>
            <a:r>
              <a:rPr lang="cs-CZ" sz="2000" dirty="0" err="1" smtClean="0"/>
              <a:t>Imbroscia</a:t>
            </a:r>
            <a:r>
              <a:rPr lang="cs-CZ" sz="2000" dirty="0" smtClean="0"/>
              <a:t> v. Švýcarsko 1993, </a:t>
            </a:r>
            <a:r>
              <a:rPr lang="cs-CZ" sz="2000" dirty="0" err="1" smtClean="0"/>
              <a:t>Quaranta</a:t>
            </a:r>
            <a:r>
              <a:rPr lang="cs-CZ" sz="2000" dirty="0" smtClean="0"/>
              <a:t> v. Švýcarsko, John Murray a </a:t>
            </a:r>
            <a:r>
              <a:rPr lang="cs-CZ" sz="2000" dirty="0" err="1" smtClean="0"/>
              <a:t>Averil</a:t>
            </a:r>
            <a:r>
              <a:rPr lang="cs-CZ" sz="2000" dirty="0" smtClean="0"/>
              <a:t> v. Spojené království 1996 a 2000), včetně opravného řízení ( </a:t>
            </a:r>
            <a:r>
              <a:rPr lang="cs-CZ" sz="2000" dirty="0" err="1" smtClean="0"/>
              <a:t>Artico</a:t>
            </a:r>
            <a:r>
              <a:rPr lang="cs-CZ" sz="2000" dirty="0" smtClean="0"/>
              <a:t> v. Itálie 1980)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Právo na bezplatnou obhajobu ( </a:t>
            </a:r>
            <a:r>
              <a:rPr lang="cs-CZ" sz="2000" dirty="0" err="1" smtClean="0"/>
              <a:t>Benham</a:t>
            </a:r>
            <a:r>
              <a:rPr lang="cs-CZ" sz="2000" dirty="0" smtClean="0"/>
              <a:t> v. Spojené království 1996)</a:t>
            </a:r>
          </a:p>
          <a:p>
            <a:pPr algn="just">
              <a:buFontTx/>
              <a:buChar char="-"/>
            </a:pPr>
            <a:r>
              <a:rPr lang="cs-CZ" sz="2000" dirty="0" smtClean="0"/>
              <a:t>Zákaz vynucení doznání ( </a:t>
            </a:r>
            <a:r>
              <a:rPr lang="cs-CZ" sz="2000" dirty="0" err="1" smtClean="0"/>
              <a:t>Barbera</a:t>
            </a:r>
            <a:r>
              <a:rPr lang="cs-CZ" sz="2000" dirty="0" smtClean="0"/>
              <a:t> et. Al. V. Španělsko 1988, </a:t>
            </a:r>
            <a:r>
              <a:rPr lang="cs-CZ" sz="2000" dirty="0" err="1" smtClean="0"/>
              <a:t>Magee</a:t>
            </a:r>
            <a:r>
              <a:rPr lang="cs-CZ" sz="2000" dirty="0" smtClean="0"/>
              <a:t> v. Spojené království 2000)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3047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Evropský soud pro lidská práva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 smtClean="0">
                <a:solidFill>
                  <a:srgbClr val="FF0000"/>
                </a:solidFill>
              </a:rPr>
              <a:t>Vyslýchat</a:t>
            </a:r>
            <a:r>
              <a:rPr lang="cs-CZ" sz="2800" dirty="0" smtClean="0"/>
              <a:t> </a:t>
            </a:r>
            <a:r>
              <a:rPr lang="cs-CZ" sz="2800" dirty="0">
                <a:solidFill>
                  <a:srgbClr val="FF0000"/>
                </a:solidFill>
              </a:rPr>
              <a:t>nebo dát vyslýchat svědky proti </a:t>
            </a:r>
            <a:r>
              <a:rPr lang="cs-CZ" sz="2800" dirty="0" smtClean="0">
                <a:solidFill>
                  <a:srgbClr val="FF0000"/>
                </a:solidFill>
              </a:rPr>
              <a:t>sobě</a:t>
            </a:r>
          </a:p>
          <a:p>
            <a:pPr algn="just">
              <a:buFontTx/>
              <a:buChar char="-"/>
            </a:pPr>
            <a:r>
              <a:rPr lang="cs-CZ" sz="2400" dirty="0"/>
              <a:t>Právo nechat předvolat a vyslechnout svědky ( </a:t>
            </a:r>
            <a:r>
              <a:rPr lang="cs-CZ" sz="2400" dirty="0" err="1"/>
              <a:t>Vidal</a:t>
            </a:r>
            <a:r>
              <a:rPr lang="cs-CZ" sz="2400" dirty="0"/>
              <a:t> v. Belgie 1992)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Právo na slyšení svědka v hlavním líčení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Delta v. Francie 1990)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Za svědky se považují i spoluobviněný, znalec, tajný agent a poškozený ( </a:t>
            </a:r>
            <a:r>
              <a:rPr lang="cs-CZ" sz="2400" dirty="0" err="1" smtClean="0"/>
              <a:t>Bönisch</a:t>
            </a:r>
            <a:r>
              <a:rPr lang="cs-CZ" sz="2400" dirty="0" smtClean="0"/>
              <a:t>  v. Rakousko 1985, </a:t>
            </a:r>
            <a:r>
              <a:rPr lang="cs-CZ" sz="2400" dirty="0" err="1" smtClean="0"/>
              <a:t>Luca</a:t>
            </a:r>
            <a:r>
              <a:rPr lang="cs-CZ" sz="2400" dirty="0" smtClean="0"/>
              <a:t> v. Itálie 2001)</a:t>
            </a:r>
          </a:p>
          <a:p>
            <a:pPr algn="just">
              <a:buFontTx/>
              <a:buChar char="-"/>
            </a:pPr>
            <a:r>
              <a:rPr lang="cs-CZ" sz="2400" dirty="0" smtClean="0"/>
              <a:t>Pravidla pro výslech anonymního svědka ( </a:t>
            </a:r>
            <a:r>
              <a:rPr lang="cs-CZ" sz="2400" dirty="0" err="1" smtClean="0"/>
              <a:t>Kostovski</a:t>
            </a:r>
            <a:r>
              <a:rPr lang="cs-CZ" sz="2400" dirty="0" smtClean="0"/>
              <a:t> v. Nizozemsko 1989, Van </a:t>
            </a:r>
            <a:r>
              <a:rPr lang="cs-CZ" sz="2400" dirty="0" err="1" smtClean="0"/>
              <a:t>Mechelen</a:t>
            </a:r>
            <a:r>
              <a:rPr lang="cs-CZ" sz="2400" dirty="0" smtClean="0"/>
              <a:t> et al. V. Nizozemsko 1997, Kok. V. Nizozemsko 2000, </a:t>
            </a:r>
            <a:r>
              <a:rPr lang="cs-CZ" sz="2400" dirty="0" err="1" smtClean="0"/>
              <a:t>Lüdi</a:t>
            </a:r>
            <a:r>
              <a:rPr lang="cs-CZ" sz="2400" dirty="0" smtClean="0"/>
              <a:t> v. Švýcarsko 1992)</a:t>
            </a:r>
          </a:p>
          <a:p>
            <a:pPr>
              <a:buFontTx/>
              <a:buChar char="-"/>
            </a:pPr>
            <a:endParaRPr lang="cs-CZ" sz="2400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632BAF-D5DA-42CB-82FB-30BC8F29324F}" type="slidenum">
              <a:rPr lang="cs-CZ" smtClean="0"/>
              <a:pPr>
                <a:defRPr/>
              </a:pPr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053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ady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Tok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F491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2917</TotalTime>
  <Words>2866</Words>
  <Application>Microsoft Office PowerPoint</Application>
  <PresentationFormat>Předvádění na obrazovce (4:3)</PresentationFormat>
  <Paragraphs>241</Paragraphs>
  <Slides>37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37</vt:i4>
      </vt:variant>
    </vt:vector>
  </HeadingPairs>
  <TitlesOfParts>
    <vt:vector size="38" baseType="lpstr">
      <vt:lpstr>Tok</vt:lpstr>
      <vt:lpstr>Příklady z rozhodovací praxe Evropského soudu pro lidská práva a Soudního dvora EU</vt:lpstr>
      <vt:lpstr>I. Evropský soud pro lidská práva (Štrasburk)</vt:lpstr>
      <vt:lpstr>Charakteristika ESLP</vt:lpstr>
      <vt:lpstr> Evropský soud pro lidská práva</vt:lpstr>
      <vt:lpstr> Právo na obhajobu podle EÚLP</vt:lpstr>
      <vt:lpstr>Evropský soud pro lidská práva</vt:lpstr>
      <vt:lpstr>Evropský soud pro lidská práva</vt:lpstr>
      <vt:lpstr>Evropský soud pro lidská práva</vt:lpstr>
      <vt:lpstr>Evropský soud pro lidská práva</vt:lpstr>
      <vt:lpstr>Evropský soud pro lidská práva</vt:lpstr>
      <vt:lpstr>II. Soudní dvůr Evropské unie  (Lucemburk)</vt:lpstr>
      <vt:lpstr>Soudní dvůr EU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ESD/SD EU</vt:lpstr>
      <vt:lpstr>Casati, č.j. 203/80</vt:lpstr>
      <vt:lpstr>Ian William Cowan, č.j. 186/87</vt:lpstr>
      <vt:lpstr>Donatella Calfa, č.j. C-348/96</vt:lpstr>
      <vt:lpstr>Hüseyin Gözütok C-187/01 </vt:lpstr>
      <vt:lpstr>Klaus Brügge C-385/01 </vt:lpstr>
      <vt:lpstr>Hüseyin Gözütok C-187/01  Klaus Brügge C-385/01 </vt:lpstr>
      <vt:lpstr>Hüseyin Gözütok C-187/01  Klaus Brügge C-385/01 </vt:lpstr>
      <vt:lpstr>Mario Filimeno Miraglia C-469/03</vt:lpstr>
      <vt:lpstr>Maria Pupino, č.j. C-105/03</vt:lpstr>
      <vt:lpstr>Maria Pupino, č.j. C-105/03</vt:lpstr>
      <vt:lpstr>Prezentace aplikace PowerPoint</vt:lpstr>
      <vt:lpstr>Kolpinghuis 80/86</vt:lpstr>
      <vt:lpstr>Van Esbroeck C– 436/04</vt:lpstr>
      <vt:lpstr>Van Straaten C– 150/05</vt:lpstr>
      <vt:lpstr>Kretzinger C– 288/05</vt:lpstr>
      <vt:lpstr>Kraaijenbrink C- 367/05</vt:lpstr>
      <vt:lpstr>Meloni C- 399/11</vt:lpstr>
      <vt:lpstr>Prezentace aplikace PowerPoint</vt:lpstr>
      <vt:lpstr>Použitá literatura:</vt:lpstr>
    </vt:vector>
  </TitlesOfParts>
  <Company>NSZ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Evropské právo a trestní právo procesní</dc:title>
  <dc:creator>Jana Kursová</dc:creator>
  <cp:lastModifiedBy>uživatel</cp:lastModifiedBy>
  <cp:revision>254</cp:revision>
  <dcterms:created xsi:type="dcterms:W3CDTF">2009-11-06T15:48:11Z</dcterms:created>
  <dcterms:modified xsi:type="dcterms:W3CDTF">2019-11-19T18:40:28Z</dcterms:modified>
</cp:coreProperties>
</file>