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75" r:id="rId9"/>
    <p:sldId id="276" r:id="rId10"/>
    <p:sldId id="277" r:id="rId11"/>
    <p:sldId id="278" r:id="rId12"/>
    <p:sldId id="279" r:id="rId13"/>
    <p:sldId id="273" r:id="rId14"/>
    <p:sldId id="274" r:id="rId15"/>
    <p:sldId id="268" r:id="rId16"/>
    <p:sldId id="281" r:id="rId17"/>
    <p:sldId id="270" r:id="rId18"/>
    <p:sldId id="280" r:id="rId19"/>
    <p:sldId id="269" r:id="rId20"/>
    <p:sldId id="282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48F70B-8C3B-4EF5-BB7F-DFC8D5FC798E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5E1182-C7BB-4B72-B379-E2CD76CFF03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1268760"/>
            <a:ext cx="8229600" cy="3674113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právní povaha EU, evropské právo a trestní právo hmotné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725144"/>
            <a:ext cx="5105400" cy="1219200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FFC000"/>
                </a:solidFill>
              </a:rPr>
              <a:t>Evropské trestní právo přednáška dne </a:t>
            </a:r>
            <a:r>
              <a:rPr lang="cs-CZ" sz="2000" b="1" dirty="0" smtClean="0">
                <a:solidFill>
                  <a:srgbClr val="FFC000"/>
                </a:solidFill>
              </a:rPr>
              <a:t>2.10</a:t>
            </a:r>
            <a:r>
              <a:rPr lang="cs-CZ" sz="2000" b="1" dirty="0" smtClean="0">
                <a:solidFill>
                  <a:srgbClr val="FFC000"/>
                </a:solidFill>
              </a:rPr>
              <a:t>. </a:t>
            </a:r>
            <a:r>
              <a:rPr lang="cs-CZ" sz="2000" b="1" dirty="0" smtClean="0">
                <a:solidFill>
                  <a:srgbClr val="FFC000"/>
                </a:solidFill>
              </a:rPr>
              <a:t>2019</a:t>
            </a:r>
            <a:endParaRPr lang="cs-CZ" sz="2000" b="1" dirty="0">
              <a:solidFill>
                <a:srgbClr val="FFC000"/>
              </a:solidFill>
            </a:endParaRPr>
          </a:p>
          <a:p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prof. JUDr. Jaroslav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Fenyk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Ph.D., </a:t>
            </a:r>
            <a:r>
              <a:rPr lang="cs-CZ" sz="20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DSc</a:t>
            </a:r>
            <a:r>
              <a:rPr lang="cs-CZ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cs-CZ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Jaroslav.Fenyk@law.muni.cz</a:t>
            </a:r>
            <a:endParaRPr lang="cs-CZ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2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terorismu</a:t>
            </a:r>
          </a:p>
          <a:p>
            <a:r>
              <a:rPr lang="cs-CZ" sz="2200" dirty="0"/>
              <a:t>Summit Evropské rady v Madridu 1995</a:t>
            </a:r>
          </a:p>
          <a:p>
            <a:r>
              <a:rPr lang="cs-CZ" sz="2200" dirty="0"/>
              <a:t>Summit Evropské rady v </a:t>
            </a:r>
            <a:r>
              <a:rPr lang="cs-CZ" sz="2200" dirty="0" err="1"/>
              <a:t>Tampere</a:t>
            </a:r>
            <a:r>
              <a:rPr lang="cs-CZ" sz="2200" dirty="0"/>
              <a:t> </a:t>
            </a:r>
            <a:r>
              <a:rPr lang="cs-CZ" sz="2200" dirty="0" smtClean="0"/>
              <a:t>1999</a:t>
            </a:r>
          </a:p>
          <a:p>
            <a:endParaRPr lang="cs-CZ" sz="2200" dirty="0"/>
          </a:p>
          <a:p>
            <a:r>
              <a:rPr lang="cs-CZ" sz="2200" dirty="0" smtClean="0"/>
              <a:t>návrh konkrétních protiteroristických opatření – procesní a operativní oblast – rozšíření působnosti </a:t>
            </a:r>
            <a:r>
              <a:rPr lang="cs-CZ" sz="2200" dirty="0" err="1" smtClean="0"/>
              <a:t>Europolu</a:t>
            </a:r>
            <a:endParaRPr lang="cs-CZ" sz="2200" dirty="0" smtClean="0"/>
          </a:p>
          <a:p>
            <a:endParaRPr lang="cs-CZ" sz="2200" dirty="0"/>
          </a:p>
          <a:p>
            <a:endParaRPr lang="cs-CZ" b="1" dirty="0">
              <a:solidFill>
                <a:srgbClr val="FF66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8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209a Smlouvy o založení ES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i="1" dirty="0" smtClean="0"/>
              <a:t>„Členské </a:t>
            </a:r>
            <a:r>
              <a:rPr lang="cs-CZ" i="1" dirty="0"/>
              <a:t>státy přijmou k zamezení podvodů ohrožujících finanční zájmy Společenství stejná opatření, jaká přijímají k zamezení podvodů ohrožujících jejich vlastní finanční zájmy.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 algn="just">
              <a:buNone/>
            </a:pPr>
            <a:r>
              <a:rPr lang="cs-CZ" i="1" dirty="0" smtClean="0"/>
              <a:t>Aniž </a:t>
            </a:r>
            <a:r>
              <a:rPr lang="cs-CZ" i="1" dirty="0"/>
              <a:t>jsou dotčena ustanovení této smlouvy, členské státy koordinují svou činnost zaměřenou na ochranu finančních zájmů Společenství proti podvodům. Za tím účelem organizují s podporou Komise úzkou a pravidelnou spolupráci mezi příslušnými útvary státní správy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5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Úmluva o ochraně finančních zájmů ES 1995 (definice podvodu proti FZ ES</a:t>
            </a:r>
          </a:p>
          <a:p>
            <a:r>
              <a:rPr lang="cs-CZ" dirty="0"/>
              <a:t>P</a:t>
            </a:r>
            <a:r>
              <a:rPr lang="cs-CZ" dirty="0" smtClean="0"/>
              <a:t>rotokol o ochraně finančních zájmů ES 1996  (trestnost úplatkářství)</a:t>
            </a:r>
          </a:p>
          <a:p>
            <a:r>
              <a:rPr lang="cs-CZ" dirty="0" smtClean="0"/>
              <a:t>Druhý protokol o ochraně finančních zájmů ES 1997 (trestní odpovědnost právnických osob)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87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1997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trestněprávního opusu</a:t>
            </a:r>
          </a:p>
          <a:p>
            <a:r>
              <a:rPr lang="cs-CZ" dirty="0" smtClean="0"/>
              <a:t>počítalo </a:t>
            </a:r>
            <a:r>
              <a:rPr lang="cs-CZ" dirty="0"/>
              <a:t>se zde zejména se zavedením </a:t>
            </a:r>
            <a:r>
              <a:rPr lang="cs-CZ" b="1" dirty="0">
                <a:solidFill>
                  <a:schemeClr val="accent4"/>
                </a:solidFill>
              </a:rPr>
              <a:t>principu evropské (trestní) teritoriality</a:t>
            </a:r>
            <a:r>
              <a:rPr lang="cs-CZ" dirty="0"/>
              <a:t> jako předpokladu fungování Evropské justiční oblasti ve věcech trestních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81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Corpus </a:t>
            </a:r>
            <a:r>
              <a:rPr lang="cs-CZ" sz="3600" dirty="0" err="1" smtClean="0"/>
              <a:t>Juris</a:t>
            </a:r>
            <a:r>
              <a:rPr lang="cs-CZ" sz="3600" dirty="0" smtClean="0"/>
              <a:t> 2000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8 skutkových podstat trestných činů </a:t>
            </a:r>
          </a:p>
          <a:p>
            <a:r>
              <a:rPr lang="cs-CZ" sz="2800" dirty="0" smtClean="0"/>
              <a:t>zásada individuální trestní odpovědnosti (počítá však také s trestní odpovědností právnických osob)</a:t>
            </a:r>
          </a:p>
          <a:p>
            <a:r>
              <a:rPr lang="cs-CZ" sz="2800" dirty="0" smtClean="0"/>
              <a:t>zásada proporcionality</a:t>
            </a:r>
          </a:p>
          <a:p>
            <a:r>
              <a:rPr lang="cs-CZ" sz="2800" dirty="0" smtClean="0"/>
              <a:t>trestní </a:t>
            </a:r>
            <a:r>
              <a:rPr lang="cs-CZ" sz="2800" dirty="0"/>
              <a:t>odpovědnost vedoucího obchodní společnosti nebo osoby s pravomocí v obchodní společnosti rozhodovat nebo provádět kontrolu: vedoucí pracovník </a:t>
            </a:r>
            <a:endParaRPr lang="cs-CZ" sz="2800" dirty="0" smtClean="0"/>
          </a:p>
          <a:p>
            <a:r>
              <a:rPr lang="cs-CZ" sz="2800" dirty="0" smtClean="0">
                <a:solidFill>
                  <a:srgbClr val="FF0000"/>
                </a:solidFill>
              </a:rPr>
              <a:t>Evropský zatýkací rozkaz, evropský veřejný žalobce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38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3. Období </a:t>
            </a:r>
            <a:r>
              <a:rPr lang="cs-CZ" sz="3600" dirty="0"/>
              <a:t>od vstupu Amsterdamské smlouvy v platnost </a:t>
            </a:r>
            <a:r>
              <a:rPr lang="cs-CZ" sz="3600" dirty="0" smtClean="0"/>
              <a:t>do Lisabonské 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Amsterodamská smlouva </a:t>
            </a:r>
            <a:r>
              <a:rPr lang="cs-CZ" dirty="0"/>
              <a:t>– platnost dne 1. 5. 1999 – významný posun v oblasti trestního práva – do III. pilíře náleží pouze policejní a justiční spolupráce v trestních věcech</a:t>
            </a:r>
          </a:p>
          <a:p>
            <a:r>
              <a:rPr lang="cs-CZ" dirty="0"/>
              <a:t>Změny v právních nástrojích III. pilíře:</a:t>
            </a:r>
          </a:p>
          <a:p>
            <a:pPr lvl="1"/>
            <a:r>
              <a:rPr lang="cs-CZ" dirty="0" smtClean="0"/>
              <a:t>Rámcová </a:t>
            </a:r>
            <a:r>
              <a:rPr lang="cs-CZ" dirty="0"/>
              <a:t>rozhodnutí</a:t>
            </a:r>
          </a:p>
          <a:p>
            <a:r>
              <a:rPr lang="cs-CZ" dirty="0" smtClean="0"/>
              <a:t>Založení </a:t>
            </a:r>
            <a:r>
              <a:rPr lang="cs-CZ" b="1" dirty="0">
                <a:solidFill>
                  <a:schemeClr val="accent4"/>
                </a:solidFill>
              </a:rPr>
              <a:t>prostoru svobody, bezpečnosti a spravedlnosti </a:t>
            </a:r>
            <a:r>
              <a:rPr lang="cs-CZ" dirty="0" smtClean="0"/>
              <a:t>– cíl III. pilíře</a:t>
            </a:r>
          </a:p>
          <a:p>
            <a:r>
              <a:rPr lang="cs-CZ" b="1" dirty="0">
                <a:solidFill>
                  <a:schemeClr val="accent4"/>
                </a:solidFill>
              </a:rPr>
              <a:t>Haagský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46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boje proti organizovanému zločinu</a:t>
            </a:r>
          </a:p>
          <a:p>
            <a:pPr algn="just"/>
            <a:r>
              <a:rPr lang="cs-CZ" dirty="0"/>
              <a:t>Summit v </a:t>
            </a:r>
            <a:r>
              <a:rPr lang="cs-CZ" dirty="0" err="1"/>
              <a:t>Tampere</a:t>
            </a:r>
            <a:r>
              <a:rPr lang="cs-CZ" dirty="0"/>
              <a:t> 1999 (opatření proti osobám podezřelým ze spáchání trestného činu musí vést k eliminaci možnosti zneužít rozdílnosti právních úprav v jednotlivých členských státech)</a:t>
            </a:r>
          </a:p>
          <a:p>
            <a:pPr algn="just"/>
            <a:r>
              <a:rPr lang="cs-CZ" dirty="0"/>
              <a:t>Rámcové rozhodnutí Rady o praní peněz, identifikaci, vysledování, zmrazení, zajištění a propadnutí nástrojů trestné činnosti a výnosů z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16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20000"/>
          </a:bodyPr>
          <a:lstStyle/>
          <a:p>
            <a:endParaRPr lang="cs-CZ" sz="2200" dirty="0"/>
          </a:p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boje proti </a:t>
            </a:r>
            <a:r>
              <a:rPr lang="cs-CZ" b="1" dirty="0" smtClean="0">
                <a:solidFill>
                  <a:schemeClr val="accent4"/>
                </a:solidFill>
              </a:rPr>
              <a:t>terorismu</a:t>
            </a:r>
          </a:p>
          <a:p>
            <a:pPr algn="just"/>
            <a:r>
              <a:rPr lang="cs-CZ" dirty="0"/>
              <a:t>Akční plán EU proti terorismu 2001 (jednotná definice pojmu terorismus)</a:t>
            </a:r>
          </a:p>
          <a:p>
            <a:pPr algn="just"/>
            <a:r>
              <a:rPr lang="cs-CZ" dirty="0" smtClean="0"/>
              <a:t>Společný </a:t>
            </a:r>
            <a:r>
              <a:rPr lang="cs-CZ" dirty="0"/>
              <a:t>postoj Rady o boji proti terorismu 2001 (o uplatnění zvláštních opatření v boji proti terorismu, definice osob, skupin a subjektů zapojených do teroristických organizací a definice teroristického činu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Rámcové rozhodnutí Rady o boji proti terorismu 2002 (definice teroristické skupiny)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178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Konkrétní legislativní opatření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</a:t>
            </a:r>
            <a:r>
              <a:rPr lang="cs-CZ" b="1" dirty="0" smtClean="0">
                <a:solidFill>
                  <a:schemeClr val="accent4"/>
                </a:solidFill>
              </a:rPr>
              <a:t>ochrany finančních zájmů ES</a:t>
            </a:r>
          </a:p>
          <a:p>
            <a:r>
              <a:rPr lang="cs-CZ" dirty="0"/>
              <a:t>čl. </a:t>
            </a:r>
            <a:r>
              <a:rPr lang="cs-CZ" dirty="0" smtClean="0"/>
              <a:t>209a , resp. 280 </a:t>
            </a:r>
            <a:r>
              <a:rPr lang="cs-CZ" dirty="0"/>
              <a:t>Smlouvy o založení ES (upřesnění definice ochrany finančních zájmů ES)</a:t>
            </a:r>
          </a:p>
          <a:p>
            <a:r>
              <a:rPr lang="cs-CZ" dirty="0"/>
              <a:t>založení </a:t>
            </a:r>
            <a:r>
              <a:rPr lang="cs-CZ" dirty="0" smtClean="0"/>
              <a:t>OLAF</a:t>
            </a:r>
          </a:p>
          <a:p>
            <a:r>
              <a:rPr lang="cs-CZ" dirty="0" smtClean="0"/>
              <a:t>boj proti padělání EURA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06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4. Období </a:t>
            </a:r>
            <a:r>
              <a:rPr lang="cs-CZ" sz="3600" dirty="0"/>
              <a:t>od Lisabonské </a:t>
            </a:r>
            <a:r>
              <a:rPr lang="cs-CZ" sz="3600" dirty="0" smtClean="0"/>
              <a:t>smlouvy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8492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justiční spolupráce v trestní věcech – kap. 4 LS</a:t>
            </a:r>
          </a:p>
          <a:p>
            <a:r>
              <a:rPr lang="cs-CZ" b="1" dirty="0">
                <a:solidFill>
                  <a:schemeClr val="accent4"/>
                </a:solidFill>
              </a:rPr>
              <a:t>články 82 a 83 LS</a:t>
            </a:r>
          </a:p>
          <a:p>
            <a:r>
              <a:rPr lang="cs-CZ" dirty="0" smtClean="0"/>
              <a:t>trestní právo hmotné čl. 83 – způsob přijímání právních předpisů EU – pozitivní hlas všech člen. států</a:t>
            </a:r>
          </a:p>
          <a:p>
            <a:r>
              <a:rPr lang="cs-CZ" dirty="0" smtClean="0"/>
              <a:t>Evropský parlament A Rada zřídí </a:t>
            </a:r>
            <a:r>
              <a:rPr lang="cs-CZ" b="1" dirty="0">
                <a:solidFill>
                  <a:schemeClr val="accent4"/>
                </a:solidFill>
              </a:rPr>
              <a:t>minimální pravidla pro definice trestných činů a sankcí</a:t>
            </a:r>
            <a:r>
              <a:rPr lang="cs-CZ" dirty="0" smtClean="0"/>
              <a:t>, zejm. v oblastech závažných trestných činů s přeshraničním rozměrem</a:t>
            </a:r>
          </a:p>
          <a:p>
            <a:pPr lvl="1"/>
            <a:r>
              <a:rPr lang="cs-CZ" dirty="0" smtClean="0"/>
              <a:t>terorismus</a:t>
            </a:r>
          </a:p>
          <a:p>
            <a:pPr lvl="1"/>
            <a:r>
              <a:rPr lang="cs-CZ" dirty="0" smtClean="0"/>
              <a:t>organizovaný zločin</a:t>
            </a:r>
          </a:p>
          <a:p>
            <a:pPr lvl="1"/>
            <a:r>
              <a:rPr lang="cs-CZ" dirty="0" smtClean="0"/>
              <a:t>praní špinavých peněz </a:t>
            </a:r>
          </a:p>
          <a:p>
            <a:r>
              <a:rPr lang="cs-CZ" b="1" dirty="0">
                <a:solidFill>
                  <a:schemeClr val="accent4"/>
                </a:solidFill>
              </a:rPr>
              <a:t>Stockholmský program</a:t>
            </a:r>
          </a:p>
        </p:txBody>
      </p:sp>
    </p:spTree>
    <p:extLst>
      <p:ext uri="{BB962C8B-B14F-4D97-AF65-F5344CB8AC3E}">
        <p14:creationId xmlns:p14="http://schemas.microsoft.com/office/powerpoint/2010/main" val="388112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r>
              <a:rPr lang="cs-CZ" sz="2400" b="1" dirty="0"/>
              <a:t>Europeizace práva </a:t>
            </a:r>
            <a:r>
              <a:rPr lang="cs-CZ" sz="2400" dirty="0"/>
              <a:t>– proces, v němž se v určité právní oblasti projevuje vliv evropského práva (komunitárního a unijního práva) na právní řády členských </a:t>
            </a:r>
            <a:r>
              <a:rPr lang="cs-CZ" sz="2400" dirty="0" smtClean="0"/>
              <a:t>států</a:t>
            </a:r>
            <a:endParaRPr lang="cs-CZ" sz="2400" dirty="0"/>
          </a:p>
          <a:p>
            <a:r>
              <a:rPr lang="cs-CZ" sz="2400" b="1" dirty="0"/>
              <a:t>Europeizace trestního práva</a:t>
            </a:r>
          </a:p>
          <a:p>
            <a:r>
              <a:rPr lang="cs-CZ" sz="2400" b="1" dirty="0"/>
              <a:t>Harmonizace</a:t>
            </a:r>
          </a:p>
          <a:p>
            <a:r>
              <a:rPr lang="cs-CZ" sz="2400" b="1" dirty="0"/>
              <a:t>Asimilace</a:t>
            </a:r>
          </a:p>
          <a:p>
            <a:r>
              <a:rPr lang="cs-CZ" sz="2400" b="1" dirty="0"/>
              <a:t>Kooperace</a:t>
            </a:r>
          </a:p>
          <a:p>
            <a:r>
              <a:rPr lang="cs-CZ" sz="2400" b="1" dirty="0"/>
              <a:t>Integrace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5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9269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Oblasti zájmu LS v trestních věcech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70527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terorismus</a:t>
            </a:r>
          </a:p>
          <a:p>
            <a:r>
              <a:rPr lang="cs-CZ" dirty="0" smtClean="0"/>
              <a:t>obchod s lidmi a sexuální vykořisťování žen a dětí</a:t>
            </a:r>
          </a:p>
          <a:p>
            <a:r>
              <a:rPr lang="cs-CZ" dirty="0" smtClean="0"/>
              <a:t>nedovolený obchod s drogami a zbraněmi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/>
              <a:t>korupce</a:t>
            </a:r>
          </a:p>
          <a:p>
            <a:r>
              <a:rPr lang="cs-CZ" dirty="0" smtClean="0"/>
              <a:t>padělání platebních prostředků a peněz</a:t>
            </a:r>
          </a:p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organizovaný zločin</a:t>
            </a:r>
          </a:p>
          <a:p>
            <a:r>
              <a:rPr lang="cs-CZ" dirty="0"/>
              <a:t>o</a:t>
            </a:r>
            <a:r>
              <a:rPr lang="cs-CZ" dirty="0" smtClean="0"/>
              <a:t>chrana </a:t>
            </a:r>
            <a:r>
              <a:rPr lang="cs-CZ" dirty="0" smtClean="0"/>
              <a:t>finančních zájmů </a:t>
            </a:r>
            <a:r>
              <a:rPr lang="cs-CZ" dirty="0" smtClean="0"/>
              <a:t>EU</a:t>
            </a:r>
          </a:p>
          <a:p>
            <a:r>
              <a:rPr lang="cs-CZ" dirty="0"/>
              <a:t>v</a:t>
            </a:r>
            <a:r>
              <a:rPr lang="cs-CZ" dirty="0" smtClean="0"/>
              <a:t>ýznam Listiny základních práv EU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1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8229600" cy="2167128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společenství a Evropská </a:t>
            </a:r>
            <a:r>
              <a:rPr lang="cs-CZ" sz="4000" dirty="0" smtClean="0"/>
              <a:t>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400" b="1" dirty="0"/>
              <a:t>Evropská společenství (ES)</a:t>
            </a:r>
            <a:r>
              <a:rPr lang="cs-CZ" sz="2400" dirty="0"/>
              <a:t> – </a:t>
            </a:r>
            <a:r>
              <a:rPr lang="cs-CZ" sz="2400" dirty="0" smtClean="0"/>
              <a:t>tvořila:</a:t>
            </a:r>
            <a:endParaRPr lang="cs-CZ" sz="2400" dirty="0"/>
          </a:p>
          <a:p>
            <a:pPr lvl="1" algn="just">
              <a:defRPr/>
            </a:pPr>
            <a:r>
              <a:rPr lang="cs-CZ" sz="2400" dirty="0" smtClean="0"/>
              <a:t>Evropské společenství</a:t>
            </a:r>
          </a:p>
          <a:p>
            <a:pPr lvl="1" algn="just">
              <a:defRPr/>
            </a:pPr>
            <a:r>
              <a:rPr lang="cs-CZ" sz="2400" dirty="0" smtClean="0"/>
              <a:t>Evropské společenství pro atomovou energii</a:t>
            </a:r>
          </a:p>
          <a:p>
            <a:pPr lvl="1" algn="just">
              <a:defRPr/>
            </a:pPr>
            <a:r>
              <a:rPr lang="cs-CZ" sz="2400" b="1" dirty="0" smtClean="0">
                <a:solidFill>
                  <a:schemeClr val="accent4"/>
                </a:solidFill>
              </a:rPr>
              <a:t>Evropské </a:t>
            </a:r>
            <a:r>
              <a:rPr lang="cs-CZ" sz="2400" b="1" dirty="0">
                <a:solidFill>
                  <a:schemeClr val="accent4"/>
                </a:solidFill>
              </a:rPr>
              <a:t>společenství uhlí a oceli</a:t>
            </a:r>
            <a:r>
              <a:rPr lang="cs-CZ" sz="2400" b="1" dirty="0">
                <a:solidFill>
                  <a:srgbClr val="FF6600"/>
                </a:solidFill>
              </a:rPr>
              <a:t> </a:t>
            </a:r>
            <a:r>
              <a:rPr lang="cs-CZ" sz="2400" dirty="0"/>
              <a:t>(ESUO) – založené Pařížskou smlouvou z 18. 4. 1951 – platnost smlouvy do 23. 7. </a:t>
            </a:r>
            <a:r>
              <a:rPr lang="cs-CZ" sz="2400" dirty="0" smtClean="0"/>
              <a:t>2002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26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76672"/>
          </a:xfrm>
        </p:spPr>
        <p:txBody>
          <a:bodyPr>
            <a:normAutofit/>
          </a:bodyPr>
          <a:lstStyle/>
          <a:p>
            <a:r>
              <a:rPr lang="cs-CZ" sz="3600" dirty="0"/>
              <a:t>Evropská společenství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sz="2200" b="1" dirty="0"/>
              <a:t>Evropská unie</a:t>
            </a:r>
            <a:r>
              <a:rPr lang="cs-CZ" sz="2200" dirty="0"/>
              <a:t> (</a:t>
            </a:r>
            <a:r>
              <a:rPr lang="cs-CZ" sz="2200" dirty="0" smtClean="0"/>
              <a:t>EU) </a:t>
            </a:r>
            <a:r>
              <a:rPr lang="cs-CZ" sz="2200" dirty="0"/>
              <a:t>– zřízena Maastrichtskou smlouvou (Smlouvou o EU) ze dne 7. 2. 1992:</a:t>
            </a:r>
          </a:p>
          <a:p>
            <a:pPr lvl="1" algn="just">
              <a:defRPr/>
            </a:pPr>
            <a:r>
              <a:rPr lang="cs-CZ" dirty="0" smtClean="0"/>
              <a:t>nešlo </a:t>
            </a:r>
            <a:r>
              <a:rPr lang="cs-CZ" dirty="0"/>
              <a:t>o mezinárodní organizaci </a:t>
            </a:r>
          </a:p>
          <a:p>
            <a:pPr lvl="1" algn="just">
              <a:defRPr/>
            </a:pPr>
            <a:r>
              <a:rPr lang="cs-CZ" dirty="0" smtClean="0"/>
              <a:t>neměla </a:t>
            </a:r>
            <a:r>
              <a:rPr lang="cs-CZ" dirty="0"/>
              <a:t>právní subjektivitu</a:t>
            </a:r>
          </a:p>
          <a:p>
            <a:pPr lvl="1" algn="just">
              <a:defRPr/>
            </a:pPr>
            <a:r>
              <a:rPr lang="cs-CZ" dirty="0" smtClean="0"/>
              <a:t>jednalo se </a:t>
            </a:r>
            <a:r>
              <a:rPr lang="cs-CZ" dirty="0"/>
              <a:t>o svazek 3 pilířů: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I. pilíř – Evropská společenství – institucionální základ EU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dirty="0"/>
              <a:t>II. pilíř – Společná zahraniční a bezpečnostní politika</a:t>
            </a:r>
          </a:p>
          <a:p>
            <a:pPr lvl="2" algn="just">
              <a:buFont typeface="Arial" pitchFamily="34" charset="0"/>
              <a:buChar char="•"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III</a:t>
            </a:r>
            <a:r>
              <a:rPr lang="cs-CZ" sz="2200" b="1" dirty="0">
                <a:solidFill>
                  <a:schemeClr val="accent4"/>
                </a:solidFill>
              </a:rPr>
              <a:t>. pilíř – Spolupráce v oblasti justice a vnitra</a:t>
            </a:r>
          </a:p>
          <a:p>
            <a:pPr marL="0" indent="0" algn="just">
              <a:buNone/>
              <a:defRPr/>
            </a:pPr>
            <a:endParaRPr lang="cs-CZ" sz="2000" dirty="0">
              <a:solidFill>
                <a:srgbClr val="FFFFFF"/>
              </a:solidFill>
            </a:endParaRPr>
          </a:p>
          <a:p>
            <a:pPr algn="just">
              <a:defRPr/>
            </a:pPr>
            <a:r>
              <a:rPr lang="cs-CZ" sz="2200" b="1" dirty="0"/>
              <a:t>Evropská unie po Lisabonské smlouvě </a:t>
            </a:r>
          </a:p>
          <a:p>
            <a:pPr lvl="1" algn="just">
              <a:defRPr/>
            </a:pPr>
            <a:r>
              <a:rPr lang="cs-CZ" u="sng" dirty="0" smtClean="0"/>
              <a:t>sloučení </a:t>
            </a:r>
            <a:r>
              <a:rPr lang="cs-CZ" u="sng" dirty="0"/>
              <a:t>všech pilířů </a:t>
            </a:r>
            <a:r>
              <a:rPr lang="cs-CZ" b="1" dirty="0">
                <a:solidFill>
                  <a:schemeClr val="accent4"/>
                </a:solidFill>
              </a:rPr>
              <a:t>do prvního pilíře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2581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12168"/>
          </a:xfrm>
        </p:spPr>
        <p:txBody>
          <a:bodyPr>
            <a:noAutofit/>
          </a:bodyPr>
          <a:lstStyle/>
          <a:p>
            <a:r>
              <a:rPr lang="cs-CZ" sz="3600" dirty="0"/>
              <a:t>Evropské právo, trestní právo a mezinárodní justiční spolupráce v trestních věcech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do založení EU </a:t>
            </a:r>
            <a:r>
              <a:rPr lang="cs-CZ" sz="2000" dirty="0"/>
              <a:t>(do 1. 11. 1993 – vstup Smlouvy o EU v </a:t>
            </a:r>
            <a:r>
              <a:rPr lang="cs-CZ" sz="2000" dirty="0" smtClean="0"/>
              <a:t>platnost)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založení EU do vstupu Amsterdamské smlouvy v </a:t>
            </a:r>
            <a:r>
              <a:rPr lang="cs-CZ" dirty="0" smtClean="0"/>
              <a:t>platnost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vstupu Amsterdamské smlouvy do Lisabonské </a:t>
            </a:r>
            <a:r>
              <a:rPr lang="cs-CZ" dirty="0" smtClean="0"/>
              <a:t>smlouvy</a:t>
            </a:r>
          </a:p>
          <a:p>
            <a:pPr marL="457200" indent="-457200">
              <a:buClr>
                <a:schemeClr val="accent3"/>
              </a:buClr>
              <a:buFont typeface="+mj-lt"/>
              <a:buAutoNum type="arabicPeriod"/>
            </a:pPr>
            <a:r>
              <a:rPr lang="cs-CZ" dirty="0" smtClean="0"/>
              <a:t>období </a:t>
            </a:r>
            <a:r>
              <a:rPr lang="cs-CZ" dirty="0"/>
              <a:t>od Lisabonské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8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868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1. </a:t>
            </a:r>
            <a:r>
              <a:rPr lang="cs-CZ" sz="3600" dirty="0"/>
              <a:t>O</a:t>
            </a:r>
            <a:r>
              <a:rPr lang="cs-CZ" sz="3600" dirty="0" smtClean="0"/>
              <a:t>bdobí </a:t>
            </a:r>
            <a:r>
              <a:rPr lang="cs-CZ" sz="3600" dirty="0"/>
              <a:t>do založení EU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4"/>
                </a:solidFill>
              </a:rPr>
              <a:t>Blok Schengenských dohod </a:t>
            </a:r>
            <a:r>
              <a:rPr lang="cs-CZ" dirty="0" smtClean="0"/>
              <a:t>(rušení vnitřních hraničních kontrol, volný pohyb osob, potřeba kontroly nad činností kriminálních organizací působících v rámci EU)</a:t>
            </a:r>
          </a:p>
          <a:p>
            <a:r>
              <a:rPr lang="cs-CZ" dirty="0" smtClean="0"/>
              <a:t>Z podnětu Evropské rady v r. 1976 vzniká </a:t>
            </a:r>
            <a:r>
              <a:rPr lang="cs-CZ" b="1" dirty="0">
                <a:solidFill>
                  <a:schemeClr val="accent4"/>
                </a:solidFill>
              </a:rPr>
              <a:t>TREVI </a:t>
            </a:r>
            <a:r>
              <a:rPr lang="cs-CZ" dirty="0" smtClean="0"/>
              <a:t>(Terorismus, radikalismus, extremismus, mezinárodní násilí) – zpravodajské  a policejní služby – výměna informací 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Rozhodovací </a:t>
            </a:r>
            <a:r>
              <a:rPr lang="cs-CZ" b="1" dirty="0">
                <a:solidFill>
                  <a:schemeClr val="accent4"/>
                </a:solidFill>
              </a:rPr>
              <a:t>praxe Evropského soudního dvora</a:t>
            </a:r>
          </a:p>
          <a:p>
            <a:pPr lvl="1"/>
            <a:r>
              <a:rPr lang="cs-CZ" sz="2000" dirty="0" smtClean="0"/>
              <a:t>rozhodnutí z r. 1989 ve věci tzv. Jugoslávské kukuřice – účinné, odrazující a přiměřené sankce, viz. dále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46774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2. Období </a:t>
            </a:r>
            <a:r>
              <a:rPr lang="cs-CZ" sz="3600" dirty="0"/>
              <a:t>od založení EU do vstupu Amsterdamské smlouvy v platnost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320480"/>
          </a:xfrm>
        </p:spPr>
        <p:txBody>
          <a:bodyPr>
            <a:normAutofit fontScale="70000" lnSpcReduction="20000"/>
          </a:bodyPr>
          <a:lstStyle/>
          <a:p>
            <a:r>
              <a:rPr lang="cs-CZ" sz="2900" b="1" dirty="0">
                <a:solidFill>
                  <a:schemeClr val="accent4"/>
                </a:solidFill>
              </a:rPr>
              <a:t>Smlouva o EU (Maastrichtská smlouva) </a:t>
            </a:r>
            <a:r>
              <a:rPr lang="cs-CZ" sz="2900" dirty="0"/>
              <a:t>– platnost od 1. 11. 1993:</a:t>
            </a:r>
          </a:p>
          <a:p>
            <a:pPr lvl="1"/>
            <a:r>
              <a:rPr lang="cs-CZ" sz="2600" dirty="0"/>
              <a:t>cílem je rozvoj těsné spolupráce v oblasti justice a vnitra (tedy III. pilíř EU)</a:t>
            </a:r>
          </a:p>
          <a:p>
            <a:pPr lvl="1"/>
            <a:r>
              <a:rPr lang="cs-CZ" sz="2600" dirty="0" smtClean="0"/>
              <a:t>výslovně </a:t>
            </a:r>
            <a:r>
              <a:rPr lang="cs-CZ" sz="2600" dirty="0"/>
              <a:t>upravila druhy právních nástrojů III. pilíře – akty Rady EU:</a:t>
            </a:r>
          </a:p>
          <a:p>
            <a:pPr lvl="2"/>
            <a:r>
              <a:rPr lang="cs-CZ" sz="2600" dirty="0"/>
              <a:t>Společné postoje</a:t>
            </a:r>
          </a:p>
          <a:p>
            <a:pPr lvl="2"/>
            <a:r>
              <a:rPr lang="cs-CZ" sz="2600" dirty="0"/>
              <a:t>Společné postupy (akce) </a:t>
            </a:r>
          </a:p>
          <a:p>
            <a:pPr lvl="2"/>
            <a:r>
              <a:rPr lang="cs-CZ" sz="2600" dirty="0"/>
              <a:t>Úmluvy</a:t>
            </a:r>
          </a:p>
          <a:p>
            <a:pPr lvl="2"/>
            <a:r>
              <a:rPr lang="cs-CZ" sz="2600" dirty="0" smtClean="0"/>
              <a:t>Opatření </a:t>
            </a:r>
            <a:r>
              <a:rPr lang="cs-CZ" sz="2600" dirty="0"/>
              <a:t>k uskutečnění společného postupu</a:t>
            </a:r>
          </a:p>
          <a:p>
            <a:pPr lvl="2"/>
            <a:r>
              <a:rPr lang="cs-CZ" sz="2600" dirty="0"/>
              <a:t>Opatření k provedení </a:t>
            </a:r>
            <a:r>
              <a:rPr lang="cs-CZ" sz="2600" dirty="0" smtClean="0"/>
              <a:t>úmluv</a:t>
            </a:r>
          </a:p>
          <a:p>
            <a:r>
              <a:rPr lang="cs-CZ" sz="2900" b="1" dirty="0" smtClean="0">
                <a:solidFill>
                  <a:schemeClr val="accent4"/>
                </a:solidFill>
              </a:rPr>
              <a:t>Čl</a:t>
            </a:r>
            <a:r>
              <a:rPr lang="cs-CZ" sz="2900" b="1" dirty="0">
                <a:solidFill>
                  <a:schemeClr val="accent4"/>
                </a:solidFill>
              </a:rPr>
              <a:t>. K1 Smlouvy o EU </a:t>
            </a:r>
            <a:r>
              <a:rPr lang="cs-CZ" sz="2900" dirty="0" smtClean="0"/>
              <a:t>– cíle spolupráce v trestních věcech - harmonizace právních předpisů</a:t>
            </a:r>
            <a:endParaRPr lang="cs-CZ" sz="2900" dirty="0"/>
          </a:p>
          <a:p>
            <a:r>
              <a:rPr lang="cs-CZ" sz="2900" dirty="0" smtClean="0"/>
              <a:t>Zavedení </a:t>
            </a:r>
            <a:r>
              <a:rPr lang="cs-CZ" sz="2900" b="1" dirty="0">
                <a:solidFill>
                  <a:schemeClr val="accent4"/>
                </a:solidFill>
              </a:rPr>
              <a:t>minimálních norem</a:t>
            </a:r>
            <a:r>
              <a:rPr lang="cs-CZ" sz="2900" dirty="0">
                <a:solidFill>
                  <a:schemeClr val="accent4"/>
                </a:solidFill>
              </a:rPr>
              <a:t> </a:t>
            </a:r>
            <a:r>
              <a:rPr lang="cs-CZ" sz="2900" dirty="0"/>
              <a:t>o skutkových podstatách trestných činů a trestech v oblasti organizovaného zločinu, terorismu a obchodu s drogami (čl. 31 odst. 1 písm. e) Smlouvy o EU)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8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24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Projevy prosazování trestního práva hmotného - oblasti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organizovaný zločin</a:t>
            </a:r>
          </a:p>
          <a:p>
            <a:r>
              <a:rPr lang="cs-CZ" dirty="0" smtClean="0"/>
              <a:t>terorismus</a:t>
            </a:r>
          </a:p>
          <a:p>
            <a:r>
              <a:rPr lang="cs-CZ" dirty="0" smtClean="0"/>
              <a:t>praní špinavých peněz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ochrana finančních zájmů ES, včetně padělání EURO a jiných platebních prostředků</a:t>
            </a:r>
          </a:p>
          <a:p>
            <a:r>
              <a:rPr lang="cs-CZ" dirty="0" smtClean="0"/>
              <a:t>projevy rasismu a xenofobie</a:t>
            </a:r>
          </a:p>
          <a:p>
            <a:r>
              <a:rPr lang="cs-CZ" dirty="0" smtClean="0"/>
              <a:t>obchodování s lidmi</a:t>
            </a:r>
          </a:p>
          <a:p>
            <a:r>
              <a:rPr lang="cs-CZ" dirty="0" smtClean="0"/>
              <a:t>obchodování s omamnými látkami</a:t>
            </a:r>
          </a:p>
          <a:p>
            <a:r>
              <a:rPr lang="cs-CZ" dirty="0" smtClean="0"/>
              <a:t>ohrožování a poškozování životního prostředí</a:t>
            </a:r>
          </a:p>
          <a:p>
            <a:r>
              <a:rPr lang="cs-CZ" dirty="0" smtClean="0"/>
              <a:t>útoky proti informačním systémům</a:t>
            </a:r>
          </a:p>
          <a:p>
            <a:r>
              <a:rPr lang="cs-CZ" dirty="0" smtClean="0"/>
              <a:t>korupce ve veřejném sektoru</a:t>
            </a:r>
          </a:p>
          <a:p>
            <a:r>
              <a:rPr lang="cs-CZ" dirty="0" smtClean="0"/>
              <a:t>ilegální přechod státních hranic a vnějších hranic EU,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36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9195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Konkrétní legislativní opatření EU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4"/>
                </a:solidFill>
              </a:rPr>
              <a:t>Oblast organizovaného zločinu</a:t>
            </a:r>
          </a:p>
          <a:p>
            <a:r>
              <a:rPr lang="cs-CZ" dirty="0" smtClean="0"/>
              <a:t>Akční plán boje proti organizovanému zločinu 1997 (výměna informací o způsobech páchání trestných činů a pachatelích)</a:t>
            </a:r>
          </a:p>
          <a:p>
            <a:r>
              <a:rPr lang="cs-CZ" dirty="0" smtClean="0"/>
              <a:t>Společná akce 1998 (definice zločinecké organizace a odpovědnost právnických osob)</a:t>
            </a:r>
          </a:p>
          <a:p>
            <a:r>
              <a:rPr lang="cs-CZ" dirty="0" smtClean="0"/>
              <a:t>Druhý protokol k Úmluvě o ochraně finančních zájmů ES 1997 (definice praní špinavých peněz)</a:t>
            </a:r>
          </a:p>
          <a:p>
            <a:r>
              <a:rPr lang="cs-CZ" dirty="0" smtClean="0"/>
              <a:t>Společný postup 1998 (praní peněz, identifikace, vyhledávání, zmrazení, zajištění a konfiskace nástrojů a výnosů ze zločinu)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620713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525</TotalTime>
  <Words>1166</Words>
  <Application>Microsoft Office PowerPoint</Application>
  <PresentationFormat>Předvádění na obrazovce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Deluxe</vt:lpstr>
      <vt:lpstr>právní povaha EU, evropské právo a trestní právo hmotné</vt:lpstr>
      <vt:lpstr>Základní pojmy</vt:lpstr>
      <vt:lpstr>Evropská společenství a Evropská unie</vt:lpstr>
      <vt:lpstr>Evropská společenství a Evropská unie</vt:lpstr>
      <vt:lpstr>Evropské právo, trestní právo a mezinárodní justiční spolupráce v trestních věcech</vt:lpstr>
      <vt:lpstr>1. Období do založení EU</vt:lpstr>
      <vt:lpstr>2. Období od založení EU do vstupu Amsterdamské smlouvy v platnost</vt:lpstr>
      <vt:lpstr>Projevy prosazování trestního práva hmotného - oblasti</vt:lpstr>
      <vt:lpstr>Konkrétní legislativní opatření EU</vt:lpstr>
      <vt:lpstr>Konkrétní legislativní opatření EU</vt:lpstr>
      <vt:lpstr>Konkrétní legislativní opatření EU</vt:lpstr>
      <vt:lpstr>Prezentace aplikace PowerPoint</vt:lpstr>
      <vt:lpstr>Corpus Juris 1997</vt:lpstr>
      <vt:lpstr>Corpus Juris 2000</vt:lpstr>
      <vt:lpstr>3. Období od vstupu Amsterdamské smlouvy v platnost do Lisabonské smlouvy</vt:lpstr>
      <vt:lpstr>Konkrétní legislativní opatření EU</vt:lpstr>
      <vt:lpstr>Konkrétní legislativní opatření EU</vt:lpstr>
      <vt:lpstr>Konkrétní legislativní opatření EU</vt:lpstr>
      <vt:lpstr>4. Období od Lisabonské smlouvy</vt:lpstr>
      <vt:lpstr>Oblasti zájmu LS v trestních věcech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subjektivita ES, právní povaha EU, evropské právo a trestní právo hmotné</dc:title>
  <dc:creator>Uzivatel</dc:creator>
  <cp:lastModifiedBy>Fenyk Jaroslav</cp:lastModifiedBy>
  <cp:revision>38</cp:revision>
  <dcterms:created xsi:type="dcterms:W3CDTF">2011-10-03T06:51:07Z</dcterms:created>
  <dcterms:modified xsi:type="dcterms:W3CDTF">2019-09-30T11:22:25Z</dcterms:modified>
</cp:coreProperties>
</file>