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371" r:id="rId3"/>
    <p:sldId id="381" r:id="rId4"/>
    <p:sldId id="383" r:id="rId5"/>
    <p:sldId id="382" r:id="rId6"/>
    <p:sldId id="372" r:id="rId7"/>
    <p:sldId id="384" r:id="rId8"/>
    <p:sldId id="373" r:id="rId9"/>
    <p:sldId id="391" r:id="rId10"/>
    <p:sldId id="392" r:id="rId11"/>
    <p:sldId id="374" r:id="rId12"/>
    <p:sldId id="393" r:id="rId13"/>
    <p:sldId id="395" r:id="rId14"/>
    <p:sldId id="396" r:id="rId15"/>
    <p:sldId id="380" r:id="rId16"/>
    <p:sldId id="385" r:id="rId17"/>
    <p:sldId id="394" r:id="rId18"/>
    <p:sldId id="375" r:id="rId19"/>
    <p:sldId id="386" r:id="rId20"/>
    <p:sldId id="389" r:id="rId21"/>
    <p:sldId id="388" r:id="rId22"/>
    <p:sldId id="376" r:id="rId23"/>
    <p:sldId id="390" r:id="rId24"/>
    <p:sldId id="377" r:id="rId25"/>
    <p:sldId id="378" r:id="rId26"/>
    <p:sldId id="379" r:id="rId27"/>
    <p:sldId id="397" r:id="rId28"/>
    <p:sldId id="398" r:id="rId29"/>
    <p:sldId id="399" r:id="rId30"/>
    <p:sldId id="400" r:id="rId31"/>
    <p:sldId id="401" r:id="rId32"/>
    <p:sldId id="402" r:id="rId33"/>
    <p:sldId id="387" r:id="rId34"/>
    <p:sldId id="348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Obhájce v trestním řízení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/>
                </a:solidFill>
              </a:rPr>
              <a:t>Obhajoba v opravných řízeních</a:t>
            </a:r>
          </a:p>
          <a:p>
            <a:pPr algn="ctr"/>
            <a:r>
              <a:rPr lang="cs-CZ" dirty="0" smtClean="0">
                <a:solidFill>
                  <a:schemeClr val="tx2"/>
                </a:solidFill>
              </a:rPr>
              <a:t>Ústavně-právní aspekty obhajoby</a:t>
            </a:r>
            <a:endParaRPr lang="cs-CZ" dirty="0">
              <a:solidFill>
                <a:schemeClr val="tx2"/>
              </a:solidFill>
            </a:endParaRPr>
          </a:p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673" y="62708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b="1" dirty="0" smtClean="0"/>
              <a:t>Výrok o vině není možno v řízení u odvolacího soudu podle § 254 odst. 2 trestního řádu přezkoumat a změnit, nebyl-li napaden odvoláním přímo</a:t>
            </a:r>
            <a:r>
              <a:rPr lang="cs-CZ" dirty="0" smtClean="0"/>
              <a:t>, </a:t>
            </a:r>
            <a:r>
              <a:rPr lang="cs-CZ" b="1" dirty="0" smtClean="0"/>
              <a:t>popř. nepřímo</a:t>
            </a:r>
            <a:r>
              <a:rPr lang="cs-CZ" dirty="0" smtClean="0"/>
              <a:t>, tj. vytknutím vad majících v tomto výroku svůj původ. Odvolání požadující pouze zpřísnění uloženého trestu, protože zjištěné přitěžující a polehčující okolnosti nebyly náležitě zváženy, nelze považovat za vytknutí vady mající původ ve výroku o vině. Zpřísnění výroku o vině na základě takového odvolání je postupem odporujícím čl. 36 odst. 1 ve spojení s čl. 2 odst. 2 Listiny základních práv a svobod. </a:t>
            </a:r>
            <a:r>
              <a:rPr lang="cs-CZ" b="1" dirty="0" smtClean="0"/>
              <a:t>III. ÚS 2337/16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2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Odpor proti trestnímu příkazu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trestní příkaz</a:t>
            </a:r>
          </a:p>
          <a:p>
            <a:r>
              <a:rPr lang="cs-CZ" dirty="0" smtClean="0"/>
              <a:t>vždy automatický účinek </a:t>
            </a:r>
          </a:p>
          <a:p>
            <a:r>
              <a:rPr lang="cs-CZ" dirty="0" smtClean="0"/>
              <a:t>do osmi dnů od doručení trestního příkazu</a:t>
            </a:r>
          </a:p>
          <a:p>
            <a:r>
              <a:rPr lang="cs-CZ" dirty="0" smtClean="0"/>
              <a:t>netřeba odůvodňovat</a:t>
            </a:r>
          </a:p>
          <a:p>
            <a:r>
              <a:rPr lang="cs-CZ" dirty="0" smtClean="0"/>
              <a:t>zákaz </a:t>
            </a:r>
            <a:r>
              <a:rPr lang="cs-CZ" i="1" dirty="0" err="1" smtClean="0"/>
              <a:t>reformationis</a:t>
            </a:r>
            <a:r>
              <a:rPr lang="cs-CZ" i="1" dirty="0" smtClean="0"/>
              <a:t> in </a:t>
            </a:r>
            <a:r>
              <a:rPr lang="cs-CZ" i="1" dirty="0" err="1" smtClean="0"/>
              <a:t>peius</a:t>
            </a:r>
            <a:r>
              <a:rPr lang="cs-CZ" dirty="0" smtClean="0"/>
              <a:t> zásadně neplatí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54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672" y="0"/>
            <a:ext cx="11940283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I. Orgány činné v trestním řízení jednají (formou tzv. jiného zásahu) v rozporu s čl. 36 odst. 1 ve spojení s čl. 38 odst. 2 a čl. 8 odst. 2 Listiny základních práv a svobod, </a:t>
            </a:r>
            <a:r>
              <a:rPr lang="cs-CZ" b="1" dirty="0" smtClean="0"/>
              <a:t>spojují-li právní účinky s trestním příkazem</a:t>
            </a:r>
            <a:r>
              <a:rPr lang="cs-CZ" dirty="0" smtClean="0"/>
              <a:t>, </a:t>
            </a:r>
            <a:r>
              <a:rPr lang="cs-CZ" b="1" dirty="0" smtClean="0"/>
              <a:t>který bylo třeba </a:t>
            </a:r>
            <a:r>
              <a:rPr lang="cs-CZ" dirty="0" smtClean="0"/>
              <a:t>za podmínek zákona č. 141/1961 Sb., o trestním řízení soudním (trestní řád), ve znění pozdějších předpisů, </a:t>
            </a:r>
            <a:r>
              <a:rPr lang="cs-CZ" b="1" dirty="0" smtClean="0"/>
              <a:t>přeložit do cizího jazyka, aniž byl úřední překlad tohoto trestního příkazu obviněnému doručen.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II. Stejně tak je neústavním zásahem orgánů činných v trestním řízení, </a:t>
            </a:r>
            <a:r>
              <a:rPr lang="cs-CZ" b="1" dirty="0" smtClean="0"/>
              <a:t>spojují-li právní účinky doručení takového trestního příkazu se vzdáním se práva podat odpor osobou</a:t>
            </a:r>
            <a:r>
              <a:rPr lang="cs-CZ" dirty="0" smtClean="0"/>
              <a:t>, proti které byl vydán, </a:t>
            </a:r>
            <a:r>
              <a:rPr lang="cs-CZ" b="1" dirty="0" smtClean="0"/>
              <a:t>když ta předtím v průběhu trestního řízení prohlásila, že neovládá český jazyk, a nebyla vzhledem ke své specificky zranitelné pozici dostatečně poučena </a:t>
            </a:r>
            <a:r>
              <a:rPr lang="cs-CZ" dirty="0" smtClean="0"/>
              <a:t>o významu vzdání se tohoto práva, popř. jí toto poučení nebo obsah trestního příkazu nebyly náležitě přetlumočeny. </a:t>
            </a:r>
            <a:r>
              <a:rPr lang="cs-CZ" b="1" dirty="0" err="1" smtClean="0"/>
              <a:t>Pl</a:t>
            </a:r>
            <a:r>
              <a:rPr lang="cs-CZ" b="1" dirty="0" smtClean="0"/>
              <a:t>. ÚS-st. 49/18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71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40000" y="498764"/>
            <a:ext cx="11205556" cy="313415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Není vyloučeno, </a:t>
            </a:r>
            <a:r>
              <a:rPr lang="cs-CZ" b="1" dirty="0" smtClean="0"/>
              <a:t>aby obecný soud dospěl po provedeném hlavním líčení k závěru, že mírnější trest uložený trestním příkazem nelze považovat za přiměřený</a:t>
            </a:r>
            <a:r>
              <a:rPr lang="cs-CZ" dirty="0" smtClean="0"/>
              <a:t>, vystihující účel trestu dle § 23 odst. 1 zákona č. 140/1961 Sb., trestní zákon, ve znění pozdějších předpisů, resp. odpovídající kritériím dle § 31 trestního zákona [srov. § 39 nového trestního zákoníku (zákon č. 40/2009 Sb., trestní zákoník)], </a:t>
            </a:r>
            <a:r>
              <a:rPr lang="cs-CZ" b="1" dirty="0" smtClean="0"/>
              <a:t>a to i za situace, že v hlavním líčení žádné nové okolnosti relevantní z hlediska ukládání trestu najevo nevyšly</a:t>
            </a:r>
            <a:r>
              <a:rPr lang="cs-CZ" dirty="0" smtClean="0"/>
              <a:t>. Obecný soud však </a:t>
            </a:r>
            <a:r>
              <a:rPr lang="cs-CZ" b="1" dirty="0" smtClean="0"/>
              <a:t>musí v rozsudku výslovně uvést a náležitě odůvodnit všechna kritéria, která ho vedla k uložení nově vyměřeného trestu</a:t>
            </a:r>
            <a:r>
              <a:rPr lang="cs-CZ" dirty="0" smtClean="0"/>
              <a:t>. Obviněný, který je takto s úvahami soudu transparentně seznámen, má plně zachovánu možnost napadnout vyměřený trest a domáhat se jeho přezkumu v druhé instanci.</a:t>
            </a:r>
            <a:r>
              <a:rPr lang="en-GB" dirty="0" smtClean="0"/>
              <a:t> </a:t>
            </a:r>
            <a:r>
              <a:rPr lang="cs-CZ" b="1" dirty="0" smtClean="0"/>
              <a:t>III. ÚS 39/09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8319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40000" y="498764"/>
            <a:ext cx="11205556" cy="313415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Podle § 314g odst. 2 </a:t>
            </a:r>
            <a:r>
              <a:rPr lang="cs-CZ" dirty="0" err="1"/>
              <a:t>tr</a:t>
            </a:r>
            <a:r>
              <a:rPr lang="cs-CZ" dirty="0"/>
              <a:t>. ř. platí, že byl-li proti trestnímu příkazu řádně a včas podán odpor, trestní příkaz se tím ruší a samosoudce nařídí ve věci hlavní líčení, přičemž při projednání věci v hlavním líčení není samosoudce vázán právní kvalifikací ani druhem a výměrou trestu obsaženými v trestním příkazu.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Zásada zákazu</a:t>
            </a:r>
            <a:r>
              <a:rPr lang="cs-CZ" dirty="0"/>
              <a:t>	</a:t>
            </a:r>
            <a:r>
              <a:rPr lang="cs-CZ" i="1" dirty="0" err="1"/>
              <a:t>reformationis</a:t>
            </a:r>
            <a:r>
              <a:rPr lang="cs-CZ" i="1" dirty="0"/>
              <a:t> in </a:t>
            </a:r>
            <a:r>
              <a:rPr lang="cs-CZ" i="1" dirty="0" err="1" smtClean="0"/>
              <a:t>peius</a:t>
            </a:r>
            <a:r>
              <a:rPr lang="cs-CZ" dirty="0" smtClean="0"/>
              <a:t> </a:t>
            </a:r>
            <a:r>
              <a:rPr lang="cs-CZ" b="1" dirty="0" smtClean="0"/>
              <a:t>se </a:t>
            </a:r>
            <a:r>
              <a:rPr lang="cs-CZ" b="1" dirty="0"/>
              <a:t>sice zde obecně neuplatní</a:t>
            </a:r>
            <a:r>
              <a:rPr lang="cs-CZ" dirty="0"/>
              <a:t>, ovšem </a:t>
            </a:r>
            <a:r>
              <a:rPr lang="cs-CZ" b="1" dirty="0"/>
              <a:t>ani uložení přísnějšího trestu nemůže být založeno na libovůli soudu</a:t>
            </a:r>
            <a:r>
              <a:rPr lang="cs-CZ" dirty="0"/>
              <a:t>, ale musí odpovídat zjištěným skutečnostem. Uložení přísnějšího trestu </a:t>
            </a:r>
            <a:r>
              <a:rPr lang="cs-CZ" b="1" dirty="0"/>
              <a:t>musí mít podklad ve zjištěném skutkovém stavu </a:t>
            </a:r>
            <a:r>
              <a:rPr lang="cs-CZ" dirty="0"/>
              <a:t>a musí být soudem dostatečně odůvodněno (§ 125 odst. 1 </a:t>
            </a:r>
            <a:r>
              <a:rPr lang="cs-CZ" dirty="0" err="1"/>
              <a:t>tr</a:t>
            </a:r>
            <a:r>
              <a:rPr lang="cs-CZ" dirty="0"/>
              <a:t>. ř</a:t>
            </a:r>
            <a:r>
              <a:rPr lang="cs-CZ" dirty="0" smtClean="0"/>
              <a:t>.). </a:t>
            </a:r>
            <a:r>
              <a:rPr lang="cs-CZ" b="1" dirty="0" err="1" smtClean="0"/>
              <a:t>Rt</a:t>
            </a:r>
            <a:r>
              <a:rPr lang="cs-CZ" b="1" dirty="0" smtClean="0"/>
              <a:t> 46/2017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5314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Navrácení lhůty (§ 61 TŘ)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„důležitý důvod“</a:t>
            </a:r>
          </a:p>
          <a:p>
            <a:pPr lvl="1"/>
            <a:r>
              <a:rPr lang="cs-CZ" dirty="0" smtClean="0"/>
              <a:t>zejména zdravotní stav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do tří dnů od odpadnutí překážky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nutno současně požádat o navrácení a současně zaslat opožděný opravný prostředek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brání vykonatelnosti rozsudku i usnesení, byla-li podána žádost (§ 139 odst. 3 TŘ a § 140 odst. 4 TŘ)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nelze použít u dovolání (§ 265e odst. 4 TŘ)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48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</a:t>
            </a:r>
            <a:r>
              <a:rPr lang="cs-CZ" dirty="0" smtClean="0"/>
              <a:t>. ÚS 32/16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66254" y="1284678"/>
            <a:ext cx="11365135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Zmeškal-li poškozený či jeho zmocněnec lhůtu k podání opravného prostředku, jímž poškozený uplatňuje právo, které nelze uplatnit jinak než v trestním řízení, má právo na navrácení lhůty analogicky dle § 61 odst. 1 trestního řádu za stejných podmínek jako obviněný a jeho obhájce.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Podá-li oprávněná osoba </a:t>
            </a:r>
            <a:r>
              <a:rPr lang="cs-CZ" dirty="0" err="1" smtClean="0"/>
              <a:t>blanketní</a:t>
            </a:r>
            <a:r>
              <a:rPr lang="cs-CZ" dirty="0" smtClean="0"/>
              <a:t> stížnost, v níž se zaváže k jejímu odůvodnění v konkrétně stanovené lhůtě přiměřené okolnostem, a příslušný orgán činný v trestním řízení bez předchozího upozornění rozhodne o stížnosti dříve, než tato lhůta uplyne, aniž by k tomu byl nucen aktuálním procesním vývojem, není oprávněné osobě upřeno právo domáhat se nápravy a ochrany svého legitimního očekávání předepsanými zákonnými postupy a po jejich vyčerpání eventuálně i podáním ústavní stížnosti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08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49629" y="482138"/>
            <a:ext cx="12042371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 smtClean="0"/>
              <a:t>Žádost stěžovatele o navrácení lhůty k podání odporu proti trestnímu příkazu je třeba </a:t>
            </a:r>
            <a:r>
              <a:rPr lang="cs-CZ" sz="2000" b="1" dirty="0" smtClean="0"/>
              <a:t>posoudit podle § 61 odst. 3 </a:t>
            </a:r>
            <a:r>
              <a:rPr lang="cs-CZ" sz="2000" b="1" dirty="0" err="1" smtClean="0"/>
              <a:t>tr</a:t>
            </a:r>
            <a:r>
              <a:rPr lang="cs-CZ" sz="2000" b="1" dirty="0" smtClean="0"/>
              <a:t>. řádu</a:t>
            </a:r>
            <a:r>
              <a:rPr lang="cs-CZ" sz="2000" dirty="0" smtClean="0"/>
              <a:t>, podle něhož se ustanovení odstavců 1 a 2 (upravující postup, kdy obviněný zmešká z důležitých důvodů lhůtu k podání opravného prostředku), </a:t>
            </a:r>
            <a:r>
              <a:rPr lang="cs-CZ" sz="2000" b="1" dirty="0" smtClean="0"/>
              <a:t>užije přiměřeně i na situaci, kdy se posléze ukáže, že lhůta k podání opravného prostředku, který byl zamítnut jako opožděný, zmeškána nebyla</a:t>
            </a:r>
            <a:r>
              <a:rPr lang="cs-CZ" sz="2000" dirty="0" smtClean="0"/>
              <a:t>. Zamítl-li městský soud odpor podaný prostřednictvím datové schránky jako opožděný a stejný odpor podaný včas k poštovní přepravě nepovažoval za opravný prostředek, neboť v něm chyběl podpis stěžovatele, přičemž absence podpisu mohla být napravena výzvou podle § 59 odst. 3 </a:t>
            </a:r>
            <a:r>
              <a:rPr lang="cs-CZ" sz="2000" dirty="0" err="1" smtClean="0"/>
              <a:t>tr</a:t>
            </a:r>
            <a:r>
              <a:rPr lang="cs-CZ" sz="2000" dirty="0" smtClean="0"/>
              <a:t>. řádu, zatížil své rozhodnutí protiústavní vadou.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Městskému soudu totiž </a:t>
            </a:r>
            <a:r>
              <a:rPr lang="cs-CZ" sz="2000" b="1" dirty="0" smtClean="0"/>
              <a:t>nemohla vzniknout žádná rozumná pochybnost o tom, že odpor proti trestnímu příkazu podal skutečně stěžovatel</a:t>
            </a:r>
            <a:r>
              <a:rPr lang="cs-CZ" sz="2000" dirty="0" smtClean="0"/>
              <a:t>, neboť okolnost, že ho opomněl podepsat, lze sice považovat za formální nedostatek, ten ale nicméně v daných souvislostech neopravňoval k jednoznačnému závěru, že z opravného prostředku nebylo zřejmé, kdo ho učinil, a že absence takové náležitosti vylučuje, aby se na podání hledělo jako na opravný prostředek. Takový názor je zatížen přílišným formalismem. Postup městského soudu, vedoucí k vydání napadeného rozhodnutí, tak vykazuje prvky libovůle, vedoucí k porušení práva na přístup k soudu, které je nedílnou součástí práva na soudní a jinou právní ochranu podle čl. 36 odst. 1 Listiny základních práv a svobod. </a:t>
            </a:r>
            <a:r>
              <a:rPr lang="cs-CZ" sz="2000" b="1" dirty="0" smtClean="0"/>
              <a:t>II. ÚS 2791/17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2406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Dovolání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pravomocné rozhodnutí ve věci samé učiněné ve druhém stupni</a:t>
            </a:r>
          </a:p>
          <a:p>
            <a:pPr lvl="1"/>
            <a:r>
              <a:rPr lang="cs-CZ" dirty="0" smtClean="0"/>
              <a:t>seznam v § 265a odst. 2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bez odkladného účinku, výjimečně může sám NS odložit vykonatelnost</a:t>
            </a:r>
          </a:p>
          <a:p>
            <a:pPr lvl="1"/>
            <a:r>
              <a:rPr lang="cs-CZ" dirty="0" smtClean="0"/>
              <a:t>buď na základě návrhu předsedy senátu prvoinstančního soudu (§ 265h odst. 3 TŘ), nebo sám od sebe (§ 265o odst. 1 TŘ)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do dvou měsíců od doručení rozhodnutí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obhajoba jedině ve prospěch (zákaz </a:t>
            </a:r>
            <a:r>
              <a:rPr lang="cs-CZ" i="1" dirty="0" err="1" smtClean="0"/>
              <a:t>reformationis</a:t>
            </a:r>
            <a:r>
              <a:rPr lang="cs-CZ" i="1" dirty="0" smtClean="0"/>
              <a:t> in </a:t>
            </a:r>
            <a:r>
              <a:rPr lang="cs-CZ" i="1" dirty="0" err="1" smtClean="0"/>
              <a:t>peius</a:t>
            </a:r>
            <a:r>
              <a:rPr lang="cs-CZ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nejtěžší procesní vady a vady hmotněprávní</a:t>
            </a:r>
          </a:p>
          <a:p>
            <a:pPr lvl="1"/>
            <a:r>
              <a:rPr lang="cs-CZ" dirty="0" smtClean="0"/>
              <a:t>+ vady představující porušení základních lidských práv a svobod, zejména tzv. extrémní nesoulad mezi dokazováním a skutkovými závěry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zásada vázaného přezkumu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380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40000" y="0"/>
            <a:ext cx="10753200" cy="451576"/>
          </a:xfrm>
        </p:spPr>
        <p:txBody>
          <a:bodyPr/>
          <a:lstStyle/>
          <a:p>
            <a:r>
              <a:rPr lang="cs-CZ" dirty="0" smtClean="0"/>
              <a:t>Skutkové vady jako důvod dovolání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39999" y="523701"/>
            <a:ext cx="11363825" cy="450196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i="1" dirty="0" smtClean="0"/>
              <a:t>K porušení ústavním pořádkem zaručeného práva na spravedlivý proces (čl. 36 odst. 1 Listiny základních práv a svobod a čl. 6 odst. 1 Úmluvy o ochraně lidských práv a základních svobod) dochází rovněž tehdy, jestliže orgány veřejné moci nesprávně aplikují právní normy </a:t>
            </a:r>
            <a:r>
              <a:rPr lang="cs-CZ" b="1" i="1" dirty="0" smtClean="0"/>
              <a:t>a právní závěry v jejich rozhodnutích se dostávají do extrémního nesouladu s přijatými skutkovými zjištěními</a:t>
            </a:r>
            <a:r>
              <a:rPr lang="cs-CZ" i="1" dirty="0" smtClean="0"/>
              <a:t>. </a:t>
            </a:r>
            <a:r>
              <a:rPr lang="cs-CZ" b="1" dirty="0"/>
              <a:t>I. ÚS </a:t>
            </a:r>
            <a:r>
              <a:rPr lang="cs-CZ" b="1" dirty="0" smtClean="0"/>
              <a:t>1501/16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i="1" dirty="0" smtClean="0"/>
              <a:t>Povinností Nejvyššího soudu </a:t>
            </a:r>
            <a:r>
              <a:rPr lang="cs-CZ" b="1" i="1" dirty="0" smtClean="0"/>
              <a:t>je vykládat podmínky připuštění dovolání podle § 265b </a:t>
            </a:r>
            <a:r>
              <a:rPr lang="cs-CZ" b="1" i="1" dirty="0" err="1" smtClean="0"/>
              <a:t>tr</a:t>
            </a:r>
            <a:r>
              <a:rPr lang="cs-CZ" b="1" i="1" dirty="0" smtClean="0"/>
              <a:t>. řádu tak, aby byla naplněna Ústavou stanovená povinnost soudů poskytovat jednotlivci ochranu jeho základních práv </a:t>
            </a:r>
            <a:r>
              <a:rPr lang="cs-CZ" i="1" dirty="0" smtClean="0"/>
              <a:t>(čl. 4 Ústavy), nikoliv, jak tomu bylo v posuzovaném případě, jednotlivé námitky stěžovatele uvedené v dovolání, který jím sledoval ochranu svých subjektivních práv, formalisticky subsumovat pod rozsah označeného dovolacího důvodu a následně jej na daný případ mechanicky aplikovat.</a:t>
            </a:r>
            <a:r>
              <a:rPr lang="cs-CZ" dirty="0" smtClean="0"/>
              <a:t> </a:t>
            </a:r>
            <a:r>
              <a:rPr lang="cs-CZ" b="1" dirty="0" smtClean="0"/>
              <a:t>II. ÚS 855/08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3836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 smtClean="0"/>
              <a:t>Opravné prostředky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60500"/>
            <a:ext cx="10753200" cy="4371500"/>
          </a:xfrm>
        </p:spPr>
        <p:txBody>
          <a:bodyPr/>
          <a:lstStyle/>
          <a:p>
            <a:pPr marL="533400" indent="-533400" algn="just"/>
            <a:r>
              <a:rPr lang="cs-CZ" dirty="0" smtClean="0"/>
              <a:t>Řádné vs. mimořádné</a:t>
            </a:r>
          </a:p>
          <a:p>
            <a:pPr marL="533400" indent="-533400" algn="just"/>
            <a:r>
              <a:rPr lang="cs-CZ" dirty="0" smtClean="0"/>
              <a:t>Revizní princip vs. princip vázaného přezkumu</a:t>
            </a:r>
          </a:p>
          <a:p>
            <a:pPr marL="533400" indent="-533400" algn="just"/>
            <a:r>
              <a:rPr lang="cs-CZ" dirty="0" smtClean="0"/>
              <a:t>Apelační vs. kasační princip</a:t>
            </a:r>
          </a:p>
          <a:p>
            <a:pPr marL="533400" indent="-533400" algn="just"/>
            <a:r>
              <a:rPr lang="cs-CZ" dirty="0" smtClean="0"/>
              <a:t>Zákaz </a:t>
            </a:r>
            <a:r>
              <a:rPr lang="cs-CZ" i="1" dirty="0" err="1" smtClean="0"/>
              <a:t>reformationis</a:t>
            </a:r>
            <a:r>
              <a:rPr lang="cs-CZ" i="1" dirty="0" smtClean="0"/>
              <a:t> in </a:t>
            </a:r>
            <a:r>
              <a:rPr lang="cs-CZ" i="1" dirty="0" err="1" smtClean="0"/>
              <a:t>peius</a:t>
            </a:r>
            <a:endParaRPr lang="cs-CZ" i="1" dirty="0" smtClean="0"/>
          </a:p>
          <a:p>
            <a:pPr marL="533400" indent="-533400" algn="just"/>
            <a:r>
              <a:rPr lang="cs-CZ" i="1" dirty="0" smtClean="0"/>
              <a:t>Beneficium </a:t>
            </a:r>
            <a:r>
              <a:rPr lang="cs-CZ" i="1" dirty="0" err="1" smtClean="0"/>
              <a:t>coahesionis</a:t>
            </a:r>
            <a:endParaRPr lang="cs-CZ" i="1" dirty="0" smtClean="0"/>
          </a:p>
          <a:p>
            <a:pPr marL="533400" indent="-533400" algn="just"/>
            <a:r>
              <a:rPr lang="cs-CZ" dirty="0" smtClean="0"/>
              <a:t>Suspenzivní účinek</a:t>
            </a:r>
          </a:p>
          <a:p>
            <a:pPr marL="533400" indent="-533400" algn="just"/>
            <a:r>
              <a:rPr lang="cs-CZ" dirty="0" smtClean="0"/>
              <a:t>Devolutivní účinek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1119" y="74297"/>
            <a:ext cx="11830647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2400" dirty="0" smtClean="0"/>
              <a:t>Námitky </a:t>
            </a:r>
            <a:r>
              <a:rPr lang="cs-CZ" sz="2400" b="1" dirty="0" smtClean="0"/>
              <a:t>extrémního rozporu mezi provedenými důkazy a skutkovými zjištěními </a:t>
            </a:r>
            <a:r>
              <a:rPr lang="cs-CZ" sz="2400" dirty="0" smtClean="0"/>
              <a:t>z nich učiněnými jsou námitkami, které </a:t>
            </a:r>
            <a:r>
              <a:rPr lang="cs-CZ" sz="2400" b="1" dirty="0" smtClean="0"/>
              <a:t>se dotýkají porušení základních práv obviněného </a:t>
            </a:r>
            <a:r>
              <a:rPr lang="cs-CZ" sz="2400" dirty="0" smtClean="0"/>
              <a:t>jakožto jednotlivce ve smyslu čl. 36 a násl. Listiny základních práv a svobod a práva na spravedlivý proces v souladu s čl. 6 Úmluvy o ochraně lidských práv a základních svobod. Uvedená základní práva však </a:t>
            </a:r>
            <a:r>
              <a:rPr lang="cs-CZ" sz="2400" b="1" dirty="0" smtClean="0"/>
              <a:t>chrání obviněného, jakožto „slabší“ procesní stranu</a:t>
            </a:r>
            <a:r>
              <a:rPr lang="cs-CZ" sz="2400" dirty="0" smtClean="0"/>
              <a:t>, a nejvyšší státní zástupce se jich proto nemůže na úkor této „slabší“ procesní strany dovolávat, neboť pravidla plynoucí z práva obviněného na obhajobu byla stanovena na jeho ochranu. Nejvyšší státní zástupce proto může námitku extrémního rozporu mezi provedenými důkazy a skutkovými zjištěními z nich učiněnými v dovolání uplatnit pouze ve prospěch obviněného, ale nikoli v jeho neprospěch. V případě, kdy Nejvyšší soud porušení těchto základních práv obviněného na základě namítnutého extrémního rozporu shledá, má zásah Nejvyššího soudu v rámci dovolacího řízení podklad v čl. 4 a 90 Ústavy. (</a:t>
            </a:r>
            <a:r>
              <a:rPr lang="cs-CZ" sz="2400" b="1" dirty="0" err="1" smtClean="0"/>
              <a:t>Rt</a:t>
            </a:r>
            <a:r>
              <a:rPr lang="cs-CZ" sz="2400" b="1" dirty="0" smtClean="0"/>
              <a:t> 31/2019)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 smtClean="0"/>
              <a:t>Dovolací soud může přistoupit k zásahu do skutkových zjištění soudů nižších stupňů v případě zjištění, že </a:t>
            </a:r>
            <a:r>
              <a:rPr lang="cs-CZ" sz="2400" b="1" dirty="0" smtClean="0"/>
              <a:t>nesprávné provedení důkazního řízení bylo v rozporu se zásadami spravedlivého procesu</a:t>
            </a:r>
            <a:r>
              <a:rPr lang="cs-CZ" sz="2400" dirty="0" smtClean="0"/>
              <a:t>. </a:t>
            </a:r>
            <a:r>
              <a:rPr lang="cs-CZ" sz="2400" b="1" dirty="0" smtClean="0"/>
              <a:t>Právo na spravedlivé trestní řízení nicméně nesvědčí státnímu zástupci</a:t>
            </a:r>
            <a:r>
              <a:rPr lang="cs-CZ" sz="2400" dirty="0" smtClean="0"/>
              <a:t>, který podal dovolání v neprospěch obviněného.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 smtClean="0"/>
              <a:t>I. ÚS 2832/18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9226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66000" y="179673"/>
            <a:ext cx="10753200" cy="451576"/>
          </a:xfrm>
        </p:spPr>
        <p:txBody>
          <a:bodyPr/>
          <a:lstStyle/>
          <a:p>
            <a:r>
              <a:rPr lang="cs-CZ" dirty="0" smtClean="0"/>
              <a:t>Nepřiměřenost trestu jako dovolací důvod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99258" y="773084"/>
            <a:ext cx="11654444" cy="505891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i="1" dirty="0" smtClean="0"/>
              <a:t>Uplatnění diskrece při ukládání trestu, děje-li se v zákonných mezích, nelze považovat za nesprávné hmotněprávní posouzení. </a:t>
            </a:r>
            <a:r>
              <a:rPr lang="cs-CZ" b="1" i="1" dirty="0" smtClean="0"/>
              <a:t>Nepřiměřenost trestu tak zásadně nemůže naplňovat dovolací důvod dle § 265b odst. 1 písm. g)</a:t>
            </a:r>
            <a:r>
              <a:rPr lang="cs-CZ" i="1" dirty="0" smtClean="0"/>
              <a:t> trestního řádu. Ten by námitkami brojícími proti trestu mohl být naplněn jen tehdy, bylo-li by rozhodnutí o trestu </a:t>
            </a:r>
            <a:r>
              <a:rPr lang="cs-CZ" b="1" i="1" dirty="0" smtClean="0"/>
              <a:t>nepřezkoumatelné</a:t>
            </a:r>
            <a:r>
              <a:rPr lang="cs-CZ" i="1" dirty="0" smtClean="0"/>
              <a:t> v důsledku absence odůvodnění, nacházelo-li by se </a:t>
            </a:r>
            <a:r>
              <a:rPr lang="cs-CZ" b="1" i="1" dirty="0" smtClean="0"/>
              <a:t>mimo zákonná </a:t>
            </a:r>
            <a:r>
              <a:rPr lang="cs-CZ" b="1" i="1" dirty="0" err="1" smtClean="0"/>
              <a:t>kriteria</a:t>
            </a:r>
            <a:r>
              <a:rPr lang="cs-CZ" b="1" i="1" dirty="0" smtClean="0"/>
              <a:t> </a:t>
            </a:r>
            <a:r>
              <a:rPr lang="cs-CZ" i="1" dirty="0" smtClean="0"/>
              <a:t>pro volbu druhu a stanovení konkrétní výměry trestu, či </a:t>
            </a:r>
            <a:r>
              <a:rPr lang="cs-CZ" b="1" i="1" dirty="0" smtClean="0"/>
              <a:t>bylo-li by založeno na skutkovém stavu stiženém stejnou vadou, která by zakládala dovolací důvod, jednalo-li by se o otázku viny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r>
              <a:rPr lang="cs-CZ" b="1" dirty="0" smtClean="0"/>
              <a:t>II. ÚS 492/17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60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Obnova řízení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pravomocné rozhodnutí, jímž se řízení končí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ve prospěch obviněného možnost odkladu či přerušení trestu (§ 282 odst. 3 TŘ)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ve prospěch odsouzeného </a:t>
            </a:r>
            <a:r>
              <a:rPr lang="cs-CZ" b="1" dirty="0" smtClean="0"/>
              <a:t>bez lhůty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jen skutečnosti odůvodňující jiné rozhodnutí o vině či o adhezním nároku, zřejmý nepoměr trestu či trestný čin OČTŘ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či jen skutečnosti, které by odůvodňovaly jiné procesní rozhodnutí (pokračování v TS atd.)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1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16377" y="232756"/>
            <a:ext cx="11945389" cy="559924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2400" dirty="0" smtClean="0"/>
              <a:t>Zamítne-li soud </a:t>
            </a:r>
            <a:r>
              <a:rPr lang="cs-CZ" sz="2400" b="1" dirty="0" smtClean="0"/>
              <a:t>v neveřejném zasedání </a:t>
            </a:r>
            <a:r>
              <a:rPr lang="cs-CZ" sz="2400" dirty="0" smtClean="0"/>
              <a:t>jako nedůvodnou stížnost [§ 148 odst. 1 písm. c) trestního řádu] proti rozhodnutí, kterým se zamítá návrh na povolení obnovy řízení [§ 283 písm. d) trestního řádu] </a:t>
            </a:r>
            <a:r>
              <a:rPr lang="cs-CZ" sz="2400" b="1" dirty="0" smtClean="0"/>
              <a:t>v situaci, kdy již sám dokazování neopakuje</a:t>
            </a:r>
            <a:r>
              <a:rPr lang="cs-CZ" sz="2400" dirty="0" smtClean="0"/>
              <a:t>, popř. nedoplňuje, nejde o porušení čl. 36 odst. 1 a čl. 38 odst. 2 Listiny základních práv a svobod. </a:t>
            </a:r>
            <a:r>
              <a:rPr lang="cs-CZ" sz="2400" b="1" dirty="0" err="1"/>
              <a:t>Pl</a:t>
            </a:r>
            <a:r>
              <a:rPr lang="cs-CZ" sz="2400" b="1" dirty="0"/>
              <a:t>. ÚS-st. </a:t>
            </a:r>
            <a:r>
              <a:rPr lang="cs-CZ" sz="2400" b="1" dirty="0" smtClean="0"/>
              <a:t>47/18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 smtClean="0"/>
              <a:t>Neprovádí-li soud při rozhodování o stížnosti proti usnesení o zamítnutí návrhu na povolení obnovy řízení dokazování, může rozhodnout v neveřejném zasedání. V nyní projednávané věci je však třeba vycházet z toho, že </a:t>
            </a:r>
            <a:r>
              <a:rPr lang="cs-CZ" sz="2400" b="1" dirty="0" smtClean="0"/>
              <a:t>vědecký poznatek zásadně se týkající věrohodnosti důkazního prostředku</a:t>
            </a:r>
            <a:r>
              <a:rPr lang="cs-CZ" sz="2400" dirty="0" smtClean="0"/>
              <a:t>, který byl použit v meritorním řízení o vině a trestu, </a:t>
            </a:r>
            <a:r>
              <a:rPr lang="cs-CZ" sz="2400" b="1" dirty="0" smtClean="0"/>
              <a:t>je novou skutečností ve smyslu § 278 odst. 1 trestního řádu</a:t>
            </a:r>
            <a:r>
              <a:rPr lang="cs-CZ" sz="2400" dirty="0" smtClean="0"/>
              <a:t>, </a:t>
            </a:r>
            <a:r>
              <a:rPr lang="cs-CZ" sz="2400" b="1" dirty="0" smtClean="0"/>
              <a:t>kterou je třeba dokazovat v obnovovacím řízení </a:t>
            </a:r>
            <a:r>
              <a:rPr lang="cs-CZ" sz="2400" dirty="0" smtClean="0"/>
              <a:t>jako podmínku pro konání obnoveného řízení, a proto se na ni vztahují základní procesní práva stěžovatelů, zejména právo vyjádřit se ke všem provedeným důkazům ve smyslu čl. 38 odst. 2 Listiny, jakož i zásada kontradiktornosti řízení. </a:t>
            </a:r>
            <a:r>
              <a:rPr lang="cs-CZ" sz="2400" b="1" dirty="0" smtClean="0"/>
              <a:t>Pokud tak soud provádí, respektive doplňuje dokazování nosičem, který obsahuje vědecký poznatek, který není veřejný, a proto není stranám znám, musí dokazování provádět ve veřejném zasedání </a:t>
            </a:r>
            <a:r>
              <a:rPr lang="cs-CZ" sz="2400" dirty="0" smtClean="0"/>
              <a:t>tak, aby byla zaručena všechna ústavně zaručená procesní práva stran. </a:t>
            </a:r>
            <a:r>
              <a:rPr lang="cs-CZ" sz="2400" b="1" dirty="0" smtClean="0"/>
              <a:t>II. ÚS 2587/18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5019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Stížnost pro porušení zákona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 disposici odsouzeného (obviněného)</a:t>
            </a:r>
          </a:p>
          <a:p>
            <a:r>
              <a:rPr lang="cs-CZ" dirty="0" smtClean="0"/>
              <a:t>možnost odkladu či přerušení výkonu trestu NS</a:t>
            </a:r>
          </a:p>
          <a:p>
            <a:pPr lvl="1"/>
            <a:r>
              <a:rPr lang="cs-CZ" dirty="0" smtClean="0"/>
              <a:t>na návrh ministra či i sám od sebe </a:t>
            </a:r>
          </a:p>
          <a:p>
            <a:r>
              <a:rPr lang="cs-CZ" dirty="0" smtClean="0"/>
              <a:t>pouze vady právní a procesní</a:t>
            </a:r>
          </a:p>
          <a:p>
            <a:r>
              <a:rPr lang="cs-CZ" dirty="0" smtClean="0"/>
              <a:t>možnost toliko podat podnět ministerstvu spravedlnosti</a:t>
            </a:r>
          </a:p>
          <a:p>
            <a:r>
              <a:rPr lang="cs-CZ" dirty="0" smtClean="0"/>
              <a:t>ve prospěch obviněného vytváří zákaz </a:t>
            </a:r>
            <a:r>
              <a:rPr lang="cs-CZ" i="1" dirty="0" err="1" smtClean="0"/>
              <a:t>reformationis</a:t>
            </a:r>
            <a:r>
              <a:rPr lang="cs-CZ" i="1" dirty="0" smtClean="0"/>
              <a:t> in </a:t>
            </a:r>
            <a:r>
              <a:rPr lang="cs-CZ" i="1" dirty="0" err="1" smtClean="0"/>
              <a:t>peius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7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Quasiopravné</a:t>
            </a:r>
            <a:r>
              <a:rPr lang="cs-CZ" dirty="0" smtClean="0"/>
              <a:t>“ prostředky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námitky proti zadání znaleckého posudku či proti osobě znalce (§ 105 odst. 3 TŘ)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podnět k výkonu dozoru (§ 157a TŘ)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námitky proti způsobu provádění úkonu (§ 165 odst. 2 TŘ, § 180 odst. 4 TŘ)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podnět k výkonu dohledu („vnitřní“ dle § 12e ZSZ, vnější dle § 12d ZSZ)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22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stížnost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305098"/>
            <a:ext cx="10753200" cy="452690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prostředek </a:t>
            </a:r>
            <a:r>
              <a:rPr lang="cs-CZ" i="1" dirty="0" err="1" smtClean="0"/>
              <a:t>sui</a:t>
            </a:r>
            <a:r>
              <a:rPr lang="cs-CZ" i="1" dirty="0" smtClean="0"/>
              <a:t> </a:t>
            </a:r>
            <a:r>
              <a:rPr lang="cs-CZ" i="1" dirty="0" err="1" smtClean="0"/>
              <a:t>generis</a:t>
            </a:r>
            <a:endParaRPr lang="cs-CZ" i="1" dirty="0" smtClean="0"/>
          </a:p>
          <a:p>
            <a:pPr lvl="1"/>
            <a:r>
              <a:rPr lang="cs-CZ" dirty="0"/>
              <a:t>není to opravný prostředek v trestním řízení, ale zvláštní postup dle </a:t>
            </a:r>
            <a:r>
              <a:rPr lang="cs-CZ" dirty="0" smtClean="0"/>
              <a:t>ZÚS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lhůta dvou měsíců od doručení rozhodnutí o posledním prostředku k ochraně práv, který právní řád přiznává</a:t>
            </a:r>
          </a:p>
          <a:p>
            <a:pPr lvl="1"/>
            <a:r>
              <a:rPr lang="cs-CZ" dirty="0"/>
              <a:t>včetně toho, který závisí na uvážení soudu</a:t>
            </a:r>
          </a:p>
          <a:p>
            <a:pPr lvl="1"/>
            <a:r>
              <a:rPr lang="cs-CZ" dirty="0"/>
              <a:t>nepatří sem obnova řízení a stížnost pro porušení </a:t>
            </a:r>
            <a:r>
              <a:rPr lang="cs-CZ" dirty="0" smtClean="0"/>
              <a:t>zákona</a:t>
            </a:r>
          </a:p>
          <a:p>
            <a:pPr lvl="1"/>
            <a:r>
              <a:rPr lang="cs-CZ" dirty="0" smtClean="0"/>
              <a:t>jde-li o jiný zásah, do dvou měsíců od okamžiku, kdy se stěžovatel dozvěděl, nejdéle do jednoho roku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smtClean="0"/>
              <a:t>ústavní stížnost musí být zpracována advokátem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nutno přiložit kopii posledního rozhodnutí o procesním prostředku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nemá odkladný účinek</a:t>
            </a:r>
          </a:p>
          <a:p>
            <a:pPr lvl="1"/>
            <a:r>
              <a:rPr lang="cs-CZ" dirty="0" smtClean="0"/>
              <a:t>možnost žádat odklad vykonatelnosti (rozhodnutí) či předběžné opatření (jiný zásah)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156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Subsidiarita ústavní stížnosti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305098"/>
            <a:ext cx="10753200" cy="45269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formální rozměr – podmínky přípustnosti ústavní stížnosti</a:t>
            </a:r>
            <a:endParaRPr lang="cs-CZ" i="1" dirty="0" smtClean="0"/>
          </a:p>
          <a:p>
            <a:pPr lvl="1" algn="just"/>
            <a:r>
              <a:rPr lang="cs-CZ" dirty="0" smtClean="0"/>
              <a:t>ÚS zásadně přezkoumává až konečná rozhodnutí</a:t>
            </a:r>
          </a:p>
          <a:p>
            <a:pPr lvl="1" algn="just"/>
            <a:r>
              <a:rPr lang="cs-CZ" dirty="0" smtClean="0"/>
              <a:t>výjimečně možnost zasáhnout i do procesních rozhodnutí, jestliže vzniká závažná újma, která později není odstranitelná vůbec či jen s velkými obtížemi (např. </a:t>
            </a:r>
            <a:r>
              <a:rPr lang="cs-CZ" dirty="0"/>
              <a:t>III. ÚS </a:t>
            </a:r>
            <a:r>
              <a:rPr lang="cs-CZ" dirty="0" smtClean="0"/>
              <a:t>3221/09)</a:t>
            </a:r>
          </a:p>
          <a:p>
            <a:pPr algn="just"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err="1" smtClean="0"/>
              <a:t>Pl</a:t>
            </a:r>
            <a:r>
              <a:rPr lang="cs-CZ" dirty="0"/>
              <a:t>. ÚS-st. 38/14 – povinnost vyčerpat dovolání před podáním ústavní stížnosti </a:t>
            </a:r>
          </a:p>
          <a:p>
            <a:pPr algn="just"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materiální rozměr – povinnost poskytnout orgánům veřejné moci příležitost k ochraně lidských práv</a:t>
            </a:r>
          </a:p>
          <a:p>
            <a:pPr lvl="1" algn="just"/>
            <a:r>
              <a:rPr lang="cs-CZ" dirty="0" smtClean="0"/>
              <a:t>povinnost předložit veškeré námitky, které jednotlivec předkládá v ústavní stížnosti, již předtím v rámci opravných prostředků v řízení před orgány veřejné moci (např. </a:t>
            </a:r>
            <a:r>
              <a:rPr lang="cs-CZ" dirty="0"/>
              <a:t>III. ÚS </a:t>
            </a:r>
            <a:r>
              <a:rPr lang="cs-CZ" dirty="0" smtClean="0"/>
              <a:t>2111/07)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38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argumentační linie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305098"/>
            <a:ext cx="10753200" cy="45269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extrémní rozpor mezi provedenými důkazy a skutkovými zjištěními</a:t>
            </a:r>
            <a:endParaRPr lang="cs-CZ" i="1" dirty="0" smtClean="0"/>
          </a:p>
          <a:p>
            <a:pPr algn="just">
              <a:lnSpc>
                <a:spcPct val="100000"/>
              </a:lnSpc>
            </a:pPr>
            <a:r>
              <a:rPr lang="cs-CZ" dirty="0"/>
              <a:t>nesprávný výklad </a:t>
            </a:r>
            <a:r>
              <a:rPr lang="cs-CZ" dirty="0" err="1"/>
              <a:t>podústavního</a:t>
            </a:r>
            <a:r>
              <a:rPr lang="cs-CZ" dirty="0"/>
              <a:t> práva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nedodržení zásady presumpce neviny a z ní vyplývajícího principu </a:t>
            </a:r>
            <a:r>
              <a:rPr lang="cs-CZ" i="1" dirty="0" smtClean="0"/>
              <a:t>in </a:t>
            </a:r>
            <a:r>
              <a:rPr lang="cs-CZ" i="1" dirty="0" err="1" smtClean="0"/>
              <a:t>dubio</a:t>
            </a:r>
            <a:r>
              <a:rPr lang="cs-CZ" i="1" dirty="0" smtClean="0"/>
              <a:t> pro </a:t>
            </a:r>
            <a:r>
              <a:rPr lang="cs-CZ" i="1" dirty="0" err="1" smtClean="0"/>
              <a:t>reo</a:t>
            </a:r>
            <a:endParaRPr lang="cs-CZ" i="1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nedostatečné odůvodnění napadených rozhodnutí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nevypořádání se se všemi námitkami obhajoby 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 smtClean="0"/>
              <a:t>všechny tyto linie mají společné, že jsou v drtivé většině případů neúspěšné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118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Extrémní rozpor 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305098"/>
            <a:ext cx="10753200" cy="45269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„prostý“ rozpor nevadí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platí zásada volného hodnocení důkazů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extrémní rozpor:</a:t>
            </a:r>
          </a:p>
          <a:p>
            <a:pPr lvl="1" algn="just"/>
            <a:r>
              <a:rPr lang="cs-CZ" dirty="0" smtClean="0"/>
              <a:t>naprostý exces (např. </a:t>
            </a:r>
            <a:r>
              <a:rPr lang="cs-CZ" dirty="0"/>
              <a:t>II. ÚS </a:t>
            </a:r>
            <a:r>
              <a:rPr lang="cs-CZ" dirty="0" smtClean="0"/>
              <a:t>721/10)</a:t>
            </a:r>
          </a:p>
          <a:p>
            <a:pPr lvl="1" algn="just"/>
            <a:r>
              <a:rPr lang="cs-CZ" dirty="0" smtClean="0"/>
              <a:t>skutkové zjištění z důkazu v žádném smyslu nevyplývá (např. IV. ÚS 260/05)</a:t>
            </a:r>
          </a:p>
          <a:p>
            <a:pPr lvl="1" algn="just"/>
            <a:r>
              <a:rPr lang="cs-CZ" dirty="0" smtClean="0"/>
              <a:t>hodnocení důkazu nemá jakýkoliv akceptovatelný racionální základ (např. III. ÚS 177/04)</a:t>
            </a:r>
          </a:p>
          <a:p>
            <a:pPr lvl="1" algn="just"/>
            <a:r>
              <a:rPr lang="cs-CZ" dirty="0" smtClean="0"/>
              <a:t>neuzavřený řetězec nepřímých důkazů nevylučující, aby čin spáchala i jiná osoba (např. I. ÚS 3094/08)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opomenutý důkaz </a:t>
            </a:r>
          </a:p>
          <a:p>
            <a:pPr lvl="1" algn="just"/>
            <a:r>
              <a:rPr lang="cs-CZ" dirty="0" smtClean="0"/>
              <a:t>soud se s ním nijak nevypořádá</a:t>
            </a:r>
          </a:p>
          <a:p>
            <a:pPr lvl="1" algn="just"/>
            <a:r>
              <a:rPr lang="cs-CZ" dirty="0" smtClean="0"/>
              <a:t>zamítne-li jej a zdůvodní-li proč, již nejde o opomenutý důkaz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58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60600" y="370866"/>
            <a:ext cx="11472000" cy="451576"/>
          </a:xfrm>
        </p:spPr>
        <p:txBody>
          <a:bodyPr/>
          <a:lstStyle/>
          <a:p>
            <a:r>
              <a:rPr lang="cs-CZ" dirty="0" smtClean="0"/>
              <a:t>„Základní zásady“ psaní opravných prostředků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40000" y="955964"/>
            <a:ext cx="11652000" cy="47347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1. Ke klientům buďte upřímní a střídmí v odhadech šancí.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2. Lze-li se podání zbavit na nedodržení procesních náležitostí, spolehněte se, že se to stane.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3. Píšete pro oči někoho, kdo: </a:t>
            </a:r>
          </a:p>
          <a:p>
            <a:pPr lvl="1"/>
            <a:r>
              <a:rPr lang="cs-CZ" dirty="0" smtClean="0"/>
              <a:t>se s případem setkává poprvé;</a:t>
            </a:r>
          </a:p>
          <a:p>
            <a:pPr lvl="1"/>
            <a:r>
              <a:rPr lang="cs-CZ" dirty="0" smtClean="0"/>
              <a:t>spíše předpokládá, že napadené rozhodnutí bude v pořádku, než že je vadné; </a:t>
            </a:r>
            <a:endParaRPr lang="cs-CZ" dirty="0"/>
          </a:p>
          <a:p>
            <a:pPr lvl="1"/>
            <a:r>
              <a:rPr lang="cs-CZ" dirty="0" smtClean="0"/>
              <a:t>„honí čárky“, proto si dělá silný názor na první přečtení.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4. Nikoho nezajímají: </a:t>
            </a:r>
          </a:p>
          <a:p>
            <a:pPr lvl="1"/>
            <a:r>
              <a:rPr lang="cs-CZ" dirty="0" smtClean="0"/>
              <a:t>subjektivní dojmy;</a:t>
            </a:r>
          </a:p>
          <a:p>
            <a:pPr lvl="1"/>
            <a:r>
              <a:rPr lang="cs-CZ" dirty="0" smtClean="0"/>
              <a:t>fakta, která nebyla prokázána;</a:t>
            </a:r>
          </a:p>
          <a:p>
            <a:pPr lvl="1"/>
            <a:r>
              <a:rPr lang="cs-CZ" dirty="0" smtClean="0"/>
              <a:t>Vaše obecné zkušenosti s praxí OČTŘ;</a:t>
            </a:r>
          </a:p>
          <a:p>
            <a:pPr lvl="1"/>
            <a:r>
              <a:rPr lang="cs-CZ" dirty="0" smtClean="0"/>
              <a:t>emotivní výlevy.  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5. Jestli jste Vy našil během dvou minut judikát, který Vaši argumentaci vyvrací, najde ho za dvě minuty i ten, kdo rozhoduje.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6. Nemáte-li od případu odstup, předejte to někomu, kdo jej má.</a:t>
            </a:r>
          </a:p>
        </p:txBody>
      </p:sp>
    </p:spTree>
    <p:extLst>
      <p:ext uri="{BB962C8B-B14F-4D97-AF65-F5344CB8AC3E}">
        <p14:creationId xmlns:p14="http://schemas.microsoft.com/office/powerpoint/2010/main" val="273389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Nesprávný výklad </a:t>
            </a:r>
            <a:r>
              <a:rPr lang="cs-CZ" dirty="0" err="1" smtClean="0"/>
              <a:t>podústavního</a:t>
            </a:r>
            <a:r>
              <a:rPr lang="cs-CZ" dirty="0" smtClean="0"/>
              <a:t> práva  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305098"/>
            <a:ext cx="10753200" cy="45269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výklad </a:t>
            </a:r>
            <a:r>
              <a:rPr lang="cs-CZ" dirty="0" err="1" smtClean="0"/>
              <a:t>podústavního</a:t>
            </a:r>
            <a:r>
              <a:rPr lang="cs-CZ" dirty="0" smtClean="0"/>
              <a:t> práva zásadně náleží obecným soudům (např. I</a:t>
            </a:r>
            <a:r>
              <a:rPr lang="cs-CZ" dirty="0"/>
              <a:t>. ÚS </a:t>
            </a:r>
            <a:r>
              <a:rPr lang="cs-CZ" dirty="0" smtClean="0"/>
              <a:t>1056/07)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ÚS může proti výkladu zasáhnout v zásadě jen tehdy, jestliže (např. </a:t>
            </a:r>
            <a:r>
              <a:rPr lang="cs-CZ" dirty="0"/>
              <a:t>I. ÚS </a:t>
            </a:r>
            <a:r>
              <a:rPr lang="cs-CZ" dirty="0" smtClean="0"/>
              <a:t>3523/11):</a:t>
            </a:r>
          </a:p>
          <a:p>
            <a:pPr lvl="1" algn="just"/>
            <a:r>
              <a:rPr lang="cs-CZ" dirty="0" smtClean="0"/>
              <a:t>soudy bezdůvodně upřednostnily jeden chráněný účel před druhým;</a:t>
            </a:r>
          </a:p>
          <a:p>
            <a:pPr lvl="1" algn="just"/>
            <a:r>
              <a:rPr lang="cs-CZ" dirty="0" smtClean="0"/>
              <a:t>soudy nezvolí v případě několika výkladových alternativ tu ústavně konformní;</a:t>
            </a:r>
          </a:p>
          <a:p>
            <a:pPr lvl="1" algn="just"/>
            <a:r>
              <a:rPr lang="cs-CZ" dirty="0" smtClean="0"/>
              <a:t>soudy provedou zcela svévolnou interpretaci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1877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Nedodržení zásady </a:t>
            </a:r>
            <a:r>
              <a:rPr lang="cs-CZ" i="1" dirty="0" smtClean="0"/>
              <a:t>in </a:t>
            </a:r>
            <a:r>
              <a:rPr lang="cs-CZ" i="1" dirty="0" err="1" smtClean="0"/>
              <a:t>dubio</a:t>
            </a:r>
            <a:r>
              <a:rPr lang="cs-CZ" i="1" dirty="0" smtClean="0"/>
              <a:t> pro </a:t>
            </a:r>
            <a:r>
              <a:rPr lang="cs-CZ" i="1" dirty="0" err="1" smtClean="0"/>
              <a:t>reo</a:t>
            </a:r>
            <a:endParaRPr lang="en-GB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305098"/>
            <a:ext cx="10753200" cy="45269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zásada </a:t>
            </a:r>
            <a:r>
              <a:rPr lang="cs-CZ" i="1" dirty="0" smtClean="0"/>
              <a:t>in </a:t>
            </a:r>
            <a:r>
              <a:rPr lang="cs-CZ" i="1" dirty="0" err="1" smtClean="0"/>
              <a:t>dubio</a:t>
            </a:r>
            <a:r>
              <a:rPr lang="cs-CZ" i="1" dirty="0" smtClean="0"/>
              <a:t> pro </a:t>
            </a:r>
            <a:r>
              <a:rPr lang="cs-CZ" i="1" dirty="0" err="1" smtClean="0"/>
              <a:t>reo</a:t>
            </a:r>
            <a:r>
              <a:rPr lang="cs-CZ" i="1" dirty="0" smtClean="0"/>
              <a:t> </a:t>
            </a:r>
            <a:r>
              <a:rPr lang="cs-CZ" dirty="0" smtClean="0"/>
              <a:t>je zásadou procesní a uplatňuje se pouze ohledně hodnocení skutkového stavu</a:t>
            </a:r>
          </a:p>
          <a:p>
            <a:pPr lvl="1" algn="just"/>
            <a:r>
              <a:rPr lang="cs-CZ" dirty="0" smtClean="0"/>
              <a:t>neplatí ohledně právní kvalifikace – tam platí </a:t>
            </a:r>
            <a:r>
              <a:rPr lang="cs-CZ" i="1" dirty="0" err="1" smtClean="0"/>
              <a:t>iura</a:t>
            </a:r>
            <a:r>
              <a:rPr lang="cs-CZ" i="1" dirty="0" smtClean="0"/>
              <a:t> </a:t>
            </a:r>
            <a:r>
              <a:rPr lang="cs-CZ" i="1" dirty="0" err="1" smtClean="0"/>
              <a:t>novit</a:t>
            </a:r>
            <a:r>
              <a:rPr lang="cs-CZ" i="1" dirty="0" smtClean="0"/>
              <a:t> curia</a:t>
            </a:r>
            <a:endParaRPr lang="cs-CZ" dirty="0" smtClean="0"/>
          </a:p>
          <a:p>
            <a:pPr marL="324000" lvl="1" indent="0" algn="just">
              <a:buNone/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uplatňuje se až na samotný závěr dokazování</a:t>
            </a:r>
          </a:p>
          <a:p>
            <a:pPr lvl="1" algn="just"/>
            <a:r>
              <a:rPr lang="cs-CZ" dirty="0"/>
              <a:t>nikoliv tedy u každého jednotlivého důkazu </a:t>
            </a:r>
            <a:r>
              <a:rPr lang="cs-CZ" dirty="0" smtClean="0"/>
              <a:t>zvlášť</a:t>
            </a:r>
          </a:p>
          <a:p>
            <a:pPr lvl="1" algn="just"/>
            <a:r>
              <a:rPr lang="cs-CZ" dirty="0" smtClean="0"/>
              <a:t>primární je povinnost pokusit se dokazování doplnit (např. I</a:t>
            </a:r>
            <a:r>
              <a:rPr lang="cs-CZ" dirty="0"/>
              <a:t>. ÚS </a:t>
            </a:r>
            <a:r>
              <a:rPr lang="cs-CZ" dirty="0" smtClean="0"/>
              <a:t>4457/12)</a:t>
            </a:r>
          </a:p>
          <a:p>
            <a:pPr lvl="1" algn="just"/>
            <a:r>
              <a:rPr lang="cs-CZ" dirty="0" smtClean="0"/>
              <a:t>až jsou-li veškeré důkazní možnosti reálně vyčerpány, uplatní se tato zásada (např. </a:t>
            </a:r>
            <a:r>
              <a:rPr lang="cs-CZ" dirty="0"/>
              <a:t>III. ÚS 286/98 </a:t>
            </a:r>
            <a:r>
              <a:rPr lang="cs-CZ" dirty="0" smtClean="0"/>
              <a:t>)</a:t>
            </a:r>
          </a:p>
          <a:p>
            <a:pPr lvl="1" algn="just"/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Jednotlivé drobné nesrovnalosti nestačí (např. III</a:t>
            </a:r>
            <a:r>
              <a:rPr lang="cs-CZ" dirty="0"/>
              <a:t>. ÚS </a:t>
            </a:r>
            <a:r>
              <a:rPr lang="cs-CZ" dirty="0" smtClean="0"/>
              <a:t>224/04)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940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Nedostatečné odůvodnění a vypořádání se s obhajobou</a:t>
            </a:r>
            <a:endParaRPr lang="en-GB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66000" y="1701098"/>
            <a:ext cx="10753200" cy="45269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každá námitka musí být vypořádána v rozsahu úměrném její relevanci (např. I</a:t>
            </a:r>
            <a:r>
              <a:rPr lang="cs-CZ" dirty="0"/>
              <a:t>. ÚS </a:t>
            </a:r>
            <a:r>
              <a:rPr lang="cs-CZ" dirty="0" smtClean="0"/>
              <a:t>1895/14)</a:t>
            </a:r>
          </a:p>
          <a:p>
            <a:pPr lvl="1" algn="just"/>
            <a:r>
              <a:rPr lang="cs-CZ" dirty="0" smtClean="0"/>
              <a:t>námitka, která si vynucuje odpověď, neboť je pro výsledek řízení zásadní, musí být vždy vypořádána explicitně (srov. ESLP </a:t>
            </a:r>
            <a:r>
              <a:rPr lang="cs-CZ" dirty="0" err="1"/>
              <a:t>Moreira</a:t>
            </a:r>
            <a:r>
              <a:rPr lang="cs-CZ" dirty="0"/>
              <a:t> </a:t>
            </a:r>
            <a:r>
              <a:rPr lang="cs-CZ" dirty="0" err="1"/>
              <a:t>Ferreira</a:t>
            </a:r>
            <a:r>
              <a:rPr lang="cs-CZ" dirty="0"/>
              <a:t> proti Portugalsku č. </a:t>
            </a:r>
            <a:r>
              <a:rPr lang="cs-CZ" dirty="0" smtClean="0"/>
              <a:t>2</a:t>
            </a:r>
            <a:r>
              <a:rPr lang="cs-CZ" i="1" dirty="0" smtClean="0"/>
              <a:t>)</a:t>
            </a:r>
            <a:endParaRPr lang="cs-CZ" dirty="0" smtClean="0"/>
          </a:p>
          <a:p>
            <a:pPr marL="324000" lvl="1" indent="0" algn="just">
              <a:buNone/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připouští se dokonce i implicitní vypořádání (</a:t>
            </a:r>
            <a:r>
              <a:rPr lang="cs-CZ" dirty="0"/>
              <a:t>IV. ÚS </a:t>
            </a:r>
            <a:r>
              <a:rPr lang="cs-CZ" dirty="0" smtClean="0"/>
              <a:t>3441/11)</a:t>
            </a:r>
          </a:p>
          <a:p>
            <a:pPr lvl="1" algn="just"/>
            <a:r>
              <a:rPr lang="cs-CZ" dirty="0" smtClean="0"/>
              <a:t>v případě opakovaných námitek se soud může omezit na konstatování, že nemá co dodat k tomu, jak námitku vypořádal soud nižšího stupně </a:t>
            </a:r>
          </a:p>
          <a:p>
            <a:pPr marL="324000" lvl="1" indent="0" algn="just">
              <a:buNone/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i ESLP připouští, že na námitky zjevně irelevantní</a:t>
            </a:r>
            <a:r>
              <a:rPr lang="cs-CZ" dirty="0"/>
              <a:t> </a:t>
            </a:r>
            <a:r>
              <a:rPr lang="cs-CZ" dirty="0" smtClean="0"/>
              <a:t>či obstrukční se explicitní reakce nevyžaduje (srov. např. ESLP </a:t>
            </a:r>
            <a:r>
              <a:rPr lang="cs-CZ" dirty="0" err="1" smtClean="0"/>
              <a:t>Fomin</a:t>
            </a:r>
            <a:r>
              <a:rPr lang="cs-CZ" dirty="0" smtClean="0"/>
              <a:t> proti Moldávii) 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1370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14000" y="35999"/>
            <a:ext cx="10753200" cy="451576"/>
          </a:xfrm>
        </p:spPr>
        <p:txBody>
          <a:bodyPr/>
          <a:lstStyle/>
          <a:p>
            <a:r>
              <a:rPr lang="cs-CZ" dirty="0" smtClean="0"/>
              <a:t>II. ÚS 2166/14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78193" y="581372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600" dirty="0" smtClean="0"/>
              <a:t>Ústavní soud je oprávněn přezkoumávat akty orgánů veřejné moci zásadně teprve poté, co se ukáže, že ochrana proti jejich zásahům do sféry ústavně zaručených základních práv a svobod v rámci systému procesních prostředků není možná či dostatečně účinná. Musí respektovat daný systém prostředků ochrany práva, a nemůže proto "předbíhat" s poskytnutím ochrany před ostatními orgány veřejné moci, které jsou k tomu oprávněny. </a:t>
            </a:r>
            <a:br>
              <a:rPr lang="cs-CZ" sz="1600" dirty="0" smtClean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2. </a:t>
            </a:r>
            <a:r>
              <a:rPr lang="cs-CZ" sz="1600" b="1" dirty="0" smtClean="0"/>
              <a:t>Ochranou proti zásahu policejního orgánu způsobenému někomu jinému</a:t>
            </a:r>
            <a:r>
              <a:rPr lang="cs-CZ" sz="1600" dirty="0" smtClean="0"/>
              <a:t>, než proti komu se vede trestní řízení, a poškozenému (zde: domovní prohlídka provedená u třetí osoby), </a:t>
            </a:r>
            <a:r>
              <a:rPr lang="cs-CZ" sz="1600" b="1" dirty="0" smtClean="0"/>
              <a:t>je postup podle ustanovení § 174 odst. 2 písm. b)</a:t>
            </a:r>
            <a:r>
              <a:rPr lang="cs-CZ" sz="1600" dirty="0" smtClean="0"/>
              <a:t> trestního řádu. Rovněž tato osoba může formou podání žádat dozorujícího státního zástupce o prošetření, zda policejní orgán řádně postupuje při vyšetřování trestné činnosti. Pod pojem "řádný postup" nespadá pouze řádné objasňování trestné činnosti, ale též další úkony spojené s trestním řízením, dopadající svými důsledky i na "třetí osobu". Pokud proto stěžovatel soudí, že jeho práva nebyla policejními orgány šetřena, může (a před podáním ústavní stížnosti musí) využít postup podle citovaného ustanovení § 174 trestního řádu.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3. Státní zástupce je po obdržení tohoto podání povinen prověřit postup policejního orgánu z hlediska, zda se ve věci nevyskytují závady, a osobu, která žádost o dozor podala, vždy vyrozumět přípisem o výsledku přezkoumání a o tom, jaká opatření byla učiněna k nápravě zjištěných nedostatků. Pokud by osoba dávající podnět dle ustanovení § 174 odst. 2 písm. b) trestního řádu nebyla se způsobem jeho vyřízení (resp. s prováděným dozorem) spokojena, </a:t>
            </a:r>
            <a:r>
              <a:rPr lang="cs-CZ" sz="1600" b="1" dirty="0" smtClean="0"/>
              <a:t>je oprávněna vyzvat bezprostředně vyšší státní zastupitelství k odstranění závad v postupu státního zástupce a žádat, aby vykonalo dohled nad postupem nejblíže nižšího státního zastupitelství</a:t>
            </a:r>
            <a:r>
              <a:rPr lang="cs-CZ" sz="1600" dirty="0" smtClean="0"/>
              <a:t> (§ 12d zákona č. 283/1993 Sb., o státním zastupitelství, ve znění pozdějších předpisů).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dirty="0" smtClean="0"/>
              <a:t>4. Teprve </a:t>
            </a:r>
            <a:r>
              <a:rPr lang="cs-CZ" sz="1600" b="1" dirty="0" smtClean="0"/>
              <a:t>po vyčerpání těchto prostředků k ochraně svých práv </a:t>
            </a:r>
            <a:r>
              <a:rPr lang="cs-CZ" sz="1600" dirty="0" smtClean="0"/>
              <a:t>a za situace, kdy by stěžovatel nadále trval na tom, že orgány veřejné moci zasáhly do jeho ústavně zaručených práv a svobod</a:t>
            </a:r>
            <a:r>
              <a:rPr lang="cs-CZ" sz="1600" b="1" dirty="0" smtClean="0"/>
              <a:t>, bude možné podat věcně </a:t>
            </a:r>
            <a:r>
              <a:rPr lang="cs-CZ" sz="1600" b="1" dirty="0" err="1" smtClean="0"/>
              <a:t>projednatelnou</a:t>
            </a:r>
            <a:r>
              <a:rPr lang="cs-CZ" sz="1600" b="1" dirty="0" smtClean="0"/>
              <a:t> ústavní stížnost</a:t>
            </a:r>
            <a:r>
              <a:rPr lang="cs-CZ" sz="1600" dirty="0" smtClean="0"/>
              <a:t>, která by však primárně nebrojila přímo proti tzv. jinému zásahu orgánu veřejné moci, spočívajícímu ve způsobu provedení domovní prohlídky, nýbrž především proti rozhodnutím příslušných státních zástupců.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465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Děkuji za Vaši pozornost!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JUDr. Jan Provazník, Ph.D.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 err="1"/>
              <a:t>dv</a:t>
            </a:r>
            <a:r>
              <a:rPr lang="cs-CZ" b="1" dirty="0"/>
              <a:t>. č. 226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E-mail: jan.provaznik@law.muni.cz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60600" y="370866"/>
            <a:ext cx="11472000" cy="451576"/>
          </a:xfrm>
        </p:spPr>
        <p:txBody>
          <a:bodyPr/>
          <a:lstStyle/>
          <a:p>
            <a:r>
              <a:rPr lang="cs-CZ" dirty="0" smtClean="0"/>
              <a:t>„Základní zásady“ psaní opravných prostředků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097280"/>
            <a:ext cx="10753200" cy="47347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6. </a:t>
            </a:r>
            <a:r>
              <a:rPr lang="cs-CZ" dirty="0"/>
              <a:t>Máte-li co říct, řekněte </a:t>
            </a:r>
            <a:r>
              <a:rPr lang="cs-CZ" dirty="0" smtClean="0"/>
              <a:t>to: </a:t>
            </a:r>
          </a:p>
          <a:p>
            <a:pPr lvl="1" algn="just"/>
            <a:r>
              <a:rPr lang="cs-CZ" dirty="0" smtClean="0"/>
              <a:t>(na)jednou; </a:t>
            </a:r>
          </a:p>
          <a:p>
            <a:pPr lvl="1" algn="just"/>
            <a:r>
              <a:rPr lang="cs-CZ" dirty="0" smtClean="0"/>
              <a:t>srozumitelně; </a:t>
            </a:r>
          </a:p>
          <a:p>
            <a:pPr lvl="1" algn="just"/>
            <a:r>
              <a:rPr lang="cs-CZ" dirty="0" smtClean="0"/>
              <a:t>jednoznačně.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7. Čím silnější argument, tím jasnější je na první pohled.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8. Neplatí, že čím delší text opravného prostředku, tím lepší práci jste odvedli.  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 smtClean="0"/>
              <a:t>9. </a:t>
            </a:r>
            <a:r>
              <a:rPr lang="cs-CZ" dirty="0"/>
              <a:t>Stojí-li obžaloba pevně na obou nohou, okopáváním kotníků ji nesložíte.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10. Ten, kdo bude rozhodovat, si přečte spis. Ignorování nepříjemných skutečností, překrucování či vytrhávání z kontextu nepomůže.  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11. Při práci s judikaturou zvažujte i skutkové rozdíly a případně zdůvodněte, proč mají/nemají hrát ve Vaší věci roli.  </a:t>
            </a:r>
          </a:p>
        </p:txBody>
      </p:sp>
    </p:spTree>
    <p:extLst>
      <p:ext uri="{BB962C8B-B14F-4D97-AF65-F5344CB8AC3E}">
        <p14:creationId xmlns:p14="http://schemas.microsoft.com/office/powerpoint/2010/main" val="366974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3607" y="146421"/>
            <a:ext cx="12696305" cy="451576"/>
          </a:xfrm>
        </p:spPr>
        <p:txBody>
          <a:bodyPr/>
          <a:lstStyle/>
          <a:p>
            <a:r>
              <a:rPr lang="cs-CZ" dirty="0" smtClean="0"/>
              <a:t>Typologie „špatných pisatelů“ opravných prostředků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147156"/>
            <a:ext cx="10753200" cy="46848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 smtClean="0"/>
              <a:t>Perpetuus</a:t>
            </a:r>
            <a:r>
              <a:rPr lang="cs-CZ" dirty="0" smtClean="0"/>
              <a:t> Kolovrátek </a:t>
            </a:r>
          </a:p>
          <a:p>
            <a:pPr lvl="1"/>
            <a:r>
              <a:rPr lang="cs-CZ" dirty="0" smtClean="0"/>
              <a:t>opakování obhajoby bez přizpůsobení druhu opravného prostředku</a:t>
            </a:r>
          </a:p>
          <a:p>
            <a:pPr>
              <a:lnSpc>
                <a:spcPct val="100000"/>
              </a:lnSpc>
            </a:pPr>
            <a:r>
              <a:rPr lang="cs-CZ" dirty="0" err="1" smtClean="0"/>
              <a:t>Chaotýna</a:t>
            </a:r>
            <a:r>
              <a:rPr lang="cs-CZ" dirty="0" smtClean="0"/>
              <a:t> Těkavá </a:t>
            </a:r>
          </a:p>
          <a:p>
            <a:pPr lvl="1"/>
            <a:r>
              <a:rPr lang="cs-CZ" dirty="0" smtClean="0"/>
              <a:t>přeskakování od jednoho argumentu k druhému, nepřehlednost, nesrozumitelnost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dr. Joseph Goebbels</a:t>
            </a:r>
          </a:p>
          <a:p>
            <a:pPr lvl="1"/>
            <a:r>
              <a:rPr lang="cs-CZ" dirty="0" smtClean="0"/>
              <a:t>řídí se pravidlem, že opakovaná lež se stává pravdou</a:t>
            </a:r>
          </a:p>
          <a:p>
            <a:pPr>
              <a:lnSpc>
                <a:spcPct val="100000"/>
              </a:lnSpc>
            </a:pPr>
            <a:r>
              <a:rPr lang="cs-CZ" dirty="0" err="1" smtClean="0"/>
              <a:t>Afektuše</a:t>
            </a:r>
            <a:r>
              <a:rPr lang="cs-CZ" dirty="0" smtClean="0"/>
              <a:t> Nemilosrdná</a:t>
            </a:r>
          </a:p>
          <a:p>
            <a:pPr lvl="1"/>
            <a:r>
              <a:rPr lang="cs-CZ" dirty="0"/>
              <a:t>„tohle si nedovolili ani </a:t>
            </a:r>
            <a:r>
              <a:rPr lang="cs-CZ" b="1" u="sng" dirty="0"/>
              <a:t>komunističtí prokurátoři!!!!!!!!!!!!!!!!!!!!!!!!!!!!!!!!!!!</a:t>
            </a:r>
            <a:r>
              <a:rPr lang="cs-CZ" dirty="0"/>
              <a:t>“</a:t>
            </a:r>
          </a:p>
          <a:p>
            <a:pPr>
              <a:lnSpc>
                <a:spcPct val="100000"/>
              </a:lnSpc>
            </a:pPr>
            <a:r>
              <a:rPr lang="cs-CZ" dirty="0" err="1" smtClean="0"/>
              <a:t>Bláboleslav</a:t>
            </a:r>
            <a:r>
              <a:rPr lang="cs-CZ" dirty="0" smtClean="0"/>
              <a:t> </a:t>
            </a:r>
            <a:r>
              <a:rPr lang="cs-CZ" dirty="0" err="1" smtClean="0"/>
              <a:t>Dojmíček</a:t>
            </a:r>
            <a:endParaRPr lang="cs-CZ" dirty="0" smtClean="0"/>
          </a:p>
          <a:p>
            <a:pPr lvl="1"/>
            <a:r>
              <a:rPr lang="cs-CZ" dirty="0" smtClean="0"/>
              <a:t>absence právní argumentace  </a:t>
            </a:r>
          </a:p>
          <a:p>
            <a:pPr>
              <a:lnSpc>
                <a:spcPct val="100000"/>
              </a:lnSpc>
            </a:pPr>
            <a:r>
              <a:rPr lang="cs-CZ" dirty="0" err="1" smtClean="0"/>
              <a:t>Grafomila</a:t>
            </a:r>
            <a:r>
              <a:rPr lang="cs-CZ" dirty="0" smtClean="0"/>
              <a:t> </a:t>
            </a:r>
            <a:r>
              <a:rPr lang="cs-CZ" dirty="0" err="1" smtClean="0"/>
              <a:t>Rozcajdaná</a:t>
            </a:r>
            <a:endParaRPr lang="cs-CZ" dirty="0" smtClean="0"/>
          </a:p>
          <a:p>
            <a:pPr lvl="1"/>
            <a:r>
              <a:rPr lang="cs-CZ" dirty="0"/>
              <a:t>rozbředlost, vracení se k již učiněným pointám jinými slovy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prof. </a:t>
            </a:r>
            <a:r>
              <a:rPr lang="cs-CZ" dirty="0" err="1" smtClean="0"/>
              <a:t>Chytroslav</a:t>
            </a:r>
            <a:r>
              <a:rPr lang="cs-CZ" dirty="0" smtClean="0"/>
              <a:t> </a:t>
            </a:r>
            <a:r>
              <a:rPr lang="cs-CZ" dirty="0" err="1" smtClean="0"/>
              <a:t>Všeználek</a:t>
            </a:r>
            <a:endParaRPr lang="cs-CZ" dirty="0" smtClean="0"/>
          </a:p>
          <a:p>
            <a:pPr lvl="1"/>
            <a:r>
              <a:rPr lang="cs-CZ" dirty="0" smtClean="0"/>
              <a:t>poukazování na judikaturu ESLP, SD EU mezinárodní soft </a:t>
            </a:r>
            <a:r>
              <a:rPr lang="cs-CZ" dirty="0" err="1" smtClean="0"/>
              <a:t>law</a:t>
            </a:r>
            <a:r>
              <a:rPr lang="cs-CZ" dirty="0" smtClean="0"/>
              <a:t>, atd., které na věc vůbec nedopadají, rozvíjení filosofických traktátů, které se týkají zcela obecných otázek bez bezprostřední souvislosti s projednávanou věcí </a:t>
            </a:r>
          </a:p>
          <a:p>
            <a:pPr marL="3240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8451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Stížnost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policejní orgán vždy, jinde jen kde to zákon připouští</a:t>
            </a:r>
          </a:p>
          <a:p>
            <a:r>
              <a:rPr lang="cs-CZ" dirty="0" smtClean="0"/>
              <a:t>ze zákona nemá odkladný účinek </a:t>
            </a:r>
          </a:p>
          <a:p>
            <a:r>
              <a:rPr lang="cs-CZ" dirty="0" smtClean="0"/>
              <a:t>do tří dnů od </a:t>
            </a:r>
            <a:r>
              <a:rPr lang="cs-CZ" b="1" dirty="0" smtClean="0"/>
              <a:t>oznámení</a:t>
            </a:r>
          </a:p>
          <a:p>
            <a:pPr lvl="1"/>
            <a:r>
              <a:rPr lang="cs-CZ" dirty="0" smtClean="0"/>
              <a:t>vyhlášení za přítomnosti </a:t>
            </a:r>
            <a:r>
              <a:rPr lang="cs-CZ" b="1" dirty="0" smtClean="0"/>
              <a:t>nebo</a:t>
            </a:r>
          </a:p>
          <a:p>
            <a:pPr lvl="1"/>
            <a:r>
              <a:rPr lang="cs-CZ" dirty="0" smtClean="0"/>
              <a:t>doručení opisu </a:t>
            </a:r>
          </a:p>
          <a:p>
            <a:r>
              <a:rPr lang="cs-CZ" dirty="0" err="1" smtClean="0"/>
              <a:t>autoremedura</a:t>
            </a:r>
            <a:endParaRPr lang="cs-CZ" dirty="0" smtClean="0"/>
          </a:p>
          <a:p>
            <a:r>
              <a:rPr lang="cs-CZ" dirty="0" smtClean="0"/>
              <a:t>v zásadě revizní princip (srov. § 147 odst. 2 TŘ)</a:t>
            </a:r>
          </a:p>
          <a:p>
            <a:r>
              <a:rPr lang="cs-CZ" dirty="0" smtClean="0"/>
              <a:t>zvláštní funkční příslušnost </a:t>
            </a:r>
            <a:r>
              <a:rPr lang="cs-CZ" b="1" dirty="0" smtClean="0"/>
              <a:t>dle § 146a TŘ</a:t>
            </a:r>
          </a:p>
          <a:p>
            <a:r>
              <a:rPr lang="cs-CZ" dirty="0" smtClean="0"/>
              <a:t>zákaz </a:t>
            </a:r>
            <a:r>
              <a:rPr lang="cs-CZ" i="1" dirty="0" err="1" smtClean="0"/>
              <a:t>reformationis</a:t>
            </a:r>
            <a:r>
              <a:rPr lang="cs-CZ" i="1" dirty="0" smtClean="0"/>
              <a:t> in </a:t>
            </a:r>
            <a:r>
              <a:rPr lang="cs-CZ" i="1" dirty="0" err="1" smtClean="0"/>
              <a:t>peius</a:t>
            </a:r>
            <a:r>
              <a:rPr lang="cs-CZ" dirty="0" smtClean="0"/>
              <a:t> i </a:t>
            </a:r>
            <a:r>
              <a:rPr lang="cs-CZ" i="1" dirty="0" smtClean="0"/>
              <a:t>beneficium </a:t>
            </a:r>
            <a:r>
              <a:rPr lang="cs-CZ" i="1" dirty="0" err="1" smtClean="0"/>
              <a:t>coahesionis</a:t>
            </a:r>
            <a:endParaRPr lang="cs-CZ" i="1" dirty="0" smtClean="0"/>
          </a:p>
          <a:p>
            <a:pPr lvl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020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ÚS 1692/18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288473"/>
            <a:ext cx="10753200" cy="4543527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i="1" dirty="0" smtClean="0"/>
              <a:t>Je-li podána </a:t>
            </a:r>
            <a:r>
              <a:rPr lang="cs-CZ" i="1" dirty="0" err="1" smtClean="0"/>
              <a:t>blanketní</a:t>
            </a:r>
            <a:r>
              <a:rPr lang="cs-CZ" i="1" dirty="0" smtClean="0"/>
              <a:t> stížnost, v níž si stěžovatel (obhájce) </a:t>
            </a:r>
            <a:r>
              <a:rPr lang="cs-CZ" b="1" i="1" dirty="0" smtClean="0"/>
              <a:t>vyhradil lhůtu pro její odůvodnění</a:t>
            </a:r>
            <a:r>
              <a:rPr lang="cs-CZ" i="1" dirty="0" smtClean="0"/>
              <a:t>, lze na orgán rozhodující o stížnosti klást požadavek, aby buďto upozornil stěžovatele (obhájce) na nepřiměřenost jím navržené lhůty </a:t>
            </a:r>
            <a:r>
              <a:rPr lang="cs-CZ" b="1" i="1" dirty="0" smtClean="0"/>
              <a:t>a stanovil mu namísto toho lhůtu přiměřenou</a:t>
            </a:r>
            <a:r>
              <a:rPr lang="cs-CZ" i="1" dirty="0" smtClean="0"/>
              <a:t>, nebo </a:t>
            </a:r>
            <a:r>
              <a:rPr lang="cs-CZ" b="1" i="1" dirty="0" smtClean="0"/>
              <a:t>aby vyčkal doplnění stížnosti</a:t>
            </a:r>
            <a:r>
              <a:rPr lang="cs-CZ" i="1" dirty="0" smtClean="0"/>
              <a:t>. Pouze výjimečně, kdy aktuální procesní situace jiný postup neumožňuje, může orgán o stížnosti rozhodnout bez dalšího</a:t>
            </a:r>
            <a:r>
              <a:rPr lang="en-GB" i="1" dirty="0" smtClean="0"/>
              <a:t>.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0844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b="1" dirty="0" smtClean="0"/>
              <a:t>prvostupňový</a:t>
            </a:r>
            <a:r>
              <a:rPr lang="cs-CZ" dirty="0" smtClean="0"/>
              <a:t> odsuzující rozsudek </a:t>
            </a:r>
          </a:p>
          <a:p>
            <a:r>
              <a:rPr lang="cs-CZ" dirty="0" smtClean="0"/>
              <a:t>vždy odkladný účinek</a:t>
            </a:r>
          </a:p>
          <a:p>
            <a:r>
              <a:rPr lang="cs-CZ" dirty="0" smtClean="0"/>
              <a:t>do osmi dnů od doručení opisu rozsudku</a:t>
            </a:r>
          </a:p>
          <a:p>
            <a:r>
              <a:rPr lang="cs-CZ" dirty="0" smtClean="0"/>
              <a:t>obhajoba jedině ve prospěch (zákaz </a:t>
            </a:r>
            <a:r>
              <a:rPr lang="cs-CZ" i="1" dirty="0" err="1" smtClean="0"/>
              <a:t>reformationis</a:t>
            </a:r>
            <a:r>
              <a:rPr lang="cs-CZ" i="1" dirty="0" smtClean="0"/>
              <a:t> in </a:t>
            </a:r>
            <a:r>
              <a:rPr lang="cs-CZ" i="1" dirty="0" err="1" smtClean="0"/>
              <a:t>peius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podá-li státní zástupce v neprospěch -&gt; omezení výroku dle § 259 odst.  TŘ</a:t>
            </a:r>
          </a:p>
          <a:p>
            <a:r>
              <a:rPr lang="cs-CZ" dirty="0" smtClean="0"/>
              <a:t>jakékoliv vady (nápověda v § 258 TŘ)</a:t>
            </a:r>
          </a:p>
          <a:p>
            <a:r>
              <a:rPr lang="cs-CZ" dirty="0" smtClean="0"/>
              <a:t>zásada vázaného přezkumu jako pravidlo</a:t>
            </a:r>
          </a:p>
          <a:p>
            <a:pPr lvl="1"/>
            <a:r>
              <a:rPr lang="cs-CZ" dirty="0" smtClean="0"/>
              <a:t>souvislost výroků + beneficium </a:t>
            </a:r>
            <a:r>
              <a:rPr lang="cs-CZ" dirty="0" err="1" smtClean="0"/>
              <a:t>coahesionis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21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673" y="62708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 smtClean="0"/>
              <a:t>Krajský soud v Brně ve svém usnesení opomenul uvést, jak rozhodl o odvolání; výrok odvolacího soudu se zúžil na nápravu nesprávnosti výroku o náhradě škody, </a:t>
            </a:r>
            <a:r>
              <a:rPr lang="cs-CZ" b="1" dirty="0" smtClean="0"/>
              <a:t>není však patrné, jak rozhodl o odvolání proti výrokům o vině a o trestu</a:t>
            </a:r>
            <a:r>
              <a:rPr lang="cs-CZ" dirty="0" smtClean="0"/>
              <a:t>. Toto pochybení bohužel přehlédl i Nejvyšší soud. Z rozhodnutí krajského soudu nelze rovněž zjistit, zda nalézací soud odstranil vady, pro které odvolací soud již dříve věc vrátil k novému projednání a vyřízení. Podle čl. 90 Ústavy České republiky jsou soudy povolány především k tomu, aby zákonem stanoveným způsobem poskytovaly ochranu právům; jen soud rozhoduje o vině a trestu za trestné činy (obdobně i čl. 40 odst. 1 Listiny). </a:t>
            </a:r>
            <a:r>
              <a:rPr lang="cs-CZ" b="1" dirty="0" smtClean="0"/>
              <a:t>Pravomoc soudu rozhodnout je nezadatelná a v rámci přezkumu se jí nemůže soud zprostit,</a:t>
            </a:r>
            <a:r>
              <a:rPr lang="cs-CZ" dirty="0" smtClean="0"/>
              <a:t> obrátil-li se na něj v souladu s čl. 36 odst. 1 Listiny účastník, který se domáhá svých práv stanoveným postupem. </a:t>
            </a:r>
            <a:r>
              <a:rPr lang="cs-CZ" b="1" dirty="0" smtClean="0"/>
              <a:t>IV. ÚS 597/17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49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0</TotalTime>
  <Words>3272</Words>
  <Application>Microsoft Office PowerPoint</Application>
  <PresentationFormat>Širokoúhlá obrazovka</PresentationFormat>
  <Paragraphs>246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Tahoma</vt:lpstr>
      <vt:lpstr>Wingdings</vt:lpstr>
      <vt:lpstr>Prezentace_MU_CZ</vt:lpstr>
      <vt:lpstr>Obhájce v trestním řízení</vt:lpstr>
      <vt:lpstr>Opravné prostředky</vt:lpstr>
      <vt:lpstr>„Základní zásady“ psaní opravných prostředků</vt:lpstr>
      <vt:lpstr>„Základní zásady“ psaní opravných prostředků</vt:lpstr>
      <vt:lpstr>Typologie „špatných pisatelů“ opravných prostředků</vt:lpstr>
      <vt:lpstr>Stížnost</vt:lpstr>
      <vt:lpstr>I. ÚS 1692/18</vt:lpstr>
      <vt:lpstr>Odvolání</vt:lpstr>
      <vt:lpstr>Prezentace aplikace PowerPoint</vt:lpstr>
      <vt:lpstr>Prezentace aplikace PowerPoint</vt:lpstr>
      <vt:lpstr>Odpor proti trestnímu příkazu</vt:lpstr>
      <vt:lpstr>Prezentace aplikace PowerPoint</vt:lpstr>
      <vt:lpstr>Prezentace aplikace PowerPoint</vt:lpstr>
      <vt:lpstr>Prezentace aplikace PowerPoint</vt:lpstr>
      <vt:lpstr>Navrácení lhůty (§ 61 TŘ)</vt:lpstr>
      <vt:lpstr>Pl. ÚS 32/16</vt:lpstr>
      <vt:lpstr>Prezentace aplikace PowerPoint</vt:lpstr>
      <vt:lpstr>Dovolání</vt:lpstr>
      <vt:lpstr>Skutkové vady jako důvod dovolání</vt:lpstr>
      <vt:lpstr>Prezentace aplikace PowerPoint</vt:lpstr>
      <vt:lpstr>Nepřiměřenost trestu jako dovolací důvod</vt:lpstr>
      <vt:lpstr>Obnova řízení</vt:lpstr>
      <vt:lpstr>Prezentace aplikace PowerPoint</vt:lpstr>
      <vt:lpstr>Stížnost pro porušení zákona</vt:lpstr>
      <vt:lpstr>„Quasiopravné“ prostředky</vt:lpstr>
      <vt:lpstr>Ústavní stížnost</vt:lpstr>
      <vt:lpstr>Subsidiarita ústavní stížnosti</vt:lpstr>
      <vt:lpstr>Typické argumentační linie</vt:lpstr>
      <vt:lpstr>Extrémní rozpor </vt:lpstr>
      <vt:lpstr>Nesprávný výklad podústavního práva  </vt:lpstr>
      <vt:lpstr>Nedodržení zásady in dubio pro reo</vt:lpstr>
      <vt:lpstr>Nedostatečné odůvodnění a vypořádání se s obhajobou</vt:lpstr>
      <vt:lpstr>II. ÚS 2166/14</vt:lpstr>
      <vt:lpstr>Děkuji za Vaši pozornost!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Jan Provazník</cp:lastModifiedBy>
  <cp:revision>84</cp:revision>
  <cp:lastPrinted>1601-01-01T00:00:00Z</cp:lastPrinted>
  <dcterms:created xsi:type="dcterms:W3CDTF">2019-01-29T09:52:45Z</dcterms:created>
  <dcterms:modified xsi:type="dcterms:W3CDTF">2019-11-25T18:41:41Z</dcterms:modified>
</cp:coreProperties>
</file>