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6" r:id="rId5"/>
    <p:sldMasterId id="2147483708" r:id="rId6"/>
  </p:sldMasterIdLst>
  <p:notesMasterIdLst>
    <p:notesMasterId r:id="rId42"/>
  </p:notesMasterIdLst>
  <p:handoutMasterIdLst>
    <p:handoutMasterId r:id="rId43"/>
  </p:handoutMasterIdLst>
  <p:sldIdLst>
    <p:sldId id="256" r:id="rId7"/>
    <p:sldId id="317" r:id="rId8"/>
    <p:sldId id="318" r:id="rId9"/>
    <p:sldId id="319" r:id="rId10"/>
    <p:sldId id="320" r:id="rId11"/>
    <p:sldId id="266" r:id="rId12"/>
    <p:sldId id="299" r:id="rId13"/>
    <p:sldId id="306" r:id="rId14"/>
    <p:sldId id="300" r:id="rId15"/>
    <p:sldId id="323" r:id="rId16"/>
    <p:sldId id="324" r:id="rId17"/>
    <p:sldId id="350" r:id="rId18"/>
    <p:sldId id="354" r:id="rId19"/>
    <p:sldId id="355" r:id="rId20"/>
    <p:sldId id="351" r:id="rId21"/>
    <p:sldId id="358" r:id="rId22"/>
    <p:sldId id="352" r:id="rId23"/>
    <p:sldId id="353" r:id="rId24"/>
    <p:sldId id="328" r:id="rId25"/>
    <p:sldId id="329" r:id="rId26"/>
    <p:sldId id="330" r:id="rId27"/>
    <p:sldId id="331" r:id="rId28"/>
    <p:sldId id="332" r:id="rId29"/>
    <p:sldId id="334" r:id="rId30"/>
    <p:sldId id="335" r:id="rId31"/>
    <p:sldId id="336" r:id="rId32"/>
    <p:sldId id="337" r:id="rId33"/>
    <p:sldId id="348" r:id="rId34"/>
    <p:sldId id="305" r:id="rId35"/>
    <p:sldId id="309" r:id="rId36"/>
    <p:sldId id="356" r:id="rId37"/>
    <p:sldId id="357" r:id="rId38"/>
    <p:sldId id="310" r:id="rId39"/>
    <p:sldId id="347" r:id="rId40"/>
    <p:sldId id="296" r:id="rId41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12" autoAdjust="0"/>
    <p:restoredTop sz="96754" autoAdjust="0"/>
  </p:normalViewPr>
  <p:slideViewPr>
    <p:cSldViewPr snapToGrid="0">
      <p:cViewPr varScale="1">
        <p:scale>
          <a:sx n="131" d="100"/>
          <a:sy n="131" d="100"/>
        </p:scale>
        <p:origin x="666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666666666666703E-2"/>
          <c:y val="6.8702290076335923E-2"/>
          <c:w val="0.82060503639875226"/>
          <c:h val="0.83870229007633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6-4787-AAD8-C9EAA4457A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6-4787-AAD8-C9EAA4457A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6-4787-AAD8-C9EAA4457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735016"/>
        <c:axId val="402309840"/>
      </c:barChart>
      <c:catAx>
        <c:axId val="386735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2309840"/>
        <c:crosses val="autoZero"/>
        <c:auto val="1"/>
        <c:lblAlgn val="ctr"/>
        <c:lblOffset val="100"/>
        <c:noMultiLvlLbl val="0"/>
      </c:catAx>
      <c:valAx>
        <c:axId val="40230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6735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44382-6DC1-46D4-BF0A-E6E844DFCEBC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72C39158-3A07-4460-A52C-4592FB0BC0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Property</a:t>
          </a:r>
          <a:r>
            <a:rPr kumimoji="0" lang="cs-CZ" alt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Taxes</a:t>
          </a:r>
          <a:r>
            <a:rPr kumimoji="0" lang="cs-CZ" alt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 and </a:t>
          </a: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Wealth</a:t>
          </a:r>
          <a:r>
            <a:rPr kumimoji="0" lang="cs-CZ" alt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Taxes</a:t>
          </a:r>
          <a:endParaRPr kumimoji="0" lang="cs-CZ" alt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C4260A8E-FEB2-4BC7-818C-31F3F1F1EF10}" type="parTrans" cxnId="{C7A03AF6-2532-40FB-9177-B01AF9FD0392}">
      <dgm:prSet/>
      <dgm:spPr/>
      <dgm:t>
        <a:bodyPr/>
        <a:lstStyle/>
        <a:p>
          <a:endParaRPr lang="cs-CZ"/>
        </a:p>
      </dgm:t>
    </dgm:pt>
    <dgm:pt modelId="{C853AA54-B0E0-4E65-8587-4A8CF97ED876}" type="sibTrans" cxnId="{C7A03AF6-2532-40FB-9177-B01AF9FD0392}">
      <dgm:prSet/>
      <dgm:spPr/>
      <dgm:t>
        <a:bodyPr/>
        <a:lstStyle/>
        <a:p>
          <a:endParaRPr lang="cs-CZ"/>
        </a:p>
      </dgm:t>
    </dgm:pt>
    <dgm:pt modelId="{477DB001-3C33-4630-8341-7C5A61B8FA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Irregular</a:t>
          </a:r>
          <a:endParaRPr kumimoji="0" lang="cs-CZ" alt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2E3DA738-A0DB-4E72-A84F-5074D50CD2B7}" type="parTrans" cxnId="{498DD9B1-9D90-4909-9F45-0C8D56698A92}">
      <dgm:prSet/>
      <dgm:spPr/>
      <dgm:t>
        <a:bodyPr/>
        <a:lstStyle/>
        <a:p>
          <a:endParaRPr lang="cs-CZ"/>
        </a:p>
      </dgm:t>
    </dgm:pt>
    <dgm:pt modelId="{63B9516B-30DD-455A-B05F-09F6E8409FE7}" type="sibTrans" cxnId="{498DD9B1-9D90-4909-9F45-0C8D56698A92}">
      <dgm:prSet/>
      <dgm:spPr/>
      <dgm:t>
        <a:bodyPr/>
        <a:lstStyle/>
        <a:p>
          <a:endParaRPr lang="cs-CZ"/>
        </a:p>
      </dgm:t>
    </dgm:pt>
    <dgm:pt modelId="{6B039819-8A92-406F-88C9-3555B7591D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Capital</a:t>
          </a:r>
          <a:r>
            <a:rPr kumimoji="0" lang="cs-CZ" alt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transfers</a:t>
          </a:r>
          <a:endParaRPr kumimoji="0" lang="cs-CZ" alt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BC4512D7-491B-4E81-AA6D-90679D69A82A}" type="parTrans" cxnId="{793C64A7-553B-4B63-8766-83C351761BFD}">
      <dgm:prSet/>
      <dgm:spPr/>
      <dgm:t>
        <a:bodyPr/>
        <a:lstStyle/>
        <a:p>
          <a:endParaRPr lang="cs-CZ"/>
        </a:p>
      </dgm:t>
    </dgm:pt>
    <dgm:pt modelId="{8BD3131D-0904-4AF3-8746-444D213819ED}" type="sibTrans" cxnId="{793C64A7-553B-4B63-8766-83C351761BFD}">
      <dgm:prSet/>
      <dgm:spPr/>
      <dgm:t>
        <a:bodyPr/>
        <a:lstStyle/>
        <a:p>
          <a:endParaRPr lang="cs-CZ"/>
        </a:p>
      </dgm:t>
    </dgm:pt>
    <dgm:pt modelId="{1E97256B-64D2-4B0C-B4A0-0739C584F6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Inheritance</a:t>
          </a:r>
        </a:p>
      </dgm:t>
    </dgm:pt>
    <dgm:pt modelId="{4D94739C-C3AA-445C-8E61-7BF5BDA7269C}" type="parTrans" cxnId="{2BF72572-5543-406F-9A77-2727FD4C47F1}">
      <dgm:prSet/>
      <dgm:spPr/>
      <dgm:t>
        <a:bodyPr/>
        <a:lstStyle/>
        <a:p>
          <a:endParaRPr lang="cs-CZ"/>
        </a:p>
      </dgm:t>
    </dgm:pt>
    <dgm:pt modelId="{44CE5FEC-CB13-4BE6-8A9F-8E168BBE1938}" type="sibTrans" cxnId="{2BF72572-5543-406F-9A77-2727FD4C47F1}">
      <dgm:prSet/>
      <dgm:spPr/>
      <dgm:t>
        <a:bodyPr/>
        <a:lstStyle/>
        <a:p>
          <a:endParaRPr lang="cs-CZ"/>
        </a:p>
      </dgm:t>
    </dgm:pt>
    <dgm:pt modelId="{ECA121F8-1E49-4B8C-B088-5025CB1DEA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Gift</a:t>
          </a:r>
          <a:endParaRPr kumimoji="0" lang="cs-CZ" alt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E935714F-AEC4-459F-AEF8-28D922E1C4DE}" type="parTrans" cxnId="{64DC86CA-CB0B-467E-9E53-70D909415424}">
      <dgm:prSet/>
      <dgm:spPr/>
      <dgm:t>
        <a:bodyPr/>
        <a:lstStyle/>
        <a:p>
          <a:endParaRPr lang="cs-CZ"/>
        </a:p>
      </dgm:t>
    </dgm:pt>
    <dgm:pt modelId="{136629C9-2FC7-4239-B7B3-F0CC53547A20}" type="sibTrans" cxnId="{64DC86CA-CB0B-467E-9E53-70D909415424}">
      <dgm:prSet/>
      <dgm:spPr/>
      <dgm:t>
        <a:bodyPr/>
        <a:lstStyle/>
        <a:p>
          <a:endParaRPr lang="cs-CZ"/>
        </a:p>
      </dgm:t>
    </dgm:pt>
    <dgm:pt modelId="{FA450588-9FF1-49AD-9BBC-0084ABF947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Capital</a:t>
          </a:r>
          <a:r>
            <a:rPr kumimoji="0" lang="cs-CZ" alt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transactions</a:t>
          </a:r>
          <a:endParaRPr kumimoji="0" lang="cs-CZ" alt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3769295B-E6B9-40EE-88DA-01C2C30A0EEA}" type="parTrans" cxnId="{7F872940-2D6E-41C4-B6DA-8574A141D87D}">
      <dgm:prSet/>
      <dgm:spPr/>
      <dgm:t>
        <a:bodyPr/>
        <a:lstStyle/>
        <a:p>
          <a:endParaRPr lang="cs-CZ"/>
        </a:p>
      </dgm:t>
    </dgm:pt>
    <dgm:pt modelId="{5B2301D8-73A4-49A3-9F69-E22B9847E85D}" type="sibTrans" cxnId="{7F872940-2D6E-41C4-B6DA-8574A141D87D}">
      <dgm:prSet/>
      <dgm:spPr/>
      <dgm:t>
        <a:bodyPr/>
        <a:lstStyle/>
        <a:p>
          <a:endParaRPr lang="cs-CZ"/>
        </a:p>
      </dgm:t>
    </dgm:pt>
    <dgm:pt modelId="{87F6F71C-66AA-499C-A6C5-3E6B1D115D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Capital</a:t>
          </a:r>
          <a:r>
            <a:rPr kumimoji="0" lang="cs-CZ" alt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gains</a:t>
          </a:r>
          <a:endParaRPr kumimoji="0" lang="cs-CZ" alt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BDFC6A27-ED1B-460E-9DDE-8676B46F5217}" type="parTrans" cxnId="{DB8844C2-48EE-4B1C-8644-8DC54B1974E2}">
      <dgm:prSet/>
      <dgm:spPr/>
      <dgm:t>
        <a:bodyPr/>
        <a:lstStyle/>
        <a:p>
          <a:endParaRPr lang="cs-CZ"/>
        </a:p>
      </dgm:t>
    </dgm:pt>
    <dgm:pt modelId="{0D2C5F96-4081-43D1-9274-0003AA35B51D}" type="sibTrans" cxnId="{DB8844C2-48EE-4B1C-8644-8DC54B1974E2}">
      <dgm:prSet/>
      <dgm:spPr/>
      <dgm:t>
        <a:bodyPr/>
        <a:lstStyle/>
        <a:p>
          <a:endParaRPr lang="cs-CZ"/>
        </a:p>
      </dgm:t>
    </dgm:pt>
    <dgm:pt modelId="{C5CA43DE-B47F-4FED-AA0B-E80F163AFB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Regular</a:t>
          </a:r>
          <a:endParaRPr kumimoji="0" lang="cs-CZ" alt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99F11BC6-216F-4644-AD6F-EAE47146D97B}" type="parTrans" cxnId="{CB45897C-3A52-4DAE-9F8D-5669DA30F987}">
      <dgm:prSet/>
      <dgm:spPr/>
      <dgm:t>
        <a:bodyPr/>
        <a:lstStyle/>
        <a:p>
          <a:endParaRPr lang="cs-CZ"/>
        </a:p>
      </dgm:t>
    </dgm:pt>
    <dgm:pt modelId="{5B174854-47C0-41D3-82F9-B92221586513}" type="sibTrans" cxnId="{CB45897C-3A52-4DAE-9F8D-5669DA30F987}">
      <dgm:prSet/>
      <dgm:spPr/>
      <dgm:t>
        <a:bodyPr/>
        <a:lstStyle/>
        <a:p>
          <a:endParaRPr lang="cs-CZ"/>
        </a:p>
      </dgm:t>
    </dgm:pt>
    <dgm:pt modelId="{3A880B6C-1C8A-4997-9F87-3B0CFF7876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Net </a:t>
          </a: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wealth</a:t>
          </a:r>
          <a:endParaRPr kumimoji="0" lang="cs-CZ" alt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76928021-9CB9-4C71-A0DE-18F057F73DCC}" type="parTrans" cxnId="{9760DD2E-5C65-47B8-B6C5-2DB012BE71F3}">
      <dgm:prSet/>
      <dgm:spPr/>
      <dgm:t>
        <a:bodyPr/>
        <a:lstStyle/>
        <a:p>
          <a:endParaRPr lang="cs-CZ"/>
        </a:p>
      </dgm:t>
    </dgm:pt>
    <dgm:pt modelId="{85674DC6-40A9-4243-8EEF-07C0F3CF86BD}" type="sibTrans" cxnId="{9760DD2E-5C65-47B8-B6C5-2DB012BE71F3}">
      <dgm:prSet/>
      <dgm:spPr/>
      <dgm:t>
        <a:bodyPr/>
        <a:lstStyle/>
        <a:p>
          <a:endParaRPr lang="cs-CZ"/>
        </a:p>
      </dgm:t>
    </dgm:pt>
    <dgm:pt modelId="{61E270A5-7926-4B30-A587-3B67D95901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Property</a:t>
          </a:r>
          <a:endParaRPr kumimoji="0" lang="cs-CZ" alt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EDA85A7C-58AD-41B8-B68D-3EE7401C5010}" type="parTrans" cxnId="{73C155FB-17B7-46C1-9DF3-71B70A868ABB}">
      <dgm:prSet/>
      <dgm:spPr/>
      <dgm:t>
        <a:bodyPr/>
        <a:lstStyle/>
        <a:p>
          <a:endParaRPr lang="cs-CZ"/>
        </a:p>
      </dgm:t>
    </dgm:pt>
    <dgm:pt modelId="{944BDADC-E378-4FA0-B7A0-EA6219BED21B}" type="sibTrans" cxnId="{73C155FB-17B7-46C1-9DF3-71B70A868ABB}">
      <dgm:prSet/>
      <dgm:spPr/>
      <dgm:t>
        <a:bodyPr/>
        <a:lstStyle/>
        <a:p>
          <a:endParaRPr lang="cs-CZ"/>
        </a:p>
      </dgm:t>
    </dgm:pt>
    <dgm:pt modelId="{58B9191B-03C2-408E-AC34-32DE9796CE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 smtClean="0">
              <a:ln/>
              <a:effectLst/>
              <a:latin typeface="Times New Roman" pitchFamily="18" charset="0"/>
            </a:rPr>
            <a:t>Motor </a:t>
          </a:r>
          <a:r>
            <a:rPr kumimoji="0" lang="cs-CZ" altLang="en-US" b="0" i="0" u="none" strike="noStrike" cap="none" normalizeH="0" baseline="0" dirty="0" err="1" smtClean="0">
              <a:ln/>
              <a:effectLst/>
              <a:latin typeface="Times New Roman" pitchFamily="18" charset="0"/>
            </a:rPr>
            <a:t>vehicles</a:t>
          </a:r>
          <a:endParaRPr kumimoji="0" lang="cs-CZ" altLang="en-US" b="0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ED963B70-BF6E-4B31-8569-A0D66CE5953E}" type="parTrans" cxnId="{3FD238FF-18AF-4CC0-9783-FE2C46695507}">
      <dgm:prSet/>
      <dgm:spPr/>
      <dgm:t>
        <a:bodyPr/>
        <a:lstStyle/>
        <a:p>
          <a:endParaRPr lang="cs-CZ"/>
        </a:p>
      </dgm:t>
    </dgm:pt>
    <dgm:pt modelId="{F4A6131C-6E29-4EF9-BC0F-89BE9A3C5E38}" type="sibTrans" cxnId="{3FD238FF-18AF-4CC0-9783-FE2C46695507}">
      <dgm:prSet/>
      <dgm:spPr/>
      <dgm:t>
        <a:bodyPr/>
        <a:lstStyle/>
        <a:p>
          <a:endParaRPr lang="cs-CZ"/>
        </a:p>
      </dgm:t>
    </dgm:pt>
    <dgm:pt modelId="{3F7A164E-E686-4054-A962-6585B20EDBC9}" type="pres">
      <dgm:prSet presAssocID="{91944382-6DC1-46D4-BF0A-E6E844DFCE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A58EF4-97D8-4095-B0A4-0892726B3C16}" type="pres">
      <dgm:prSet presAssocID="{72C39158-3A07-4460-A52C-4592FB0BC02D}" presName="hierRoot1" presStyleCnt="0">
        <dgm:presLayoutVars>
          <dgm:hierBranch/>
        </dgm:presLayoutVars>
      </dgm:prSet>
      <dgm:spPr/>
    </dgm:pt>
    <dgm:pt modelId="{25303C27-395C-4CE4-AAFF-F694A28F8134}" type="pres">
      <dgm:prSet presAssocID="{72C39158-3A07-4460-A52C-4592FB0BC02D}" presName="rootComposite1" presStyleCnt="0"/>
      <dgm:spPr/>
    </dgm:pt>
    <dgm:pt modelId="{DA937C63-20B4-4A6C-A990-D3F6FC4BF22E}" type="pres">
      <dgm:prSet presAssocID="{72C39158-3A07-4460-A52C-4592FB0BC02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76B003-5E00-4A1E-AEA4-8458AF0555A8}" type="pres">
      <dgm:prSet presAssocID="{72C39158-3A07-4460-A52C-4592FB0BC02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6592EF-334A-4698-8BC2-853E39FA4883}" type="pres">
      <dgm:prSet presAssocID="{72C39158-3A07-4460-A52C-4592FB0BC02D}" presName="hierChild2" presStyleCnt="0"/>
      <dgm:spPr/>
    </dgm:pt>
    <dgm:pt modelId="{60EDF5F5-16D1-477E-B8B7-54A74E879CBB}" type="pres">
      <dgm:prSet presAssocID="{2E3DA738-A0DB-4E72-A84F-5074D50CD2B7}" presName="Name35" presStyleLbl="parChTrans1D2" presStyleIdx="0" presStyleCnt="2"/>
      <dgm:spPr/>
      <dgm:t>
        <a:bodyPr/>
        <a:lstStyle/>
        <a:p>
          <a:endParaRPr lang="cs-CZ"/>
        </a:p>
      </dgm:t>
    </dgm:pt>
    <dgm:pt modelId="{3058486E-38ED-4FD5-993C-0334E20D4F70}" type="pres">
      <dgm:prSet presAssocID="{477DB001-3C33-4630-8341-7C5A61B8FA4E}" presName="hierRoot2" presStyleCnt="0">
        <dgm:presLayoutVars>
          <dgm:hierBranch/>
        </dgm:presLayoutVars>
      </dgm:prSet>
      <dgm:spPr/>
    </dgm:pt>
    <dgm:pt modelId="{84FBDF3A-0FF2-43CB-B368-D69AA9C18BBF}" type="pres">
      <dgm:prSet presAssocID="{477DB001-3C33-4630-8341-7C5A61B8FA4E}" presName="rootComposite" presStyleCnt="0"/>
      <dgm:spPr/>
    </dgm:pt>
    <dgm:pt modelId="{F0631B2B-A2D3-4546-AEED-D8313BFB4DBB}" type="pres">
      <dgm:prSet presAssocID="{477DB001-3C33-4630-8341-7C5A61B8FA4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D425DE-5F09-4CAB-858A-72988D0346B7}" type="pres">
      <dgm:prSet presAssocID="{477DB001-3C33-4630-8341-7C5A61B8FA4E}" presName="rootConnector" presStyleLbl="node2" presStyleIdx="0" presStyleCnt="2"/>
      <dgm:spPr/>
      <dgm:t>
        <a:bodyPr/>
        <a:lstStyle/>
        <a:p>
          <a:endParaRPr lang="en-US"/>
        </a:p>
      </dgm:t>
    </dgm:pt>
    <dgm:pt modelId="{38731272-B9AE-4DA0-A1B9-BE11870F950C}" type="pres">
      <dgm:prSet presAssocID="{477DB001-3C33-4630-8341-7C5A61B8FA4E}" presName="hierChild4" presStyleCnt="0"/>
      <dgm:spPr/>
    </dgm:pt>
    <dgm:pt modelId="{0F0F5A92-9402-4C4A-836D-6620546FB07E}" type="pres">
      <dgm:prSet presAssocID="{BC4512D7-491B-4E81-AA6D-90679D69A82A}" presName="Name35" presStyleLbl="parChTrans1D3" presStyleIdx="0" presStyleCnt="6"/>
      <dgm:spPr/>
      <dgm:t>
        <a:bodyPr/>
        <a:lstStyle/>
        <a:p>
          <a:endParaRPr lang="cs-CZ"/>
        </a:p>
      </dgm:t>
    </dgm:pt>
    <dgm:pt modelId="{FE9410B1-73D0-4092-849E-11084EB1505C}" type="pres">
      <dgm:prSet presAssocID="{6B039819-8A92-406F-88C9-3555B7591DF8}" presName="hierRoot2" presStyleCnt="0">
        <dgm:presLayoutVars>
          <dgm:hierBranch val="r"/>
        </dgm:presLayoutVars>
      </dgm:prSet>
      <dgm:spPr/>
    </dgm:pt>
    <dgm:pt modelId="{89EA9E62-8B29-431C-A480-2A206AC73D87}" type="pres">
      <dgm:prSet presAssocID="{6B039819-8A92-406F-88C9-3555B7591DF8}" presName="rootComposite" presStyleCnt="0"/>
      <dgm:spPr/>
    </dgm:pt>
    <dgm:pt modelId="{A23E668C-CCD3-4A81-BF7D-17109E153D4D}" type="pres">
      <dgm:prSet presAssocID="{6B039819-8A92-406F-88C9-3555B7591DF8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ABD4F-3FD9-475B-8E68-7FFB44D767DA}" type="pres">
      <dgm:prSet presAssocID="{6B039819-8A92-406F-88C9-3555B7591DF8}" presName="rootConnector" presStyleLbl="node3" presStyleIdx="0" presStyleCnt="6"/>
      <dgm:spPr/>
      <dgm:t>
        <a:bodyPr/>
        <a:lstStyle/>
        <a:p>
          <a:endParaRPr lang="en-US"/>
        </a:p>
      </dgm:t>
    </dgm:pt>
    <dgm:pt modelId="{AF68E740-58D7-4D02-A552-64F365C7B624}" type="pres">
      <dgm:prSet presAssocID="{6B039819-8A92-406F-88C9-3555B7591DF8}" presName="hierChild4" presStyleCnt="0"/>
      <dgm:spPr/>
    </dgm:pt>
    <dgm:pt modelId="{EBECEF41-F0DB-461E-B7E5-EBEAC1787235}" type="pres">
      <dgm:prSet presAssocID="{4D94739C-C3AA-445C-8E61-7BF5BDA7269C}" presName="Name50" presStyleLbl="parChTrans1D4" presStyleIdx="0" presStyleCnt="2"/>
      <dgm:spPr/>
      <dgm:t>
        <a:bodyPr/>
        <a:lstStyle/>
        <a:p>
          <a:endParaRPr lang="cs-CZ"/>
        </a:p>
      </dgm:t>
    </dgm:pt>
    <dgm:pt modelId="{FAB51D6B-FCC8-46F7-8A63-E0C80B8D1D2C}" type="pres">
      <dgm:prSet presAssocID="{1E97256B-64D2-4B0C-B4A0-0739C584F6D4}" presName="hierRoot2" presStyleCnt="0">
        <dgm:presLayoutVars>
          <dgm:hierBranch val="r"/>
        </dgm:presLayoutVars>
      </dgm:prSet>
      <dgm:spPr/>
    </dgm:pt>
    <dgm:pt modelId="{1CA80960-FC6C-4EBC-902B-46EF658454EF}" type="pres">
      <dgm:prSet presAssocID="{1E97256B-64D2-4B0C-B4A0-0739C584F6D4}" presName="rootComposite" presStyleCnt="0"/>
      <dgm:spPr/>
    </dgm:pt>
    <dgm:pt modelId="{DDB81584-6105-4A99-9A4F-D33EFBE1AEE2}" type="pres">
      <dgm:prSet presAssocID="{1E97256B-64D2-4B0C-B4A0-0739C584F6D4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FD590-DC83-4BEA-9F6D-FE82AB0CF875}" type="pres">
      <dgm:prSet presAssocID="{1E97256B-64D2-4B0C-B4A0-0739C584F6D4}" presName="rootConnector" presStyleLbl="node4" presStyleIdx="0" presStyleCnt="2"/>
      <dgm:spPr/>
      <dgm:t>
        <a:bodyPr/>
        <a:lstStyle/>
        <a:p>
          <a:endParaRPr lang="en-US"/>
        </a:p>
      </dgm:t>
    </dgm:pt>
    <dgm:pt modelId="{E915169B-2F29-476C-8165-D45C59498F2C}" type="pres">
      <dgm:prSet presAssocID="{1E97256B-64D2-4B0C-B4A0-0739C584F6D4}" presName="hierChild4" presStyleCnt="0"/>
      <dgm:spPr/>
    </dgm:pt>
    <dgm:pt modelId="{FF893AC8-BC93-4419-8CFC-7A67C8C04818}" type="pres">
      <dgm:prSet presAssocID="{1E97256B-64D2-4B0C-B4A0-0739C584F6D4}" presName="hierChild5" presStyleCnt="0"/>
      <dgm:spPr/>
    </dgm:pt>
    <dgm:pt modelId="{42EE93BC-64D5-48EA-935E-ECAEEA6BEE8C}" type="pres">
      <dgm:prSet presAssocID="{E935714F-AEC4-459F-AEF8-28D922E1C4DE}" presName="Name50" presStyleLbl="parChTrans1D4" presStyleIdx="1" presStyleCnt="2"/>
      <dgm:spPr/>
      <dgm:t>
        <a:bodyPr/>
        <a:lstStyle/>
        <a:p>
          <a:endParaRPr lang="cs-CZ"/>
        </a:p>
      </dgm:t>
    </dgm:pt>
    <dgm:pt modelId="{5F1F30FF-68AD-4C00-9B4E-47D349FB9DB6}" type="pres">
      <dgm:prSet presAssocID="{ECA121F8-1E49-4B8C-B088-5025CB1DEA3D}" presName="hierRoot2" presStyleCnt="0">
        <dgm:presLayoutVars>
          <dgm:hierBranch val="r"/>
        </dgm:presLayoutVars>
      </dgm:prSet>
      <dgm:spPr/>
    </dgm:pt>
    <dgm:pt modelId="{024EF66E-962E-4763-B35E-8A31530B82E4}" type="pres">
      <dgm:prSet presAssocID="{ECA121F8-1E49-4B8C-B088-5025CB1DEA3D}" presName="rootComposite" presStyleCnt="0"/>
      <dgm:spPr/>
    </dgm:pt>
    <dgm:pt modelId="{ECB3CC7D-CBDA-42CA-BD8A-04E08DCA6E43}" type="pres">
      <dgm:prSet presAssocID="{ECA121F8-1E49-4B8C-B088-5025CB1DEA3D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F07B6-7D44-41FB-8C68-9A6CF007378B}" type="pres">
      <dgm:prSet presAssocID="{ECA121F8-1E49-4B8C-B088-5025CB1DEA3D}" presName="rootConnector" presStyleLbl="node4" presStyleIdx="1" presStyleCnt="2"/>
      <dgm:spPr/>
      <dgm:t>
        <a:bodyPr/>
        <a:lstStyle/>
        <a:p>
          <a:endParaRPr lang="en-US"/>
        </a:p>
      </dgm:t>
    </dgm:pt>
    <dgm:pt modelId="{C3362A22-0D41-4B82-BE77-DA8DF62818AE}" type="pres">
      <dgm:prSet presAssocID="{ECA121F8-1E49-4B8C-B088-5025CB1DEA3D}" presName="hierChild4" presStyleCnt="0"/>
      <dgm:spPr/>
    </dgm:pt>
    <dgm:pt modelId="{B8487DAE-3002-40AE-AE78-C9B0BDE51F4A}" type="pres">
      <dgm:prSet presAssocID="{ECA121F8-1E49-4B8C-B088-5025CB1DEA3D}" presName="hierChild5" presStyleCnt="0"/>
      <dgm:spPr/>
    </dgm:pt>
    <dgm:pt modelId="{73C449AB-C15E-48C1-A7CF-39E75398C68E}" type="pres">
      <dgm:prSet presAssocID="{6B039819-8A92-406F-88C9-3555B7591DF8}" presName="hierChild5" presStyleCnt="0"/>
      <dgm:spPr/>
    </dgm:pt>
    <dgm:pt modelId="{805A1C95-9A0D-4C8C-B7A1-648ED17714CC}" type="pres">
      <dgm:prSet presAssocID="{3769295B-E6B9-40EE-88DA-01C2C30A0EEA}" presName="Name35" presStyleLbl="parChTrans1D3" presStyleIdx="1" presStyleCnt="6"/>
      <dgm:spPr/>
      <dgm:t>
        <a:bodyPr/>
        <a:lstStyle/>
        <a:p>
          <a:endParaRPr lang="cs-CZ"/>
        </a:p>
      </dgm:t>
    </dgm:pt>
    <dgm:pt modelId="{526625C0-28C7-4AAE-B31C-52F570FD9A9B}" type="pres">
      <dgm:prSet presAssocID="{FA450588-9FF1-49AD-9BBC-0084ABF94733}" presName="hierRoot2" presStyleCnt="0">
        <dgm:presLayoutVars>
          <dgm:hierBranch val="r"/>
        </dgm:presLayoutVars>
      </dgm:prSet>
      <dgm:spPr/>
    </dgm:pt>
    <dgm:pt modelId="{9D31A332-C47B-41F5-B62C-6FBFE93BBD23}" type="pres">
      <dgm:prSet presAssocID="{FA450588-9FF1-49AD-9BBC-0084ABF94733}" presName="rootComposite" presStyleCnt="0"/>
      <dgm:spPr/>
    </dgm:pt>
    <dgm:pt modelId="{758A897B-CB75-4A36-9FA4-749D85574B4D}" type="pres">
      <dgm:prSet presAssocID="{FA450588-9FF1-49AD-9BBC-0084ABF94733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7E95DA-AD75-4551-B83D-58E73945BA51}" type="pres">
      <dgm:prSet presAssocID="{FA450588-9FF1-49AD-9BBC-0084ABF94733}" presName="rootConnector" presStyleLbl="node3" presStyleIdx="1" presStyleCnt="6"/>
      <dgm:spPr/>
      <dgm:t>
        <a:bodyPr/>
        <a:lstStyle/>
        <a:p>
          <a:endParaRPr lang="en-US"/>
        </a:p>
      </dgm:t>
    </dgm:pt>
    <dgm:pt modelId="{5BEFF64F-FE32-4229-B481-6F52EFDB8AFA}" type="pres">
      <dgm:prSet presAssocID="{FA450588-9FF1-49AD-9BBC-0084ABF94733}" presName="hierChild4" presStyleCnt="0"/>
      <dgm:spPr/>
    </dgm:pt>
    <dgm:pt modelId="{DED6DB53-0D76-4FC5-83BB-DBFEDED0E57A}" type="pres">
      <dgm:prSet presAssocID="{FA450588-9FF1-49AD-9BBC-0084ABF94733}" presName="hierChild5" presStyleCnt="0"/>
      <dgm:spPr/>
    </dgm:pt>
    <dgm:pt modelId="{17D79A5D-C8B1-4B97-93A7-5C1B0F339348}" type="pres">
      <dgm:prSet presAssocID="{BDFC6A27-ED1B-460E-9DDE-8676B46F5217}" presName="Name35" presStyleLbl="parChTrans1D3" presStyleIdx="2" presStyleCnt="6"/>
      <dgm:spPr/>
      <dgm:t>
        <a:bodyPr/>
        <a:lstStyle/>
        <a:p>
          <a:endParaRPr lang="cs-CZ"/>
        </a:p>
      </dgm:t>
    </dgm:pt>
    <dgm:pt modelId="{B5AD9C5E-A2C7-454C-BB67-860C8B8BE203}" type="pres">
      <dgm:prSet presAssocID="{87F6F71C-66AA-499C-A6C5-3E6B1D115DF3}" presName="hierRoot2" presStyleCnt="0">
        <dgm:presLayoutVars>
          <dgm:hierBranch val="r"/>
        </dgm:presLayoutVars>
      </dgm:prSet>
      <dgm:spPr/>
    </dgm:pt>
    <dgm:pt modelId="{A2295619-4EEC-4DEA-8F24-56A4C723B975}" type="pres">
      <dgm:prSet presAssocID="{87F6F71C-66AA-499C-A6C5-3E6B1D115DF3}" presName="rootComposite" presStyleCnt="0"/>
      <dgm:spPr/>
    </dgm:pt>
    <dgm:pt modelId="{B4431EBF-8AFC-4AAD-9252-D2495EA538E4}" type="pres">
      <dgm:prSet presAssocID="{87F6F71C-66AA-499C-A6C5-3E6B1D115DF3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11C849-DA60-46F9-B781-57084374804F}" type="pres">
      <dgm:prSet presAssocID="{87F6F71C-66AA-499C-A6C5-3E6B1D115DF3}" presName="rootConnector" presStyleLbl="node3" presStyleIdx="2" presStyleCnt="6"/>
      <dgm:spPr/>
      <dgm:t>
        <a:bodyPr/>
        <a:lstStyle/>
        <a:p>
          <a:endParaRPr lang="en-US"/>
        </a:p>
      </dgm:t>
    </dgm:pt>
    <dgm:pt modelId="{E5433ACD-5E21-413B-8DA8-F7AAE405F984}" type="pres">
      <dgm:prSet presAssocID="{87F6F71C-66AA-499C-A6C5-3E6B1D115DF3}" presName="hierChild4" presStyleCnt="0"/>
      <dgm:spPr/>
    </dgm:pt>
    <dgm:pt modelId="{01A81712-C1DC-4172-A9D8-21A998C041FE}" type="pres">
      <dgm:prSet presAssocID="{87F6F71C-66AA-499C-A6C5-3E6B1D115DF3}" presName="hierChild5" presStyleCnt="0"/>
      <dgm:spPr/>
    </dgm:pt>
    <dgm:pt modelId="{ECCEB99F-14E7-4293-B5F8-2082AC3032F2}" type="pres">
      <dgm:prSet presAssocID="{477DB001-3C33-4630-8341-7C5A61B8FA4E}" presName="hierChild5" presStyleCnt="0"/>
      <dgm:spPr/>
    </dgm:pt>
    <dgm:pt modelId="{DD0B3B6A-6B90-4C4E-B874-DD0B40DF5923}" type="pres">
      <dgm:prSet presAssocID="{99F11BC6-216F-4644-AD6F-EAE47146D97B}" presName="Name35" presStyleLbl="parChTrans1D2" presStyleIdx="1" presStyleCnt="2"/>
      <dgm:spPr/>
      <dgm:t>
        <a:bodyPr/>
        <a:lstStyle/>
        <a:p>
          <a:endParaRPr lang="cs-CZ"/>
        </a:p>
      </dgm:t>
    </dgm:pt>
    <dgm:pt modelId="{AA6C9BC2-DE75-4120-B442-EBD80A27F80C}" type="pres">
      <dgm:prSet presAssocID="{C5CA43DE-B47F-4FED-AA0B-E80F163AFB7D}" presName="hierRoot2" presStyleCnt="0">
        <dgm:presLayoutVars>
          <dgm:hierBranch/>
        </dgm:presLayoutVars>
      </dgm:prSet>
      <dgm:spPr/>
    </dgm:pt>
    <dgm:pt modelId="{09B444A4-3619-4C2B-A99B-932B9F787E86}" type="pres">
      <dgm:prSet presAssocID="{C5CA43DE-B47F-4FED-AA0B-E80F163AFB7D}" presName="rootComposite" presStyleCnt="0"/>
      <dgm:spPr/>
    </dgm:pt>
    <dgm:pt modelId="{87780894-60A9-4DD8-B19E-15148407929B}" type="pres">
      <dgm:prSet presAssocID="{C5CA43DE-B47F-4FED-AA0B-E80F163AFB7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1E766F-42CA-4AE2-9FC8-907CB764326A}" type="pres">
      <dgm:prSet presAssocID="{C5CA43DE-B47F-4FED-AA0B-E80F163AFB7D}" presName="rootConnector" presStyleLbl="node2" presStyleIdx="1" presStyleCnt="2"/>
      <dgm:spPr/>
      <dgm:t>
        <a:bodyPr/>
        <a:lstStyle/>
        <a:p>
          <a:endParaRPr lang="en-US"/>
        </a:p>
      </dgm:t>
    </dgm:pt>
    <dgm:pt modelId="{D9D9E6B9-0537-40F6-BFDE-BE26CCB26187}" type="pres">
      <dgm:prSet presAssocID="{C5CA43DE-B47F-4FED-AA0B-E80F163AFB7D}" presName="hierChild4" presStyleCnt="0"/>
      <dgm:spPr/>
    </dgm:pt>
    <dgm:pt modelId="{C103C5FE-C077-4AB0-B908-186E7168350D}" type="pres">
      <dgm:prSet presAssocID="{76928021-9CB9-4C71-A0DE-18F057F73DCC}" presName="Name35" presStyleLbl="parChTrans1D3" presStyleIdx="3" presStyleCnt="6"/>
      <dgm:spPr/>
      <dgm:t>
        <a:bodyPr/>
        <a:lstStyle/>
        <a:p>
          <a:endParaRPr lang="cs-CZ"/>
        </a:p>
      </dgm:t>
    </dgm:pt>
    <dgm:pt modelId="{60E949AE-8964-40D4-9C0A-FF58E5A399F6}" type="pres">
      <dgm:prSet presAssocID="{3A880B6C-1C8A-4997-9F87-3B0CFF7876FD}" presName="hierRoot2" presStyleCnt="0">
        <dgm:presLayoutVars>
          <dgm:hierBranch val="r"/>
        </dgm:presLayoutVars>
      </dgm:prSet>
      <dgm:spPr/>
    </dgm:pt>
    <dgm:pt modelId="{19531CF7-83F5-4808-8D09-E0340FEC981A}" type="pres">
      <dgm:prSet presAssocID="{3A880B6C-1C8A-4997-9F87-3B0CFF7876FD}" presName="rootComposite" presStyleCnt="0"/>
      <dgm:spPr/>
    </dgm:pt>
    <dgm:pt modelId="{8D712D4D-91C9-45F0-8F89-6ACCF7110951}" type="pres">
      <dgm:prSet presAssocID="{3A880B6C-1C8A-4997-9F87-3B0CFF7876FD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7B03CF-6EAF-4936-AD07-F8285A41F031}" type="pres">
      <dgm:prSet presAssocID="{3A880B6C-1C8A-4997-9F87-3B0CFF7876FD}" presName="rootConnector" presStyleLbl="node3" presStyleIdx="3" presStyleCnt="6"/>
      <dgm:spPr/>
      <dgm:t>
        <a:bodyPr/>
        <a:lstStyle/>
        <a:p>
          <a:endParaRPr lang="en-US"/>
        </a:p>
      </dgm:t>
    </dgm:pt>
    <dgm:pt modelId="{C2572703-E4BB-4375-9534-54F2D3F3FE02}" type="pres">
      <dgm:prSet presAssocID="{3A880B6C-1C8A-4997-9F87-3B0CFF7876FD}" presName="hierChild4" presStyleCnt="0"/>
      <dgm:spPr/>
    </dgm:pt>
    <dgm:pt modelId="{C012ED8F-6255-4C5E-AE3E-230CBDBA5C33}" type="pres">
      <dgm:prSet presAssocID="{3A880B6C-1C8A-4997-9F87-3B0CFF7876FD}" presName="hierChild5" presStyleCnt="0"/>
      <dgm:spPr/>
    </dgm:pt>
    <dgm:pt modelId="{D77FE500-719D-468D-9095-3D379774966D}" type="pres">
      <dgm:prSet presAssocID="{EDA85A7C-58AD-41B8-B68D-3EE7401C5010}" presName="Name35" presStyleLbl="parChTrans1D3" presStyleIdx="4" presStyleCnt="6"/>
      <dgm:spPr/>
      <dgm:t>
        <a:bodyPr/>
        <a:lstStyle/>
        <a:p>
          <a:endParaRPr lang="cs-CZ"/>
        </a:p>
      </dgm:t>
    </dgm:pt>
    <dgm:pt modelId="{7BF1C6F8-5DCE-43A9-8619-1BE11F016AAF}" type="pres">
      <dgm:prSet presAssocID="{61E270A5-7926-4B30-A587-3B67D959012E}" presName="hierRoot2" presStyleCnt="0">
        <dgm:presLayoutVars>
          <dgm:hierBranch val="r"/>
        </dgm:presLayoutVars>
      </dgm:prSet>
      <dgm:spPr/>
    </dgm:pt>
    <dgm:pt modelId="{89BFB944-2F77-4420-B300-B17572E486CC}" type="pres">
      <dgm:prSet presAssocID="{61E270A5-7926-4B30-A587-3B67D959012E}" presName="rootComposite" presStyleCnt="0"/>
      <dgm:spPr/>
    </dgm:pt>
    <dgm:pt modelId="{458EF3D7-444F-4BFC-A48E-4DA30625E7CC}" type="pres">
      <dgm:prSet presAssocID="{61E270A5-7926-4B30-A587-3B67D959012E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CDE582-DC01-4709-B7C6-30527B35733F}" type="pres">
      <dgm:prSet presAssocID="{61E270A5-7926-4B30-A587-3B67D959012E}" presName="rootConnector" presStyleLbl="node3" presStyleIdx="4" presStyleCnt="6"/>
      <dgm:spPr/>
      <dgm:t>
        <a:bodyPr/>
        <a:lstStyle/>
        <a:p>
          <a:endParaRPr lang="en-US"/>
        </a:p>
      </dgm:t>
    </dgm:pt>
    <dgm:pt modelId="{F8834E18-F336-4D2C-AD78-0DB9089E0915}" type="pres">
      <dgm:prSet presAssocID="{61E270A5-7926-4B30-A587-3B67D959012E}" presName="hierChild4" presStyleCnt="0"/>
      <dgm:spPr/>
    </dgm:pt>
    <dgm:pt modelId="{4791CB8D-B30C-4EDF-9D4B-15B7176A3EE9}" type="pres">
      <dgm:prSet presAssocID="{61E270A5-7926-4B30-A587-3B67D959012E}" presName="hierChild5" presStyleCnt="0"/>
      <dgm:spPr/>
    </dgm:pt>
    <dgm:pt modelId="{32CA30E2-9029-497F-8595-BE7E462743FA}" type="pres">
      <dgm:prSet presAssocID="{ED963B70-BF6E-4B31-8569-A0D66CE5953E}" presName="Name35" presStyleLbl="parChTrans1D3" presStyleIdx="5" presStyleCnt="6"/>
      <dgm:spPr/>
      <dgm:t>
        <a:bodyPr/>
        <a:lstStyle/>
        <a:p>
          <a:endParaRPr lang="cs-CZ"/>
        </a:p>
      </dgm:t>
    </dgm:pt>
    <dgm:pt modelId="{027044D0-C9CB-4D1E-939B-40F2A29A230C}" type="pres">
      <dgm:prSet presAssocID="{58B9191B-03C2-408E-AC34-32DE9796CE24}" presName="hierRoot2" presStyleCnt="0">
        <dgm:presLayoutVars>
          <dgm:hierBranch val="r"/>
        </dgm:presLayoutVars>
      </dgm:prSet>
      <dgm:spPr/>
    </dgm:pt>
    <dgm:pt modelId="{650DD148-F372-4DDC-82DC-24EC24E75EE3}" type="pres">
      <dgm:prSet presAssocID="{58B9191B-03C2-408E-AC34-32DE9796CE24}" presName="rootComposite" presStyleCnt="0"/>
      <dgm:spPr/>
    </dgm:pt>
    <dgm:pt modelId="{7CF14125-6D62-45F8-A6AD-23461E69FE03}" type="pres">
      <dgm:prSet presAssocID="{58B9191B-03C2-408E-AC34-32DE9796CE24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38F9ED-90A4-4AE3-8FC8-3515EC76876B}" type="pres">
      <dgm:prSet presAssocID="{58B9191B-03C2-408E-AC34-32DE9796CE24}" presName="rootConnector" presStyleLbl="node3" presStyleIdx="5" presStyleCnt="6"/>
      <dgm:spPr/>
      <dgm:t>
        <a:bodyPr/>
        <a:lstStyle/>
        <a:p>
          <a:endParaRPr lang="en-US"/>
        </a:p>
      </dgm:t>
    </dgm:pt>
    <dgm:pt modelId="{E77819FE-B838-4CDD-B5F6-F50FE0E8E633}" type="pres">
      <dgm:prSet presAssocID="{58B9191B-03C2-408E-AC34-32DE9796CE24}" presName="hierChild4" presStyleCnt="0"/>
      <dgm:spPr/>
    </dgm:pt>
    <dgm:pt modelId="{537126F5-C452-4063-B535-9921E267D1E0}" type="pres">
      <dgm:prSet presAssocID="{58B9191B-03C2-408E-AC34-32DE9796CE24}" presName="hierChild5" presStyleCnt="0"/>
      <dgm:spPr/>
    </dgm:pt>
    <dgm:pt modelId="{E11BC113-A926-4AB8-8013-E022A72B9B6C}" type="pres">
      <dgm:prSet presAssocID="{C5CA43DE-B47F-4FED-AA0B-E80F163AFB7D}" presName="hierChild5" presStyleCnt="0"/>
      <dgm:spPr/>
    </dgm:pt>
    <dgm:pt modelId="{5D239474-523B-447A-85FD-E7F726E17748}" type="pres">
      <dgm:prSet presAssocID="{72C39158-3A07-4460-A52C-4592FB0BC02D}" presName="hierChild3" presStyleCnt="0"/>
      <dgm:spPr/>
    </dgm:pt>
  </dgm:ptLst>
  <dgm:cxnLst>
    <dgm:cxn modelId="{09A7F894-105F-4505-BD60-E2B54FAD1495}" type="presOf" srcId="{477DB001-3C33-4630-8341-7C5A61B8FA4E}" destId="{B6D425DE-5F09-4CAB-858A-72988D0346B7}" srcOrd="1" destOrd="0" presId="urn:microsoft.com/office/officeart/2005/8/layout/orgChart1"/>
    <dgm:cxn modelId="{73C155FB-17B7-46C1-9DF3-71B70A868ABB}" srcId="{C5CA43DE-B47F-4FED-AA0B-E80F163AFB7D}" destId="{61E270A5-7926-4B30-A587-3B67D959012E}" srcOrd="1" destOrd="0" parTransId="{EDA85A7C-58AD-41B8-B68D-3EE7401C5010}" sibTransId="{944BDADC-E378-4FA0-B7A0-EA6219BED21B}"/>
    <dgm:cxn modelId="{498DD9B1-9D90-4909-9F45-0C8D56698A92}" srcId="{72C39158-3A07-4460-A52C-4592FB0BC02D}" destId="{477DB001-3C33-4630-8341-7C5A61B8FA4E}" srcOrd="0" destOrd="0" parTransId="{2E3DA738-A0DB-4E72-A84F-5074D50CD2B7}" sibTransId="{63B9516B-30DD-455A-B05F-09F6E8409FE7}"/>
    <dgm:cxn modelId="{1336990B-1DE2-45BE-A2D3-E0F19E180C6F}" type="presOf" srcId="{BDFC6A27-ED1B-460E-9DDE-8676B46F5217}" destId="{17D79A5D-C8B1-4B97-93A7-5C1B0F339348}" srcOrd="0" destOrd="0" presId="urn:microsoft.com/office/officeart/2005/8/layout/orgChart1"/>
    <dgm:cxn modelId="{D43A3801-7E71-47B4-9C0E-3D61AC15A95E}" type="presOf" srcId="{E935714F-AEC4-459F-AEF8-28D922E1C4DE}" destId="{42EE93BC-64D5-48EA-935E-ECAEEA6BEE8C}" srcOrd="0" destOrd="0" presId="urn:microsoft.com/office/officeart/2005/8/layout/orgChart1"/>
    <dgm:cxn modelId="{793C64A7-553B-4B63-8766-83C351761BFD}" srcId="{477DB001-3C33-4630-8341-7C5A61B8FA4E}" destId="{6B039819-8A92-406F-88C9-3555B7591DF8}" srcOrd="0" destOrd="0" parTransId="{BC4512D7-491B-4E81-AA6D-90679D69A82A}" sibTransId="{8BD3131D-0904-4AF3-8746-444D213819ED}"/>
    <dgm:cxn modelId="{71509C51-C2C7-49F1-9995-3C7223BF0C69}" type="presOf" srcId="{87F6F71C-66AA-499C-A6C5-3E6B1D115DF3}" destId="{B4431EBF-8AFC-4AAD-9252-D2495EA538E4}" srcOrd="0" destOrd="0" presId="urn:microsoft.com/office/officeart/2005/8/layout/orgChart1"/>
    <dgm:cxn modelId="{D3FFDD57-75B1-4BD0-B82A-20411FF2ACF6}" type="presOf" srcId="{3769295B-E6B9-40EE-88DA-01C2C30A0EEA}" destId="{805A1C95-9A0D-4C8C-B7A1-648ED17714CC}" srcOrd="0" destOrd="0" presId="urn:microsoft.com/office/officeart/2005/8/layout/orgChart1"/>
    <dgm:cxn modelId="{269459F2-10E2-4294-8B8C-6AEF0E125683}" type="presOf" srcId="{58B9191B-03C2-408E-AC34-32DE9796CE24}" destId="{7CF14125-6D62-45F8-A6AD-23461E69FE03}" srcOrd="0" destOrd="0" presId="urn:microsoft.com/office/officeart/2005/8/layout/orgChart1"/>
    <dgm:cxn modelId="{51B267DE-1096-4FE4-93B4-2D77605DAAA5}" type="presOf" srcId="{FA450588-9FF1-49AD-9BBC-0084ABF94733}" destId="{9B7E95DA-AD75-4551-B83D-58E73945BA51}" srcOrd="1" destOrd="0" presId="urn:microsoft.com/office/officeart/2005/8/layout/orgChart1"/>
    <dgm:cxn modelId="{69B9BA70-D85F-44AF-84CC-081D9FB14370}" type="presOf" srcId="{61E270A5-7926-4B30-A587-3B67D959012E}" destId="{41CDE582-DC01-4709-B7C6-30527B35733F}" srcOrd="1" destOrd="0" presId="urn:microsoft.com/office/officeart/2005/8/layout/orgChart1"/>
    <dgm:cxn modelId="{34F42924-553A-47EB-AAED-774AD43238E2}" type="presOf" srcId="{4D94739C-C3AA-445C-8E61-7BF5BDA7269C}" destId="{EBECEF41-F0DB-461E-B7E5-EBEAC1787235}" srcOrd="0" destOrd="0" presId="urn:microsoft.com/office/officeart/2005/8/layout/orgChart1"/>
    <dgm:cxn modelId="{DDDA6CDF-274E-4C01-B6A9-BC69CF46C0FA}" type="presOf" srcId="{91944382-6DC1-46D4-BF0A-E6E844DFCEBC}" destId="{3F7A164E-E686-4054-A962-6585B20EDBC9}" srcOrd="0" destOrd="0" presId="urn:microsoft.com/office/officeart/2005/8/layout/orgChart1"/>
    <dgm:cxn modelId="{2BF72572-5543-406F-9A77-2727FD4C47F1}" srcId="{6B039819-8A92-406F-88C9-3555B7591DF8}" destId="{1E97256B-64D2-4B0C-B4A0-0739C584F6D4}" srcOrd="0" destOrd="0" parTransId="{4D94739C-C3AA-445C-8E61-7BF5BDA7269C}" sibTransId="{44CE5FEC-CB13-4BE6-8A9F-8E168BBE1938}"/>
    <dgm:cxn modelId="{B824247A-9F50-40AB-96BF-D4216F6D63EA}" type="presOf" srcId="{2E3DA738-A0DB-4E72-A84F-5074D50CD2B7}" destId="{60EDF5F5-16D1-477E-B8B7-54A74E879CBB}" srcOrd="0" destOrd="0" presId="urn:microsoft.com/office/officeart/2005/8/layout/orgChart1"/>
    <dgm:cxn modelId="{92FB6349-5E25-45D5-9B8B-39DB1D186DFA}" type="presOf" srcId="{C5CA43DE-B47F-4FED-AA0B-E80F163AFB7D}" destId="{3A1E766F-42CA-4AE2-9FC8-907CB764326A}" srcOrd="1" destOrd="0" presId="urn:microsoft.com/office/officeart/2005/8/layout/orgChart1"/>
    <dgm:cxn modelId="{44C5D809-C584-420B-9C3C-A99E1CA28CB6}" type="presOf" srcId="{99F11BC6-216F-4644-AD6F-EAE47146D97B}" destId="{DD0B3B6A-6B90-4C4E-B874-DD0B40DF5923}" srcOrd="0" destOrd="0" presId="urn:microsoft.com/office/officeart/2005/8/layout/orgChart1"/>
    <dgm:cxn modelId="{F8F6F4B1-D329-4A6C-9DA5-AFCE138D6FDB}" type="presOf" srcId="{ED963B70-BF6E-4B31-8569-A0D66CE5953E}" destId="{32CA30E2-9029-497F-8595-BE7E462743FA}" srcOrd="0" destOrd="0" presId="urn:microsoft.com/office/officeart/2005/8/layout/orgChart1"/>
    <dgm:cxn modelId="{CB45897C-3A52-4DAE-9F8D-5669DA30F987}" srcId="{72C39158-3A07-4460-A52C-4592FB0BC02D}" destId="{C5CA43DE-B47F-4FED-AA0B-E80F163AFB7D}" srcOrd="1" destOrd="0" parTransId="{99F11BC6-216F-4644-AD6F-EAE47146D97B}" sibTransId="{5B174854-47C0-41D3-82F9-B92221586513}"/>
    <dgm:cxn modelId="{7EC6FC64-749C-4DCF-81D8-79389BD24069}" type="presOf" srcId="{EDA85A7C-58AD-41B8-B68D-3EE7401C5010}" destId="{D77FE500-719D-468D-9095-3D379774966D}" srcOrd="0" destOrd="0" presId="urn:microsoft.com/office/officeart/2005/8/layout/orgChart1"/>
    <dgm:cxn modelId="{7C9F4442-75E7-4E34-AB15-EE044D3A6D57}" type="presOf" srcId="{72C39158-3A07-4460-A52C-4592FB0BC02D}" destId="{3276B003-5E00-4A1E-AEA4-8458AF0555A8}" srcOrd="1" destOrd="0" presId="urn:microsoft.com/office/officeart/2005/8/layout/orgChart1"/>
    <dgm:cxn modelId="{C8987016-D3AE-4580-9D76-269CBF634B50}" type="presOf" srcId="{1E97256B-64D2-4B0C-B4A0-0739C584F6D4}" destId="{E89FD590-DC83-4BEA-9F6D-FE82AB0CF875}" srcOrd="1" destOrd="0" presId="urn:microsoft.com/office/officeart/2005/8/layout/orgChart1"/>
    <dgm:cxn modelId="{1B9C9D2D-532A-4173-A7B6-956668D337B1}" type="presOf" srcId="{3A880B6C-1C8A-4997-9F87-3B0CFF7876FD}" destId="{8D712D4D-91C9-45F0-8F89-6ACCF7110951}" srcOrd="0" destOrd="0" presId="urn:microsoft.com/office/officeart/2005/8/layout/orgChart1"/>
    <dgm:cxn modelId="{2B41970E-0C90-4489-84E1-EEE80030C75A}" type="presOf" srcId="{6B039819-8A92-406F-88C9-3555B7591DF8}" destId="{8AAABD4F-3FD9-475B-8E68-7FFB44D767DA}" srcOrd="1" destOrd="0" presId="urn:microsoft.com/office/officeart/2005/8/layout/orgChart1"/>
    <dgm:cxn modelId="{05B8896F-8B2F-4412-B545-78D6B8985AF8}" type="presOf" srcId="{61E270A5-7926-4B30-A587-3B67D959012E}" destId="{458EF3D7-444F-4BFC-A48E-4DA30625E7CC}" srcOrd="0" destOrd="0" presId="urn:microsoft.com/office/officeart/2005/8/layout/orgChart1"/>
    <dgm:cxn modelId="{7F872940-2D6E-41C4-B6DA-8574A141D87D}" srcId="{477DB001-3C33-4630-8341-7C5A61B8FA4E}" destId="{FA450588-9FF1-49AD-9BBC-0084ABF94733}" srcOrd="1" destOrd="0" parTransId="{3769295B-E6B9-40EE-88DA-01C2C30A0EEA}" sibTransId="{5B2301D8-73A4-49A3-9F69-E22B9847E85D}"/>
    <dgm:cxn modelId="{75AE62FB-1C5C-4374-9BAF-4B2A3C7C2053}" type="presOf" srcId="{ECA121F8-1E49-4B8C-B088-5025CB1DEA3D}" destId="{ECB3CC7D-CBDA-42CA-BD8A-04E08DCA6E43}" srcOrd="0" destOrd="0" presId="urn:microsoft.com/office/officeart/2005/8/layout/orgChart1"/>
    <dgm:cxn modelId="{D51CFA08-EB7E-495C-9DE1-F2C120ABD7B2}" type="presOf" srcId="{76928021-9CB9-4C71-A0DE-18F057F73DCC}" destId="{C103C5FE-C077-4AB0-B908-186E7168350D}" srcOrd="0" destOrd="0" presId="urn:microsoft.com/office/officeart/2005/8/layout/orgChart1"/>
    <dgm:cxn modelId="{A2D9ADE6-A40A-4FA8-BA48-EA2165F32C40}" type="presOf" srcId="{FA450588-9FF1-49AD-9BBC-0084ABF94733}" destId="{758A897B-CB75-4A36-9FA4-749D85574B4D}" srcOrd="0" destOrd="0" presId="urn:microsoft.com/office/officeart/2005/8/layout/orgChart1"/>
    <dgm:cxn modelId="{64DC86CA-CB0B-467E-9E53-70D909415424}" srcId="{6B039819-8A92-406F-88C9-3555B7591DF8}" destId="{ECA121F8-1E49-4B8C-B088-5025CB1DEA3D}" srcOrd="1" destOrd="0" parTransId="{E935714F-AEC4-459F-AEF8-28D922E1C4DE}" sibTransId="{136629C9-2FC7-4239-B7B3-F0CC53547A20}"/>
    <dgm:cxn modelId="{83584C5B-E681-4C53-99BA-50485DF81230}" type="presOf" srcId="{1E97256B-64D2-4B0C-B4A0-0739C584F6D4}" destId="{DDB81584-6105-4A99-9A4F-D33EFBE1AEE2}" srcOrd="0" destOrd="0" presId="urn:microsoft.com/office/officeart/2005/8/layout/orgChart1"/>
    <dgm:cxn modelId="{75245555-C3D1-43DB-9489-344565E425D6}" type="presOf" srcId="{ECA121F8-1E49-4B8C-B088-5025CB1DEA3D}" destId="{F9EF07B6-7D44-41FB-8C68-9A6CF007378B}" srcOrd="1" destOrd="0" presId="urn:microsoft.com/office/officeart/2005/8/layout/orgChart1"/>
    <dgm:cxn modelId="{9760DD2E-5C65-47B8-B6C5-2DB012BE71F3}" srcId="{C5CA43DE-B47F-4FED-AA0B-E80F163AFB7D}" destId="{3A880B6C-1C8A-4997-9F87-3B0CFF7876FD}" srcOrd="0" destOrd="0" parTransId="{76928021-9CB9-4C71-A0DE-18F057F73DCC}" sibTransId="{85674DC6-40A9-4243-8EEF-07C0F3CF86BD}"/>
    <dgm:cxn modelId="{84AAC774-861B-4229-A99B-87CC1ADF2A11}" type="presOf" srcId="{3A880B6C-1C8A-4997-9F87-3B0CFF7876FD}" destId="{A87B03CF-6EAF-4936-AD07-F8285A41F031}" srcOrd="1" destOrd="0" presId="urn:microsoft.com/office/officeart/2005/8/layout/orgChart1"/>
    <dgm:cxn modelId="{C5588887-EED7-4238-BC8E-D0D5C909288B}" type="presOf" srcId="{BC4512D7-491B-4E81-AA6D-90679D69A82A}" destId="{0F0F5A92-9402-4C4A-836D-6620546FB07E}" srcOrd="0" destOrd="0" presId="urn:microsoft.com/office/officeart/2005/8/layout/orgChart1"/>
    <dgm:cxn modelId="{C7A03AF6-2532-40FB-9177-B01AF9FD0392}" srcId="{91944382-6DC1-46D4-BF0A-E6E844DFCEBC}" destId="{72C39158-3A07-4460-A52C-4592FB0BC02D}" srcOrd="0" destOrd="0" parTransId="{C4260A8E-FEB2-4BC7-818C-31F3F1F1EF10}" sibTransId="{C853AA54-B0E0-4E65-8587-4A8CF97ED876}"/>
    <dgm:cxn modelId="{DB8844C2-48EE-4B1C-8644-8DC54B1974E2}" srcId="{477DB001-3C33-4630-8341-7C5A61B8FA4E}" destId="{87F6F71C-66AA-499C-A6C5-3E6B1D115DF3}" srcOrd="2" destOrd="0" parTransId="{BDFC6A27-ED1B-460E-9DDE-8676B46F5217}" sibTransId="{0D2C5F96-4081-43D1-9274-0003AA35B51D}"/>
    <dgm:cxn modelId="{DEF7EC44-8F7D-4642-BB8F-5EFDB776FE6A}" type="presOf" srcId="{87F6F71C-66AA-499C-A6C5-3E6B1D115DF3}" destId="{A111C849-DA60-46F9-B781-57084374804F}" srcOrd="1" destOrd="0" presId="urn:microsoft.com/office/officeart/2005/8/layout/orgChart1"/>
    <dgm:cxn modelId="{3FD238FF-18AF-4CC0-9783-FE2C46695507}" srcId="{C5CA43DE-B47F-4FED-AA0B-E80F163AFB7D}" destId="{58B9191B-03C2-408E-AC34-32DE9796CE24}" srcOrd="2" destOrd="0" parTransId="{ED963B70-BF6E-4B31-8569-A0D66CE5953E}" sibTransId="{F4A6131C-6E29-4EF9-BC0F-89BE9A3C5E38}"/>
    <dgm:cxn modelId="{771B8CE5-9314-4F61-8909-5AC280687D81}" type="presOf" srcId="{72C39158-3A07-4460-A52C-4592FB0BC02D}" destId="{DA937C63-20B4-4A6C-A990-D3F6FC4BF22E}" srcOrd="0" destOrd="0" presId="urn:microsoft.com/office/officeart/2005/8/layout/orgChart1"/>
    <dgm:cxn modelId="{0BE05307-83A0-4F49-95B9-158A2166DDF0}" type="presOf" srcId="{6B039819-8A92-406F-88C9-3555B7591DF8}" destId="{A23E668C-CCD3-4A81-BF7D-17109E153D4D}" srcOrd="0" destOrd="0" presId="urn:microsoft.com/office/officeart/2005/8/layout/orgChart1"/>
    <dgm:cxn modelId="{E793963F-359E-4DC0-8645-3B98EDCAAFF4}" type="presOf" srcId="{477DB001-3C33-4630-8341-7C5A61B8FA4E}" destId="{F0631B2B-A2D3-4546-AEED-D8313BFB4DBB}" srcOrd="0" destOrd="0" presId="urn:microsoft.com/office/officeart/2005/8/layout/orgChart1"/>
    <dgm:cxn modelId="{0CC1A885-65E5-46BA-B8C4-A50A18EAAE97}" type="presOf" srcId="{C5CA43DE-B47F-4FED-AA0B-E80F163AFB7D}" destId="{87780894-60A9-4DD8-B19E-15148407929B}" srcOrd="0" destOrd="0" presId="urn:microsoft.com/office/officeart/2005/8/layout/orgChart1"/>
    <dgm:cxn modelId="{CBDFC9E5-6DDA-42D9-88D3-829BA192A0A9}" type="presOf" srcId="{58B9191B-03C2-408E-AC34-32DE9796CE24}" destId="{4938F9ED-90A4-4AE3-8FC8-3515EC76876B}" srcOrd="1" destOrd="0" presId="urn:microsoft.com/office/officeart/2005/8/layout/orgChart1"/>
    <dgm:cxn modelId="{0717A14C-CD4A-4043-B3B0-FEA35ECB9B09}" type="presParOf" srcId="{3F7A164E-E686-4054-A962-6585B20EDBC9}" destId="{0DA58EF4-97D8-4095-B0A4-0892726B3C16}" srcOrd="0" destOrd="0" presId="urn:microsoft.com/office/officeart/2005/8/layout/orgChart1"/>
    <dgm:cxn modelId="{BCEF9385-B351-4386-9497-C2ADFDAD2FB3}" type="presParOf" srcId="{0DA58EF4-97D8-4095-B0A4-0892726B3C16}" destId="{25303C27-395C-4CE4-AAFF-F694A28F8134}" srcOrd="0" destOrd="0" presId="urn:microsoft.com/office/officeart/2005/8/layout/orgChart1"/>
    <dgm:cxn modelId="{548281B5-DA69-4CBE-86F2-F4C8DB15FE98}" type="presParOf" srcId="{25303C27-395C-4CE4-AAFF-F694A28F8134}" destId="{DA937C63-20B4-4A6C-A990-D3F6FC4BF22E}" srcOrd="0" destOrd="0" presId="urn:microsoft.com/office/officeart/2005/8/layout/orgChart1"/>
    <dgm:cxn modelId="{38C30D86-0F34-40F1-AFD2-C0E0E3DBD5C8}" type="presParOf" srcId="{25303C27-395C-4CE4-AAFF-F694A28F8134}" destId="{3276B003-5E00-4A1E-AEA4-8458AF0555A8}" srcOrd="1" destOrd="0" presId="urn:microsoft.com/office/officeart/2005/8/layout/orgChart1"/>
    <dgm:cxn modelId="{CFEE3010-51FA-45C0-AF45-C63B9D0CA5F1}" type="presParOf" srcId="{0DA58EF4-97D8-4095-B0A4-0892726B3C16}" destId="{246592EF-334A-4698-8BC2-853E39FA4883}" srcOrd="1" destOrd="0" presId="urn:microsoft.com/office/officeart/2005/8/layout/orgChart1"/>
    <dgm:cxn modelId="{42CC8C56-7D43-462D-9BF3-A259580573D6}" type="presParOf" srcId="{246592EF-334A-4698-8BC2-853E39FA4883}" destId="{60EDF5F5-16D1-477E-B8B7-54A74E879CBB}" srcOrd="0" destOrd="0" presId="urn:microsoft.com/office/officeart/2005/8/layout/orgChart1"/>
    <dgm:cxn modelId="{10C95013-1DEE-4BEC-B133-0BBDA830EDC8}" type="presParOf" srcId="{246592EF-334A-4698-8BC2-853E39FA4883}" destId="{3058486E-38ED-4FD5-993C-0334E20D4F70}" srcOrd="1" destOrd="0" presId="urn:microsoft.com/office/officeart/2005/8/layout/orgChart1"/>
    <dgm:cxn modelId="{72752D9C-09BA-4D4C-AA28-E95125826078}" type="presParOf" srcId="{3058486E-38ED-4FD5-993C-0334E20D4F70}" destId="{84FBDF3A-0FF2-43CB-B368-D69AA9C18BBF}" srcOrd="0" destOrd="0" presId="urn:microsoft.com/office/officeart/2005/8/layout/orgChart1"/>
    <dgm:cxn modelId="{1EA30720-8E27-4843-AB0E-AD753671B7B7}" type="presParOf" srcId="{84FBDF3A-0FF2-43CB-B368-D69AA9C18BBF}" destId="{F0631B2B-A2D3-4546-AEED-D8313BFB4DBB}" srcOrd="0" destOrd="0" presId="urn:microsoft.com/office/officeart/2005/8/layout/orgChart1"/>
    <dgm:cxn modelId="{4F432329-A005-40D0-8C92-D604E54D2C85}" type="presParOf" srcId="{84FBDF3A-0FF2-43CB-B368-D69AA9C18BBF}" destId="{B6D425DE-5F09-4CAB-858A-72988D0346B7}" srcOrd="1" destOrd="0" presId="urn:microsoft.com/office/officeart/2005/8/layout/orgChart1"/>
    <dgm:cxn modelId="{8882C2F6-A5EE-4C4B-AA6B-900D3B1C0F70}" type="presParOf" srcId="{3058486E-38ED-4FD5-993C-0334E20D4F70}" destId="{38731272-B9AE-4DA0-A1B9-BE11870F950C}" srcOrd="1" destOrd="0" presId="urn:microsoft.com/office/officeart/2005/8/layout/orgChart1"/>
    <dgm:cxn modelId="{0C378A22-376B-4918-897D-2D2FA3548FAA}" type="presParOf" srcId="{38731272-B9AE-4DA0-A1B9-BE11870F950C}" destId="{0F0F5A92-9402-4C4A-836D-6620546FB07E}" srcOrd="0" destOrd="0" presId="urn:microsoft.com/office/officeart/2005/8/layout/orgChart1"/>
    <dgm:cxn modelId="{6D03C3D7-84D1-480C-BBBA-06DB06C233F9}" type="presParOf" srcId="{38731272-B9AE-4DA0-A1B9-BE11870F950C}" destId="{FE9410B1-73D0-4092-849E-11084EB1505C}" srcOrd="1" destOrd="0" presId="urn:microsoft.com/office/officeart/2005/8/layout/orgChart1"/>
    <dgm:cxn modelId="{A2DC86BD-AC0B-44DF-9535-406D83584B0D}" type="presParOf" srcId="{FE9410B1-73D0-4092-849E-11084EB1505C}" destId="{89EA9E62-8B29-431C-A480-2A206AC73D87}" srcOrd="0" destOrd="0" presId="urn:microsoft.com/office/officeart/2005/8/layout/orgChart1"/>
    <dgm:cxn modelId="{C0E81EB9-0471-4F33-B1A5-48DB77E24692}" type="presParOf" srcId="{89EA9E62-8B29-431C-A480-2A206AC73D87}" destId="{A23E668C-CCD3-4A81-BF7D-17109E153D4D}" srcOrd="0" destOrd="0" presId="urn:microsoft.com/office/officeart/2005/8/layout/orgChart1"/>
    <dgm:cxn modelId="{4ACBFDD9-D690-4C30-A452-8793FA7AB1A7}" type="presParOf" srcId="{89EA9E62-8B29-431C-A480-2A206AC73D87}" destId="{8AAABD4F-3FD9-475B-8E68-7FFB44D767DA}" srcOrd="1" destOrd="0" presId="urn:microsoft.com/office/officeart/2005/8/layout/orgChart1"/>
    <dgm:cxn modelId="{EB6BBB9B-D513-4BE2-B489-816F4A5EBB83}" type="presParOf" srcId="{FE9410B1-73D0-4092-849E-11084EB1505C}" destId="{AF68E740-58D7-4D02-A552-64F365C7B624}" srcOrd="1" destOrd="0" presId="urn:microsoft.com/office/officeart/2005/8/layout/orgChart1"/>
    <dgm:cxn modelId="{2E7B5A2F-7634-45F3-836A-77A42E81639A}" type="presParOf" srcId="{AF68E740-58D7-4D02-A552-64F365C7B624}" destId="{EBECEF41-F0DB-461E-B7E5-EBEAC1787235}" srcOrd="0" destOrd="0" presId="urn:microsoft.com/office/officeart/2005/8/layout/orgChart1"/>
    <dgm:cxn modelId="{1DC547A7-F2B9-4F20-9F01-3B396F46D02D}" type="presParOf" srcId="{AF68E740-58D7-4D02-A552-64F365C7B624}" destId="{FAB51D6B-FCC8-46F7-8A63-E0C80B8D1D2C}" srcOrd="1" destOrd="0" presId="urn:microsoft.com/office/officeart/2005/8/layout/orgChart1"/>
    <dgm:cxn modelId="{326FDD5C-16F2-4224-9D19-4DD66ED8B7C5}" type="presParOf" srcId="{FAB51D6B-FCC8-46F7-8A63-E0C80B8D1D2C}" destId="{1CA80960-FC6C-4EBC-902B-46EF658454EF}" srcOrd="0" destOrd="0" presId="urn:microsoft.com/office/officeart/2005/8/layout/orgChart1"/>
    <dgm:cxn modelId="{D5A7C8D6-C975-495C-A3B4-E084E989C7E5}" type="presParOf" srcId="{1CA80960-FC6C-4EBC-902B-46EF658454EF}" destId="{DDB81584-6105-4A99-9A4F-D33EFBE1AEE2}" srcOrd="0" destOrd="0" presId="urn:microsoft.com/office/officeart/2005/8/layout/orgChart1"/>
    <dgm:cxn modelId="{7F0DA252-756D-4EC6-86E0-400150A38D01}" type="presParOf" srcId="{1CA80960-FC6C-4EBC-902B-46EF658454EF}" destId="{E89FD590-DC83-4BEA-9F6D-FE82AB0CF875}" srcOrd="1" destOrd="0" presId="urn:microsoft.com/office/officeart/2005/8/layout/orgChart1"/>
    <dgm:cxn modelId="{16065DE3-58A5-4AE1-BB7C-9AF808AAF895}" type="presParOf" srcId="{FAB51D6B-FCC8-46F7-8A63-E0C80B8D1D2C}" destId="{E915169B-2F29-476C-8165-D45C59498F2C}" srcOrd="1" destOrd="0" presId="urn:microsoft.com/office/officeart/2005/8/layout/orgChart1"/>
    <dgm:cxn modelId="{B9F68257-6449-453A-BE9D-3A20B8AFED88}" type="presParOf" srcId="{FAB51D6B-FCC8-46F7-8A63-E0C80B8D1D2C}" destId="{FF893AC8-BC93-4419-8CFC-7A67C8C04818}" srcOrd="2" destOrd="0" presId="urn:microsoft.com/office/officeart/2005/8/layout/orgChart1"/>
    <dgm:cxn modelId="{4653FCF4-36D3-44E4-BBEC-39B6E29E2249}" type="presParOf" srcId="{AF68E740-58D7-4D02-A552-64F365C7B624}" destId="{42EE93BC-64D5-48EA-935E-ECAEEA6BEE8C}" srcOrd="2" destOrd="0" presId="urn:microsoft.com/office/officeart/2005/8/layout/orgChart1"/>
    <dgm:cxn modelId="{8240DA4A-D658-4B98-8F3D-D452CEFECAE5}" type="presParOf" srcId="{AF68E740-58D7-4D02-A552-64F365C7B624}" destId="{5F1F30FF-68AD-4C00-9B4E-47D349FB9DB6}" srcOrd="3" destOrd="0" presId="urn:microsoft.com/office/officeart/2005/8/layout/orgChart1"/>
    <dgm:cxn modelId="{6FD2878D-CD30-40BE-B824-376B49561086}" type="presParOf" srcId="{5F1F30FF-68AD-4C00-9B4E-47D349FB9DB6}" destId="{024EF66E-962E-4763-B35E-8A31530B82E4}" srcOrd="0" destOrd="0" presId="urn:microsoft.com/office/officeart/2005/8/layout/orgChart1"/>
    <dgm:cxn modelId="{7592BA37-B26E-4257-B602-E07D2C9D1BDE}" type="presParOf" srcId="{024EF66E-962E-4763-B35E-8A31530B82E4}" destId="{ECB3CC7D-CBDA-42CA-BD8A-04E08DCA6E43}" srcOrd="0" destOrd="0" presId="urn:microsoft.com/office/officeart/2005/8/layout/orgChart1"/>
    <dgm:cxn modelId="{F058060B-5598-4AB3-8FB3-FAD6228F2D01}" type="presParOf" srcId="{024EF66E-962E-4763-B35E-8A31530B82E4}" destId="{F9EF07B6-7D44-41FB-8C68-9A6CF007378B}" srcOrd="1" destOrd="0" presId="urn:microsoft.com/office/officeart/2005/8/layout/orgChart1"/>
    <dgm:cxn modelId="{5F22DD2F-DCD5-401A-B31E-740C541CDF60}" type="presParOf" srcId="{5F1F30FF-68AD-4C00-9B4E-47D349FB9DB6}" destId="{C3362A22-0D41-4B82-BE77-DA8DF62818AE}" srcOrd="1" destOrd="0" presId="urn:microsoft.com/office/officeart/2005/8/layout/orgChart1"/>
    <dgm:cxn modelId="{52CA107A-78A4-441B-A925-567DE5D5A254}" type="presParOf" srcId="{5F1F30FF-68AD-4C00-9B4E-47D349FB9DB6}" destId="{B8487DAE-3002-40AE-AE78-C9B0BDE51F4A}" srcOrd="2" destOrd="0" presId="urn:microsoft.com/office/officeart/2005/8/layout/orgChart1"/>
    <dgm:cxn modelId="{E47FEEFE-430C-4622-9FE0-58CAC13E99F5}" type="presParOf" srcId="{FE9410B1-73D0-4092-849E-11084EB1505C}" destId="{73C449AB-C15E-48C1-A7CF-39E75398C68E}" srcOrd="2" destOrd="0" presId="urn:microsoft.com/office/officeart/2005/8/layout/orgChart1"/>
    <dgm:cxn modelId="{65121791-85B5-4516-94E0-F4B977CD83C7}" type="presParOf" srcId="{38731272-B9AE-4DA0-A1B9-BE11870F950C}" destId="{805A1C95-9A0D-4C8C-B7A1-648ED17714CC}" srcOrd="2" destOrd="0" presId="urn:microsoft.com/office/officeart/2005/8/layout/orgChart1"/>
    <dgm:cxn modelId="{C32D7C8A-01B5-40BA-A816-8178D6944C09}" type="presParOf" srcId="{38731272-B9AE-4DA0-A1B9-BE11870F950C}" destId="{526625C0-28C7-4AAE-B31C-52F570FD9A9B}" srcOrd="3" destOrd="0" presId="urn:microsoft.com/office/officeart/2005/8/layout/orgChart1"/>
    <dgm:cxn modelId="{6DAA62AF-C0FE-4865-BB45-CAB6D5A7F3B0}" type="presParOf" srcId="{526625C0-28C7-4AAE-B31C-52F570FD9A9B}" destId="{9D31A332-C47B-41F5-B62C-6FBFE93BBD23}" srcOrd="0" destOrd="0" presId="urn:microsoft.com/office/officeart/2005/8/layout/orgChart1"/>
    <dgm:cxn modelId="{E00C1147-C2E6-44F5-8A1F-6CA5B08C0DA8}" type="presParOf" srcId="{9D31A332-C47B-41F5-B62C-6FBFE93BBD23}" destId="{758A897B-CB75-4A36-9FA4-749D85574B4D}" srcOrd="0" destOrd="0" presId="urn:microsoft.com/office/officeart/2005/8/layout/orgChart1"/>
    <dgm:cxn modelId="{B935876D-06A1-42F4-9A3A-A00B25FCD058}" type="presParOf" srcId="{9D31A332-C47B-41F5-B62C-6FBFE93BBD23}" destId="{9B7E95DA-AD75-4551-B83D-58E73945BA51}" srcOrd="1" destOrd="0" presId="urn:microsoft.com/office/officeart/2005/8/layout/orgChart1"/>
    <dgm:cxn modelId="{B12C8233-5370-4B78-A186-3AA454002980}" type="presParOf" srcId="{526625C0-28C7-4AAE-B31C-52F570FD9A9B}" destId="{5BEFF64F-FE32-4229-B481-6F52EFDB8AFA}" srcOrd="1" destOrd="0" presId="urn:microsoft.com/office/officeart/2005/8/layout/orgChart1"/>
    <dgm:cxn modelId="{8EFB178F-CB19-4F93-9C5F-48CC21E48204}" type="presParOf" srcId="{526625C0-28C7-4AAE-B31C-52F570FD9A9B}" destId="{DED6DB53-0D76-4FC5-83BB-DBFEDED0E57A}" srcOrd="2" destOrd="0" presId="urn:microsoft.com/office/officeart/2005/8/layout/orgChart1"/>
    <dgm:cxn modelId="{2D7CFC8E-57A0-4385-B69F-94483D5AAEA2}" type="presParOf" srcId="{38731272-B9AE-4DA0-A1B9-BE11870F950C}" destId="{17D79A5D-C8B1-4B97-93A7-5C1B0F339348}" srcOrd="4" destOrd="0" presId="urn:microsoft.com/office/officeart/2005/8/layout/orgChart1"/>
    <dgm:cxn modelId="{53334E41-2348-484A-89F2-665046DA99AE}" type="presParOf" srcId="{38731272-B9AE-4DA0-A1B9-BE11870F950C}" destId="{B5AD9C5E-A2C7-454C-BB67-860C8B8BE203}" srcOrd="5" destOrd="0" presId="urn:microsoft.com/office/officeart/2005/8/layout/orgChart1"/>
    <dgm:cxn modelId="{4981FC65-DFE1-4F4D-A96E-59F876BDAFA0}" type="presParOf" srcId="{B5AD9C5E-A2C7-454C-BB67-860C8B8BE203}" destId="{A2295619-4EEC-4DEA-8F24-56A4C723B975}" srcOrd="0" destOrd="0" presId="urn:microsoft.com/office/officeart/2005/8/layout/orgChart1"/>
    <dgm:cxn modelId="{3DCDC37F-C2C6-4212-88CC-1FFA9DD18428}" type="presParOf" srcId="{A2295619-4EEC-4DEA-8F24-56A4C723B975}" destId="{B4431EBF-8AFC-4AAD-9252-D2495EA538E4}" srcOrd="0" destOrd="0" presId="urn:microsoft.com/office/officeart/2005/8/layout/orgChart1"/>
    <dgm:cxn modelId="{7A65C399-1CE8-4F43-8F55-CFB3C05516D8}" type="presParOf" srcId="{A2295619-4EEC-4DEA-8F24-56A4C723B975}" destId="{A111C849-DA60-46F9-B781-57084374804F}" srcOrd="1" destOrd="0" presId="urn:microsoft.com/office/officeart/2005/8/layout/orgChart1"/>
    <dgm:cxn modelId="{9E79D2D2-B4B5-4245-87C1-0C5BA9867A27}" type="presParOf" srcId="{B5AD9C5E-A2C7-454C-BB67-860C8B8BE203}" destId="{E5433ACD-5E21-413B-8DA8-F7AAE405F984}" srcOrd="1" destOrd="0" presId="urn:microsoft.com/office/officeart/2005/8/layout/orgChart1"/>
    <dgm:cxn modelId="{F8DCE9DA-691C-4125-886E-0E0300A08ED8}" type="presParOf" srcId="{B5AD9C5E-A2C7-454C-BB67-860C8B8BE203}" destId="{01A81712-C1DC-4172-A9D8-21A998C041FE}" srcOrd="2" destOrd="0" presId="urn:microsoft.com/office/officeart/2005/8/layout/orgChart1"/>
    <dgm:cxn modelId="{6C8B434C-3853-441C-91A7-8EC5B62DCE8A}" type="presParOf" srcId="{3058486E-38ED-4FD5-993C-0334E20D4F70}" destId="{ECCEB99F-14E7-4293-B5F8-2082AC3032F2}" srcOrd="2" destOrd="0" presId="urn:microsoft.com/office/officeart/2005/8/layout/orgChart1"/>
    <dgm:cxn modelId="{03584CB8-67AB-4FE9-9929-781447405B8F}" type="presParOf" srcId="{246592EF-334A-4698-8BC2-853E39FA4883}" destId="{DD0B3B6A-6B90-4C4E-B874-DD0B40DF5923}" srcOrd="2" destOrd="0" presId="urn:microsoft.com/office/officeart/2005/8/layout/orgChart1"/>
    <dgm:cxn modelId="{88203460-043F-4B95-94CA-F0568B9362FF}" type="presParOf" srcId="{246592EF-334A-4698-8BC2-853E39FA4883}" destId="{AA6C9BC2-DE75-4120-B442-EBD80A27F80C}" srcOrd="3" destOrd="0" presId="urn:microsoft.com/office/officeart/2005/8/layout/orgChart1"/>
    <dgm:cxn modelId="{89588246-B8D9-42B7-8383-DCA5E9CDD7ED}" type="presParOf" srcId="{AA6C9BC2-DE75-4120-B442-EBD80A27F80C}" destId="{09B444A4-3619-4C2B-A99B-932B9F787E86}" srcOrd="0" destOrd="0" presId="urn:microsoft.com/office/officeart/2005/8/layout/orgChart1"/>
    <dgm:cxn modelId="{360AF509-3C9A-406B-B867-8F293FAA67DD}" type="presParOf" srcId="{09B444A4-3619-4C2B-A99B-932B9F787E86}" destId="{87780894-60A9-4DD8-B19E-15148407929B}" srcOrd="0" destOrd="0" presId="urn:microsoft.com/office/officeart/2005/8/layout/orgChart1"/>
    <dgm:cxn modelId="{722A08AD-9CCB-444C-B1BF-5043DD70FFFA}" type="presParOf" srcId="{09B444A4-3619-4C2B-A99B-932B9F787E86}" destId="{3A1E766F-42CA-4AE2-9FC8-907CB764326A}" srcOrd="1" destOrd="0" presId="urn:microsoft.com/office/officeart/2005/8/layout/orgChart1"/>
    <dgm:cxn modelId="{C28BA601-4524-4245-AD68-E4FCD2EB989B}" type="presParOf" srcId="{AA6C9BC2-DE75-4120-B442-EBD80A27F80C}" destId="{D9D9E6B9-0537-40F6-BFDE-BE26CCB26187}" srcOrd="1" destOrd="0" presId="urn:microsoft.com/office/officeart/2005/8/layout/orgChart1"/>
    <dgm:cxn modelId="{7D0A4CD5-1B04-4201-94A1-313B8BF6B2A8}" type="presParOf" srcId="{D9D9E6B9-0537-40F6-BFDE-BE26CCB26187}" destId="{C103C5FE-C077-4AB0-B908-186E7168350D}" srcOrd="0" destOrd="0" presId="urn:microsoft.com/office/officeart/2005/8/layout/orgChart1"/>
    <dgm:cxn modelId="{503364D4-F7C5-429D-BF54-C40C988AAF41}" type="presParOf" srcId="{D9D9E6B9-0537-40F6-BFDE-BE26CCB26187}" destId="{60E949AE-8964-40D4-9C0A-FF58E5A399F6}" srcOrd="1" destOrd="0" presId="urn:microsoft.com/office/officeart/2005/8/layout/orgChart1"/>
    <dgm:cxn modelId="{3396067C-4EE6-4D3C-A119-F7E04970B92B}" type="presParOf" srcId="{60E949AE-8964-40D4-9C0A-FF58E5A399F6}" destId="{19531CF7-83F5-4808-8D09-E0340FEC981A}" srcOrd="0" destOrd="0" presId="urn:microsoft.com/office/officeart/2005/8/layout/orgChart1"/>
    <dgm:cxn modelId="{4051ECD2-65A9-4819-A7DE-B9C8CEC4C701}" type="presParOf" srcId="{19531CF7-83F5-4808-8D09-E0340FEC981A}" destId="{8D712D4D-91C9-45F0-8F89-6ACCF7110951}" srcOrd="0" destOrd="0" presId="urn:microsoft.com/office/officeart/2005/8/layout/orgChart1"/>
    <dgm:cxn modelId="{E628233C-DDA9-420E-BD98-2F126F4AF291}" type="presParOf" srcId="{19531CF7-83F5-4808-8D09-E0340FEC981A}" destId="{A87B03CF-6EAF-4936-AD07-F8285A41F031}" srcOrd="1" destOrd="0" presId="urn:microsoft.com/office/officeart/2005/8/layout/orgChart1"/>
    <dgm:cxn modelId="{98AFAEDA-9949-42DA-81C9-EBEF7A07716E}" type="presParOf" srcId="{60E949AE-8964-40D4-9C0A-FF58E5A399F6}" destId="{C2572703-E4BB-4375-9534-54F2D3F3FE02}" srcOrd="1" destOrd="0" presId="urn:microsoft.com/office/officeart/2005/8/layout/orgChart1"/>
    <dgm:cxn modelId="{D42A57C2-B8AD-467C-A7DF-8B2F1C421817}" type="presParOf" srcId="{60E949AE-8964-40D4-9C0A-FF58E5A399F6}" destId="{C012ED8F-6255-4C5E-AE3E-230CBDBA5C33}" srcOrd="2" destOrd="0" presId="urn:microsoft.com/office/officeart/2005/8/layout/orgChart1"/>
    <dgm:cxn modelId="{5A096CD8-9B3F-4ABD-A956-348F2578FA70}" type="presParOf" srcId="{D9D9E6B9-0537-40F6-BFDE-BE26CCB26187}" destId="{D77FE500-719D-468D-9095-3D379774966D}" srcOrd="2" destOrd="0" presId="urn:microsoft.com/office/officeart/2005/8/layout/orgChart1"/>
    <dgm:cxn modelId="{60AE33EB-3006-4711-BAC4-9301DFBB196D}" type="presParOf" srcId="{D9D9E6B9-0537-40F6-BFDE-BE26CCB26187}" destId="{7BF1C6F8-5DCE-43A9-8619-1BE11F016AAF}" srcOrd="3" destOrd="0" presId="urn:microsoft.com/office/officeart/2005/8/layout/orgChart1"/>
    <dgm:cxn modelId="{C0849380-B69D-4186-A567-4CA105430EAF}" type="presParOf" srcId="{7BF1C6F8-5DCE-43A9-8619-1BE11F016AAF}" destId="{89BFB944-2F77-4420-B300-B17572E486CC}" srcOrd="0" destOrd="0" presId="urn:microsoft.com/office/officeart/2005/8/layout/orgChart1"/>
    <dgm:cxn modelId="{869CEF33-34F5-4C41-97F0-C70E235FF7A1}" type="presParOf" srcId="{89BFB944-2F77-4420-B300-B17572E486CC}" destId="{458EF3D7-444F-4BFC-A48E-4DA30625E7CC}" srcOrd="0" destOrd="0" presId="urn:microsoft.com/office/officeart/2005/8/layout/orgChart1"/>
    <dgm:cxn modelId="{BD30DBD3-022F-4775-AE14-2F89B8EFBFE7}" type="presParOf" srcId="{89BFB944-2F77-4420-B300-B17572E486CC}" destId="{41CDE582-DC01-4709-B7C6-30527B35733F}" srcOrd="1" destOrd="0" presId="urn:microsoft.com/office/officeart/2005/8/layout/orgChart1"/>
    <dgm:cxn modelId="{E59DA3C2-B10C-4307-8F6F-9C90DBA643F5}" type="presParOf" srcId="{7BF1C6F8-5DCE-43A9-8619-1BE11F016AAF}" destId="{F8834E18-F336-4D2C-AD78-0DB9089E0915}" srcOrd="1" destOrd="0" presId="urn:microsoft.com/office/officeart/2005/8/layout/orgChart1"/>
    <dgm:cxn modelId="{9557E357-7F52-4AB0-ACA7-A244C39C662D}" type="presParOf" srcId="{7BF1C6F8-5DCE-43A9-8619-1BE11F016AAF}" destId="{4791CB8D-B30C-4EDF-9D4B-15B7176A3EE9}" srcOrd="2" destOrd="0" presId="urn:microsoft.com/office/officeart/2005/8/layout/orgChart1"/>
    <dgm:cxn modelId="{8FEDD2CB-FFC6-4B7C-B05B-FDF807EE76EA}" type="presParOf" srcId="{D9D9E6B9-0537-40F6-BFDE-BE26CCB26187}" destId="{32CA30E2-9029-497F-8595-BE7E462743FA}" srcOrd="4" destOrd="0" presId="urn:microsoft.com/office/officeart/2005/8/layout/orgChart1"/>
    <dgm:cxn modelId="{222E7936-63F1-468A-A48B-E6180759C6C5}" type="presParOf" srcId="{D9D9E6B9-0537-40F6-BFDE-BE26CCB26187}" destId="{027044D0-C9CB-4D1E-939B-40F2A29A230C}" srcOrd="5" destOrd="0" presId="urn:microsoft.com/office/officeart/2005/8/layout/orgChart1"/>
    <dgm:cxn modelId="{42BB55F3-C0E0-47AD-85FE-0B958F1FD053}" type="presParOf" srcId="{027044D0-C9CB-4D1E-939B-40F2A29A230C}" destId="{650DD148-F372-4DDC-82DC-24EC24E75EE3}" srcOrd="0" destOrd="0" presId="urn:microsoft.com/office/officeart/2005/8/layout/orgChart1"/>
    <dgm:cxn modelId="{CF7FDB37-0E6D-45D1-994F-DA192A58DF28}" type="presParOf" srcId="{650DD148-F372-4DDC-82DC-24EC24E75EE3}" destId="{7CF14125-6D62-45F8-A6AD-23461E69FE03}" srcOrd="0" destOrd="0" presId="urn:microsoft.com/office/officeart/2005/8/layout/orgChart1"/>
    <dgm:cxn modelId="{BD8EA91F-C78E-44B9-BCCD-A172507BBDC0}" type="presParOf" srcId="{650DD148-F372-4DDC-82DC-24EC24E75EE3}" destId="{4938F9ED-90A4-4AE3-8FC8-3515EC76876B}" srcOrd="1" destOrd="0" presId="urn:microsoft.com/office/officeart/2005/8/layout/orgChart1"/>
    <dgm:cxn modelId="{440A4512-468E-4355-AE42-D3F527286099}" type="presParOf" srcId="{027044D0-C9CB-4D1E-939B-40F2A29A230C}" destId="{E77819FE-B838-4CDD-B5F6-F50FE0E8E633}" srcOrd="1" destOrd="0" presId="urn:microsoft.com/office/officeart/2005/8/layout/orgChart1"/>
    <dgm:cxn modelId="{BDBB1B09-E3E7-4278-B5D2-F53D33740690}" type="presParOf" srcId="{027044D0-C9CB-4D1E-939B-40F2A29A230C}" destId="{537126F5-C452-4063-B535-9921E267D1E0}" srcOrd="2" destOrd="0" presId="urn:microsoft.com/office/officeart/2005/8/layout/orgChart1"/>
    <dgm:cxn modelId="{FDAE6091-4C81-409B-88A5-DE35B4ED184D}" type="presParOf" srcId="{AA6C9BC2-DE75-4120-B442-EBD80A27F80C}" destId="{E11BC113-A926-4AB8-8013-E022A72B9B6C}" srcOrd="2" destOrd="0" presId="urn:microsoft.com/office/officeart/2005/8/layout/orgChart1"/>
    <dgm:cxn modelId="{867E37A0-84C7-4BB6-8A16-2EDC56720027}" type="presParOf" srcId="{0DA58EF4-97D8-4095-B0A4-0892726B3C16}" destId="{5D239474-523B-447A-85FD-E7F726E177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A30E2-9029-497F-8595-BE7E462743FA}">
      <dsp:nvSpPr>
        <dsp:cNvPr id="0" name=""/>
        <dsp:cNvSpPr/>
      </dsp:nvSpPr>
      <dsp:spPr>
        <a:xfrm>
          <a:off x="6108317" y="1544135"/>
          <a:ext cx="1383515" cy="240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7"/>
              </a:lnTo>
              <a:lnTo>
                <a:pt x="1383515" y="120057"/>
              </a:lnTo>
              <a:lnTo>
                <a:pt x="1383515" y="24011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FE500-719D-468D-9095-3D379774966D}">
      <dsp:nvSpPr>
        <dsp:cNvPr id="0" name=""/>
        <dsp:cNvSpPr/>
      </dsp:nvSpPr>
      <dsp:spPr>
        <a:xfrm>
          <a:off x="6062597" y="1544135"/>
          <a:ext cx="91440" cy="240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11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3C5FE-C077-4AB0-B908-186E7168350D}">
      <dsp:nvSpPr>
        <dsp:cNvPr id="0" name=""/>
        <dsp:cNvSpPr/>
      </dsp:nvSpPr>
      <dsp:spPr>
        <a:xfrm>
          <a:off x="4724801" y="1544135"/>
          <a:ext cx="1383515" cy="240114"/>
        </a:xfrm>
        <a:custGeom>
          <a:avLst/>
          <a:gdLst/>
          <a:ahLst/>
          <a:cxnLst/>
          <a:rect l="0" t="0" r="0" b="0"/>
          <a:pathLst>
            <a:path>
              <a:moveTo>
                <a:pt x="1383515" y="0"/>
              </a:moveTo>
              <a:lnTo>
                <a:pt x="1383515" y="120057"/>
              </a:lnTo>
              <a:lnTo>
                <a:pt x="0" y="120057"/>
              </a:lnTo>
              <a:lnTo>
                <a:pt x="0" y="24011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B3B6A-6B90-4C4E-B874-DD0B40DF5923}">
      <dsp:nvSpPr>
        <dsp:cNvPr id="0" name=""/>
        <dsp:cNvSpPr/>
      </dsp:nvSpPr>
      <dsp:spPr>
        <a:xfrm>
          <a:off x="4033044" y="732320"/>
          <a:ext cx="2075273" cy="240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7"/>
              </a:lnTo>
              <a:lnTo>
                <a:pt x="2075273" y="120057"/>
              </a:lnTo>
              <a:lnTo>
                <a:pt x="2075273" y="2401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79A5D-C8B1-4B97-93A7-5C1B0F339348}">
      <dsp:nvSpPr>
        <dsp:cNvPr id="0" name=""/>
        <dsp:cNvSpPr/>
      </dsp:nvSpPr>
      <dsp:spPr>
        <a:xfrm>
          <a:off x="1957770" y="1544135"/>
          <a:ext cx="1383515" cy="240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7"/>
              </a:lnTo>
              <a:lnTo>
                <a:pt x="1383515" y="120057"/>
              </a:lnTo>
              <a:lnTo>
                <a:pt x="1383515" y="24011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A1C95-9A0D-4C8C-B7A1-648ED17714CC}">
      <dsp:nvSpPr>
        <dsp:cNvPr id="0" name=""/>
        <dsp:cNvSpPr/>
      </dsp:nvSpPr>
      <dsp:spPr>
        <a:xfrm>
          <a:off x="1912050" y="1544135"/>
          <a:ext cx="91440" cy="240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11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E93BC-64D5-48EA-935E-ECAEEA6BEE8C}">
      <dsp:nvSpPr>
        <dsp:cNvPr id="0" name=""/>
        <dsp:cNvSpPr/>
      </dsp:nvSpPr>
      <dsp:spPr>
        <a:xfrm>
          <a:off x="116894" y="2355950"/>
          <a:ext cx="171510" cy="1337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779"/>
              </a:lnTo>
              <a:lnTo>
                <a:pt x="171510" y="133777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CEF41-F0DB-461E-B7E5-EBEAC1787235}">
      <dsp:nvSpPr>
        <dsp:cNvPr id="0" name=""/>
        <dsp:cNvSpPr/>
      </dsp:nvSpPr>
      <dsp:spPr>
        <a:xfrm>
          <a:off x="116894" y="2355950"/>
          <a:ext cx="171510" cy="525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964"/>
              </a:lnTo>
              <a:lnTo>
                <a:pt x="171510" y="52596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F5A92-9402-4C4A-836D-6620546FB07E}">
      <dsp:nvSpPr>
        <dsp:cNvPr id="0" name=""/>
        <dsp:cNvSpPr/>
      </dsp:nvSpPr>
      <dsp:spPr>
        <a:xfrm>
          <a:off x="574254" y="1544135"/>
          <a:ext cx="1383515" cy="240114"/>
        </a:xfrm>
        <a:custGeom>
          <a:avLst/>
          <a:gdLst/>
          <a:ahLst/>
          <a:cxnLst/>
          <a:rect l="0" t="0" r="0" b="0"/>
          <a:pathLst>
            <a:path>
              <a:moveTo>
                <a:pt x="1383515" y="0"/>
              </a:moveTo>
              <a:lnTo>
                <a:pt x="1383515" y="120057"/>
              </a:lnTo>
              <a:lnTo>
                <a:pt x="0" y="120057"/>
              </a:lnTo>
              <a:lnTo>
                <a:pt x="0" y="24011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DF5F5-16D1-477E-B8B7-54A74E879CBB}">
      <dsp:nvSpPr>
        <dsp:cNvPr id="0" name=""/>
        <dsp:cNvSpPr/>
      </dsp:nvSpPr>
      <dsp:spPr>
        <a:xfrm>
          <a:off x="1957770" y="732320"/>
          <a:ext cx="2075273" cy="240114"/>
        </a:xfrm>
        <a:custGeom>
          <a:avLst/>
          <a:gdLst/>
          <a:ahLst/>
          <a:cxnLst/>
          <a:rect l="0" t="0" r="0" b="0"/>
          <a:pathLst>
            <a:path>
              <a:moveTo>
                <a:pt x="2075273" y="0"/>
              </a:moveTo>
              <a:lnTo>
                <a:pt x="2075273" y="120057"/>
              </a:lnTo>
              <a:lnTo>
                <a:pt x="0" y="120057"/>
              </a:lnTo>
              <a:lnTo>
                <a:pt x="0" y="2401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37C63-20B4-4A6C-A990-D3F6FC4BF22E}">
      <dsp:nvSpPr>
        <dsp:cNvPr id="0" name=""/>
        <dsp:cNvSpPr/>
      </dsp:nvSpPr>
      <dsp:spPr>
        <a:xfrm>
          <a:off x="3461343" y="160619"/>
          <a:ext cx="1143401" cy="57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Property</a:t>
          </a:r>
          <a:r>
            <a:rPr kumimoji="0" lang="cs-CZ" altLang="en-US" sz="12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Taxes</a:t>
          </a:r>
          <a:r>
            <a:rPr kumimoji="0" lang="cs-CZ" altLang="en-US" sz="12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and </a:t>
          </a: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Wealth</a:t>
          </a:r>
          <a:r>
            <a:rPr kumimoji="0" lang="cs-CZ" altLang="en-US" sz="12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Taxes</a:t>
          </a:r>
          <a:endParaRPr kumimoji="0" lang="cs-CZ" altLang="en-US" sz="1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3461343" y="160619"/>
        <a:ext cx="1143401" cy="571700"/>
      </dsp:txXfrm>
    </dsp:sp>
    <dsp:sp modelId="{F0631B2B-A2D3-4546-AEED-D8313BFB4DBB}">
      <dsp:nvSpPr>
        <dsp:cNvPr id="0" name=""/>
        <dsp:cNvSpPr/>
      </dsp:nvSpPr>
      <dsp:spPr>
        <a:xfrm>
          <a:off x="1386069" y="972434"/>
          <a:ext cx="1143401" cy="57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Irregular</a:t>
          </a:r>
          <a:endParaRPr kumimoji="0" lang="cs-CZ" altLang="en-US" sz="1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386069" y="972434"/>
        <a:ext cx="1143401" cy="571700"/>
      </dsp:txXfrm>
    </dsp:sp>
    <dsp:sp modelId="{A23E668C-CCD3-4A81-BF7D-17109E153D4D}">
      <dsp:nvSpPr>
        <dsp:cNvPr id="0" name=""/>
        <dsp:cNvSpPr/>
      </dsp:nvSpPr>
      <dsp:spPr>
        <a:xfrm>
          <a:off x="2553" y="1784249"/>
          <a:ext cx="1143401" cy="57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Capital</a:t>
          </a:r>
          <a:r>
            <a:rPr kumimoji="0" lang="cs-CZ" altLang="en-US" sz="12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transfers</a:t>
          </a:r>
          <a:endParaRPr kumimoji="0" lang="cs-CZ" altLang="en-US" sz="1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553" y="1784249"/>
        <a:ext cx="1143401" cy="571700"/>
      </dsp:txXfrm>
    </dsp:sp>
    <dsp:sp modelId="{DDB81584-6105-4A99-9A4F-D33EFBE1AEE2}">
      <dsp:nvSpPr>
        <dsp:cNvPr id="0" name=""/>
        <dsp:cNvSpPr/>
      </dsp:nvSpPr>
      <dsp:spPr>
        <a:xfrm>
          <a:off x="288404" y="2596064"/>
          <a:ext cx="1143401" cy="57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2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Inheritance</a:t>
          </a:r>
        </a:p>
      </dsp:txBody>
      <dsp:txXfrm>
        <a:off x="288404" y="2596064"/>
        <a:ext cx="1143401" cy="571700"/>
      </dsp:txXfrm>
    </dsp:sp>
    <dsp:sp modelId="{ECB3CC7D-CBDA-42CA-BD8A-04E08DCA6E43}">
      <dsp:nvSpPr>
        <dsp:cNvPr id="0" name=""/>
        <dsp:cNvSpPr/>
      </dsp:nvSpPr>
      <dsp:spPr>
        <a:xfrm>
          <a:off x="288404" y="3407879"/>
          <a:ext cx="1143401" cy="57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Gift</a:t>
          </a:r>
          <a:endParaRPr kumimoji="0" lang="cs-CZ" altLang="en-US" sz="1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88404" y="3407879"/>
        <a:ext cx="1143401" cy="571700"/>
      </dsp:txXfrm>
    </dsp:sp>
    <dsp:sp modelId="{758A897B-CB75-4A36-9FA4-749D85574B4D}">
      <dsp:nvSpPr>
        <dsp:cNvPr id="0" name=""/>
        <dsp:cNvSpPr/>
      </dsp:nvSpPr>
      <dsp:spPr>
        <a:xfrm>
          <a:off x="1386069" y="1784249"/>
          <a:ext cx="1143401" cy="57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Capital</a:t>
          </a:r>
          <a:r>
            <a:rPr kumimoji="0" lang="cs-CZ" altLang="en-US" sz="12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transactions</a:t>
          </a:r>
          <a:endParaRPr kumimoji="0" lang="cs-CZ" altLang="en-US" sz="1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386069" y="1784249"/>
        <a:ext cx="1143401" cy="571700"/>
      </dsp:txXfrm>
    </dsp:sp>
    <dsp:sp modelId="{B4431EBF-8AFC-4AAD-9252-D2495EA538E4}">
      <dsp:nvSpPr>
        <dsp:cNvPr id="0" name=""/>
        <dsp:cNvSpPr/>
      </dsp:nvSpPr>
      <dsp:spPr>
        <a:xfrm>
          <a:off x="2769585" y="1784249"/>
          <a:ext cx="1143401" cy="57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Capital</a:t>
          </a:r>
          <a:r>
            <a:rPr kumimoji="0" lang="cs-CZ" altLang="en-US" sz="12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gains</a:t>
          </a:r>
          <a:endParaRPr kumimoji="0" lang="cs-CZ" altLang="en-US" sz="1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769585" y="1784249"/>
        <a:ext cx="1143401" cy="571700"/>
      </dsp:txXfrm>
    </dsp:sp>
    <dsp:sp modelId="{87780894-60A9-4DD8-B19E-15148407929B}">
      <dsp:nvSpPr>
        <dsp:cNvPr id="0" name=""/>
        <dsp:cNvSpPr/>
      </dsp:nvSpPr>
      <dsp:spPr>
        <a:xfrm>
          <a:off x="5536616" y="972434"/>
          <a:ext cx="1143401" cy="57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Regular</a:t>
          </a:r>
          <a:endParaRPr kumimoji="0" lang="cs-CZ" altLang="en-US" sz="1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5536616" y="972434"/>
        <a:ext cx="1143401" cy="571700"/>
      </dsp:txXfrm>
    </dsp:sp>
    <dsp:sp modelId="{8D712D4D-91C9-45F0-8F89-6ACCF7110951}">
      <dsp:nvSpPr>
        <dsp:cNvPr id="0" name=""/>
        <dsp:cNvSpPr/>
      </dsp:nvSpPr>
      <dsp:spPr>
        <a:xfrm>
          <a:off x="4153101" y="1784249"/>
          <a:ext cx="1143401" cy="57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2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Net </a:t>
          </a: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wealth</a:t>
          </a:r>
          <a:endParaRPr kumimoji="0" lang="cs-CZ" altLang="en-US" sz="1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4153101" y="1784249"/>
        <a:ext cx="1143401" cy="571700"/>
      </dsp:txXfrm>
    </dsp:sp>
    <dsp:sp modelId="{458EF3D7-444F-4BFC-A48E-4DA30625E7CC}">
      <dsp:nvSpPr>
        <dsp:cNvPr id="0" name=""/>
        <dsp:cNvSpPr/>
      </dsp:nvSpPr>
      <dsp:spPr>
        <a:xfrm>
          <a:off x="5536616" y="1784249"/>
          <a:ext cx="1143401" cy="57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Property</a:t>
          </a:r>
          <a:endParaRPr kumimoji="0" lang="cs-CZ" altLang="en-US" sz="1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5536616" y="1784249"/>
        <a:ext cx="1143401" cy="571700"/>
      </dsp:txXfrm>
    </dsp:sp>
    <dsp:sp modelId="{7CF14125-6D62-45F8-A6AD-23461E69FE03}">
      <dsp:nvSpPr>
        <dsp:cNvPr id="0" name=""/>
        <dsp:cNvSpPr/>
      </dsp:nvSpPr>
      <dsp:spPr>
        <a:xfrm>
          <a:off x="6920132" y="1784249"/>
          <a:ext cx="1143401" cy="57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2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Motor </a:t>
          </a:r>
          <a:r>
            <a:rPr kumimoji="0" lang="cs-CZ" altLang="en-US" sz="1200" b="0" i="0" u="none" strike="noStrike" kern="1200" cap="none" normalizeH="0" baseline="0" dirty="0" err="1" smtClean="0">
              <a:ln/>
              <a:effectLst/>
              <a:latin typeface="Times New Roman" pitchFamily="18" charset="0"/>
            </a:rPr>
            <a:t>vehicles</a:t>
          </a:r>
          <a:endParaRPr kumimoji="0" lang="cs-CZ" altLang="en-US" sz="12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6920132" y="1784249"/>
        <a:ext cx="1143401" cy="57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BE125B44-EA9F-40DC-9421-87D42174D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835EBE0-0CC4-4619-A835-594CA361B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80" y="1143000"/>
            <a:ext cx="8231029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9" name="Picture 8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80" y="2286000"/>
            <a:ext cx="8231029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08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79" y="1143000"/>
            <a:ext cx="8154816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79" y="2286000"/>
            <a:ext cx="3886875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25220" y="2286000"/>
            <a:ext cx="3886875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129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3886200"/>
            <a:ext cx="9145588" cy="29718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5257800"/>
            <a:ext cx="7773750" cy="6858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919" y="6019800"/>
            <a:ext cx="640191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s-ES" dirty="0"/>
          </a:p>
        </p:txBody>
      </p:sp>
      <p:pic>
        <p:nvPicPr>
          <p:cNvPr id="4" name="Picture 3" descr="Screen Shot 2016-02-03 at 10.58.13 A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6307" cy="3886200"/>
          </a:xfrm>
          <a:prstGeom prst="rect">
            <a:avLst/>
          </a:prstGeom>
        </p:spPr>
      </p:pic>
      <p:pic>
        <p:nvPicPr>
          <p:cNvPr id="9" name="Picture 8" descr="LIL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7" y="4180269"/>
            <a:ext cx="2972316" cy="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3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NCOLN-PPT-JPGS-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6872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345" y="4038600"/>
            <a:ext cx="7773750" cy="9906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345" y="5257800"/>
            <a:ext cx="640191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s-E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38346" y="5867400"/>
            <a:ext cx="6859191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kern="100" spc="5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13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79" y="1143000"/>
            <a:ext cx="3886875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79" y="2286000"/>
            <a:ext cx="3886875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pic>
        <p:nvPicPr>
          <p:cNvPr id="6" name="Picture 5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4649007" y="1143000"/>
            <a:ext cx="4115515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4632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80" y="1143000"/>
            <a:ext cx="8231029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9" name="Picture 8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80" y="2286000"/>
            <a:ext cx="8231029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538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79" y="1143000"/>
            <a:ext cx="8154816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79" y="2286000"/>
            <a:ext cx="3886875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25220" y="2286000"/>
            <a:ext cx="3886875" cy="381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09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79" y="1143000"/>
            <a:ext cx="7773750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57280" y="2133600"/>
            <a:ext cx="4039301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CLICK TO EDIT MASTER TITLE STYLE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4649007" y="2133600"/>
            <a:ext cx="4039301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CLICK TO EDIT MASTER TITLE STYLE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79" y="2895600"/>
            <a:ext cx="3886875" cy="3200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725220" y="2895600"/>
            <a:ext cx="3886875" cy="3200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1600">
                <a:solidFill>
                  <a:srgbClr val="48535B"/>
                </a:solidFill>
              </a:defRPr>
            </a:lvl1pPr>
            <a:lvl2pPr>
              <a:defRPr sz="1600">
                <a:solidFill>
                  <a:srgbClr val="48535B"/>
                </a:solidFill>
              </a:defRPr>
            </a:lvl2pPr>
            <a:lvl3pPr>
              <a:defRPr sz="1600">
                <a:solidFill>
                  <a:srgbClr val="48535B"/>
                </a:solidFill>
              </a:defRPr>
            </a:lvl3pPr>
            <a:lvl4pPr>
              <a:defRPr sz="1600">
                <a:solidFill>
                  <a:srgbClr val="48535B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48535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441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66" y="1600201"/>
            <a:ext cx="8383456" cy="396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66" y="5748338"/>
            <a:ext cx="8383456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1066" y="838200"/>
            <a:ext cx="8383456" cy="566738"/>
          </a:xfrm>
          <a:prstGeom prst="rect">
            <a:avLst/>
          </a:prstGeom>
        </p:spPr>
        <p:txBody>
          <a:bodyPr anchor="b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341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66" y="838200"/>
            <a:ext cx="8383456" cy="566738"/>
          </a:xfrm>
          <a:prstGeom prst="rect">
            <a:avLst/>
          </a:prstGeom>
        </p:spPr>
        <p:txBody>
          <a:bodyPr anchor="b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66" y="1600201"/>
            <a:ext cx="3963088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66" y="5748338"/>
            <a:ext cx="3963088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801434" y="1600201"/>
            <a:ext cx="3963088" cy="396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/>
          </p:nvPr>
        </p:nvSpPr>
        <p:spPr>
          <a:xfrm>
            <a:off x="4801434" y="5715000"/>
            <a:ext cx="3963088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544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 userDrawn="1">
            <p:extLst/>
          </p:nvPr>
        </p:nvGraphicFramePr>
        <p:xfrm>
          <a:off x="533493" y="2514600"/>
          <a:ext cx="8078603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79" y="1143000"/>
            <a:ext cx="7773750" cy="838200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solidFill>
                  <a:srgbClr val="92C82A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7561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COLN-PPT-JPG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75997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 userDrawn="1">
            <p:extLst/>
          </p:nvPr>
        </p:nvGraphicFramePr>
        <p:xfrm>
          <a:off x="533493" y="1981200"/>
          <a:ext cx="8078606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76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493" y="1143000"/>
            <a:ext cx="8078603" cy="838200"/>
          </a:xfrm>
          <a:prstGeom prst="rect">
            <a:avLst/>
          </a:prstGeom>
        </p:spPr>
        <p:txBody>
          <a:bodyPr/>
          <a:lstStyle>
            <a:lvl1pPr algn="l">
              <a:defRPr sz="1800" b="0" baseline="0">
                <a:solidFill>
                  <a:srgbClr val="92C82A"/>
                </a:solidFill>
              </a:defRPr>
            </a:lvl1pPr>
          </a:lstStyle>
          <a:p>
            <a:r>
              <a:rPr lang="en-US" noProof="0" dirty="0" smtClean="0"/>
              <a:t>Sample Chart Header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759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53" y="6553200"/>
            <a:ext cx="6478125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mtClean="0"/>
              <a:t>DATE  |  PRESENTER  |  TITLE</a:t>
            </a:r>
            <a:endParaRPr lang="en-US" dirty="0"/>
          </a:p>
        </p:txBody>
      </p:sp>
      <p:pic>
        <p:nvPicPr>
          <p:cNvPr id="4" name="Picture 3" descr="LINCOLN-PPT-JPGS-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13" y="-57269"/>
            <a:ext cx="9304382" cy="699146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685919" y="5638800"/>
            <a:ext cx="640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rgbClr val="48535B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6600"/>
                </a:solidFill>
                <a:latin typeface="+mn-lt"/>
                <a:ea typeface="MS PGothic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0000"/>
                </a:solidFill>
                <a:latin typeface="+mn-lt"/>
                <a:ea typeface="MS PGothic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rtl="0">
              <a:lnSpc>
                <a:spcPct val="130000"/>
              </a:lnSpc>
            </a:pPr>
            <a:r>
              <a:rPr lang="en-US" sz="1200" b="0" i="0" u="none" strike="noStrike" kern="500" spc="90" baseline="30000" dirty="0" smtClean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rPr>
              <a:t>113 BRATTLE STREET  CAMBRIDGE, MA 02138</a:t>
            </a:r>
            <a:r>
              <a:rPr lang="en-US" sz="1200" b="0" i="0" u="none" strike="noStrike" kern="500" spc="90" baseline="0" dirty="0" smtClean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rPr>
              <a:t>   </a:t>
            </a:r>
            <a:r>
              <a:rPr lang="en-US" sz="1200" b="0" i="0" u="none" strike="noStrike" kern="500" spc="90" baseline="30000" dirty="0" smtClean="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rPr>
              <a:t>@LANDPOLICY    </a:t>
            </a:r>
            <a:r>
              <a:rPr lang="en-US" sz="1200" b="0" i="0" u="none" strike="noStrike" kern="500" spc="90" baseline="30000" dirty="0" smtClean="0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charset="0"/>
              </a:rPr>
              <a:t>LINCOLNINST.EDU</a:t>
            </a:r>
          </a:p>
          <a:p>
            <a:pPr algn="l" rtl="0">
              <a:lnSpc>
                <a:spcPct val="130000"/>
              </a:lnSpc>
            </a:pPr>
            <a:endParaRPr lang="en-US" sz="1200" b="0" i="0" u="none" strike="noStrike" kern="500" spc="90" baseline="30000" dirty="0" smtClean="0">
              <a:solidFill>
                <a:schemeClr val="bg1"/>
              </a:solidFill>
              <a:latin typeface="+mn-lt"/>
              <a:ea typeface="MS PGothic" pitchFamily="34" charset="-128"/>
              <a:cs typeface="ＭＳ Ｐゴシック" charset="0"/>
            </a:endParaRPr>
          </a:p>
          <a:p>
            <a:pPr algn="l" rtl="0">
              <a:lnSpc>
                <a:spcPct val="130000"/>
              </a:lnSpc>
            </a:pPr>
            <a:endParaRPr lang="en-US" sz="1200" b="0" i="0" u="none" strike="noStrike" kern="500" spc="90" baseline="30000" dirty="0" smtClean="0">
              <a:solidFill>
                <a:schemeClr val="bg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706" y="1143000"/>
            <a:ext cx="7773750" cy="838200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rgbClr val="92C82A"/>
                </a:solidFill>
              </a:defRPr>
            </a:lvl1pPr>
          </a:lstStyle>
          <a:p>
            <a:r>
              <a:rPr lang="en-US" noProof="0" dirty="0" smtClean="0"/>
              <a:t>Thank you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706" y="2209800"/>
            <a:ext cx="7773750" cy="1600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900" spc="10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GEORGE MCCARTHY, PRESIDENT</a:t>
            </a:r>
          </a:p>
          <a:p>
            <a:pPr lvl="0"/>
            <a:r>
              <a:rPr lang="en-US" dirty="0" smtClean="0"/>
              <a:t>LINCOLN INSTITUTE OF LAND POLICY</a:t>
            </a:r>
          </a:p>
          <a:p>
            <a:pPr lvl="0"/>
            <a:r>
              <a:rPr lang="en-US" dirty="0" smtClean="0"/>
              <a:t>GMCCARTHY@LINCOLNINST.EDU</a:t>
            </a:r>
          </a:p>
          <a:p>
            <a:pPr lvl="0"/>
            <a:r>
              <a:rPr lang="en-US" dirty="0" smtClean="0"/>
              <a:t>@GMACMCCARTHY</a:t>
            </a:r>
          </a:p>
        </p:txBody>
      </p:sp>
    </p:spTree>
    <p:extLst>
      <p:ext uri="{BB962C8B-B14F-4D97-AF65-F5344CB8AC3E}">
        <p14:creationId xmlns:p14="http://schemas.microsoft.com/office/powerpoint/2010/main" val="1577269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6350"/>
            <a:ext cx="9145588" cy="2536825"/>
          </a:xfrm>
          <a:prstGeom prst="rect">
            <a:avLst/>
          </a:prstGeom>
          <a:solidFill>
            <a:srgbClr val="DFE1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 sz="1600" smtClean="0"/>
          </a:p>
        </p:txBody>
      </p:sp>
      <p:pic>
        <p:nvPicPr>
          <p:cNvPr id="5" name="Picture 21" descr="pruh+znak_PF_13_gray5+fialovy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98" y="-63500"/>
            <a:ext cx="2340381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F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70" y="431801"/>
            <a:ext cx="5392086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392385" y="2457450"/>
            <a:ext cx="2753203" cy="115888"/>
          </a:xfrm>
          <a:prstGeom prst="rect">
            <a:avLst/>
          </a:prstGeom>
          <a:solidFill>
            <a:srgbClr val="80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 sz="1600" smtClean="0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570" y="3860800"/>
            <a:ext cx="5970037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cs-CZ"/>
              <a:t>Klepnutím lze upravit styl </a:t>
            </a:r>
            <a:br>
              <a:rPr lang="cs-CZ"/>
            </a:br>
            <a:r>
              <a:rPr lang="cs-CZ"/>
              <a:t>předlohy nadpisů.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570" y="3141663"/>
            <a:ext cx="5970037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5570" y="6442075"/>
            <a:ext cx="49618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382" y="6442075"/>
            <a:ext cx="658926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FC664-6897-4B9D-85E4-F393891523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5936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2646A-8DB9-4AA7-9236-7FB490FDE4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323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438" y="4406901"/>
            <a:ext cx="77737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1D6F-2382-425E-889B-52E67B9DE5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2377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269" y="1773239"/>
            <a:ext cx="3810662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3357" y="1773239"/>
            <a:ext cx="3810662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923FE-10DD-40A2-9606-96AA0F4F7A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7486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79" y="1535113"/>
            <a:ext cx="40408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79" y="2174875"/>
            <a:ext cx="40408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832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832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27E1-CF00-420D-B755-FA532DA311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5639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2BF8-041C-44B4-BA70-5BE83C4F95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5218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E0FF-A511-435D-9CC4-1AD10E6668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8300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671" y="273051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80" y="1435101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C3BAB-A38B-49E3-9A73-6B3F0C2CC4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4706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572C-7410-4213-BF95-DCFB2B07F1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9384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80DED-E19A-4275-ABC0-B6603A9881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9826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1696" y="1125538"/>
            <a:ext cx="1946613" cy="50053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269" y="1125538"/>
            <a:ext cx="5689000" cy="50053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6217-5234-471E-B8A8-C5F4D71AD1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4786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559" y="1125539"/>
            <a:ext cx="7773750" cy="5032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269" y="1773238"/>
            <a:ext cx="7773750" cy="21018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00269" y="4027489"/>
            <a:ext cx="7773750" cy="21034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EE5D-2F56-4DE1-AF50-0BF00BB1AD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26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1695075"/>
            <a:ext cx="3914489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721" r:id="rId15"/>
    <p:sldLayoutId id="2147483722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 txBox="1">
            <a:spLocks noChangeArrowheads="1"/>
          </p:cNvSpPr>
          <p:nvPr userDrawn="1"/>
        </p:nvSpPr>
        <p:spPr>
          <a:xfrm>
            <a:off x="7697537" y="6553200"/>
            <a:ext cx="1295625" cy="3048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48535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95F0FB-10D1-4F91-96C3-7A249518A3C7}" type="slidenum">
              <a:rPr lang="en-US" altLang="en-US" sz="900" smtClean="0"/>
              <a:pPr algn="r"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81066" y="6477000"/>
            <a:ext cx="5639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500" spc="80" dirty="0" smtClean="0"/>
              <a:t>DATE  |</a:t>
            </a:r>
            <a:r>
              <a:rPr lang="en-US" sz="800" kern="500" spc="80" baseline="0" dirty="0" smtClean="0"/>
              <a:t>  PRESENTER</a:t>
            </a:r>
            <a:endParaRPr lang="en-US" sz="800" kern="500" spc="80" dirty="0"/>
          </a:p>
        </p:txBody>
      </p:sp>
    </p:spTree>
    <p:extLst>
      <p:ext uri="{BB962C8B-B14F-4D97-AF65-F5344CB8AC3E}">
        <p14:creationId xmlns:p14="http://schemas.microsoft.com/office/powerpoint/2010/main" val="413682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ＭＳ Ｐゴシック" pitchFamily="10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ＭＳ Ｐゴシック" pitchFamily="10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ＭＳ Ｐゴシック" pitchFamily="10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ea typeface="ＭＳ Ｐゴシック" pitchFamily="10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0" y="-6350"/>
            <a:ext cx="9145588" cy="889000"/>
          </a:xfrm>
          <a:prstGeom prst="rect">
            <a:avLst/>
          </a:prstGeom>
          <a:solidFill>
            <a:srgbClr val="DFE1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z="160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559" y="1125539"/>
            <a:ext cx="77737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269" y="1773239"/>
            <a:ext cx="77737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682" y="6442076"/>
            <a:ext cx="68385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4619" y="6442076"/>
            <a:ext cx="66369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EE88224-AAF8-481D-A658-6627893938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6589269" y="161925"/>
            <a:ext cx="21609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altLang="cs-CZ" sz="1400" smtClean="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1032" name="Picture 18" descr="PF_PPT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70" y="214313"/>
            <a:ext cx="2422946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PF_PPT_nahle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8" y="-6350"/>
            <a:ext cx="2340381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25"/>
          <p:cNvSpPr>
            <a:spLocks noChangeArrowheads="1"/>
          </p:cNvSpPr>
          <p:nvPr/>
        </p:nvSpPr>
        <p:spPr bwMode="auto">
          <a:xfrm>
            <a:off x="6392385" y="819150"/>
            <a:ext cx="2753203" cy="115888"/>
          </a:xfrm>
          <a:prstGeom prst="rect">
            <a:avLst/>
          </a:prstGeom>
          <a:solidFill>
            <a:srgbClr val="80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 sz="1600" smtClean="0"/>
          </a:p>
        </p:txBody>
      </p:sp>
    </p:spTree>
    <p:extLst>
      <p:ext uri="{BB962C8B-B14F-4D97-AF65-F5344CB8AC3E}">
        <p14:creationId xmlns:p14="http://schemas.microsoft.com/office/powerpoint/2010/main" val="349002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Property-related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en-US" dirty="0" smtClean="0"/>
              <a:t>Taxes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Michal Radvan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1072224"/>
          </a:xfrm>
        </p:spPr>
        <p:txBody>
          <a:bodyPr/>
          <a:lstStyle/>
          <a:p>
            <a:r>
              <a:rPr lang="cs-CZ" dirty="0" err="1" smtClean="0"/>
              <a:t>Property</a:t>
            </a:r>
            <a:r>
              <a:rPr lang="cs-CZ" dirty="0" smtClean="0"/>
              <a:t> tax: most </a:t>
            </a:r>
            <a:r>
              <a:rPr lang="cs-CZ" dirty="0" err="1" smtClean="0"/>
              <a:t>problematic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>
                <a:latin typeface="Arial" panose="020B0604020202020204" pitchFamily="34" charset="0"/>
              </a:rPr>
              <a:t>Low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revenues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err="1" smtClean="0">
                <a:latin typeface="Arial" panose="020B0604020202020204" pitchFamily="34" charset="0"/>
              </a:rPr>
              <a:t>Property</a:t>
            </a:r>
            <a:r>
              <a:rPr lang="cs-CZ" altLang="cs-CZ" dirty="0" smtClean="0">
                <a:latin typeface="Arial" panose="020B0604020202020204" pitchFamily="34" charset="0"/>
              </a:rPr>
              <a:t> tax base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err="1" smtClean="0">
                <a:latin typeface="Arial" panose="020B0604020202020204" pitchFamily="34" charset="0"/>
              </a:rPr>
              <a:t>Property</a:t>
            </a:r>
            <a:r>
              <a:rPr lang="cs-CZ" altLang="cs-CZ" dirty="0" smtClean="0">
                <a:latin typeface="Arial" panose="020B0604020202020204" pitchFamily="34" charset="0"/>
              </a:rPr>
              <a:t> tax </a:t>
            </a:r>
            <a:r>
              <a:rPr lang="cs-CZ" altLang="cs-CZ" dirty="0" err="1" smtClean="0">
                <a:latin typeface="Arial" panose="020B0604020202020204" pitchFamily="34" charset="0"/>
              </a:rPr>
              <a:t>administrator</a:t>
            </a:r>
            <a:endParaRPr lang="cs-CZ" alt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16" y="3563676"/>
            <a:ext cx="4050579" cy="22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7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Recurrent</a:t>
            </a:r>
            <a:r>
              <a:rPr lang="cs-CZ" dirty="0" smtClean="0"/>
              <a:t> </a:t>
            </a:r>
            <a:r>
              <a:rPr lang="cs-CZ" dirty="0" err="1" smtClean="0"/>
              <a:t>property</a:t>
            </a:r>
            <a:r>
              <a:rPr lang="cs-CZ" dirty="0" smtClean="0"/>
              <a:t> tax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Superficies</a:t>
            </a:r>
            <a:r>
              <a:rPr lang="cs-CZ" dirty="0" smtClean="0"/>
              <a:t> </a:t>
            </a:r>
            <a:r>
              <a:rPr lang="cs-CZ" dirty="0" err="1" smtClean="0"/>
              <a:t>solo</a:t>
            </a:r>
            <a:r>
              <a:rPr lang="cs-CZ" dirty="0" smtClean="0"/>
              <a:t> cedit </a:t>
            </a:r>
            <a:r>
              <a:rPr lang="cs-CZ" dirty="0" err="1" smtClean="0"/>
              <a:t>principle</a:t>
            </a:r>
            <a:endParaRPr lang="cs-CZ" dirty="0" smtClean="0"/>
          </a:p>
          <a:p>
            <a:r>
              <a:rPr lang="cs-CZ" dirty="0" smtClean="0"/>
              <a:t>Land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buildings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14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 base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1"/>
            <a:ext cx="8066301" cy="44579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Fair </a:t>
            </a:r>
            <a:r>
              <a:rPr lang="en-US" dirty="0" err="1" smtClean="0"/>
              <a:t>valu</a:t>
            </a:r>
            <a:r>
              <a:rPr lang="cs-CZ" dirty="0" smtClean="0"/>
              <a:t>e: AUT</a:t>
            </a:r>
          </a:p>
          <a:p>
            <a:pPr>
              <a:lnSpc>
                <a:spcPct val="100000"/>
              </a:lnSpc>
            </a:pPr>
            <a:r>
              <a:rPr lang="cs-CZ" dirty="0" err="1" smtClean="0"/>
              <a:t>Rental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: CYP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C</a:t>
            </a:r>
            <a:r>
              <a:rPr lang="en-US" dirty="0" err="1" smtClean="0"/>
              <a:t>adastral</a:t>
            </a:r>
            <a:r>
              <a:rPr lang="en-US" dirty="0" smtClean="0"/>
              <a:t> income</a:t>
            </a:r>
            <a:r>
              <a:rPr lang="cs-CZ" dirty="0" smtClean="0"/>
              <a:t>: BEL, FRA</a:t>
            </a:r>
          </a:p>
          <a:p>
            <a:pPr>
              <a:lnSpc>
                <a:spcPct val="100000"/>
              </a:lnSpc>
            </a:pPr>
            <a:r>
              <a:rPr lang="cs-CZ" dirty="0" err="1" smtClean="0"/>
              <a:t>Assessed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: BUL, DEN, GER, EST, IRL, ROM, SWE, UK</a:t>
            </a:r>
          </a:p>
          <a:p>
            <a:pPr>
              <a:lnSpc>
                <a:spcPct val="100000"/>
              </a:lnSpc>
            </a:pPr>
            <a:r>
              <a:rPr lang="cs-CZ" dirty="0" err="1" smtClean="0"/>
              <a:t>Cadastral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: GRE, SPA, FIN, FRA, ITA, LAT, NETH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Market </a:t>
            </a:r>
            <a:r>
              <a:rPr lang="cs-CZ" dirty="0" err="1" smtClean="0"/>
              <a:t>value</a:t>
            </a:r>
            <a:r>
              <a:rPr lang="cs-CZ" dirty="0" smtClean="0"/>
              <a:t>: HUN, LIT</a:t>
            </a:r>
          </a:p>
          <a:p>
            <a:pPr>
              <a:lnSpc>
                <a:spcPct val="100000"/>
              </a:lnSpc>
            </a:pPr>
            <a:r>
              <a:rPr lang="cs-CZ" dirty="0" err="1" smtClean="0"/>
              <a:t>Taxable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: PORT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Area: CZE, HUN, POL, ROM (</a:t>
            </a:r>
            <a:r>
              <a:rPr lang="cs-CZ" dirty="0" err="1" smtClean="0"/>
              <a:t>land</a:t>
            </a:r>
            <a:r>
              <a:rPr lang="cs-CZ" dirty="0" smtClean="0"/>
              <a:t>), SVK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0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Specialities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 smtClean="0"/>
              <a:t>AUT: </a:t>
            </a:r>
            <a:r>
              <a:rPr lang="en-US" sz="1800" dirty="0" smtClean="0"/>
              <a:t>fair </a:t>
            </a:r>
            <a:r>
              <a:rPr lang="en-US" sz="1800" dirty="0"/>
              <a:t>value on basis of 1973 plus 35</a:t>
            </a:r>
            <a:r>
              <a:rPr lang="en-US" sz="1800" dirty="0" smtClean="0"/>
              <a:t>%</a:t>
            </a: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BEL: </a:t>
            </a:r>
            <a:r>
              <a:rPr lang="en-US" sz="1800" dirty="0" smtClean="0"/>
              <a:t>cadastral </a:t>
            </a:r>
            <a:r>
              <a:rPr lang="en-US" sz="1800" dirty="0"/>
              <a:t>income still refers to the deemed rental income of </a:t>
            </a:r>
            <a:r>
              <a:rPr lang="en-US" sz="1800" dirty="0" smtClean="0"/>
              <a:t>1975</a:t>
            </a:r>
            <a:r>
              <a:rPr lang="cs-CZ" sz="1800" dirty="0" smtClean="0"/>
              <a:t>; </a:t>
            </a:r>
            <a:r>
              <a:rPr lang="cs-CZ" sz="1800" dirty="0" err="1" smtClean="0"/>
              <a:t>an</a:t>
            </a:r>
            <a:r>
              <a:rPr lang="cs-CZ" sz="1800" dirty="0" smtClean="0"/>
              <a:t> </a:t>
            </a:r>
            <a:r>
              <a:rPr lang="en-US" sz="1800" dirty="0" smtClean="0"/>
              <a:t>inflation </a:t>
            </a:r>
            <a:r>
              <a:rPr lang="en-US" sz="1800" dirty="0"/>
              <a:t>adjustment is however </a:t>
            </a:r>
            <a:r>
              <a:rPr lang="en-US" sz="1800" dirty="0" smtClean="0"/>
              <a:t>made</a:t>
            </a:r>
            <a:r>
              <a:rPr lang="cs-CZ" sz="1800" dirty="0" smtClean="0"/>
              <a:t> (</a:t>
            </a:r>
            <a:r>
              <a:rPr lang="en-US" sz="1800" dirty="0" smtClean="0"/>
              <a:t>1.7863</a:t>
            </a:r>
            <a:r>
              <a:rPr lang="cs-CZ" sz="1800" dirty="0" smtClean="0"/>
              <a:t> for 2018)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 smtClean="0"/>
              <a:t>CYP: </a:t>
            </a:r>
            <a:r>
              <a:rPr lang="en-US" sz="1800" dirty="0" smtClean="0"/>
              <a:t>market </a:t>
            </a:r>
            <a:r>
              <a:rPr lang="en-US" sz="1800" dirty="0"/>
              <a:t>value of the immovable property on the 1st January </a:t>
            </a:r>
            <a:r>
              <a:rPr lang="en-US" sz="1800" dirty="0" smtClean="0"/>
              <a:t>1980</a:t>
            </a: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CZE: </a:t>
            </a:r>
            <a:r>
              <a:rPr lang="cs-CZ" sz="1800" dirty="0" err="1" smtClean="0"/>
              <a:t>combination</a:t>
            </a:r>
            <a:r>
              <a:rPr lang="cs-CZ" sz="1800" dirty="0" smtClean="0"/>
              <a:t> of area </a:t>
            </a:r>
            <a:r>
              <a:rPr lang="cs-CZ" sz="1800" dirty="0" err="1" smtClean="0"/>
              <a:t>based</a:t>
            </a:r>
            <a:r>
              <a:rPr lang="cs-CZ" sz="1800" dirty="0" smtClean="0"/>
              <a:t> </a:t>
            </a:r>
            <a:r>
              <a:rPr lang="cs-CZ" sz="1800" dirty="0" err="1" smtClean="0"/>
              <a:t>system</a:t>
            </a:r>
            <a:r>
              <a:rPr lang="cs-CZ" sz="1800" dirty="0" smtClean="0"/>
              <a:t> and ad </a:t>
            </a:r>
            <a:r>
              <a:rPr lang="cs-CZ" sz="1800" dirty="0" err="1" smtClean="0"/>
              <a:t>valorem</a:t>
            </a:r>
            <a:r>
              <a:rPr lang="cs-CZ" sz="1800" dirty="0" smtClean="0"/>
              <a:t> </a:t>
            </a:r>
            <a:r>
              <a:rPr lang="cs-CZ" sz="1800" dirty="0" err="1" smtClean="0"/>
              <a:t>system</a:t>
            </a:r>
            <a:r>
              <a:rPr lang="cs-CZ" sz="1800" dirty="0" smtClean="0"/>
              <a:t> (</a:t>
            </a:r>
            <a:r>
              <a:rPr lang="cs-CZ" sz="1800" dirty="0" err="1" smtClean="0"/>
              <a:t>agricultural</a:t>
            </a:r>
            <a:r>
              <a:rPr lang="cs-CZ" sz="1800" dirty="0" smtClean="0"/>
              <a:t> </a:t>
            </a:r>
            <a:r>
              <a:rPr lang="cs-CZ" sz="1800" dirty="0" err="1" smtClean="0"/>
              <a:t>land</a:t>
            </a:r>
            <a:r>
              <a:rPr lang="cs-CZ" sz="18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sz="1800" dirty="0" smtClean="0"/>
              <a:t>GER: </a:t>
            </a:r>
            <a:r>
              <a:rPr lang="en-US" sz="1800" dirty="0" smtClean="0"/>
              <a:t>1964 values</a:t>
            </a:r>
            <a:r>
              <a:rPr lang="cs-CZ" sz="1800" dirty="0" smtClean="0"/>
              <a:t>,</a:t>
            </a:r>
            <a:r>
              <a:rPr lang="en-US" sz="1800" dirty="0" smtClean="0"/>
              <a:t>1935 value</a:t>
            </a:r>
            <a:r>
              <a:rPr lang="cs-CZ" sz="1800" dirty="0" smtClean="0"/>
              <a:t>s for </a:t>
            </a:r>
            <a:r>
              <a:rPr lang="en-US" sz="1800" dirty="0" smtClean="0"/>
              <a:t>property in </a:t>
            </a:r>
            <a:r>
              <a:rPr lang="en-US" sz="1800" dirty="0"/>
              <a:t>the new </a:t>
            </a:r>
            <a:r>
              <a:rPr lang="en-US" sz="1800" dirty="0" err="1" smtClean="0"/>
              <a:t>Länder</a:t>
            </a: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DEN: t</a:t>
            </a:r>
            <a:r>
              <a:rPr lang="en-US" sz="1800" dirty="0" smtClean="0"/>
              <a:t>he </a:t>
            </a:r>
            <a:r>
              <a:rPr lang="en-US" sz="1800" dirty="0"/>
              <a:t>threshold has been frozen at the nominal value since </a:t>
            </a:r>
            <a:r>
              <a:rPr lang="en-US" sz="1800" dirty="0" smtClean="0"/>
              <a:t>2002</a:t>
            </a:r>
            <a:r>
              <a:rPr lang="cs-CZ" sz="1800" dirty="0" smtClean="0"/>
              <a:t>; t</a:t>
            </a:r>
            <a:r>
              <a:rPr lang="en-US" sz="1800" dirty="0" smtClean="0"/>
              <a:t>he </a:t>
            </a:r>
            <a:r>
              <a:rPr lang="en-US" sz="1800" dirty="0"/>
              <a:t>government is expected to propose new legislation </a:t>
            </a:r>
            <a:r>
              <a:rPr lang="cs-CZ" sz="1800" dirty="0" smtClean="0"/>
              <a:t>in 2019 </a:t>
            </a:r>
            <a:r>
              <a:rPr lang="en-US" sz="1800" dirty="0" smtClean="0"/>
              <a:t>with </a:t>
            </a:r>
            <a:r>
              <a:rPr lang="en-US" sz="1800" dirty="0"/>
              <a:t>effect from </a:t>
            </a:r>
            <a:r>
              <a:rPr lang="en-US" sz="1800" dirty="0" smtClean="0"/>
              <a:t>2021</a:t>
            </a: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EST: </a:t>
            </a:r>
            <a:r>
              <a:rPr lang="cs-CZ" sz="1800" dirty="0" err="1" smtClean="0"/>
              <a:t>land</a:t>
            </a:r>
            <a:r>
              <a:rPr lang="cs-CZ" sz="1800" dirty="0" smtClean="0"/>
              <a:t> only</a:t>
            </a:r>
          </a:p>
          <a:p>
            <a:pPr>
              <a:lnSpc>
                <a:spcPct val="100000"/>
              </a:lnSpc>
            </a:pPr>
            <a:r>
              <a:rPr lang="cs-CZ" sz="1800" dirty="0" smtClean="0"/>
              <a:t>FRA: </a:t>
            </a:r>
            <a:r>
              <a:rPr lang="en-US" sz="1800" dirty="0" smtClean="0"/>
              <a:t>the </a:t>
            </a:r>
            <a:r>
              <a:rPr lang="en-US" sz="1800" dirty="0"/>
              <a:t>cadastral value at 1st January </a:t>
            </a:r>
            <a:r>
              <a:rPr lang="en-US" sz="1800" dirty="0" smtClean="0"/>
              <a:t>1980, </a:t>
            </a:r>
            <a:r>
              <a:rPr lang="en-US" sz="1800" dirty="0"/>
              <a:t>with an allowance of 20</a:t>
            </a:r>
            <a:r>
              <a:rPr lang="en-US" sz="1800" dirty="0" smtClean="0"/>
              <a:t>%</a:t>
            </a:r>
            <a:r>
              <a:rPr lang="cs-CZ" sz="1800" dirty="0"/>
              <a:t> (1978 for </a:t>
            </a:r>
            <a:r>
              <a:rPr lang="cs-CZ" sz="1800" dirty="0" err="1"/>
              <a:t>buildings</a:t>
            </a:r>
            <a:r>
              <a:rPr lang="cs-CZ" sz="1800" dirty="0"/>
              <a:t>)</a:t>
            </a:r>
            <a:r>
              <a:rPr lang="cs-CZ" sz="1800" dirty="0" smtClean="0"/>
              <a:t>; </a:t>
            </a:r>
            <a:r>
              <a:rPr lang="en-US" sz="1800" dirty="0"/>
              <a:t>rates voted by each beneficiary local authority for the year in question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2287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5683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140977"/>
            <a:ext cx="8066301" cy="4691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 smtClean="0"/>
              <a:t>HUN: t</a:t>
            </a:r>
            <a:r>
              <a:rPr lang="en-US" sz="1800" dirty="0" smtClean="0"/>
              <a:t>he </a:t>
            </a:r>
            <a:r>
              <a:rPr lang="en-US" sz="1800" dirty="0"/>
              <a:t>tax base depending on the decision of local government shall </a:t>
            </a:r>
            <a:r>
              <a:rPr lang="en-US" sz="1800" dirty="0" smtClean="0"/>
              <a:t>be</a:t>
            </a:r>
            <a:r>
              <a:rPr lang="cs-CZ" sz="1800" dirty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net floor space of the </a:t>
            </a:r>
            <a:r>
              <a:rPr lang="en-US" sz="1800" dirty="0" smtClean="0"/>
              <a:t>building, or</a:t>
            </a:r>
            <a:r>
              <a:rPr lang="cs-CZ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adjusted market value of the building (thus the </a:t>
            </a:r>
            <a:r>
              <a:rPr lang="en-US" sz="1800" dirty="0" smtClean="0"/>
              <a:t>50</a:t>
            </a:r>
            <a:r>
              <a:rPr lang="cs-CZ" sz="1800" dirty="0" smtClean="0"/>
              <a:t> </a:t>
            </a:r>
            <a:r>
              <a:rPr lang="en-US" sz="1800" dirty="0" smtClean="0"/>
              <a:t>% </a:t>
            </a:r>
            <a:r>
              <a:rPr lang="en-US" sz="1800" dirty="0"/>
              <a:t>of the market </a:t>
            </a:r>
            <a:r>
              <a:rPr lang="en-US" sz="1800" dirty="0" smtClean="0"/>
              <a:t>value)</a:t>
            </a: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IRL: r</a:t>
            </a:r>
            <a:r>
              <a:rPr lang="en-US" sz="1800" dirty="0" err="1" smtClean="0"/>
              <a:t>ates</a:t>
            </a:r>
            <a:r>
              <a:rPr lang="en-US" sz="1800" dirty="0" smtClean="0"/>
              <a:t> </a:t>
            </a:r>
            <a:r>
              <a:rPr lang="en-US" sz="1800" dirty="0"/>
              <a:t>are assessed on the valuation of immovable property </a:t>
            </a:r>
            <a:r>
              <a:rPr lang="cs-CZ" sz="1800" dirty="0" smtClean="0"/>
              <a:t>; t</a:t>
            </a:r>
            <a:r>
              <a:rPr lang="en-US" sz="1800" dirty="0" smtClean="0"/>
              <a:t>he </a:t>
            </a:r>
            <a:r>
              <a:rPr lang="en-US" sz="1800" dirty="0"/>
              <a:t>valuing of property for rating is carried out by the Commissioner of Valuation for the whole </a:t>
            </a:r>
            <a:r>
              <a:rPr lang="en-US" sz="1800" dirty="0" smtClean="0"/>
              <a:t>State</a:t>
            </a:r>
            <a:r>
              <a:rPr lang="cs-CZ" sz="1800" dirty="0" smtClean="0"/>
              <a:t>; </a:t>
            </a:r>
            <a:r>
              <a:rPr lang="en-US" sz="1800" dirty="0" smtClean="0"/>
              <a:t>a </a:t>
            </a:r>
            <a:r>
              <a:rPr lang="en-US" sz="1800" dirty="0"/>
              <a:t>right of appeal </a:t>
            </a:r>
            <a:r>
              <a:rPr lang="en-US" sz="1800" dirty="0" smtClean="0"/>
              <a:t>to </a:t>
            </a:r>
            <a:r>
              <a:rPr lang="en-US" sz="1800" dirty="0"/>
              <a:t>a Valuation Tribunal and a further </a:t>
            </a:r>
            <a:r>
              <a:rPr lang="en-US" sz="1800" dirty="0" smtClean="0"/>
              <a:t>to </a:t>
            </a:r>
            <a:r>
              <a:rPr lang="en-US" sz="1800" dirty="0"/>
              <a:t>the High </a:t>
            </a:r>
            <a:r>
              <a:rPr lang="en-US" sz="1800" dirty="0" smtClean="0"/>
              <a:t>Court</a:t>
            </a: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POL: 0,49 </a:t>
            </a:r>
            <a:r>
              <a:rPr lang="cs-CZ" sz="1800" dirty="0" err="1" smtClean="0"/>
              <a:t>land</a:t>
            </a:r>
            <a:r>
              <a:rPr lang="cs-CZ" sz="1800" dirty="0" smtClean="0"/>
              <a:t> </a:t>
            </a:r>
            <a:r>
              <a:rPr lang="cs-CZ" sz="1800" dirty="0"/>
              <a:t>PLN per </a:t>
            </a:r>
            <a:r>
              <a:rPr lang="cs-CZ" sz="1800" dirty="0" smtClean="0"/>
              <a:t>m</a:t>
            </a:r>
            <a:r>
              <a:rPr lang="cs-CZ" sz="1800" baseline="30000" dirty="0" smtClean="0"/>
              <a:t>2</a:t>
            </a:r>
            <a:r>
              <a:rPr lang="cs-CZ" sz="1800" dirty="0" smtClean="0"/>
              <a:t>, 0,79 </a:t>
            </a:r>
            <a:r>
              <a:rPr lang="cs-CZ" sz="1800" dirty="0"/>
              <a:t>PLN per </a:t>
            </a:r>
            <a:r>
              <a:rPr lang="cs-CZ" sz="1800" dirty="0" smtClean="0"/>
              <a:t>m</a:t>
            </a:r>
            <a:r>
              <a:rPr lang="cs-CZ" sz="1800" baseline="30000" dirty="0" smtClean="0"/>
              <a:t>2</a:t>
            </a:r>
            <a:r>
              <a:rPr lang="cs-CZ" sz="1800" dirty="0" smtClean="0"/>
              <a:t> </a:t>
            </a:r>
            <a:r>
              <a:rPr lang="cs-CZ" sz="1800" dirty="0" err="1" smtClean="0"/>
              <a:t>buildings</a:t>
            </a:r>
            <a:r>
              <a:rPr lang="cs-CZ" sz="1800" dirty="0" smtClean="0"/>
              <a:t>, 23,47 </a:t>
            </a:r>
            <a:r>
              <a:rPr lang="cs-CZ" sz="1800" dirty="0"/>
              <a:t>PLN per </a:t>
            </a:r>
            <a:r>
              <a:rPr lang="cs-CZ" sz="1800" dirty="0" smtClean="0"/>
              <a:t>m</a:t>
            </a:r>
            <a:r>
              <a:rPr lang="cs-CZ" sz="1800" baseline="30000" dirty="0" smtClean="0"/>
              <a:t>2</a:t>
            </a:r>
            <a:r>
              <a:rPr lang="cs-CZ" sz="1800" dirty="0" smtClean="0"/>
              <a:t> </a:t>
            </a:r>
            <a:r>
              <a:rPr lang="cs-CZ" sz="1800" dirty="0" err="1" smtClean="0"/>
              <a:t>economic</a:t>
            </a:r>
            <a:r>
              <a:rPr lang="cs-CZ" sz="1800" dirty="0" smtClean="0"/>
              <a:t> aktivity</a:t>
            </a:r>
          </a:p>
          <a:p>
            <a:pPr>
              <a:lnSpc>
                <a:spcPct val="100000"/>
              </a:lnSpc>
            </a:pPr>
            <a:r>
              <a:rPr lang="cs-CZ" sz="1800" dirty="0" smtClean="0"/>
              <a:t>PORT: i</a:t>
            </a:r>
            <a:r>
              <a:rPr lang="en-US" sz="1800" dirty="0" smtClean="0"/>
              <a:t>f </a:t>
            </a:r>
            <a:r>
              <a:rPr lang="en-US" sz="1800" dirty="0"/>
              <a:t>the taxpayer (corporate) is a resident of a listed tax haven, the applicable rate is </a:t>
            </a:r>
            <a:r>
              <a:rPr lang="en-US" sz="1800" dirty="0" smtClean="0"/>
              <a:t>7.5</a:t>
            </a:r>
            <a:r>
              <a:rPr lang="cs-CZ" sz="1800" dirty="0" smtClean="0"/>
              <a:t> </a:t>
            </a:r>
            <a:r>
              <a:rPr lang="en-US" sz="1800" dirty="0" smtClean="0"/>
              <a:t>%</a:t>
            </a:r>
            <a:r>
              <a:rPr lang="cs-CZ" sz="1800" dirty="0" smtClean="0"/>
              <a:t> </a:t>
            </a:r>
            <a:r>
              <a:rPr lang="cs-CZ" sz="1800" dirty="0"/>
              <a:t>(</a:t>
            </a:r>
            <a:r>
              <a:rPr lang="cs-CZ" sz="1800" dirty="0" err="1"/>
              <a:t>generally</a:t>
            </a:r>
            <a:r>
              <a:rPr lang="cs-CZ" sz="1800" dirty="0"/>
              <a:t> max. </a:t>
            </a:r>
            <a:r>
              <a:rPr lang="cs-CZ" sz="1800" dirty="0" smtClean="0"/>
              <a:t>0,8 </a:t>
            </a:r>
            <a:r>
              <a:rPr lang="cs-CZ" sz="1800" dirty="0"/>
              <a:t>%)</a:t>
            </a:r>
          </a:p>
          <a:p>
            <a:pPr>
              <a:lnSpc>
                <a:spcPct val="100000"/>
              </a:lnSpc>
            </a:pPr>
            <a:r>
              <a:rPr lang="cs-CZ" sz="1800" dirty="0" smtClean="0"/>
              <a:t>ROM: i</a:t>
            </a:r>
            <a:r>
              <a:rPr lang="en-US" sz="1800" dirty="0" smtClean="0"/>
              <a:t>n </a:t>
            </a:r>
            <a:r>
              <a:rPr lang="en-US" sz="1800" dirty="0"/>
              <a:t>case of buildings which haven't been revaluated by individuals during the last 3 years, the tax rate is </a:t>
            </a:r>
            <a:r>
              <a:rPr lang="en-US" sz="1800" dirty="0" smtClean="0"/>
              <a:t>5</a:t>
            </a:r>
            <a:r>
              <a:rPr lang="cs-CZ" sz="1800" dirty="0" smtClean="0"/>
              <a:t> </a:t>
            </a:r>
            <a:r>
              <a:rPr lang="en-US" sz="1800" dirty="0" smtClean="0"/>
              <a:t>%</a:t>
            </a:r>
            <a:r>
              <a:rPr lang="cs-CZ" sz="1800" dirty="0" smtClean="0"/>
              <a:t> (</a:t>
            </a:r>
            <a:r>
              <a:rPr lang="cs-CZ" sz="1800" dirty="0" err="1" smtClean="0"/>
              <a:t>generally</a:t>
            </a:r>
            <a:r>
              <a:rPr lang="cs-CZ" sz="1800" dirty="0" smtClean="0"/>
              <a:t> max. 0,2 %)</a:t>
            </a:r>
          </a:p>
          <a:p>
            <a:pPr>
              <a:lnSpc>
                <a:spcPct val="100000"/>
              </a:lnSpc>
            </a:pPr>
            <a:r>
              <a:rPr lang="cs-CZ" sz="1800" dirty="0" smtClean="0"/>
              <a:t>SWE: </a:t>
            </a:r>
            <a:r>
              <a:rPr lang="en-US" sz="1800" dirty="0" smtClean="0"/>
              <a:t>tax </a:t>
            </a:r>
            <a:r>
              <a:rPr lang="en-US" sz="1800" dirty="0"/>
              <a:t>assessment </a:t>
            </a:r>
            <a:r>
              <a:rPr lang="en-US" sz="1800" dirty="0" smtClean="0"/>
              <a:t>value </a:t>
            </a:r>
            <a:r>
              <a:rPr lang="en-US" sz="1800" dirty="0"/>
              <a:t>equivalent to 75 </a:t>
            </a:r>
            <a:r>
              <a:rPr lang="cs-CZ" sz="1800" dirty="0" smtClean="0"/>
              <a:t>%</a:t>
            </a:r>
            <a:r>
              <a:rPr lang="en-US" sz="1800" dirty="0" smtClean="0"/>
              <a:t> </a:t>
            </a:r>
            <a:r>
              <a:rPr lang="en-US" sz="1800" dirty="0"/>
              <a:t>of  market </a:t>
            </a:r>
            <a:r>
              <a:rPr lang="en-US" sz="1800" dirty="0" smtClean="0"/>
              <a:t>value</a:t>
            </a:r>
            <a:r>
              <a:rPr lang="cs-CZ" sz="1800" dirty="0" smtClean="0"/>
              <a:t>; </a:t>
            </a:r>
            <a:r>
              <a:rPr lang="en-US" sz="1800" dirty="0"/>
              <a:t>general </a:t>
            </a:r>
            <a:r>
              <a:rPr lang="en-US" sz="1800" dirty="0" smtClean="0"/>
              <a:t>assessment</a:t>
            </a:r>
            <a:r>
              <a:rPr lang="cs-CZ" sz="1800" dirty="0" smtClean="0"/>
              <a:t> e</a:t>
            </a:r>
            <a:r>
              <a:rPr lang="en-US" sz="1800" dirty="0" smtClean="0"/>
              <a:t>very </a:t>
            </a:r>
            <a:r>
              <a:rPr lang="en-US" sz="1800" dirty="0"/>
              <a:t>six </a:t>
            </a:r>
            <a:r>
              <a:rPr lang="en-US" sz="1800" dirty="0" smtClean="0"/>
              <a:t>years</a:t>
            </a: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1800" dirty="0" smtClean="0"/>
              <a:t>UK: e</a:t>
            </a:r>
            <a:r>
              <a:rPr lang="en-US" sz="1800" dirty="0" smtClean="0"/>
              <a:t>ach </a:t>
            </a:r>
            <a:r>
              <a:rPr lang="en-US" sz="1800" dirty="0"/>
              <a:t>dwelling has been valued and placed in one of eight "valuation bands" (nine in Wales)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6640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 </a:t>
            </a:r>
            <a:r>
              <a:rPr lang="cs-CZ" dirty="0" err="1" smtClean="0"/>
              <a:t>rate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59462"/>
            <a:ext cx="8066301" cy="48685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AUT: 0-1 %			CZE: 2-10 CZK per 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, 0,25-0,75 %</a:t>
            </a:r>
            <a:endParaRPr lang="cs-CZ" sz="2000" baseline="30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BEL: 0-3,97 %		HUN: </a:t>
            </a:r>
            <a:r>
              <a:rPr lang="en-US" sz="2000" dirty="0"/>
              <a:t>1,100 </a:t>
            </a:r>
            <a:r>
              <a:rPr lang="en-US" sz="2000" dirty="0" smtClean="0"/>
              <a:t>HUF</a:t>
            </a:r>
            <a:r>
              <a:rPr lang="cs-CZ" sz="2000" dirty="0"/>
              <a:t> per m</a:t>
            </a:r>
            <a:r>
              <a:rPr lang="cs-CZ" sz="2000" baseline="30000" dirty="0"/>
              <a:t>2</a:t>
            </a:r>
            <a:r>
              <a:rPr lang="en-US" sz="2000" dirty="0" smtClean="0"/>
              <a:t>;</a:t>
            </a:r>
            <a:r>
              <a:rPr lang="cs-CZ" sz="2000" dirty="0" smtClean="0"/>
              <a:t> </a:t>
            </a:r>
            <a:r>
              <a:rPr lang="en-US" sz="2000" dirty="0" smtClean="0"/>
              <a:t>3</a:t>
            </a:r>
            <a:r>
              <a:rPr lang="cs-CZ" sz="2000" dirty="0" smtClean="0"/>
              <a:t>,</a:t>
            </a:r>
            <a:r>
              <a:rPr lang="en-US" sz="2000" dirty="0" smtClean="0"/>
              <a:t>6 </a:t>
            </a:r>
            <a:r>
              <a:rPr lang="cs-CZ" sz="2000" dirty="0" smtClean="0"/>
              <a:t>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BUL: 0,1-0,7 </a:t>
            </a:r>
            <a:r>
              <a:rPr lang="cs-CZ" sz="2000" dirty="0"/>
              <a:t>%		POL: </a:t>
            </a:r>
            <a:r>
              <a:rPr lang="cs-CZ" sz="2000" dirty="0" smtClean="0"/>
              <a:t>0,49-23,47 PLN </a:t>
            </a:r>
            <a:r>
              <a:rPr lang="cs-CZ" sz="2000" dirty="0"/>
              <a:t>per m</a:t>
            </a:r>
            <a:r>
              <a:rPr lang="cs-CZ" sz="2000" baseline="30000" dirty="0"/>
              <a:t>2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CYP: 0-1,9 %			SVK: 0,25 %, </a:t>
            </a:r>
            <a:r>
              <a:rPr lang="cs-CZ" sz="2000" dirty="0"/>
              <a:t>0,033 EUR per m</a:t>
            </a:r>
            <a:r>
              <a:rPr lang="cs-CZ" sz="2000" baseline="30000" dirty="0"/>
              <a:t>2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GER: 0,26-1 %		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DEN: 1-3 %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EST: </a:t>
            </a:r>
            <a:r>
              <a:rPr lang="cs-CZ" sz="2000" dirty="0" smtClean="0"/>
              <a:t>0,1-2,5</a:t>
            </a:r>
            <a:r>
              <a:rPr lang="cs-CZ" sz="2000" dirty="0" smtClean="0"/>
              <a:t>%		</a:t>
            </a:r>
            <a:r>
              <a:rPr lang="cs-CZ" sz="2000" b="1" u="sng" dirty="0" smtClean="0"/>
              <a:t>STATE OR MUNICIPALITY???</a:t>
            </a:r>
            <a:endParaRPr lang="cs-CZ" sz="2000" b="1" u="sng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GRE: 0-1,15 %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SPA: </a:t>
            </a:r>
            <a:r>
              <a:rPr lang="en-US" sz="2000" dirty="0"/>
              <a:t>0.4% (</a:t>
            </a:r>
            <a:r>
              <a:rPr lang="en-US" sz="2000" dirty="0" smtClean="0"/>
              <a:t>urban) 0.3%</a:t>
            </a:r>
            <a:r>
              <a:rPr lang="cs-CZ" sz="2000" dirty="0" smtClean="0"/>
              <a:t> (</a:t>
            </a:r>
            <a:r>
              <a:rPr lang="cs-CZ" sz="2000" dirty="0" err="1" smtClean="0"/>
              <a:t>rural</a:t>
            </a:r>
            <a:r>
              <a:rPr lang="cs-CZ" sz="20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FIN: 0,41-2 %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LIT: </a:t>
            </a:r>
            <a:r>
              <a:rPr lang="cs-CZ" sz="2000" dirty="0" smtClean="0"/>
              <a:t>0,3-3 %			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LAT: </a:t>
            </a:r>
            <a:r>
              <a:rPr lang="cs-CZ" sz="2000" dirty="0" smtClean="0"/>
              <a:t>0,2-1,5%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PORT: 0,3-0,8 %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ROM: 0,08-1,3 %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SWE: 0,3-1 %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45" y="35822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1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house CZ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78542"/>
            <a:ext cx="8066301" cy="45534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 smtClean="0"/>
              <a:t>Built</a:t>
            </a:r>
            <a:r>
              <a:rPr lang="cs-CZ" dirty="0" smtClean="0"/>
              <a:t>-up area 100 m</a:t>
            </a:r>
            <a:r>
              <a:rPr lang="cs-CZ" baseline="30000" dirty="0" smtClean="0"/>
              <a:t>2</a:t>
            </a:r>
            <a:r>
              <a:rPr lang="cs-CZ" dirty="0" smtClean="0"/>
              <a:t>, 2 </a:t>
            </a:r>
            <a:r>
              <a:rPr lang="cs-CZ" dirty="0" err="1" smtClean="0"/>
              <a:t>floors</a:t>
            </a:r>
            <a:r>
              <a:rPr lang="cs-CZ" dirty="0" smtClean="0"/>
              <a:t>, garden 200 m</a:t>
            </a:r>
            <a:r>
              <a:rPr lang="cs-CZ" baseline="30000" dirty="0" smtClean="0"/>
              <a:t>2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Market </a:t>
            </a:r>
            <a:r>
              <a:rPr lang="cs-CZ" dirty="0" err="1" smtClean="0"/>
              <a:t>value</a:t>
            </a:r>
            <a:r>
              <a:rPr lang="cs-CZ" dirty="0" smtClean="0"/>
              <a:t> 400000 EUR</a:t>
            </a:r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Land tax: </a:t>
            </a:r>
          </a:p>
          <a:p>
            <a:pPr lvl="1"/>
            <a:r>
              <a:rPr lang="cs-CZ" dirty="0" smtClean="0"/>
              <a:t>TB: 200*10 CZK/m</a:t>
            </a:r>
            <a:r>
              <a:rPr lang="cs-CZ" baseline="30000" dirty="0" smtClean="0"/>
              <a:t>2</a:t>
            </a:r>
            <a:endParaRPr lang="cs-CZ" dirty="0" smtClean="0"/>
          </a:p>
          <a:p>
            <a:pPr lvl="1"/>
            <a:r>
              <a:rPr lang="cs-CZ" dirty="0" smtClean="0"/>
              <a:t>TR: 0,75%</a:t>
            </a:r>
          </a:p>
          <a:p>
            <a:pPr lvl="1"/>
            <a:r>
              <a:rPr lang="cs-CZ" dirty="0" smtClean="0"/>
              <a:t>TAX: 15 CZK (0,58 EUR)</a:t>
            </a:r>
          </a:p>
          <a:p>
            <a:pPr>
              <a:lnSpc>
                <a:spcPct val="100000"/>
              </a:lnSpc>
            </a:pPr>
            <a:r>
              <a:rPr lang="cs-CZ" dirty="0" err="1" smtClean="0"/>
              <a:t>Building</a:t>
            </a:r>
            <a:r>
              <a:rPr lang="cs-CZ" dirty="0" smtClean="0"/>
              <a:t> tax: </a:t>
            </a:r>
            <a:endParaRPr lang="cs-CZ" dirty="0"/>
          </a:p>
          <a:p>
            <a:pPr lvl="1"/>
            <a:r>
              <a:rPr lang="cs-CZ" dirty="0"/>
              <a:t>TB: </a:t>
            </a:r>
            <a:r>
              <a:rPr lang="cs-CZ" dirty="0" smtClean="0"/>
              <a:t>100 m</a:t>
            </a:r>
            <a:r>
              <a:rPr lang="cs-CZ" baseline="30000" dirty="0" smtClean="0"/>
              <a:t>2</a:t>
            </a:r>
            <a:endParaRPr lang="cs-CZ" dirty="0"/>
          </a:p>
          <a:p>
            <a:pPr lvl="1"/>
            <a:r>
              <a:rPr lang="cs-CZ" dirty="0"/>
              <a:t>TR: </a:t>
            </a:r>
            <a:r>
              <a:rPr lang="cs-CZ" dirty="0" smtClean="0"/>
              <a:t>(2+0,75)*3,5=9,63</a:t>
            </a:r>
          </a:p>
          <a:p>
            <a:pPr lvl="1"/>
            <a:r>
              <a:rPr lang="cs-CZ" dirty="0" smtClean="0"/>
              <a:t>TAX</a:t>
            </a:r>
            <a:r>
              <a:rPr lang="cs-CZ" dirty="0"/>
              <a:t>: </a:t>
            </a:r>
            <a:r>
              <a:rPr lang="cs-CZ" dirty="0" smtClean="0"/>
              <a:t>963 </a:t>
            </a:r>
            <a:r>
              <a:rPr lang="cs-CZ" dirty="0"/>
              <a:t>CZK </a:t>
            </a:r>
            <a:r>
              <a:rPr lang="cs-CZ" dirty="0" smtClean="0"/>
              <a:t>(37 </a:t>
            </a:r>
            <a:r>
              <a:rPr lang="cs-CZ" dirty="0"/>
              <a:t>EUR)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28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Correction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Public</a:t>
            </a:r>
            <a:r>
              <a:rPr lang="cs-CZ" sz="2000" dirty="0" smtClean="0"/>
              <a:t> </a:t>
            </a:r>
            <a:r>
              <a:rPr lang="cs-CZ" sz="2000" dirty="0" err="1" smtClean="0"/>
              <a:t>property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err="1" smtClean="0"/>
              <a:t>Property</a:t>
            </a:r>
            <a:r>
              <a:rPr lang="en-US" sz="2000" dirty="0" smtClean="0"/>
              <a:t> </a:t>
            </a:r>
            <a:r>
              <a:rPr lang="en-US" sz="2000" dirty="0"/>
              <a:t>used for public </a:t>
            </a:r>
            <a:r>
              <a:rPr lang="en-US" sz="2000" dirty="0" smtClean="0"/>
              <a:t>transport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err="1" smtClean="0"/>
              <a:t>Property</a:t>
            </a:r>
            <a:r>
              <a:rPr lang="cs-CZ" sz="2000" dirty="0" smtClean="0"/>
              <a:t> </a:t>
            </a:r>
            <a:r>
              <a:rPr lang="en-US" sz="2000" dirty="0" smtClean="0"/>
              <a:t>used </a:t>
            </a:r>
            <a:r>
              <a:rPr lang="en-US" sz="2000" dirty="0"/>
              <a:t>for praying purposes, </a:t>
            </a:r>
            <a:r>
              <a:rPr lang="en-US" sz="2000" dirty="0" smtClean="0"/>
              <a:t>graveyards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err="1" smtClean="0"/>
              <a:t>Diplomatic</a:t>
            </a:r>
            <a:r>
              <a:rPr lang="cs-CZ" sz="2000" dirty="0" smtClean="0"/>
              <a:t> </a:t>
            </a:r>
            <a:r>
              <a:rPr lang="cs-CZ" sz="2000" dirty="0" err="1" smtClean="0"/>
              <a:t>reasons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err="1" smtClean="0"/>
              <a:t>Reductions</a:t>
            </a:r>
            <a:r>
              <a:rPr lang="cs-CZ" sz="2000" dirty="0" smtClean="0"/>
              <a:t> for </a:t>
            </a:r>
            <a:r>
              <a:rPr lang="cs-CZ" sz="2000" dirty="0" err="1" smtClean="0"/>
              <a:t>family</a:t>
            </a:r>
            <a:r>
              <a:rPr lang="cs-CZ" sz="2000" dirty="0" smtClean="0"/>
              <a:t> </a:t>
            </a:r>
            <a:r>
              <a:rPr lang="cs-CZ" sz="2000" dirty="0" err="1" smtClean="0"/>
              <a:t>houses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err="1" smtClean="0"/>
              <a:t>Reductions</a:t>
            </a:r>
            <a:r>
              <a:rPr lang="cs-CZ" sz="2000" dirty="0" smtClean="0"/>
              <a:t> for </a:t>
            </a:r>
            <a:r>
              <a:rPr lang="cs-CZ" sz="2000" dirty="0" err="1" smtClean="0"/>
              <a:t>families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children</a:t>
            </a:r>
            <a:r>
              <a:rPr lang="cs-CZ" sz="2000" dirty="0" smtClean="0"/>
              <a:t> (BEL)</a:t>
            </a:r>
          </a:p>
          <a:p>
            <a:pPr>
              <a:lnSpc>
                <a:spcPct val="100000"/>
              </a:lnSpc>
            </a:pPr>
            <a:r>
              <a:rPr lang="cs-CZ" sz="2000" dirty="0" err="1" smtClean="0"/>
              <a:t>Reductions</a:t>
            </a:r>
            <a:r>
              <a:rPr lang="cs-CZ" sz="2000" dirty="0" smtClean="0"/>
              <a:t> for </a:t>
            </a:r>
            <a:r>
              <a:rPr lang="cs-CZ" sz="2000" dirty="0" err="1" smtClean="0"/>
              <a:t>protected</a:t>
            </a:r>
            <a:r>
              <a:rPr lang="cs-CZ" sz="2000" dirty="0" smtClean="0"/>
              <a:t> </a:t>
            </a:r>
            <a:r>
              <a:rPr lang="cs-CZ" sz="2000" dirty="0" err="1" smtClean="0"/>
              <a:t>buildings</a:t>
            </a: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err="1" smtClean="0"/>
              <a:t>Low</a:t>
            </a:r>
            <a:r>
              <a:rPr lang="cs-CZ" sz="2000" dirty="0" smtClean="0"/>
              <a:t> </a:t>
            </a:r>
            <a:r>
              <a:rPr lang="cs-CZ" sz="2000" dirty="0" err="1" smtClean="0"/>
              <a:t>value</a:t>
            </a:r>
            <a:r>
              <a:rPr lang="cs-CZ" sz="2000" dirty="0" smtClean="0"/>
              <a:t> </a:t>
            </a:r>
            <a:r>
              <a:rPr lang="cs-CZ" sz="2000" dirty="0" err="1" smtClean="0"/>
              <a:t>property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By State or by Municipality?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01095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972002"/>
          </a:xfrm>
        </p:spPr>
        <p:txBody>
          <a:bodyPr/>
          <a:lstStyle/>
          <a:p>
            <a:r>
              <a:rPr lang="cs-CZ" dirty="0" smtClean="0"/>
              <a:t>Tax </a:t>
            </a:r>
            <a:r>
              <a:rPr lang="cs-CZ" dirty="0" err="1" smtClean="0"/>
              <a:t>administrator</a:t>
            </a:r>
            <a:r>
              <a:rPr lang="cs-CZ" dirty="0" smtClean="0"/>
              <a:t> and </a:t>
            </a:r>
            <a:r>
              <a:rPr lang="cs-CZ" dirty="0" err="1" smtClean="0"/>
              <a:t>beneficiary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Municipalities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82" y="2508404"/>
            <a:ext cx="4277092" cy="323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Property</a:t>
            </a:r>
            <a:r>
              <a:rPr lang="cs-CZ" dirty="0" smtClean="0"/>
              <a:t> transfer </a:t>
            </a:r>
            <a:r>
              <a:rPr lang="cs-CZ" dirty="0" err="1" smtClean="0"/>
              <a:t>taxes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cs-CZ" dirty="0"/>
              <a:t>VAT </a:t>
            </a:r>
            <a:r>
              <a:rPr lang="en-US" altLang="cs-CZ" dirty="0" smtClean="0"/>
              <a:t>(</a:t>
            </a:r>
            <a:r>
              <a:rPr lang="cs-CZ" altLang="cs-CZ" dirty="0" smtClean="0"/>
              <a:t>CZ, </a:t>
            </a:r>
            <a:r>
              <a:rPr lang="en-US" altLang="cs-CZ" dirty="0" smtClean="0"/>
              <a:t>NETH</a:t>
            </a:r>
            <a:r>
              <a:rPr lang="en-US" altLang="cs-CZ" dirty="0"/>
              <a:t>, SPA – rules to avoid double taxation)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cs-CZ" dirty="0"/>
              <a:t>Stamp duties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cs-CZ" dirty="0"/>
              <a:t>Inheritance tax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cs-CZ" dirty="0"/>
              <a:t>Gift tax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cs-CZ" dirty="0"/>
              <a:t>Income taxes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cs-CZ" dirty="0"/>
              <a:t>Property-value </a:t>
            </a:r>
            <a:r>
              <a:rPr lang="en-US" altLang="cs-CZ" dirty="0" err="1"/>
              <a:t>increasement</a:t>
            </a:r>
            <a:r>
              <a:rPr lang="en-US" altLang="cs-CZ" dirty="0"/>
              <a:t> taxes</a:t>
            </a:r>
          </a:p>
          <a:p>
            <a:pPr eaLnBrk="1" hangingPunct="1"/>
            <a:r>
              <a:rPr lang="en-US" altLang="cs-CZ" dirty="0" smtClean="0"/>
              <a:t>PROPERTY </a:t>
            </a:r>
            <a:r>
              <a:rPr lang="en-US" altLang="cs-CZ" dirty="0"/>
              <a:t>TRANSFER TAXES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06" y="234138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Property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Property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taxes</a:t>
            </a:r>
            <a:r>
              <a:rPr lang="cs-CZ" altLang="cs-CZ" dirty="0" smtClean="0"/>
              <a:t> on</a:t>
            </a:r>
            <a:endParaRPr lang="cs-CZ" altLang="cs-CZ" dirty="0"/>
          </a:p>
          <a:p>
            <a:pPr lvl="1"/>
            <a:r>
              <a:rPr lang="cs-CZ" altLang="cs-CZ" dirty="0" err="1" smtClean="0"/>
              <a:t>Movable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asset</a:t>
            </a:r>
            <a:r>
              <a:rPr lang="cs-CZ" altLang="cs-CZ" dirty="0" smtClean="0"/>
              <a:t> (motor </a:t>
            </a:r>
            <a:r>
              <a:rPr lang="cs-CZ" altLang="cs-CZ" dirty="0" err="1" smtClean="0"/>
              <a:t>vehicles</a:t>
            </a:r>
            <a:r>
              <a:rPr lang="cs-CZ" altLang="cs-CZ" dirty="0" smtClean="0"/>
              <a:t> tax, </a:t>
            </a:r>
            <a:r>
              <a:rPr lang="cs-CZ" altLang="cs-CZ" dirty="0" err="1" smtClean="0"/>
              <a:t>dogs</a:t>
            </a:r>
            <a:r>
              <a:rPr lang="cs-CZ" altLang="cs-CZ" dirty="0" smtClean="0"/>
              <a:t>, TV and </a:t>
            </a:r>
            <a:r>
              <a:rPr lang="cs-CZ" altLang="cs-CZ" dirty="0" err="1" smtClean="0"/>
              <a:t>radio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lvl="1"/>
            <a:r>
              <a:rPr lang="cs-CZ" altLang="cs-CZ" dirty="0" err="1" smtClean="0"/>
              <a:t>Imovables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recurrent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property</a:t>
            </a:r>
            <a:r>
              <a:rPr lang="cs-CZ" altLang="cs-CZ" dirty="0" smtClean="0"/>
              <a:t> tax, </a:t>
            </a:r>
            <a:r>
              <a:rPr lang="cs-CZ" altLang="cs-CZ" dirty="0" err="1" smtClean="0"/>
              <a:t>property</a:t>
            </a:r>
            <a:r>
              <a:rPr lang="cs-CZ" altLang="cs-CZ" dirty="0" smtClean="0"/>
              <a:t> transfer tax)</a:t>
            </a:r>
            <a:endParaRPr lang="cs-CZ" altLang="cs-CZ" dirty="0"/>
          </a:p>
          <a:p>
            <a:r>
              <a:rPr lang="cs-CZ" altLang="cs-CZ" dirty="0" err="1" smtClean="0"/>
              <a:t>Property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taxes</a:t>
            </a:r>
            <a:r>
              <a:rPr lang="cs-CZ" altLang="cs-CZ" dirty="0" smtClean="0"/>
              <a:t> on</a:t>
            </a:r>
            <a:endParaRPr lang="cs-CZ" altLang="cs-CZ" dirty="0"/>
          </a:p>
          <a:p>
            <a:pPr lvl="1"/>
            <a:r>
              <a:rPr lang="cs-CZ" altLang="cs-CZ" dirty="0" err="1" smtClean="0"/>
              <a:t>Possession</a:t>
            </a:r>
            <a:r>
              <a:rPr lang="cs-CZ" altLang="cs-CZ" dirty="0" smtClean="0"/>
              <a:t> of </a:t>
            </a:r>
            <a:r>
              <a:rPr lang="cs-CZ" altLang="cs-CZ" dirty="0" err="1" smtClean="0"/>
              <a:t>property</a:t>
            </a:r>
            <a:r>
              <a:rPr lang="cs-CZ" altLang="cs-CZ" dirty="0" smtClean="0"/>
              <a:t> (</a:t>
            </a:r>
            <a:r>
              <a:rPr lang="cs-CZ" altLang="cs-CZ" dirty="0" err="1"/>
              <a:t>recurrent</a:t>
            </a:r>
            <a:r>
              <a:rPr lang="cs-CZ" altLang="cs-CZ" dirty="0"/>
              <a:t> </a:t>
            </a:r>
            <a:r>
              <a:rPr lang="cs-CZ" altLang="cs-CZ" dirty="0" err="1"/>
              <a:t>property</a:t>
            </a:r>
            <a:r>
              <a:rPr lang="cs-CZ" altLang="cs-CZ" dirty="0"/>
              <a:t> tax</a:t>
            </a:r>
            <a:r>
              <a:rPr lang="cs-CZ" altLang="cs-CZ" dirty="0" smtClean="0"/>
              <a:t>, </a:t>
            </a:r>
            <a:r>
              <a:rPr lang="cs-CZ" altLang="cs-CZ" dirty="0"/>
              <a:t>motor </a:t>
            </a:r>
            <a:r>
              <a:rPr lang="cs-CZ" altLang="cs-CZ" dirty="0" err="1"/>
              <a:t>vehicles</a:t>
            </a:r>
            <a:r>
              <a:rPr lang="cs-CZ" altLang="cs-CZ" dirty="0"/>
              <a:t> tax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dogs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lvl="1"/>
            <a:r>
              <a:rPr lang="cs-CZ" altLang="cs-CZ" dirty="0" err="1" smtClean="0"/>
              <a:t>Property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transfers</a:t>
            </a:r>
            <a:r>
              <a:rPr lang="cs-CZ" altLang="cs-CZ" dirty="0" smtClean="0"/>
              <a:t> (</a:t>
            </a:r>
            <a:r>
              <a:rPr lang="cs-CZ" altLang="cs-CZ" dirty="0" err="1"/>
              <a:t>property</a:t>
            </a:r>
            <a:r>
              <a:rPr lang="cs-CZ" altLang="cs-CZ" dirty="0"/>
              <a:t> transfer tax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95" y="1143"/>
            <a:ext cx="1755649" cy="23408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4680375"/>
            <a:ext cx="2688548" cy="150558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44" y="3966698"/>
            <a:ext cx="2857500" cy="16002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49" y="4680376"/>
            <a:ext cx="1923046" cy="20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65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Advantages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Property is immovable - fixed in location</a:t>
            </a:r>
          </a:p>
          <a:p>
            <a:pPr>
              <a:lnSpc>
                <a:spcPct val="100000"/>
              </a:lnSpc>
              <a:defRPr/>
            </a:pPr>
            <a:r>
              <a:rPr lang="en-US" dirty="0"/>
              <a:t>It is impossible to hide the property</a:t>
            </a:r>
          </a:p>
          <a:p>
            <a:pPr>
              <a:lnSpc>
                <a:spcPct val="100000"/>
              </a:lnSpc>
              <a:defRPr/>
            </a:pPr>
            <a:r>
              <a:rPr lang="en-US" dirty="0"/>
              <a:t>There is always a value of the property</a:t>
            </a:r>
          </a:p>
          <a:p>
            <a:pPr>
              <a:lnSpc>
                <a:spcPct val="100000"/>
              </a:lnSpc>
              <a:defRPr/>
            </a:pPr>
            <a:r>
              <a:rPr lang="en-US" dirty="0"/>
              <a:t>Property is registered</a:t>
            </a:r>
          </a:p>
          <a:p>
            <a:pPr lvl="1">
              <a:defRPr/>
            </a:pPr>
            <a:r>
              <a:rPr lang="en-US" dirty="0"/>
              <a:t>Transfers are public and registered</a:t>
            </a:r>
          </a:p>
          <a:p>
            <a:pPr lvl="1">
              <a:defRPr/>
            </a:pPr>
            <a:r>
              <a:rPr lang="en-US" dirty="0"/>
              <a:t>Taxpayers are easily identifiable</a:t>
            </a:r>
          </a:p>
          <a:p>
            <a:pPr>
              <a:lnSpc>
                <a:spcPct val="100000"/>
              </a:lnSpc>
              <a:defRPr/>
            </a:pPr>
            <a:r>
              <a:rPr lang="en-US" dirty="0"/>
              <a:t>Is the property transfer registered before or after the payment?</a:t>
            </a:r>
          </a:p>
          <a:p>
            <a:pPr>
              <a:lnSpc>
                <a:spcPct val="100000"/>
              </a:lnSpc>
              <a:defRPr/>
            </a:pPr>
            <a:r>
              <a:rPr lang="en-US" dirty="0"/>
              <a:t>Easy to administer, low administration </a:t>
            </a:r>
            <a:r>
              <a:rPr lang="en-US" dirty="0" smtClean="0"/>
              <a:t>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Disadvantages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338682"/>
            <a:ext cx="8066301" cy="44933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sz="2200" dirty="0"/>
              <a:t>Second tax (income tax, annual property tax, VAT)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Unfair tax: the decision of Czech Constitutional Court argued that this is </a:t>
            </a:r>
            <a:r>
              <a:rPr lang="cs-CZ" altLang="cs-CZ" sz="2200" dirty="0"/>
              <a:t>a </a:t>
            </a:r>
            <a:r>
              <a:rPr lang="en-US" altLang="cs-CZ" sz="2200" dirty="0" err="1"/>
              <a:t>politicum</a:t>
            </a:r>
            <a:endParaRPr lang="en-US" altLang="cs-CZ" sz="2200" dirty="0"/>
          </a:p>
          <a:p>
            <a:pPr>
              <a:lnSpc>
                <a:spcPct val="100000"/>
              </a:lnSpc>
            </a:pPr>
            <a:r>
              <a:rPr lang="en-US" altLang="cs-CZ" sz="2200" dirty="0"/>
              <a:t>Benefits for taxpayer??? – Registration and protection of rights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Other legal acts not to tax property transfers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Undervaluation of property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Deformed </a:t>
            </a:r>
            <a:r>
              <a:rPr lang="en-US" altLang="cs-CZ" sz="2200" dirty="0" smtClean="0"/>
              <a:t>market</a:t>
            </a:r>
            <a:endParaRPr lang="cs-CZ" altLang="cs-CZ" sz="2200" dirty="0" smtClean="0"/>
          </a:p>
          <a:p>
            <a:pPr>
              <a:lnSpc>
                <a:spcPct val="100000"/>
              </a:lnSpc>
            </a:pPr>
            <a:endParaRPr lang="cs-CZ" altLang="cs-CZ" sz="2200" dirty="0"/>
          </a:p>
          <a:p>
            <a:pPr>
              <a:lnSpc>
                <a:spcPct val="100000"/>
              </a:lnSpc>
            </a:pPr>
            <a:r>
              <a:rPr lang="cs-CZ" altLang="cs-CZ" sz="2200" dirty="0" err="1"/>
              <a:t>Movable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property</a:t>
            </a:r>
            <a:r>
              <a:rPr lang="cs-CZ" altLang="cs-CZ" sz="2200" dirty="0"/>
              <a:t> transfer </a:t>
            </a:r>
            <a:r>
              <a:rPr lang="cs-CZ" altLang="cs-CZ" sz="2200" dirty="0" smtClean="0"/>
              <a:t>tax</a:t>
            </a:r>
          </a:p>
          <a:p>
            <a:pPr lvl="1"/>
            <a:r>
              <a:rPr lang="en-US" altLang="cs-CZ" dirty="0"/>
              <a:t>Easy to avoid taxation</a:t>
            </a:r>
          </a:p>
          <a:p>
            <a:pPr lvl="1"/>
            <a:r>
              <a:rPr lang="en-US" altLang="cs-CZ" dirty="0"/>
              <a:t>What is to be taxed? </a:t>
            </a:r>
          </a:p>
          <a:p>
            <a:pPr lvl="1"/>
            <a:r>
              <a:rPr lang="en-US" altLang="cs-CZ" dirty="0"/>
              <a:t>What is the value?</a:t>
            </a:r>
          </a:p>
          <a:p>
            <a:pPr lvl="1"/>
            <a:endParaRPr lang="en-US" altLang="cs-CZ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25" y="3831750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Types</a:t>
            </a:r>
            <a:r>
              <a:rPr lang="cs-CZ" altLang="cs-CZ" dirty="0"/>
              <a:t> of </a:t>
            </a:r>
            <a:r>
              <a:rPr lang="cs-CZ" altLang="cs-CZ" dirty="0" err="1"/>
              <a:t>property</a:t>
            </a:r>
            <a:r>
              <a:rPr lang="cs-CZ" altLang="cs-CZ" dirty="0"/>
              <a:t> transfer </a:t>
            </a:r>
            <a:r>
              <a:rPr lang="cs-CZ" altLang="cs-CZ" dirty="0" err="1"/>
              <a:t>taxes</a:t>
            </a:r>
            <a:r>
              <a:rPr lang="cs-CZ" altLang="cs-CZ" dirty="0"/>
              <a:t> in EU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2077516"/>
            <a:ext cx="8066301" cy="37544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sz="2200" dirty="0"/>
              <a:t>Transfer tax: </a:t>
            </a:r>
            <a:r>
              <a:rPr lang="en-US" altLang="cs-CZ" sz="2200" dirty="0" smtClean="0"/>
              <a:t>AU</a:t>
            </a:r>
            <a:r>
              <a:rPr lang="cs-CZ" altLang="cs-CZ" sz="2200" dirty="0" smtClean="0"/>
              <a:t>T</a:t>
            </a:r>
            <a:r>
              <a:rPr lang="en-US" altLang="cs-CZ" sz="2200" dirty="0" smtClean="0"/>
              <a:t>, </a:t>
            </a:r>
            <a:r>
              <a:rPr lang="en-US" altLang="cs-CZ" sz="2200" dirty="0"/>
              <a:t>CRO, GER, FIN, GRE, HUN, NETH, POL, PORT, SLO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Registration tax: BEL, FRA, ITA, </a:t>
            </a:r>
            <a:r>
              <a:rPr lang="cs-CZ" altLang="cs-CZ" sz="2200" dirty="0"/>
              <a:t>LUX</a:t>
            </a:r>
            <a:endParaRPr lang="en-US" altLang="cs-CZ" sz="2200" dirty="0"/>
          </a:p>
          <a:p>
            <a:pPr>
              <a:lnSpc>
                <a:spcPct val="100000"/>
              </a:lnSpc>
            </a:pPr>
            <a:r>
              <a:rPr lang="en-US" altLang="cs-CZ" sz="2200" dirty="0"/>
              <a:t>Acquisition tax: BUL, CZE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Capital Tax: CYP (capital gains), </a:t>
            </a:r>
            <a:r>
              <a:rPr lang="cs-CZ" altLang="cs-CZ" sz="2200" dirty="0"/>
              <a:t>SPA</a:t>
            </a:r>
            <a:r>
              <a:rPr lang="en-US" altLang="cs-CZ" sz="2200" dirty="0"/>
              <a:t> (capital transfers)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Stamp duty: GB (land tax), IRL, SWE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Tax on sale: DEN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Duty: LAT (for consolidation of ownership), MAL (property transfers)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No </a:t>
            </a:r>
            <a:r>
              <a:rPr lang="cs-CZ" altLang="cs-CZ" sz="2200" dirty="0"/>
              <a:t>transfer </a:t>
            </a:r>
            <a:r>
              <a:rPr lang="en-US" altLang="cs-CZ" sz="2200" dirty="0"/>
              <a:t>tax</a:t>
            </a:r>
            <a:r>
              <a:rPr lang="cs-CZ" altLang="cs-CZ" sz="2200" dirty="0" err="1"/>
              <a:t>ation</a:t>
            </a:r>
            <a:r>
              <a:rPr lang="en-US" altLang="cs-CZ" sz="2200" dirty="0"/>
              <a:t>: EST, LIT, ROM, SVK</a:t>
            </a:r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89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Taxpayer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200" dirty="0"/>
              <a:t>Buyer: BEL, BUL, CRO, </a:t>
            </a:r>
            <a:r>
              <a:rPr lang="cs-CZ" altLang="cs-CZ" sz="2200" dirty="0" smtClean="0"/>
              <a:t>CZE, </a:t>
            </a:r>
            <a:r>
              <a:rPr lang="en-US" altLang="cs-CZ" sz="2200" dirty="0" smtClean="0"/>
              <a:t>FIN</a:t>
            </a:r>
            <a:r>
              <a:rPr lang="en-US" altLang="cs-CZ" sz="2200" dirty="0"/>
              <a:t>, FRA, GRE, IRL, LAT, LUX, MALT, NETH,</a:t>
            </a:r>
            <a:r>
              <a:rPr lang="cs-CZ" altLang="cs-CZ" sz="2200" dirty="0"/>
              <a:t> POL,</a:t>
            </a:r>
            <a:r>
              <a:rPr lang="en-US" altLang="cs-CZ" sz="2200" dirty="0"/>
              <a:t> PORT, SPA, SWE, GB</a:t>
            </a:r>
          </a:p>
          <a:p>
            <a:r>
              <a:rPr lang="en-US" altLang="cs-CZ" sz="2200" dirty="0"/>
              <a:t>Seller: DEN, CYP, </a:t>
            </a:r>
            <a:r>
              <a:rPr lang="en-US" altLang="cs-CZ" sz="2200" dirty="0" smtClean="0"/>
              <a:t>SLO</a:t>
            </a:r>
            <a:endParaRPr lang="en-US" altLang="cs-CZ" sz="2200" dirty="0"/>
          </a:p>
          <a:p>
            <a:r>
              <a:rPr lang="en-US" altLang="cs-CZ" sz="2200" dirty="0"/>
              <a:t>Both: AUT, GER, ITA</a:t>
            </a:r>
          </a:p>
          <a:p>
            <a:r>
              <a:rPr lang="en-US" altLang="cs-CZ" sz="2200" dirty="0"/>
              <a:t>Contract?: BUL, </a:t>
            </a:r>
            <a:r>
              <a:rPr lang="cs-CZ" altLang="cs-CZ" sz="2200" dirty="0" smtClean="0"/>
              <a:t>(</a:t>
            </a:r>
            <a:r>
              <a:rPr lang="en-US" altLang="cs-CZ" sz="2200" dirty="0" smtClean="0"/>
              <a:t>CZE,</a:t>
            </a:r>
            <a:r>
              <a:rPr lang="cs-CZ" altLang="cs-CZ" sz="2200" dirty="0" smtClean="0"/>
              <a:t>)</a:t>
            </a:r>
            <a:r>
              <a:rPr lang="en-US" altLang="cs-CZ" sz="2200" dirty="0" smtClean="0"/>
              <a:t> </a:t>
            </a:r>
            <a:r>
              <a:rPr lang="en-US" altLang="cs-CZ" sz="2200" dirty="0"/>
              <a:t>GER</a:t>
            </a:r>
          </a:p>
          <a:p>
            <a:r>
              <a:rPr lang="en-US" altLang="cs-CZ" sz="2200" dirty="0"/>
              <a:t>Surety?: BUL (in case of contract buyer), </a:t>
            </a:r>
            <a:r>
              <a:rPr lang="cs-CZ" altLang="cs-CZ" sz="2200" dirty="0" smtClean="0"/>
              <a:t>(</a:t>
            </a:r>
            <a:r>
              <a:rPr lang="en-US" altLang="cs-CZ" sz="2200" dirty="0" smtClean="0"/>
              <a:t>CZE </a:t>
            </a:r>
            <a:r>
              <a:rPr lang="en-US" altLang="cs-CZ" sz="2200" dirty="0"/>
              <a:t>(</a:t>
            </a:r>
            <a:r>
              <a:rPr lang="en-US" altLang="cs-CZ" sz="2200" dirty="0" err="1"/>
              <a:t>byuer</a:t>
            </a:r>
            <a:r>
              <a:rPr lang="en-US" altLang="cs-CZ" sz="2200" dirty="0" smtClean="0"/>
              <a:t>)</a:t>
            </a:r>
            <a:r>
              <a:rPr lang="cs-CZ" altLang="cs-CZ" sz="2200" dirty="0" smtClean="0"/>
              <a:t>)</a:t>
            </a:r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6029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 base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345997"/>
            <a:ext cx="8066301" cy="50328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sz="2200" dirty="0"/>
              <a:t>Contract price: </a:t>
            </a:r>
            <a:r>
              <a:rPr lang="en-US" altLang="cs-CZ" sz="2200" dirty="0" smtClean="0"/>
              <a:t>AU</a:t>
            </a:r>
            <a:r>
              <a:rPr lang="cs-CZ" altLang="cs-CZ" sz="2200" dirty="0" smtClean="0"/>
              <a:t>T</a:t>
            </a:r>
            <a:r>
              <a:rPr lang="en-US" altLang="cs-CZ" sz="2200" dirty="0" smtClean="0"/>
              <a:t>, </a:t>
            </a:r>
            <a:r>
              <a:rPr lang="en-US" altLang="cs-CZ" sz="2200" dirty="0"/>
              <a:t>BEL, DEN, GB, GER, IRL, LAT, MAL, SLO, SPA, SWE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Price vs. Market value: FIN, FRA, GRE, NETH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Price vs. Taxable value: PORT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Assessed value: BUL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Market value: CRO, ITA, LUX, POL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Re-evaluation of the cadastral income: ITA for houses purchased by private persons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Net profit: disposal proceeds less the greater of the cost or market value as at 1st Jan. 1980 as adjusted for inflation: CYP</a:t>
            </a:r>
          </a:p>
          <a:p>
            <a:pPr>
              <a:lnSpc>
                <a:spcPct val="100000"/>
              </a:lnSpc>
            </a:pPr>
            <a:r>
              <a:rPr lang="en-US" altLang="cs-CZ" sz="2200" dirty="0"/>
              <a:t>Costs are often deductible from the tax </a:t>
            </a:r>
            <a:r>
              <a:rPr lang="en-US" altLang="cs-CZ" sz="2200" dirty="0" smtClean="0"/>
              <a:t>base</a:t>
            </a:r>
            <a:endParaRPr lang="cs-CZ" altLang="cs-CZ" sz="2200" dirty="0" smtClean="0"/>
          </a:p>
          <a:p>
            <a:pPr>
              <a:lnSpc>
                <a:spcPct val="100000"/>
              </a:lnSpc>
            </a:pPr>
            <a:endParaRPr lang="cs-CZ" altLang="cs-CZ" sz="2200" dirty="0"/>
          </a:p>
          <a:p>
            <a:pPr>
              <a:lnSpc>
                <a:spcPct val="100000"/>
              </a:lnSpc>
            </a:pPr>
            <a:r>
              <a:rPr lang="cs-CZ" altLang="cs-CZ" sz="2200" dirty="0" smtClean="0"/>
              <a:t>Set by: </a:t>
            </a:r>
          </a:p>
          <a:p>
            <a:pPr lvl="1"/>
            <a:r>
              <a:rPr lang="cs-CZ" altLang="cs-CZ" dirty="0" smtClean="0"/>
              <a:t>Central </a:t>
            </a:r>
            <a:r>
              <a:rPr lang="cs-CZ" altLang="cs-CZ" dirty="0" err="1"/>
              <a:t>authority</a:t>
            </a:r>
            <a:endParaRPr lang="cs-CZ" altLang="cs-CZ" dirty="0"/>
          </a:p>
          <a:p>
            <a:pPr lvl="1"/>
            <a:r>
              <a:rPr lang="cs-CZ" altLang="cs-CZ" dirty="0"/>
              <a:t>BEL(</a:t>
            </a:r>
            <a:r>
              <a:rPr lang="cs-CZ" altLang="cs-CZ" dirty="0" err="1"/>
              <a:t>central</a:t>
            </a:r>
            <a:r>
              <a:rPr lang="cs-CZ" altLang="cs-CZ" dirty="0"/>
              <a:t> and </a:t>
            </a:r>
            <a:r>
              <a:rPr lang="cs-CZ" altLang="cs-CZ" dirty="0" err="1"/>
              <a:t>regional</a:t>
            </a:r>
            <a:r>
              <a:rPr lang="cs-CZ" altLang="cs-CZ" dirty="0"/>
              <a:t> </a:t>
            </a:r>
            <a:r>
              <a:rPr lang="cs-CZ" altLang="cs-CZ" dirty="0" err="1"/>
              <a:t>authority</a:t>
            </a:r>
            <a:r>
              <a:rPr lang="cs-CZ" altLang="cs-CZ" dirty="0"/>
              <a:t>)</a:t>
            </a:r>
          </a:p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41591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 </a:t>
            </a:r>
            <a:r>
              <a:rPr lang="cs-CZ" dirty="0" err="1" smtClean="0"/>
              <a:t>rate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870" y="1367942"/>
            <a:ext cx="8284526" cy="5237684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PORT: 0-8 % </a:t>
            </a:r>
            <a:r>
              <a:rPr lang="cs-CZ" altLang="cs-CZ" sz="1800" dirty="0" err="1"/>
              <a:t>progressive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depend</a:t>
            </a:r>
            <a:r>
              <a:rPr lang="cs-CZ" altLang="cs-CZ" sz="1800" dirty="0"/>
              <a:t> </a:t>
            </a:r>
            <a:endParaRPr lang="cs-CZ" altLang="cs-CZ" sz="18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 smtClean="0"/>
              <a:t>      on </a:t>
            </a:r>
            <a:r>
              <a:rPr lang="cs-CZ" altLang="cs-CZ" sz="1800" dirty="0"/>
              <a:t>type of the </a:t>
            </a:r>
            <a:r>
              <a:rPr lang="cs-CZ" altLang="cs-CZ" sz="1800" dirty="0" err="1"/>
              <a:t>property</a:t>
            </a:r>
            <a:r>
              <a:rPr lang="cs-CZ" altLang="cs-CZ" sz="1800" dirty="0"/>
              <a:t> and </a:t>
            </a:r>
            <a:r>
              <a:rPr lang="cs-CZ" altLang="cs-CZ" sz="1800" dirty="0" err="1"/>
              <a:t>location</a:t>
            </a:r>
            <a:endParaRPr lang="cs-CZ" alt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BUL: 0,1-3 %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IRL: 1-2 %, GB 1-15 % </a:t>
            </a:r>
            <a:r>
              <a:rPr lang="cs-CZ" altLang="cs-CZ" sz="1800" dirty="0" err="1"/>
              <a:t>progressive</a:t>
            </a:r>
            <a:endParaRPr lang="cs-CZ" alt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SWE: 1,5 % for natural </a:t>
            </a:r>
            <a:r>
              <a:rPr lang="cs-CZ" altLang="cs-CZ" sz="1800" dirty="0" err="1"/>
              <a:t>persons</a:t>
            </a:r>
            <a:r>
              <a:rPr lang="cs-CZ" altLang="cs-CZ" sz="1800" dirty="0"/>
              <a:t>, </a:t>
            </a:r>
            <a:endParaRPr lang="cs-CZ" altLang="cs-CZ" sz="18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 smtClean="0"/>
              <a:t>      4,25 </a:t>
            </a:r>
            <a:r>
              <a:rPr lang="cs-CZ" altLang="cs-CZ" sz="1800" dirty="0"/>
              <a:t>% for </a:t>
            </a:r>
            <a:r>
              <a:rPr lang="cs-CZ" altLang="cs-CZ" sz="1800" dirty="0" err="1"/>
              <a:t>legal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persons</a:t>
            </a:r>
            <a:endParaRPr lang="cs-CZ" alt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POL, SLO: 2 %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LAT: 2-6 % </a:t>
            </a:r>
            <a:r>
              <a:rPr lang="cs-CZ" altLang="cs-CZ" sz="1800" dirty="0" err="1"/>
              <a:t>depends</a:t>
            </a:r>
            <a:r>
              <a:rPr lang="cs-CZ" altLang="cs-CZ" sz="1800" dirty="0"/>
              <a:t> on type of the </a:t>
            </a:r>
            <a:endParaRPr lang="cs-CZ" altLang="cs-CZ" sz="18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   </a:t>
            </a:r>
            <a:r>
              <a:rPr lang="cs-CZ" altLang="cs-CZ" sz="1800" dirty="0" err="1" smtClean="0"/>
              <a:t>property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discounts</a:t>
            </a:r>
            <a:r>
              <a:rPr lang="cs-CZ" altLang="cs-CZ" sz="1800" dirty="0"/>
              <a:t> for </a:t>
            </a:r>
            <a:r>
              <a:rPr lang="cs-CZ" altLang="cs-CZ" sz="1800" dirty="0" err="1"/>
              <a:t>relatives</a:t>
            </a:r>
            <a:endParaRPr lang="cs-CZ" alt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GRE, ITA: 3 %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MAL: 3-5 % </a:t>
            </a:r>
            <a:r>
              <a:rPr lang="cs-CZ" altLang="cs-CZ" sz="1800" dirty="0" err="1" smtClean="0"/>
              <a:t>degressive</a:t>
            </a:r>
            <a:endParaRPr lang="cs-CZ" altLang="cs-CZ" sz="18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AUT, GER: 3,5 % </a:t>
            </a:r>
            <a:r>
              <a:rPr lang="cs-CZ" altLang="cs-CZ" sz="1800" dirty="0" smtClean="0"/>
              <a:t>(0,5-3,5 </a:t>
            </a:r>
            <a:r>
              <a:rPr lang="cs-CZ" altLang="cs-CZ" sz="1800" dirty="0"/>
              <a:t>% for </a:t>
            </a:r>
            <a:endParaRPr lang="cs-CZ" altLang="cs-CZ" sz="18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 smtClean="0"/>
              <a:t>     </a:t>
            </a:r>
            <a:r>
              <a:rPr lang="cs-CZ" altLang="cs-CZ" sz="1800" dirty="0" err="1" smtClean="0"/>
              <a:t>relatives</a:t>
            </a:r>
            <a:r>
              <a:rPr lang="cs-CZ" altLang="cs-CZ" sz="1800" dirty="0" smtClean="0"/>
              <a:t> in AUT; </a:t>
            </a:r>
            <a:r>
              <a:rPr lang="cs-CZ" altLang="cs-CZ" sz="1800" dirty="0" err="1"/>
              <a:t>decision</a:t>
            </a:r>
            <a:r>
              <a:rPr lang="cs-CZ" altLang="cs-CZ" sz="1800" dirty="0"/>
              <a:t> of </a:t>
            </a:r>
            <a:r>
              <a:rPr lang="cs-CZ" altLang="cs-CZ" sz="1800" dirty="0" err="1"/>
              <a:t>lands</a:t>
            </a:r>
            <a:r>
              <a:rPr lang="cs-CZ" altLang="cs-CZ" sz="1800" dirty="0"/>
              <a:t> </a:t>
            </a:r>
            <a:endParaRPr lang="cs-CZ" altLang="cs-CZ" sz="18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 smtClean="0"/>
              <a:t>     in </a:t>
            </a:r>
            <a:r>
              <a:rPr lang="cs-CZ" altLang="cs-CZ" sz="1800" dirty="0"/>
              <a:t>GER)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FRA: 3,8 – 4,5 </a:t>
            </a:r>
            <a:r>
              <a:rPr lang="cs-CZ" altLang="cs-CZ" sz="1800" dirty="0" err="1"/>
              <a:t>depends</a:t>
            </a:r>
            <a:r>
              <a:rPr lang="cs-CZ" altLang="cs-CZ" sz="1800" dirty="0"/>
              <a:t> on </a:t>
            </a:r>
            <a:endParaRPr lang="cs-CZ" altLang="cs-CZ" sz="18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   </a:t>
            </a:r>
            <a:r>
              <a:rPr lang="cs-CZ" altLang="cs-CZ" sz="1800" dirty="0" err="1" smtClean="0"/>
              <a:t>departments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+ 1,2 % </a:t>
            </a:r>
            <a:r>
              <a:rPr lang="cs-CZ" altLang="cs-CZ" sz="1800" dirty="0" err="1"/>
              <a:t>additional</a:t>
            </a:r>
            <a:r>
              <a:rPr lang="cs-CZ" altLang="cs-CZ" sz="1800" dirty="0"/>
              <a:t> </a:t>
            </a:r>
            <a:endParaRPr lang="cs-CZ" altLang="cs-CZ" sz="18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 smtClean="0"/>
              <a:t>      </a:t>
            </a:r>
            <a:r>
              <a:rPr lang="cs-CZ" altLang="cs-CZ" sz="1800" dirty="0" err="1" smtClean="0"/>
              <a:t>local</a:t>
            </a:r>
            <a:r>
              <a:rPr lang="cs-CZ" altLang="cs-CZ" sz="1800" dirty="0" smtClean="0"/>
              <a:t> tax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 smtClean="0"/>
              <a:t>CZE</a:t>
            </a:r>
            <a:r>
              <a:rPr lang="cs-CZ" altLang="cs-CZ" sz="1800" dirty="0"/>
              <a:t>, FIN: 4 %</a:t>
            </a:r>
          </a:p>
          <a:p>
            <a:pPr>
              <a:lnSpc>
                <a:spcPct val="100000"/>
              </a:lnSpc>
            </a:pPr>
            <a:endParaRPr lang="cs-CZ" altLang="cs-CZ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4476902" y="1367942"/>
            <a:ext cx="4564685" cy="4956657"/>
          </a:xfrm>
        </p:spPr>
        <p:txBody>
          <a:bodyPr/>
          <a:lstStyle/>
          <a:p>
            <a:r>
              <a:rPr lang="cs-CZ" altLang="cs-CZ" sz="1800" dirty="0" smtClean="0"/>
              <a:t>CRO</a:t>
            </a:r>
            <a:r>
              <a:rPr lang="cs-CZ" altLang="cs-CZ" sz="1800" dirty="0"/>
              <a:t>: 5 %</a:t>
            </a:r>
          </a:p>
          <a:p>
            <a:r>
              <a:rPr lang="cs-CZ" altLang="cs-CZ" sz="1800" dirty="0"/>
              <a:t>BEL: 5-12,5 % </a:t>
            </a:r>
            <a:r>
              <a:rPr lang="cs-CZ" altLang="cs-CZ" sz="1800" dirty="0" err="1"/>
              <a:t>depends</a:t>
            </a:r>
            <a:r>
              <a:rPr lang="cs-CZ" altLang="cs-CZ" sz="1800" dirty="0"/>
              <a:t> on region</a:t>
            </a:r>
          </a:p>
          <a:p>
            <a:r>
              <a:rPr lang="cs-CZ" altLang="cs-CZ" sz="1800" dirty="0"/>
              <a:t>LUC, NETH: 6 % (2% for </a:t>
            </a:r>
            <a:r>
              <a:rPr lang="cs-CZ" altLang="cs-CZ" sz="1800" dirty="0" err="1"/>
              <a:t>dwellings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in NETH</a:t>
            </a:r>
            <a:r>
              <a:rPr lang="cs-CZ" altLang="cs-CZ" sz="1800" dirty="0"/>
              <a:t>)</a:t>
            </a:r>
          </a:p>
          <a:p>
            <a:r>
              <a:rPr lang="cs-CZ" altLang="cs-CZ" sz="1800" dirty="0"/>
              <a:t>SPA: 6-7 % </a:t>
            </a:r>
            <a:r>
              <a:rPr lang="cs-CZ" altLang="cs-CZ" sz="1800" dirty="0" err="1"/>
              <a:t>depends</a:t>
            </a:r>
            <a:r>
              <a:rPr lang="cs-CZ" altLang="cs-CZ" sz="1800" dirty="0"/>
              <a:t> on </a:t>
            </a:r>
            <a:r>
              <a:rPr lang="cs-CZ" altLang="cs-CZ" sz="1800" dirty="0" err="1"/>
              <a:t>location</a:t>
            </a:r>
            <a:endParaRPr lang="cs-CZ" altLang="cs-CZ" sz="1800" dirty="0"/>
          </a:p>
          <a:p>
            <a:r>
              <a:rPr lang="cs-CZ" altLang="cs-CZ" sz="1800" dirty="0"/>
              <a:t>CYP: 20 %</a:t>
            </a:r>
          </a:p>
          <a:p>
            <a:r>
              <a:rPr lang="cs-CZ" altLang="cs-CZ" sz="1800" dirty="0"/>
              <a:t>DEN: </a:t>
            </a:r>
            <a:r>
              <a:rPr lang="cs-CZ" altLang="cs-CZ" sz="1800" dirty="0" err="1"/>
              <a:t>taxed</a:t>
            </a:r>
            <a:r>
              <a:rPr lang="cs-CZ" altLang="cs-CZ" sz="1800" dirty="0"/>
              <a:t> by </a:t>
            </a:r>
            <a:r>
              <a:rPr lang="cs-CZ" altLang="cs-CZ" sz="1800" dirty="0" err="1"/>
              <a:t>income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taxes</a:t>
            </a:r>
            <a:endParaRPr lang="cs-CZ" altLang="cs-CZ" sz="1800" dirty="0"/>
          </a:p>
          <a:p>
            <a:endParaRPr lang="cs-CZ" altLang="cs-CZ" sz="1800" dirty="0" smtClean="0"/>
          </a:p>
          <a:p>
            <a:r>
              <a:rPr lang="cs-CZ" altLang="cs-CZ" sz="1800" dirty="0" smtClean="0"/>
              <a:t>Set by:</a:t>
            </a:r>
          </a:p>
          <a:p>
            <a:pPr lvl="1">
              <a:lnSpc>
                <a:spcPct val="100000"/>
              </a:lnSpc>
            </a:pPr>
            <a:r>
              <a:rPr lang="cs-CZ" altLang="cs-CZ" sz="1600" dirty="0" smtClean="0"/>
              <a:t>- Central </a:t>
            </a:r>
            <a:r>
              <a:rPr lang="cs-CZ" altLang="cs-CZ" sz="1600" dirty="0"/>
              <a:t>authority</a:t>
            </a:r>
          </a:p>
          <a:p>
            <a:pPr lvl="1">
              <a:lnSpc>
                <a:spcPct val="100000"/>
              </a:lnSpc>
            </a:pPr>
            <a:r>
              <a:rPr lang="cs-CZ" altLang="cs-CZ" sz="1600" dirty="0" smtClean="0"/>
              <a:t>- BEL, </a:t>
            </a:r>
            <a:r>
              <a:rPr lang="cs-CZ" altLang="cs-CZ" sz="1600" dirty="0"/>
              <a:t>SPA, PORT (</a:t>
            </a:r>
            <a:r>
              <a:rPr lang="cs-CZ" altLang="cs-CZ" sz="1600" dirty="0" err="1"/>
              <a:t>central</a:t>
            </a:r>
            <a:r>
              <a:rPr lang="cs-CZ" altLang="cs-CZ" sz="1600" dirty="0"/>
              <a:t> and </a:t>
            </a:r>
            <a:r>
              <a:rPr lang="cs-CZ" altLang="cs-CZ" sz="1600" dirty="0" err="1"/>
              <a:t>regional</a:t>
            </a:r>
            <a:r>
              <a:rPr lang="cs-CZ" altLang="cs-CZ" sz="1600" dirty="0"/>
              <a:t> authority)</a:t>
            </a:r>
          </a:p>
          <a:p>
            <a:pPr lvl="1">
              <a:lnSpc>
                <a:spcPct val="100000"/>
              </a:lnSpc>
            </a:pPr>
            <a:r>
              <a:rPr lang="cs-CZ" altLang="cs-CZ" sz="1600" dirty="0" smtClean="0"/>
              <a:t>- GER </a:t>
            </a:r>
            <a:r>
              <a:rPr lang="cs-CZ" altLang="cs-CZ" sz="1600" dirty="0"/>
              <a:t>– </a:t>
            </a:r>
            <a:r>
              <a:rPr lang="cs-CZ" altLang="cs-CZ" sz="1600" dirty="0" err="1"/>
              <a:t>regional</a:t>
            </a:r>
            <a:r>
              <a:rPr lang="cs-CZ" altLang="cs-CZ" sz="1600" dirty="0"/>
              <a:t> authority</a:t>
            </a:r>
          </a:p>
          <a:p>
            <a:pPr lvl="1">
              <a:lnSpc>
                <a:spcPct val="100000"/>
              </a:lnSpc>
            </a:pPr>
            <a:r>
              <a:rPr lang="cs-CZ" altLang="cs-CZ" sz="1600" dirty="0" smtClean="0"/>
              <a:t>- BUL </a:t>
            </a:r>
            <a:r>
              <a:rPr lang="cs-CZ" altLang="cs-CZ" sz="1600" dirty="0"/>
              <a:t>– </a:t>
            </a:r>
            <a:r>
              <a:rPr lang="cs-CZ" altLang="cs-CZ" sz="1600" dirty="0" err="1"/>
              <a:t>local</a:t>
            </a:r>
            <a:r>
              <a:rPr lang="cs-CZ" altLang="cs-CZ" sz="1600" dirty="0"/>
              <a:t> authority</a:t>
            </a:r>
          </a:p>
          <a:p>
            <a:pPr lvl="1">
              <a:lnSpc>
                <a:spcPct val="100000"/>
              </a:lnSpc>
            </a:pPr>
            <a:r>
              <a:rPr lang="cs-CZ" altLang="cs-CZ" sz="1600" dirty="0" smtClean="0"/>
              <a:t>- FRA </a:t>
            </a:r>
            <a:r>
              <a:rPr lang="cs-CZ" altLang="cs-CZ" sz="1600" dirty="0"/>
              <a:t>– </a:t>
            </a:r>
            <a:r>
              <a:rPr lang="cs-CZ" altLang="cs-CZ" sz="1600" dirty="0" err="1"/>
              <a:t>central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regional</a:t>
            </a:r>
            <a:r>
              <a:rPr lang="cs-CZ" altLang="cs-CZ" sz="1600" dirty="0"/>
              <a:t> and </a:t>
            </a:r>
            <a:r>
              <a:rPr lang="cs-CZ" altLang="cs-CZ" sz="1600" dirty="0" err="1"/>
              <a:t>local</a:t>
            </a:r>
            <a:r>
              <a:rPr lang="cs-CZ" altLang="cs-CZ" sz="1600" dirty="0"/>
              <a:t> authority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45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Correction</a:t>
            </a:r>
            <a:r>
              <a:rPr lang="cs-CZ" altLang="cs-CZ" dirty="0"/>
              <a:t> </a:t>
            </a:r>
            <a:r>
              <a:rPr lang="cs-CZ" altLang="cs-CZ" dirty="0" err="1"/>
              <a:t>components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000" dirty="0"/>
              <a:t>For </a:t>
            </a:r>
            <a:r>
              <a:rPr lang="cs-CZ" altLang="cs-CZ" sz="2000" dirty="0" err="1"/>
              <a:t>relatives</a:t>
            </a:r>
            <a:endParaRPr lang="cs-CZ" altLang="cs-CZ" sz="2000" dirty="0"/>
          </a:p>
          <a:p>
            <a:pPr>
              <a:lnSpc>
                <a:spcPct val="100000"/>
              </a:lnSpc>
            </a:pPr>
            <a:r>
              <a:rPr lang="cs-CZ" altLang="cs-CZ" sz="2000" dirty="0"/>
              <a:t>Public </a:t>
            </a:r>
            <a:r>
              <a:rPr lang="cs-CZ" altLang="cs-CZ" sz="2000" dirty="0" err="1"/>
              <a:t>institutions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charities</a:t>
            </a:r>
            <a:r>
              <a:rPr lang="cs-CZ" altLang="cs-CZ" sz="2000" dirty="0"/>
              <a:t>, public benefit </a:t>
            </a:r>
            <a:r>
              <a:rPr lang="cs-CZ" altLang="cs-CZ" sz="2000" dirty="0" err="1"/>
              <a:t>associations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churches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Red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Cross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etc</a:t>
            </a:r>
            <a:r>
              <a:rPr lang="cs-CZ" altLang="cs-CZ" sz="2000" dirty="0"/>
              <a:t>.</a:t>
            </a:r>
          </a:p>
          <a:p>
            <a:pPr>
              <a:lnSpc>
                <a:spcPct val="100000"/>
              </a:lnSpc>
            </a:pPr>
            <a:r>
              <a:rPr lang="cs-CZ" altLang="cs-CZ" sz="2000" dirty="0" err="1"/>
              <a:t>Protection</a:t>
            </a:r>
            <a:r>
              <a:rPr lang="cs-CZ" altLang="cs-CZ" sz="2000" dirty="0"/>
              <a:t> of </a:t>
            </a:r>
            <a:r>
              <a:rPr lang="cs-CZ" altLang="cs-CZ" sz="2000" dirty="0" err="1"/>
              <a:t>environment</a:t>
            </a:r>
            <a:endParaRPr lang="cs-CZ" altLang="cs-CZ" sz="2000" dirty="0"/>
          </a:p>
          <a:p>
            <a:pPr>
              <a:lnSpc>
                <a:spcPct val="100000"/>
              </a:lnSpc>
            </a:pPr>
            <a:r>
              <a:rPr lang="cs-CZ" altLang="cs-CZ" sz="2000" dirty="0" err="1"/>
              <a:t>Low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value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especially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used</a:t>
            </a:r>
            <a:r>
              <a:rPr lang="cs-CZ" altLang="cs-CZ" sz="2000" dirty="0"/>
              <a:t> as permanent residence</a:t>
            </a:r>
          </a:p>
          <a:p>
            <a:pPr>
              <a:lnSpc>
                <a:spcPct val="100000"/>
              </a:lnSpc>
            </a:pPr>
            <a:r>
              <a:rPr lang="cs-CZ" altLang="cs-CZ" sz="2000" dirty="0"/>
              <a:t>In the </a:t>
            </a:r>
            <a:r>
              <a:rPr lang="cs-CZ" altLang="cs-CZ" sz="2000" dirty="0" err="1"/>
              <a:t>act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sometimes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depend</a:t>
            </a:r>
            <a:r>
              <a:rPr lang="cs-CZ" altLang="cs-CZ" sz="2000" dirty="0"/>
              <a:t> on </a:t>
            </a:r>
            <a:r>
              <a:rPr lang="cs-CZ" altLang="cs-CZ" sz="2000" dirty="0" err="1"/>
              <a:t>local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regional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authorities</a:t>
            </a:r>
            <a:endParaRPr lang="cs-CZ" altLang="cs-CZ" sz="2000" dirty="0"/>
          </a:p>
          <a:p>
            <a:pPr>
              <a:lnSpc>
                <a:spcPct val="100000"/>
              </a:lnSpc>
            </a:pPr>
            <a:endParaRPr lang="cs-CZ" altLang="cs-CZ" sz="2000" dirty="0" smtClean="0"/>
          </a:p>
          <a:p>
            <a:pPr>
              <a:lnSpc>
                <a:spcPct val="100000"/>
              </a:lnSpc>
            </a:pPr>
            <a:r>
              <a:rPr lang="cs-CZ" altLang="cs-CZ" sz="2000" dirty="0" smtClean="0"/>
              <a:t>Set by:</a:t>
            </a:r>
          </a:p>
          <a:p>
            <a:pPr lvl="1"/>
            <a:r>
              <a:rPr lang="cs-CZ" altLang="cs-CZ" dirty="0"/>
              <a:t>Central </a:t>
            </a:r>
            <a:r>
              <a:rPr lang="cs-CZ" altLang="cs-CZ" dirty="0" err="1"/>
              <a:t>authority</a:t>
            </a:r>
            <a:endParaRPr lang="cs-CZ" altLang="cs-CZ" dirty="0"/>
          </a:p>
          <a:p>
            <a:pPr lvl="1"/>
            <a:r>
              <a:rPr lang="cs-CZ" altLang="cs-CZ" dirty="0"/>
              <a:t>BEL, SPA (</a:t>
            </a:r>
            <a:r>
              <a:rPr lang="cs-CZ" altLang="cs-CZ" dirty="0" err="1"/>
              <a:t>central</a:t>
            </a:r>
            <a:r>
              <a:rPr lang="cs-CZ" altLang="cs-CZ" dirty="0"/>
              <a:t> and </a:t>
            </a:r>
            <a:r>
              <a:rPr lang="cs-CZ" altLang="cs-CZ" dirty="0" err="1"/>
              <a:t>regional</a:t>
            </a:r>
            <a:r>
              <a:rPr lang="cs-CZ" altLang="cs-CZ" dirty="0"/>
              <a:t> </a:t>
            </a:r>
            <a:r>
              <a:rPr lang="cs-CZ" altLang="cs-CZ" dirty="0" err="1"/>
              <a:t>authority</a:t>
            </a:r>
            <a:r>
              <a:rPr lang="cs-CZ" altLang="cs-CZ" dirty="0"/>
              <a:t>)</a:t>
            </a:r>
          </a:p>
          <a:p>
            <a:pPr lvl="1"/>
            <a:r>
              <a:rPr lang="cs-CZ" altLang="cs-CZ" dirty="0"/>
              <a:t>FRA, PORT (</a:t>
            </a:r>
            <a:r>
              <a:rPr lang="cs-CZ" altLang="cs-CZ" dirty="0" err="1"/>
              <a:t>central</a:t>
            </a:r>
            <a:r>
              <a:rPr lang="cs-CZ" altLang="cs-CZ" dirty="0"/>
              <a:t>, </a:t>
            </a:r>
            <a:r>
              <a:rPr lang="cs-CZ" altLang="cs-CZ" dirty="0" err="1"/>
              <a:t>regional</a:t>
            </a:r>
            <a:r>
              <a:rPr lang="cs-CZ" altLang="cs-CZ" dirty="0"/>
              <a:t> and </a:t>
            </a:r>
            <a:r>
              <a:rPr lang="cs-CZ" altLang="cs-CZ" dirty="0" err="1"/>
              <a:t>local</a:t>
            </a:r>
            <a:r>
              <a:rPr lang="cs-CZ" altLang="cs-CZ" dirty="0"/>
              <a:t> </a:t>
            </a:r>
            <a:r>
              <a:rPr lang="cs-CZ" altLang="cs-CZ" dirty="0" err="1"/>
              <a:t>authority</a:t>
            </a:r>
            <a:r>
              <a:rPr lang="cs-CZ" altLang="cs-CZ" dirty="0"/>
              <a:t>)</a:t>
            </a:r>
          </a:p>
          <a:p>
            <a:pPr lvl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187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Tax </a:t>
            </a:r>
            <a:r>
              <a:rPr lang="cs-CZ" altLang="cs-CZ" sz="2800" dirty="0" err="1" smtClean="0"/>
              <a:t>administrator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   </a:t>
            </a:r>
            <a:r>
              <a:rPr lang="cs-CZ" altLang="cs-CZ" sz="2800" dirty="0" err="1" smtClean="0"/>
              <a:t>Beneficiary</a:t>
            </a: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967788"/>
            <a:ext cx="8066301" cy="38642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sz="1800" dirty="0"/>
              <a:t>State tax offices</a:t>
            </a:r>
          </a:p>
          <a:p>
            <a:pPr>
              <a:lnSpc>
                <a:spcPct val="100000"/>
              </a:lnSpc>
            </a:pPr>
            <a:r>
              <a:rPr lang="en-US" altLang="cs-CZ" sz="1800" dirty="0"/>
              <a:t>Region: FRA, GER</a:t>
            </a:r>
          </a:p>
          <a:p>
            <a:pPr>
              <a:lnSpc>
                <a:spcPct val="100000"/>
              </a:lnSpc>
            </a:pPr>
            <a:r>
              <a:rPr lang="en-US" altLang="cs-CZ" sz="1800" dirty="0"/>
              <a:t>Local authority: BUL, SPA</a:t>
            </a:r>
          </a:p>
          <a:p>
            <a:pPr>
              <a:lnSpc>
                <a:spcPct val="100000"/>
              </a:lnSpc>
            </a:pPr>
            <a:r>
              <a:rPr lang="en-US" altLang="cs-CZ" sz="1800" dirty="0"/>
              <a:t>Professional intermediaries </a:t>
            </a:r>
            <a:endParaRPr lang="cs-CZ" altLang="cs-CZ" sz="18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	</a:t>
            </a:r>
            <a:r>
              <a:rPr lang="en-US" altLang="cs-CZ" sz="1800" dirty="0" smtClean="0"/>
              <a:t>like </a:t>
            </a:r>
            <a:r>
              <a:rPr lang="en-US" altLang="cs-CZ" sz="1800" dirty="0"/>
              <a:t>notaries: BEL</a:t>
            </a:r>
          </a:p>
          <a:p>
            <a:pPr>
              <a:lnSpc>
                <a:spcPct val="100000"/>
              </a:lnSpc>
            </a:pPr>
            <a:r>
              <a:rPr lang="en-US" altLang="cs-CZ" sz="1800" dirty="0"/>
              <a:t>Land register: LAT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3935578" y="1967788"/>
            <a:ext cx="5210010" cy="4128210"/>
          </a:xfrm>
        </p:spPr>
        <p:txBody>
          <a:bodyPr/>
          <a:lstStyle/>
          <a:p>
            <a:r>
              <a:rPr lang="en-US" altLang="cs-CZ" sz="1800" dirty="0"/>
              <a:t>Central authority - generally</a:t>
            </a:r>
          </a:p>
          <a:p>
            <a:r>
              <a:rPr lang="en-US" altLang="cs-CZ" sz="1800" dirty="0"/>
              <a:t>Regional authority – GER, SPA</a:t>
            </a:r>
          </a:p>
          <a:p>
            <a:r>
              <a:rPr lang="en-US" altLang="cs-CZ" sz="1800" dirty="0"/>
              <a:t>Local authority – BUL, FRA, SLO, POL, PORT</a:t>
            </a:r>
          </a:p>
          <a:p>
            <a:r>
              <a:rPr lang="en-US" altLang="cs-CZ" sz="1800" dirty="0"/>
              <a:t>Shared – BEL, ITA (central and regional), </a:t>
            </a:r>
            <a:r>
              <a:rPr lang="en-US" altLang="cs-CZ" sz="1800" dirty="0" smtClean="0"/>
              <a:t>AU</a:t>
            </a:r>
            <a:r>
              <a:rPr lang="cs-CZ" altLang="cs-CZ" sz="1800" dirty="0" smtClean="0"/>
              <a:t>T</a:t>
            </a:r>
            <a:r>
              <a:rPr lang="en-US" altLang="cs-CZ" sz="1800" dirty="0" smtClean="0"/>
              <a:t>, </a:t>
            </a:r>
            <a:endParaRPr lang="cs-CZ" altLang="cs-CZ" sz="1800" dirty="0" smtClean="0"/>
          </a:p>
          <a:p>
            <a:r>
              <a:rPr lang="cs-CZ" altLang="cs-CZ" sz="1800" dirty="0" smtClean="0"/>
              <a:t>   </a:t>
            </a:r>
            <a:r>
              <a:rPr lang="en-US" altLang="cs-CZ" sz="1800" dirty="0" smtClean="0"/>
              <a:t>CRO</a:t>
            </a:r>
            <a:r>
              <a:rPr lang="en-US" altLang="cs-CZ" sz="1800" dirty="0"/>
              <a:t>, GRE (central and local)</a:t>
            </a:r>
          </a:p>
          <a:p>
            <a:endParaRPr lang="en-US" sz="1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69" y="3726974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Inheritance and </a:t>
            </a:r>
            <a:r>
              <a:rPr lang="cs-CZ" dirty="0" err="1" smtClean="0"/>
              <a:t>gift</a:t>
            </a:r>
            <a:r>
              <a:rPr lang="cs-CZ" dirty="0" smtClean="0"/>
              <a:t> tax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1"/>
            <a:ext cx="8066301" cy="4417485"/>
          </a:xfrm>
        </p:spPr>
        <p:txBody>
          <a:bodyPr/>
          <a:lstStyle/>
          <a:p>
            <a:r>
              <a:rPr lang="cs-CZ" dirty="0" err="1" smtClean="0"/>
              <a:t>Mostly</a:t>
            </a:r>
            <a:r>
              <a:rPr lang="cs-CZ" dirty="0" smtClean="0"/>
              <a:t> </a:t>
            </a:r>
            <a:r>
              <a:rPr lang="cs-CZ" dirty="0" err="1" smtClean="0"/>
              <a:t>abolished</a:t>
            </a:r>
            <a:r>
              <a:rPr lang="cs-CZ" dirty="0" smtClean="0"/>
              <a:t> in CEE </a:t>
            </a:r>
            <a:r>
              <a:rPr lang="cs-CZ" dirty="0" err="1" smtClean="0"/>
              <a:t>countries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BEL up to 80 %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GER 7-50 %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DEN 15-36,25 %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GRE 0-40 %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SPA 7,65-34 %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FIN 7-33 %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FRA 5-60 %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ITA up to 8 %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LUX 6-15 %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NETH 10-40 %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SWE 10-30 %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UK up to 40 %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28" y="3221009"/>
            <a:ext cx="3538037" cy="23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9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Property</a:t>
            </a:r>
            <a:r>
              <a:rPr lang="cs-CZ" dirty="0" smtClean="0"/>
              <a:t> tax </a:t>
            </a:r>
            <a:r>
              <a:rPr lang="cs-CZ" dirty="0" err="1" smtClean="0"/>
              <a:t>administration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200" dirty="0"/>
              <a:t>Municipality </a:t>
            </a:r>
            <a:r>
              <a:rPr lang="cs-CZ" sz="2200" dirty="0" err="1"/>
              <a:t>vs</a:t>
            </a:r>
            <a:r>
              <a:rPr lang="cs-CZ" sz="2200" dirty="0"/>
              <a:t> </a:t>
            </a:r>
            <a:r>
              <a:rPr lang="cs-CZ" sz="2200" dirty="0" smtClean="0"/>
              <a:t>State</a:t>
            </a:r>
            <a:endParaRPr lang="cs-CZ" sz="2200" dirty="0"/>
          </a:p>
          <a:p>
            <a:pPr>
              <a:lnSpc>
                <a:spcPct val="100000"/>
              </a:lnSpc>
            </a:pP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lang="cs-CZ" sz="2200" dirty="0" smtClean="0"/>
              <a:t>CZ</a:t>
            </a:r>
            <a:r>
              <a:rPr lang="cs-CZ" sz="2200" dirty="0"/>
              <a:t>: </a:t>
            </a:r>
            <a:r>
              <a:rPr lang="cs-CZ" sz="2200" dirty="0" err="1"/>
              <a:t>administered</a:t>
            </a:r>
            <a:r>
              <a:rPr lang="cs-CZ" sz="2200" dirty="0"/>
              <a:t> by </a:t>
            </a:r>
            <a:r>
              <a:rPr lang="cs-CZ" sz="2200" dirty="0" smtClean="0"/>
              <a:t>State</a:t>
            </a:r>
            <a:r>
              <a:rPr lang="cs-CZ" sz="2200" dirty="0"/>
              <a:t>; </a:t>
            </a:r>
            <a:r>
              <a:rPr lang="cs-CZ" sz="2200" dirty="0" err="1"/>
              <a:t>communal</a:t>
            </a:r>
            <a:r>
              <a:rPr lang="cs-CZ" sz="2200" dirty="0"/>
              <a:t> </a:t>
            </a:r>
            <a:r>
              <a:rPr lang="cs-CZ" sz="2200" dirty="0" err="1"/>
              <a:t>waste</a:t>
            </a:r>
            <a:r>
              <a:rPr lang="cs-CZ" sz="2200" dirty="0"/>
              <a:t> </a:t>
            </a:r>
            <a:r>
              <a:rPr lang="cs-CZ" sz="2200" dirty="0" err="1"/>
              <a:t>charge</a:t>
            </a:r>
            <a:r>
              <a:rPr lang="cs-CZ" sz="2200" dirty="0"/>
              <a:t> </a:t>
            </a:r>
            <a:r>
              <a:rPr lang="cs-CZ" sz="2200" dirty="0" err="1"/>
              <a:t>replaced</a:t>
            </a:r>
            <a:r>
              <a:rPr lang="cs-CZ" sz="2200" dirty="0"/>
              <a:t> by </a:t>
            </a:r>
            <a:r>
              <a:rPr lang="cs-CZ" sz="2200" dirty="0" err="1"/>
              <a:t>property</a:t>
            </a:r>
            <a:r>
              <a:rPr lang="cs-CZ" sz="2200" dirty="0"/>
              <a:t> </a:t>
            </a:r>
            <a:r>
              <a:rPr lang="cs-CZ" sz="2200" dirty="0" smtClean="0"/>
              <a:t>tax as a </a:t>
            </a:r>
            <a:r>
              <a:rPr lang="cs-CZ" sz="2200" dirty="0" err="1" smtClean="0"/>
              <a:t>solution</a:t>
            </a:r>
            <a:r>
              <a:rPr lang="cs-CZ" sz="2200" dirty="0" smtClean="0"/>
              <a:t> to </a:t>
            </a:r>
            <a:r>
              <a:rPr lang="cs-CZ" sz="2200" dirty="0" err="1" smtClean="0"/>
              <a:t>save</a:t>
            </a:r>
            <a:r>
              <a:rPr lang="cs-CZ" sz="2200" dirty="0" smtClean="0"/>
              <a:t> </a:t>
            </a:r>
            <a:r>
              <a:rPr lang="cs-CZ" sz="2200" dirty="0" err="1" smtClean="0"/>
              <a:t>administrative</a:t>
            </a:r>
            <a:r>
              <a:rPr lang="cs-CZ" sz="2200" dirty="0" smtClean="0"/>
              <a:t> </a:t>
            </a:r>
            <a:r>
              <a:rPr lang="cs-CZ" sz="2200" dirty="0" err="1" smtClean="0"/>
              <a:t>costs</a:t>
            </a: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lang="cs-CZ" sz="2200" dirty="0" smtClean="0"/>
              <a:t>CZ: ca. 6300 </a:t>
            </a:r>
            <a:r>
              <a:rPr lang="cs-CZ" sz="2200" dirty="0" err="1" smtClean="0"/>
              <a:t>municipal</a:t>
            </a:r>
            <a:r>
              <a:rPr lang="cs-CZ" sz="2200" dirty="0" smtClean="0"/>
              <a:t> </a:t>
            </a:r>
            <a:r>
              <a:rPr lang="cs-CZ" sz="2200" dirty="0" err="1" smtClean="0"/>
              <a:t>office</a:t>
            </a:r>
            <a:endParaRPr lang="cs-CZ" sz="22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04" y="3760304"/>
            <a:ext cx="3735269" cy="22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Taxes</a:t>
            </a:r>
            <a:r>
              <a:rPr lang="cs-CZ" dirty="0"/>
              <a:t> on </a:t>
            </a:r>
            <a:r>
              <a:rPr lang="cs-CZ" dirty="0" err="1"/>
              <a:t>net</a:t>
            </a:r>
            <a:r>
              <a:rPr lang="cs-CZ" dirty="0"/>
              <a:t> </a:t>
            </a:r>
            <a:r>
              <a:rPr lang="cs-CZ" dirty="0" err="1"/>
              <a:t>wealth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 err="1" smtClean="0"/>
              <a:t>Collections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securities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life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insurances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goodwills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copyrights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patents</a:t>
            </a: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dirty="0" err="1" smtClean="0"/>
              <a:t>What</a:t>
            </a:r>
            <a:r>
              <a:rPr lang="cs-CZ" altLang="cs-CZ" dirty="0" smtClean="0"/>
              <a:t> is the </a:t>
            </a:r>
            <a:r>
              <a:rPr lang="cs-CZ" altLang="cs-CZ" dirty="0" err="1" smtClean="0"/>
              <a:t>value</a:t>
            </a:r>
            <a:r>
              <a:rPr lang="cs-CZ" altLang="cs-CZ" dirty="0"/>
              <a:t>?</a:t>
            </a:r>
          </a:p>
          <a:p>
            <a:pPr>
              <a:lnSpc>
                <a:spcPct val="100000"/>
              </a:lnSpc>
            </a:pPr>
            <a:r>
              <a:rPr lang="cs-CZ" altLang="cs-CZ" dirty="0" err="1" smtClean="0"/>
              <a:t>How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control</a:t>
            </a:r>
            <a:r>
              <a:rPr lang="cs-CZ" altLang="cs-CZ" dirty="0" smtClean="0"/>
              <a:t>?</a:t>
            </a:r>
          </a:p>
          <a:p>
            <a:pPr>
              <a:lnSpc>
                <a:spcPct val="100000"/>
              </a:lnSpc>
            </a:pPr>
            <a:r>
              <a:rPr lang="cs-CZ" altLang="cs-CZ" dirty="0" err="1" smtClean="0"/>
              <a:t>Scandinavia</a:t>
            </a:r>
            <a:r>
              <a:rPr lang="cs-CZ" altLang="cs-CZ" dirty="0" smtClean="0"/>
              <a:t>, FRA, LUX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44" y="2849689"/>
            <a:ext cx="3495675" cy="13049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0" y="4353725"/>
            <a:ext cx="36004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96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972002"/>
          </a:xfrm>
        </p:spPr>
        <p:txBody>
          <a:bodyPr/>
          <a:lstStyle/>
          <a:p>
            <a:r>
              <a:rPr lang="cs-CZ" dirty="0" smtClean="0"/>
              <a:t>Full </a:t>
            </a:r>
            <a:r>
              <a:rPr lang="cs-CZ" dirty="0" err="1" smtClean="0"/>
              <a:t>vs</a:t>
            </a:r>
            <a:r>
              <a:rPr lang="cs-CZ" dirty="0" smtClean="0"/>
              <a:t> limited </a:t>
            </a:r>
            <a:r>
              <a:rPr lang="cs-CZ" dirty="0" err="1" smtClean="0"/>
              <a:t>self-government</a:t>
            </a:r>
            <a:r>
              <a:rPr lang="cs-CZ" dirty="0" smtClean="0"/>
              <a:t> autonomy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920240"/>
            <a:ext cx="8066301" cy="3911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200" dirty="0" err="1"/>
              <a:t>Taxes</a:t>
            </a:r>
            <a:r>
              <a:rPr lang="cs-CZ" sz="2200" dirty="0"/>
              <a:t> are </a:t>
            </a:r>
            <a:r>
              <a:rPr lang="cs-CZ" sz="2200" dirty="0" err="1"/>
              <a:t>imposed</a:t>
            </a:r>
            <a:r>
              <a:rPr lang="cs-CZ" sz="2200" dirty="0"/>
              <a:t> by </a:t>
            </a:r>
            <a:r>
              <a:rPr lang="cs-CZ" sz="2200" dirty="0" err="1" smtClean="0"/>
              <a:t>act</a:t>
            </a:r>
            <a:r>
              <a:rPr lang="cs-CZ" sz="2200" dirty="0" smtClean="0"/>
              <a:t> - State </a:t>
            </a:r>
            <a:r>
              <a:rPr lang="cs-CZ" sz="2200" dirty="0"/>
              <a:t>/ by </a:t>
            </a:r>
            <a:r>
              <a:rPr lang="cs-CZ" sz="2200" dirty="0" err="1" smtClean="0"/>
              <a:t>local</a:t>
            </a:r>
            <a:r>
              <a:rPr lang="cs-CZ" sz="2200" dirty="0" smtClean="0"/>
              <a:t> </a:t>
            </a:r>
            <a:r>
              <a:rPr lang="cs-CZ" sz="2200" dirty="0" err="1" smtClean="0"/>
              <a:t>bylaw</a:t>
            </a:r>
            <a:r>
              <a:rPr lang="cs-CZ" sz="2200" dirty="0" smtClean="0"/>
              <a:t> - </a:t>
            </a:r>
            <a:r>
              <a:rPr lang="cs-CZ" sz="2200" dirty="0" err="1" smtClean="0"/>
              <a:t>local</a:t>
            </a:r>
            <a:r>
              <a:rPr lang="cs-CZ" sz="2200" dirty="0" smtClean="0"/>
              <a:t> </a:t>
            </a:r>
            <a:r>
              <a:rPr lang="cs-CZ" sz="2200" dirty="0" err="1" smtClean="0"/>
              <a:t>self-government</a:t>
            </a: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lang="en-US" altLang="cs-CZ" sz="2200" dirty="0"/>
              <a:t>Too many different </a:t>
            </a:r>
            <a:r>
              <a:rPr lang="en-US" altLang="cs-CZ" sz="2200" dirty="0" smtClean="0"/>
              <a:t>definitions</a:t>
            </a:r>
            <a:r>
              <a:rPr lang="cs-CZ" altLang="cs-CZ" sz="2200" dirty="0" smtClean="0"/>
              <a:t> of </a:t>
            </a:r>
            <a:r>
              <a:rPr lang="cs-CZ" altLang="cs-CZ" sz="2200" u="sng" dirty="0" err="1" smtClean="0"/>
              <a:t>local</a:t>
            </a:r>
            <a:r>
              <a:rPr lang="cs-CZ" altLang="cs-CZ" sz="2200" u="sng" dirty="0" smtClean="0"/>
              <a:t> tax</a:t>
            </a:r>
            <a:r>
              <a:rPr lang="cs-CZ" altLang="cs-CZ" sz="2200" dirty="0" smtClean="0"/>
              <a:t>: a</a:t>
            </a:r>
            <a:r>
              <a:rPr lang="en-US" altLang="cs-CZ" sz="2200" dirty="0" smtClean="0"/>
              <a:t>mount </a:t>
            </a:r>
            <a:r>
              <a:rPr lang="en-US" altLang="cs-CZ" sz="2200" dirty="0"/>
              <a:t>of money defined by law </a:t>
            </a:r>
            <a:r>
              <a:rPr lang="en-US" altLang="cs-CZ" sz="2200" dirty="0" smtClean="0"/>
              <a:t>as </a:t>
            </a:r>
            <a:r>
              <a:rPr lang="en-US" altLang="cs-CZ" sz="2200" dirty="0"/>
              <a:t>revenue of local budgets, self government unit has right to impose this tax or anyhow influence the revenue setting the tax base, tax rate, or any of correction components</a:t>
            </a:r>
          </a:p>
          <a:p>
            <a:pPr lvl="1"/>
            <a:r>
              <a:rPr lang="en-US" altLang="cs-CZ" dirty="0"/>
              <a:t>No matter if the taxpayer receives any compensation</a:t>
            </a:r>
          </a:p>
          <a:p>
            <a:pPr lvl="1"/>
            <a:r>
              <a:rPr lang="en-US" altLang="cs-CZ" dirty="0"/>
              <a:t>No matter if it is paid regularly or irregularly</a:t>
            </a:r>
          </a:p>
          <a:p>
            <a:pPr lvl="1"/>
            <a:r>
              <a:rPr lang="en-US" altLang="cs-CZ" dirty="0"/>
              <a:t>No matter who is the tax administrator</a:t>
            </a:r>
          </a:p>
          <a:p>
            <a:pPr lvl="1"/>
            <a:r>
              <a:rPr lang="en-US" altLang="cs-CZ" dirty="0"/>
              <a:t>Includes taxes sensu stricto and </a:t>
            </a:r>
            <a:r>
              <a:rPr lang="en-US" altLang="cs-CZ" dirty="0" smtClean="0"/>
              <a:t>charges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776632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Property</a:t>
            </a:r>
            <a:r>
              <a:rPr lang="cs-CZ" dirty="0" smtClean="0"/>
              <a:t> tax CZ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3278"/>
            <a:ext cx="8066301" cy="44887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200" dirty="0" smtClean="0"/>
              <a:t>M</a:t>
            </a:r>
            <a:r>
              <a:rPr lang="en-GB" sz="2200" dirty="0" err="1" smtClean="0"/>
              <a:t>unicipalities</a:t>
            </a:r>
            <a:r>
              <a:rPr lang="en-GB" sz="2200" dirty="0" smtClean="0"/>
              <a:t> only have the right to exempt immovable property affected by natural disasters, certain agricultural land (arable land, hop-fields, vineyards, orchards and permanent grass pastures), and immovable property in special industrial zones</a:t>
            </a: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lang="en-GB" sz="2200" dirty="0" smtClean="0"/>
              <a:t>Municipalities are allowed to adjust those coefficients that influence the tax rate (the location rent, the municipal coefficient) or the tax itself (the local coefficient)</a:t>
            </a: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lang="cs-CZ" sz="2400" dirty="0" err="1"/>
              <a:t>Local</a:t>
            </a:r>
            <a:r>
              <a:rPr lang="cs-CZ" sz="2400" dirty="0"/>
              <a:t> </a:t>
            </a:r>
            <a:r>
              <a:rPr lang="cs-CZ" sz="2400" dirty="0" err="1" smtClean="0"/>
              <a:t>revenues</a:t>
            </a:r>
            <a:r>
              <a:rPr lang="cs-CZ" sz="2400" dirty="0" smtClean="0"/>
              <a:t> 4 %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3454353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Property</a:t>
            </a:r>
            <a:r>
              <a:rPr lang="cs-CZ" dirty="0" smtClean="0"/>
              <a:t> tax SK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0000DC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Municipality may decrease or increase (10x) the basic tax rate</a:t>
            </a:r>
          </a:p>
          <a:p>
            <a:pPr lvl="0">
              <a:lnSpc>
                <a:spcPct val="100000"/>
              </a:lnSpc>
              <a:buClr>
                <a:srgbClr val="0000DC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Municipalities are also allowed to adjust other construction elements of the taxes, such as additional reliefs, instalments, reporting duties, value of building lands &amp; floor surcharge in case of the immovable property tax, particular means of </a:t>
            </a:r>
            <a:r>
              <a:rPr lang="cs-CZ" sz="2200" dirty="0" err="1" smtClean="0">
                <a:solidFill>
                  <a:srgbClr val="000000"/>
                </a:solidFill>
              </a:rPr>
              <a:t>the</a:t>
            </a:r>
            <a:r>
              <a:rPr lang="cs-CZ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use of </a:t>
            </a:r>
            <a:r>
              <a:rPr lang="cs-CZ" sz="2200" dirty="0" smtClean="0">
                <a:solidFill>
                  <a:srgbClr val="000000"/>
                </a:solidFill>
              </a:rPr>
              <a:t>a </a:t>
            </a:r>
            <a:r>
              <a:rPr lang="en-US" sz="2200" dirty="0" smtClean="0">
                <a:solidFill>
                  <a:srgbClr val="000000"/>
                </a:solidFill>
              </a:rPr>
              <a:t>public area, etc.</a:t>
            </a:r>
            <a:endParaRPr lang="cs-CZ" sz="22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>
                <a:srgbClr val="0000DC"/>
              </a:buClr>
            </a:pPr>
            <a:r>
              <a:rPr lang="cs-CZ" sz="2000" dirty="0" err="1"/>
              <a:t>Local</a:t>
            </a:r>
            <a:r>
              <a:rPr lang="cs-CZ" sz="2000" dirty="0"/>
              <a:t> </a:t>
            </a:r>
            <a:r>
              <a:rPr lang="cs-CZ" sz="2000" dirty="0" err="1"/>
              <a:t>revenues</a:t>
            </a:r>
            <a:r>
              <a:rPr lang="cs-CZ" sz="2000" dirty="0"/>
              <a:t> </a:t>
            </a:r>
            <a:r>
              <a:rPr lang="cs-CZ" sz="2000" dirty="0" smtClean="0"/>
              <a:t>12 </a:t>
            </a:r>
            <a:r>
              <a:rPr lang="cs-CZ" sz="2000" dirty="0"/>
              <a:t>%</a:t>
            </a:r>
          </a:p>
          <a:p>
            <a:pPr lvl="0">
              <a:lnSpc>
                <a:spcPct val="100000"/>
              </a:lnSpc>
              <a:buClr>
                <a:srgbClr val="0000DC"/>
              </a:buClr>
            </a:pPr>
            <a:endParaRPr lang="en-US" sz="2200" dirty="0" smtClean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58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Local</a:t>
            </a:r>
            <a:r>
              <a:rPr lang="cs-CZ" dirty="0" smtClean="0"/>
              <a:t> tax (or </a:t>
            </a:r>
            <a:r>
              <a:rPr lang="cs-CZ" dirty="0" err="1" smtClean="0"/>
              <a:t>price</a:t>
            </a:r>
            <a:r>
              <a:rPr lang="cs-CZ" dirty="0" smtClean="0"/>
              <a:t>?)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4790"/>
            <a:ext cx="8066301" cy="47841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200" dirty="0" err="1"/>
              <a:t>voluntary</a:t>
            </a:r>
            <a:r>
              <a:rPr lang="cs-CZ" sz="2200" dirty="0"/>
              <a:t> </a:t>
            </a:r>
            <a:r>
              <a:rPr lang="cs-CZ" sz="2200" dirty="0" err="1"/>
              <a:t>vs</a:t>
            </a:r>
            <a:r>
              <a:rPr lang="cs-CZ" sz="2200" dirty="0"/>
              <a:t> </a:t>
            </a:r>
            <a:r>
              <a:rPr lang="cs-CZ" sz="2200" dirty="0" err="1"/>
              <a:t>obligatory</a:t>
            </a:r>
            <a:endParaRPr lang="cs-CZ" sz="2200" dirty="0"/>
          </a:p>
          <a:p>
            <a:pPr>
              <a:lnSpc>
                <a:spcPct val="100000"/>
              </a:lnSpc>
            </a:pPr>
            <a:endParaRPr lang="cs-CZ" altLang="en-US" sz="1800" dirty="0" smtClean="0"/>
          </a:p>
          <a:p>
            <a:pPr>
              <a:lnSpc>
                <a:spcPct val="100000"/>
              </a:lnSpc>
            </a:pPr>
            <a:r>
              <a:rPr lang="cs-CZ" altLang="en-US" sz="1800" dirty="0" smtClean="0"/>
              <a:t>PIT </a:t>
            </a:r>
            <a:r>
              <a:rPr lang="en-US" altLang="en-US" sz="1800" dirty="0"/>
              <a:t>(shared or </a:t>
            </a:r>
            <a:r>
              <a:rPr lang="en-US" altLang="en-US" sz="1800" dirty="0" smtClean="0"/>
              <a:t>surcharge</a:t>
            </a:r>
            <a:r>
              <a:rPr lang="cs-CZ" altLang="en-US" sz="1800" dirty="0" smtClean="0"/>
              <a:t>, HU</a:t>
            </a:r>
            <a:r>
              <a:rPr lang="en-US" altLang="en-US" sz="1800" dirty="0" smtClean="0"/>
              <a:t>)</a:t>
            </a:r>
            <a:endParaRPr lang="en-US" altLang="en-US" sz="1800" dirty="0"/>
          </a:p>
          <a:p>
            <a:pPr>
              <a:lnSpc>
                <a:spcPct val="100000"/>
              </a:lnSpc>
            </a:pPr>
            <a:r>
              <a:rPr lang="cs-CZ" altLang="en-US" sz="1800" dirty="0"/>
              <a:t>CIT (</a:t>
            </a:r>
            <a:r>
              <a:rPr lang="cs-CZ" altLang="en-US" sz="1800" dirty="0" err="1" smtClean="0"/>
              <a:t>shared</a:t>
            </a:r>
            <a:r>
              <a:rPr lang="cs-CZ" altLang="en-US" sz="1800" dirty="0" smtClean="0"/>
              <a:t> or </a:t>
            </a:r>
            <a:r>
              <a:rPr lang="cs-CZ" altLang="en-US" sz="1800" dirty="0" err="1" smtClean="0"/>
              <a:t>surcharge</a:t>
            </a:r>
            <a:r>
              <a:rPr lang="cs-CZ" altLang="en-US" sz="1800" dirty="0" smtClean="0"/>
              <a:t>)</a:t>
            </a:r>
            <a:endParaRPr lang="cs-CZ" altLang="en-US" sz="1800" dirty="0"/>
          </a:p>
          <a:p>
            <a:pPr>
              <a:lnSpc>
                <a:spcPct val="100000"/>
              </a:lnSpc>
            </a:pPr>
            <a:r>
              <a:rPr lang="cs-CZ" altLang="en-US" sz="1800" dirty="0"/>
              <a:t>VAT (</a:t>
            </a:r>
            <a:r>
              <a:rPr lang="cs-CZ" altLang="en-US" sz="1800" dirty="0" err="1"/>
              <a:t>shared</a:t>
            </a:r>
            <a:r>
              <a:rPr lang="cs-CZ" altLang="en-US" sz="1800" dirty="0"/>
              <a:t>) </a:t>
            </a:r>
          </a:p>
          <a:p>
            <a:pPr>
              <a:lnSpc>
                <a:spcPct val="100000"/>
              </a:lnSpc>
            </a:pPr>
            <a:r>
              <a:rPr lang="cs-CZ" altLang="en-US" sz="1800" dirty="0" err="1"/>
              <a:t>Property</a:t>
            </a:r>
            <a:r>
              <a:rPr lang="cs-CZ" altLang="en-US" sz="1800" dirty="0"/>
              <a:t> </a:t>
            </a:r>
            <a:r>
              <a:rPr lang="cs-CZ" altLang="en-US" sz="1800" dirty="0" err="1"/>
              <a:t>taxes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incl</a:t>
            </a:r>
            <a:r>
              <a:rPr lang="cs-CZ" altLang="en-US" sz="1800" dirty="0"/>
              <a:t>. transfer </a:t>
            </a:r>
            <a:r>
              <a:rPr lang="cs-CZ" altLang="en-US" sz="1800" dirty="0" err="1" smtClean="0"/>
              <a:t>taxes</a:t>
            </a:r>
            <a:endParaRPr lang="cs-CZ" altLang="en-US" sz="1800" dirty="0" smtClean="0"/>
          </a:p>
          <a:p>
            <a:pPr>
              <a:lnSpc>
                <a:spcPct val="100000"/>
              </a:lnSpc>
            </a:pPr>
            <a:r>
              <a:rPr lang="cs-CZ" altLang="en-US" sz="1800" dirty="0" smtClean="0"/>
              <a:t>Motor </a:t>
            </a:r>
            <a:r>
              <a:rPr lang="cs-CZ" altLang="en-US" sz="1800" dirty="0" err="1" smtClean="0"/>
              <a:t>vehicle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taxes</a:t>
            </a:r>
            <a:endParaRPr lang="cs-CZ" altLang="en-US" sz="1800" dirty="0" smtClean="0"/>
          </a:p>
          <a:p>
            <a:pPr>
              <a:lnSpc>
                <a:spcPct val="100000"/>
              </a:lnSpc>
            </a:pPr>
            <a:r>
              <a:rPr lang="cs-CZ" altLang="en-US" sz="1800" dirty="0" smtClean="0"/>
              <a:t>L</a:t>
            </a:r>
            <a:r>
              <a:rPr lang="en-US" altLang="en-US" sz="1800" dirty="0" err="1"/>
              <a:t>ocal</a:t>
            </a:r>
            <a:r>
              <a:rPr lang="en-US" altLang="en-US" sz="1800" dirty="0"/>
              <a:t> excise and sales taxes</a:t>
            </a:r>
          </a:p>
          <a:p>
            <a:pPr>
              <a:lnSpc>
                <a:spcPct val="100000"/>
              </a:lnSpc>
            </a:pPr>
            <a:r>
              <a:rPr lang="cs-CZ" altLang="en-US" sz="1800" dirty="0"/>
              <a:t>User </a:t>
            </a:r>
            <a:r>
              <a:rPr lang="cs-CZ" altLang="en-US" sz="1800" dirty="0" err="1"/>
              <a:t>charges</a:t>
            </a:r>
            <a:r>
              <a:rPr lang="cs-CZ" altLang="en-US" sz="1800" dirty="0"/>
              <a:t> (</a:t>
            </a:r>
            <a:r>
              <a:rPr lang="cs-CZ" altLang="en-US" sz="1800" dirty="0" err="1"/>
              <a:t>water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supply</a:t>
            </a:r>
            <a:r>
              <a:rPr lang="cs-CZ" altLang="en-US" sz="1800" dirty="0"/>
              <a:t> and </a:t>
            </a:r>
            <a:r>
              <a:rPr lang="cs-CZ" altLang="en-US" sz="1800" dirty="0" err="1"/>
              <a:t>sewerage</a:t>
            </a:r>
            <a:r>
              <a:rPr lang="cs-CZ" altLang="en-US" sz="1800" dirty="0"/>
              <a:t>, </a:t>
            </a:r>
            <a:r>
              <a:rPr lang="cs-CZ" altLang="en-US" sz="1800" dirty="0" err="1" smtClean="0"/>
              <a:t>electricity</a:t>
            </a:r>
            <a:r>
              <a:rPr lang="cs-CZ" altLang="en-US" sz="1800" dirty="0"/>
              <a:t>, </a:t>
            </a:r>
            <a:r>
              <a:rPr lang="cs-CZ" altLang="en-US" sz="1800" dirty="0" err="1"/>
              <a:t>gas</a:t>
            </a:r>
            <a:r>
              <a:rPr lang="cs-CZ" altLang="en-US" sz="1800" dirty="0"/>
              <a:t>. etc.)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Business registration </a:t>
            </a:r>
            <a:r>
              <a:rPr lang="cs-CZ" altLang="en-US" sz="1800" dirty="0"/>
              <a:t>and </a:t>
            </a:r>
            <a:r>
              <a:rPr lang="cs-CZ" altLang="en-US" sz="1800" dirty="0" err="1"/>
              <a:t>other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registration</a:t>
            </a:r>
            <a:r>
              <a:rPr lang="cs-CZ" altLang="en-US" sz="1800" dirty="0"/>
              <a:t> </a:t>
            </a:r>
            <a:r>
              <a:rPr lang="en-US" altLang="en-US" sz="1800" dirty="0" smtClean="0"/>
              <a:t>taxes</a:t>
            </a:r>
            <a:endParaRPr lang="cs-CZ" altLang="en-US" sz="1800" dirty="0" smtClean="0"/>
          </a:p>
          <a:p>
            <a:pPr>
              <a:lnSpc>
                <a:spcPct val="100000"/>
              </a:lnSpc>
            </a:pPr>
            <a:r>
              <a:rPr lang="cs-CZ" altLang="en-US" sz="1800" dirty="0" err="1"/>
              <a:t>Tourist</a:t>
            </a:r>
            <a:r>
              <a:rPr lang="cs-CZ" altLang="en-US" sz="1800" dirty="0"/>
              <a:t> </a:t>
            </a:r>
            <a:r>
              <a:rPr lang="cs-CZ" altLang="en-US" sz="1800" dirty="0" err="1"/>
              <a:t>taxes</a:t>
            </a:r>
            <a:endParaRPr lang="cs-CZ" altLang="en-US" sz="1800" dirty="0"/>
          </a:p>
          <a:p>
            <a:pPr>
              <a:lnSpc>
                <a:spcPct val="100000"/>
              </a:lnSpc>
            </a:pPr>
            <a:r>
              <a:rPr lang="cs-CZ" altLang="en-US" sz="1800" dirty="0" err="1"/>
              <a:t>Poll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taxes</a:t>
            </a:r>
            <a:endParaRPr lang="cs-CZ" altLang="en-US" sz="1800" dirty="0"/>
          </a:p>
          <a:p>
            <a:pPr>
              <a:lnSpc>
                <a:spcPct val="100000"/>
              </a:lnSpc>
            </a:pPr>
            <a:r>
              <a:rPr lang="cs-CZ" altLang="en-US" sz="1800" dirty="0" err="1"/>
              <a:t>Betterment</a:t>
            </a:r>
            <a:r>
              <a:rPr lang="cs-CZ" altLang="en-US" sz="1800" dirty="0"/>
              <a:t> </a:t>
            </a:r>
            <a:r>
              <a:rPr lang="cs-CZ" altLang="en-US" sz="1800" dirty="0" err="1"/>
              <a:t>fees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incl</a:t>
            </a:r>
            <a:r>
              <a:rPr lang="cs-CZ" altLang="en-US" sz="1800" dirty="0"/>
              <a:t>. b</a:t>
            </a:r>
            <a:r>
              <a:rPr lang="en-US" altLang="en-US" sz="1800" dirty="0" err="1"/>
              <a:t>uilding</a:t>
            </a:r>
            <a:r>
              <a:rPr lang="en-US" altLang="en-US" sz="1800" dirty="0"/>
              <a:t> permits, planning permissions etc.</a:t>
            </a:r>
          </a:p>
          <a:p>
            <a:pPr>
              <a:lnSpc>
                <a:spcPct val="100000"/>
              </a:lnSpc>
            </a:pPr>
            <a:r>
              <a:rPr lang="cs-CZ" altLang="en-US" sz="1800" dirty="0" err="1"/>
              <a:t>Local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wage</a:t>
            </a:r>
            <a:r>
              <a:rPr lang="cs-CZ" altLang="en-US" sz="1800" dirty="0"/>
              <a:t> </a:t>
            </a:r>
            <a:r>
              <a:rPr lang="cs-CZ" altLang="en-US" sz="1800" dirty="0" err="1"/>
              <a:t>taxes</a:t>
            </a:r>
            <a:endParaRPr lang="cs-CZ" altLang="en-US" sz="1800" dirty="0"/>
          </a:p>
          <a:p>
            <a:pPr>
              <a:lnSpc>
                <a:spcPct val="100000"/>
              </a:lnSpc>
            </a:pPr>
            <a:r>
              <a:rPr lang="cs-CZ" altLang="en-US" sz="1800" dirty="0"/>
              <a:t>Animal </a:t>
            </a:r>
            <a:r>
              <a:rPr lang="cs-CZ" altLang="en-US" sz="1800" dirty="0" err="1"/>
              <a:t>taxes</a:t>
            </a:r>
            <a:r>
              <a:rPr lang="cs-CZ" altLang="en-US" sz="1800" dirty="0"/>
              <a:t> (</a:t>
            </a:r>
            <a:r>
              <a:rPr lang="cs-CZ" altLang="en-US" sz="1800" dirty="0" err="1"/>
              <a:t>dogs</a:t>
            </a:r>
            <a:r>
              <a:rPr lang="cs-CZ" altLang="en-US" sz="1800" dirty="0"/>
              <a:t>, </a:t>
            </a:r>
            <a:r>
              <a:rPr lang="cs-CZ" altLang="en-US" sz="1800" dirty="0" err="1"/>
              <a:t>cows</a:t>
            </a:r>
            <a:r>
              <a:rPr lang="cs-CZ" altLang="en-US" sz="1800" dirty="0"/>
              <a:t>, </a:t>
            </a:r>
            <a:r>
              <a:rPr lang="cs-CZ" altLang="en-US" sz="1800" dirty="0" err="1"/>
              <a:t>etc</a:t>
            </a:r>
            <a:r>
              <a:rPr lang="cs-CZ" altLang="en-US" sz="1800" dirty="0" smtClean="0"/>
              <a:t>.)</a:t>
            </a:r>
          </a:p>
          <a:p>
            <a:pPr>
              <a:lnSpc>
                <a:spcPct val="100000"/>
              </a:lnSpc>
            </a:pPr>
            <a:r>
              <a:rPr lang="cs-CZ" altLang="en-US" sz="1800" dirty="0" err="1" smtClean="0"/>
              <a:t>Communal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waste</a:t>
            </a:r>
            <a:r>
              <a:rPr lang="cs-CZ" altLang="en-US" sz="1800" dirty="0" smtClean="0"/>
              <a:t> tax</a:t>
            </a:r>
            <a:endParaRPr lang="cs-CZ" altLang="en-US" sz="1800" dirty="0"/>
          </a:p>
          <a:p>
            <a:pPr>
              <a:lnSpc>
                <a:spcPct val="100000"/>
              </a:lnSpc>
            </a:pPr>
            <a:r>
              <a:rPr lang="cs-CZ" altLang="en-US" sz="1800" dirty="0" smtClean="0"/>
              <a:t>etc.</a:t>
            </a:r>
            <a:endParaRPr lang="en-US" altLang="en-US" sz="2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86" y="607558"/>
            <a:ext cx="3392618" cy="12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00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171575"/>
            <a:ext cx="8066301" cy="4937911"/>
          </a:xfrm>
        </p:spPr>
        <p:txBody>
          <a:bodyPr/>
          <a:lstStyle/>
          <a:p>
            <a:r>
              <a:rPr lang="cs-CZ" dirty="0" smtClean="0"/>
              <a:t>CHOOSE THE BEST LOCAL TAXES!!!</a:t>
            </a:r>
          </a:p>
          <a:p>
            <a:r>
              <a:rPr lang="cs-CZ" dirty="0" err="1" smtClean="0"/>
              <a:t>Property</a:t>
            </a:r>
            <a:r>
              <a:rPr lang="cs-CZ" dirty="0" smtClean="0"/>
              <a:t> tax is no. 1 </a:t>
            </a:r>
            <a:r>
              <a:rPr lang="cs-CZ" dirty="0" err="1" smtClean="0"/>
              <a:t>local</a:t>
            </a:r>
            <a:r>
              <a:rPr lang="cs-CZ" dirty="0" smtClean="0"/>
              <a:t> tax</a:t>
            </a:r>
          </a:p>
          <a:p>
            <a:r>
              <a:rPr lang="cs-CZ" dirty="0" smtClean="0"/>
              <a:t>THINK ABOUT THE TAX BASE!!!</a:t>
            </a:r>
          </a:p>
          <a:p>
            <a:pPr lvl="1"/>
            <a:r>
              <a:rPr lang="cs-CZ" dirty="0" smtClean="0"/>
              <a:t>Unit </a:t>
            </a:r>
            <a:r>
              <a:rPr lang="cs-CZ" dirty="0" err="1" smtClean="0"/>
              <a:t>vs</a:t>
            </a:r>
            <a:r>
              <a:rPr lang="cs-CZ" dirty="0" smtClean="0"/>
              <a:t> ad </a:t>
            </a:r>
            <a:r>
              <a:rPr lang="cs-CZ" dirty="0" err="1" smtClean="0"/>
              <a:t>valorem</a:t>
            </a:r>
            <a:endParaRPr lang="cs-CZ" dirty="0" smtClean="0"/>
          </a:p>
          <a:p>
            <a:pPr lvl="1"/>
            <a:r>
              <a:rPr lang="cs-CZ" dirty="0" smtClean="0"/>
              <a:t>Re-</a:t>
            </a:r>
            <a:r>
              <a:rPr lang="cs-CZ" dirty="0" err="1" smtClean="0"/>
              <a:t>evaluations</a:t>
            </a:r>
            <a:endParaRPr lang="cs-CZ" dirty="0" smtClean="0"/>
          </a:p>
          <a:p>
            <a:pPr lvl="1"/>
            <a:r>
              <a:rPr lang="cs-CZ" dirty="0" err="1" smtClean="0"/>
              <a:t>Rates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Competences</a:t>
            </a:r>
            <a:r>
              <a:rPr lang="cs-CZ" dirty="0" smtClean="0"/>
              <a:t> of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officials</a:t>
            </a:r>
            <a:r>
              <a:rPr lang="cs-CZ" dirty="0" smtClean="0"/>
              <a:t> (basic </a:t>
            </a:r>
            <a:r>
              <a:rPr lang="cs-CZ" dirty="0" err="1" smtClean="0"/>
              <a:t>rates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rates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revenues</a:t>
            </a:r>
            <a:endParaRPr lang="cs-CZ" dirty="0" smtClean="0"/>
          </a:p>
          <a:p>
            <a:pPr lvl="1"/>
            <a:r>
              <a:rPr lang="cs-CZ" dirty="0" err="1" smtClean="0"/>
              <a:t>Easy</a:t>
            </a:r>
            <a:r>
              <a:rPr lang="cs-CZ" dirty="0" smtClean="0"/>
              <a:t> </a:t>
            </a:r>
            <a:r>
              <a:rPr lang="cs-CZ" dirty="0" err="1" smtClean="0"/>
              <a:t>administration</a:t>
            </a:r>
            <a:r>
              <a:rPr lang="cs-CZ" dirty="0" smtClean="0"/>
              <a:t> and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Self-application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err="1" smtClean="0"/>
              <a:t>Revenues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costs</a:t>
            </a:r>
            <a:r>
              <a:rPr lang="cs-CZ" dirty="0" smtClean="0"/>
              <a:t> – </a:t>
            </a:r>
            <a:r>
              <a:rPr lang="cs-CZ" dirty="0" err="1" smtClean="0"/>
              <a:t>economic</a:t>
            </a:r>
            <a:r>
              <a:rPr lang="cs-CZ" dirty="0" smtClean="0"/>
              <a:t> and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200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Property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974851"/>
              </p:ext>
            </p:extLst>
          </p:nvPr>
        </p:nvGraphicFramePr>
        <p:xfrm>
          <a:off x="539750" y="1692275"/>
          <a:ext cx="806608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79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Property</a:t>
            </a:r>
            <a:r>
              <a:rPr lang="cs-CZ" dirty="0" smtClean="0"/>
              <a:t> tax as the second tax?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Income</a:t>
            </a:r>
            <a:r>
              <a:rPr lang="cs-CZ" altLang="cs-CZ" dirty="0" smtClean="0"/>
              <a:t> tax</a:t>
            </a:r>
            <a:endParaRPr lang="cs-CZ" altLang="cs-CZ" dirty="0"/>
          </a:p>
          <a:p>
            <a:r>
              <a:rPr lang="cs-CZ" altLang="cs-CZ" dirty="0" err="1" smtClean="0"/>
              <a:t>Property</a:t>
            </a:r>
            <a:r>
              <a:rPr lang="cs-CZ" altLang="cs-CZ" dirty="0" smtClean="0"/>
              <a:t> transfer tax</a:t>
            </a:r>
            <a:endParaRPr lang="cs-CZ" altLang="cs-CZ" dirty="0"/>
          </a:p>
          <a:p>
            <a:r>
              <a:rPr lang="cs-CZ" altLang="cs-CZ" dirty="0" err="1" smtClean="0"/>
              <a:t>Recurrent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property</a:t>
            </a:r>
            <a:r>
              <a:rPr lang="cs-CZ" altLang="cs-CZ" dirty="0" smtClean="0"/>
              <a:t> tax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91" y="1692002"/>
            <a:ext cx="3417111" cy="36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8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1086854"/>
          </a:xfrm>
        </p:spPr>
        <p:txBody>
          <a:bodyPr/>
          <a:lstStyle/>
          <a:p>
            <a:r>
              <a:rPr lang="cs-CZ" dirty="0" smtClean="0"/>
              <a:t>3+1 </a:t>
            </a:r>
            <a:r>
              <a:rPr lang="en-GB" dirty="0"/>
              <a:t>basic types of laws as for their legal force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150668"/>
            <a:ext cx="8066301" cy="36813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200" dirty="0"/>
              <a:t>International </a:t>
            </a:r>
            <a:r>
              <a:rPr lang="cs-CZ" sz="2200" dirty="0" err="1"/>
              <a:t>laws</a:t>
            </a:r>
            <a:endParaRPr lang="cs-CZ" sz="2200" dirty="0"/>
          </a:p>
          <a:p>
            <a:pPr>
              <a:lnSpc>
                <a:spcPct val="100000"/>
              </a:lnSpc>
            </a:pPr>
            <a:r>
              <a:rPr lang="en-GB" sz="2200" dirty="0"/>
              <a:t>Constitutional</a:t>
            </a:r>
            <a:r>
              <a:rPr lang="cs-CZ" sz="2200" dirty="0"/>
              <a:t> </a:t>
            </a:r>
            <a:r>
              <a:rPr lang="en-GB" sz="2200" dirty="0"/>
              <a:t>laws</a:t>
            </a:r>
            <a:endParaRPr lang="cs-CZ" sz="2200" dirty="0"/>
          </a:p>
          <a:p>
            <a:pPr>
              <a:lnSpc>
                <a:spcPct val="100000"/>
              </a:lnSpc>
            </a:pPr>
            <a:r>
              <a:rPr lang="en-GB" sz="2200" dirty="0"/>
              <a:t>Ordinary</a:t>
            </a:r>
            <a:r>
              <a:rPr lang="cs-CZ" sz="2200" dirty="0"/>
              <a:t> </a:t>
            </a:r>
            <a:r>
              <a:rPr lang="en-GB" sz="2200" dirty="0"/>
              <a:t>laws in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en-GB" sz="2200" dirty="0" smtClean="0"/>
              <a:t>form </a:t>
            </a:r>
            <a:r>
              <a:rPr lang="en-GB" sz="2200" dirty="0"/>
              <a:t>of statutes</a:t>
            </a:r>
            <a:endParaRPr lang="cs-CZ" sz="2200" dirty="0"/>
          </a:p>
          <a:p>
            <a:pPr marL="662400" lvl="2"/>
            <a:r>
              <a:rPr lang="en-GB" sz="1700" dirty="0">
                <a:ea typeface="+mn-ea"/>
                <a:cs typeface="+mn-cs"/>
              </a:rPr>
              <a:t>These may impose obligations on individuals and corporations, but these obligations have to comply with the limits set forth by the constitutional order. </a:t>
            </a:r>
            <a:endParaRPr lang="cs-CZ" sz="1700" dirty="0"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2200" dirty="0" smtClean="0"/>
              <a:t>Ordinances and decrees (bylaws) issued by the bodies of executive power</a:t>
            </a:r>
          </a:p>
          <a:p>
            <a:pPr marL="662400" lvl="2"/>
            <a:r>
              <a:rPr lang="en-GB" sz="1700" dirty="0" smtClean="0">
                <a:ea typeface="+mn-ea"/>
                <a:cs typeface="+mn-cs"/>
              </a:rPr>
              <a:t>These </a:t>
            </a:r>
            <a:r>
              <a:rPr lang="en-GB" sz="1700" dirty="0">
                <a:ea typeface="+mn-ea"/>
                <a:cs typeface="+mn-cs"/>
              </a:rPr>
              <a:t>are rather supplementary </a:t>
            </a:r>
            <a:r>
              <a:rPr lang="en-GB" sz="1700" dirty="0" smtClean="0">
                <a:ea typeface="+mn-ea"/>
                <a:cs typeface="+mn-cs"/>
              </a:rPr>
              <a:t>to </a:t>
            </a:r>
            <a:r>
              <a:rPr lang="en-GB" sz="1700" dirty="0">
                <a:ea typeface="+mn-ea"/>
                <a:cs typeface="+mn-cs"/>
              </a:rPr>
              <a:t>ordinary laws</a:t>
            </a:r>
            <a:r>
              <a:rPr lang="cs-CZ" sz="1700" dirty="0"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972002"/>
          </a:xfrm>
        </p:spPr>
        <p:txBody>
          <a:bodyPr/>
          <a:lstStyle/>
          <a:p>
            <a:r>
              <a:rPr lang="en-GB" dirty="0"/>
              <a:t>European Charter of Local Self-Government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4344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Art. 9 presents some principles of economic independence of local self-government units granting financial resources of local authorities</a:t>
            </a:r>
          </a:p>
          <a:p>
            <a:pPr lvl="1"/>
            <a:r>
              <a:rPr lang="en-US" dirty="0" smtClean="0"/>
              <a:t>local authorities shall be entitled to adequate financial resources of their own</a:t>
            </a:r>
          </a:p>
          <a:p>
            <a:pPr lvl="1"/>
            <a:r>
              <a:rPr lang="en-US" dirty="0" smtClean="0"/>
              <a:t>part at least of the financial resources of local authorities shall derive from local taxes and charges</a:t>
            </a:r>
          </a:p>
          <a:p>
            <a:pPr lvl="1"/>
            <a:r>
              <a:rPr lang="en-US" dirty="0" smtClean="0"/>
              <a:t>financial systems on which resources available to local authorities are based shall be of a sufficiently diversified and buoyant nature</a:t>
            </a:r>
          </a:p>
          <a:p>
            <a:pPr lvl="1"/>
            <a:r>
              <a:rPr lang="en-US" dirty="0" smtClean="0"/>
              <a:t>principle of protection of financially weaker local authorities</a:t>
            </a:r>
          </a:p>
          <a:p>
            <a:pPr lvl="1"/>
            <a:r>
              <a:rPr lang="en-US" dirty="0" smtClean="0"/>
              <a:t>principle of consultations with local authorities</a:t>
            </a:r>
          </a:p>
          <a:p>
            <a:pPr lvl="1"/>
            <a:r>
              <a:rPr lang="en-US" dirty="0" smtClean="0"/>
              <a:t>grants to local authorities shall not be earmarked for the financing of specific projects</a:t>
            </a:r>
          </a:p>
          <a:p>
            <a:pPr lvl="1"/>
            <a:r>
              <a:rPr lang="en-US" dirty="0" smtClean="0"/>
              <a:t>principle of access to the national capital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4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Reservations</a:t>
            </a:r>
            <a:r>
              <a:rPr lang="cs-CZ" dirty="0" smtClean="0"/>
              <a:t> (</a:t>
            </a:r>
            <a:r>
              <a:rPr lang="cs-CZ" dirty="0" err="1" smtClean="0"/>
              <a:t>examples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/>
            <a:r>
              <a:rPr lang="en-US" sz="2200" dirty="0" smtClean="0">
                <a:ea typeface="+mn-ea"/>
                <a:cs typeface="+mn-cs"/>
              </a:rPr>
              <a:t>CZ: principles of local taxes, protection of financially weaker local authorities, consultations with local authorities</a:t>
            </a:r>
            <a:endParaRPr lang="cs-CZ" sz="2200" dirty="0" smtClean="0">
              <a:ea typeface="+mn-ea"/>
              <a:cs typeface="+mn-cs"/>
            </a:endParaRPr>
          </a:p>
          <a:p>
            <a:pPr marL="72000" lvl="1" indent="0">
              <a:buNone/>
            </a:pPr>
            <a:endParaRPr lang="en-US" sz="2200" dirty="0" smtClean="0">
              <a:ea typeface="+mn-ea"/>
              <a:cs typeface="+mn-cs"/>
            </a:endParaRPr>
          </a:p>
          <a:p>
            <a:pPr marL="252000" lvl="1"/>
            <a:r>
              <a:rPr lang="en-US" sz="2200" dirty="0" smtClean="0">
                <a:ea typeface="+mn-ea"/>
                <a:cs typeface="+mn-cs"/>
              </a:rPr>
              <a:t>SK: principles of sufficiently</a:t>
            </a:r>
            <a:r>
              <a:rPr lang="cs-CZ" sz="2200" dirty="0" smtClean="0">
                <a:ea typeface="+mn-ea"/>
                <a:cs typeface="+mn-cs"/>
              </a:rPr>
              <a:t>, </a:t>
            </a:r>
            <a:r>
              <a:rPr lang="en-US" sz="2200" dirty="0" smtClean="0">
                <a:ea typeface="+mn-ea"/>
                <a:cs typeface="+mn-cs"/>
              </a:rPr>
              <a:t>diversified financial systems, protection of financially weaker local authorities, consultations with local authorities, grants not earmarked for the financing of specific projects, access to the national capital market</a:t>
            </a:r>
            <a:endParaRPr lang="cs-CZ" sz="2200" dirty="0" smtClean="0">
              <a:ea typeface="+mn-ea"/>
              <a:cs typeface="+mn-cs"/>
            </a:endParaRPr>
          </a:p>
          <a:p>
            <a:pPr marL="662400" lvl="2"/>
            <a:endParaRPr lang="cs-CZ" sz="2000" dirty="0" smtClean="0">
              <a:ea typeface="+mn-ea"/>
              <a:cs typeface="+mn-cs"/>
            </a:endParaRPr>
          </a:p>
          <a:p>
            <a:pPr marL="662400" lvl="2"/>
            <a:r>
              <a:rPr lang="cs-CZ" sz="2000" dirty="0" smtClean="0">
                <a:ea typeface="+mn-ea"/>
                <a:cs typeface="+mn-cs"/>
              </a:rPr>
              <a:t>- </a:t>
            </a:r>
            <a:r>
              <a:rPr lang="cs-CZ" sz="2000" dirty="0" err="1" smtClean="0">
                <a:ea typeface="+mn-ea"/>
                <a:cs typeface="+mn-cs"/>
              </a:rPr>
              <a:t>However</a:t>
            </a:r>
            <a:r>
              <a:rPr lang="cs-CZ" sz="2000" dirty="0" smtClean="0">
                <a:ea typeface="+mn-ea"/>
                <a:cs typeface="+mn-cs"/>
              </a:rPr>
              <a:t>, </a:t>
            </a:r>
            <a:r>
              <a:rPr lang="cs-CZ" sz="2000" dirty="0" err="1" smtClean="0">
                <a:ea typeface="+mn-ea"/>
                <a:cs typeface="+mn-cs"/>
              </a:rPr>
              <a:t>officialy</a:t>
            </a:r>
            <a:r>
              <a:rPr lang="cs-CZ" sz="2000" dirty="0" smtClean="0">
                <a:ea typeface="+mn-ea"/>
                <a:cs typeface="+mn-cs"/>
              </a:rPr>
              <a:t> </a:t>
            </a:r>
            <a:r>
              <a:rPr lang="cs-CZ" sz="2000" dirty="0" err="1" smtClean="0">
                <a:ea typeface="+mn-ea"/>
                <a:cs typeface="+mn-cs"/>
              </a:rPr>
              <a:t>none</a:t>
            </a:r>
            <a:endParaRPr lang="en-US" sz="2000" dirty="0" smtClean="0"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74" y="4109958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7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Property-related Taxes in the European Union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Constitutions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200" dirty="0" smtClean="0"/>
              <a:t>Define</a:t>
            </a:r>
            <a:r>
              <a:rPr lang="cs-CZ" sz="2200" dirty="0" smtClean="0"/>
              <a:t> </a:t>
            </a:r>
            <a:r>
              <a:rPr lang="en-GB" sz="2200" dirty="0" err="1" smtClean="0"/>
              <a:t>municipalit</a:t>
            </a:r>
            <a:r>
              <a:rPr lang="cs-CZ" sz="2200" dirty="0" err="1" smtClean="0"/>
              <a:t>ies</a:t>
            </a:r>
            <a:r>
              <a:rPr lang="en-GB" sz="2200" dirty="0" smtClean="0"/>
              <a:t> </a:t>
            </a:r>
            <a:r>
              <a:rPr lang="cs-CZ" sz="2200" dirty="0" smtClean="0"/>
              <a:t>(</a:t>
            </a:r>
            <a:r>
              <a:rPr lang="en-GB" sz="2200" dirty="0" smtClean="0"/>
              <a:t>public </a:t>
            </a:r>
            <a:r>
              <a:rPr lang="en-GB" sz="2200" dirty="0"/>
              <a:t>law </a:t>
            </a:r>
            <a:r>
              <a:rPr lang="en-GB" sz="2200" dirty="0" smtClean="0"/>
              <a:t>corporation</a:t>
            </a:r>
            <a:r>
              <a:rPr lang="cs-CZ" sz="22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Set </a:t>
            </a:r>
            <a:r>
              <a:rPr lang="en-GB" sz="2200" dirty="0" smtClean="0"/>
              <a:t>the </a:t>
            </a:r>
            <a:r>
              <a:rPr lang="en-GB" sz="2200" dirty="0"/>
              <a:t>right to own property </a:t>
            </a: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lang="cs-CZ" sz="2200" dirty="0" smtClean="0"/>
              <a:t>Set the </a:t>
            </a:r>
            <a:r>
              <a:rPr lang="cs-CZ" sz="2200" dirty="0" err="1" smtClean="0"/>
              <a:t>right</a:t>
            </a:r>
            <a:r>
              <a:rPr lang="cs-CZ" sz="2200" dirty="0" smtClean="0"/>
              <a:t> </a:t>
            </a:r>
            <a:r>
              <a:rPr lang="en-GB" sz="2200" dirty="0" smtClean="0"/>
              <a:t>to </a:t>
            </a:r>
            <a:r>
              <a:rPr lang="en-GB" sz="2200" dirty="0"/>
              <a:t>manage the affairs </a:t>
            </a: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lang="cs-CZ" sz="2200" dirty="0" smtClean="0"/>
              <a:t>Set the </a:t>
            </a:r>
            <a:r>
              <a:rPr lang="cs-CZ" sz="2200" dirty="0" err="1" smtClean="0"/>
              <a:t>right</a:t>
            </a:r>
            <a:r>
              <a:rPr lang="cs-CZ" sz="2200" dirty="0" smtClean="0"/>
              <a:t> to </a:t>
            </a:r>
            <a:r>
              <a:rPr lang="en-GB" sz="2200" dirty="0" smtClean="0"/>
              <a:t>own budget</a:t>
            </a: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Define</a:t>
            </a:r>
            <a:r>
              <a:rPr lang="cs-CZ" sz="2200" dirty="0" smtClean="0"/>
              <a:t> and </a:t>
            </a:r>
            <a:r>
              <a:rPr lang="cs-CZ" sz="2200" dirty="0" err="1" smtClean="0"/>
              <a:t>specify</a:t>
            </a:r>
            <a:r>
              <a:rPr lang="cs-CZ" sz="2200" dirty="0" smtClean="0"/>
              <a:t> </a:t>
            </a:r>
            <a:r>
              <a:rPr lang="en-GB" sz="2200" dirty="0" smtClean="0"/>
              <a:t>sources </a:t>
            </a:r>
            <a:r>
              <a:rPr lang="en-GB" sz="2200" dirty="0"/>
              <a:t>of the property or the budget </a:t>
            </a:r>
            <a:r>
              <a:rPr lang="cs-CZ" sz="2200" dirty="0" smtClean="0"/>
              <a:t>(not </a:t>
            </a:r>
            <a:r>
              <a:rPr lang="cs-CZ" sz="2200" dirty="0" err="1" smtClean="0"/>
              <a:t>everywhere</a:t>
            </a:r>
            <a:r>
              <a:rPr lang="cs-CZ" sz="2200" dirty="0" smtClean="0"/>
              <a:t> – CZ)</a:t>
            </a:r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Principle</a:t>
            </a:r>
            <a:r>
              <a:rPr lang="cs-CZ" sz="2200" dirty="0" smtClean="0"/>
              <a:t> </a:t>
            </a:r>
            <a:r>
              <a:rPr lang="en-US" sz="2200" dirty="0" err="1"/>
              <a:t>nullum</a:t>
            </a:r>
            <a:r>
              <a:rPr lang="en-US" sz="2200" dirty="0"/>
              <a:t> </a:t>
            </a:r>
            <a:r>
              <a:rPr lang="en-US" sz="2200" dirty="0" err="1"/>
              <a:t>tributum</a:t>
            </a:r>
            <a:r>
              <a:rPr lang="en-US" sz="2200" dirty="0"/>
              <a:t> sine </a:t>
            </a:r>
            <a:r>
              <a:rPr lang="en-US" sz="2200" dirty="0" err="1"/>
              <a:t>lege</a:t>
            </a:r>
            <a:r>
              <a:rPr lang="en-US" sz="2200" dirty="0"/>
              <a:t> (no taxation without </a:t>
            </a:r>
            <a:r>
              <a:rPr lang="en-US" sz="2200" dirty="0" smtClean="0"/>
              <a:t>law</a:t>
            </a:r>
            <a:r>
              <a:rPr lang="cs-CZ" sz="2200" dirty="0" smtClean="0"/>
              <a:t>; </a:t>
            </a:r>
            <a:r>
              <a:rPr lang="en-GB" sz="2200" dirty="0"/>
              <a:t>taxes and fees/charges can be imposed only by </a:t>
            </a:r>
            <a:r>
              <a:rPr lang="en-GB" sz="2200" dirty="0" smtClean="0"/>
              <a:t>acts</a:t>
            </a:r>
            <a:r>
              <a:rPr lang="cs-CZ" sz="2200" dirty="0" smtClean="0"/>
              <a:t>) – CZ:</a:t>
            </a:r>
            <a:r>
              <a:rPr lang="en-GB" sz="2200" dirty="0" smtClean="0"/>
              <a:t> Charter </a:t>
            </a:r>
            <a:r>
              <a:rPr lang="en-GB" sz="2200" dirty="0"/>
              <a:t>of Fundamental Rights and </a:t>
            </a:r>
            <a:r>
              <a:rPr lang="en-GB" sz="2200" dirty="0" smtClean="0"/>
              <a:t>Freedoms</a:t>
            </a:r>
            <a:endParaRPr lang="cs-CZ" sz="2200" dirty="0" smtClean="0"/>
          </a:p>
          <a:p>
            <a:pPr lvl="0">
              <a:lnSpc>
                <a:spcPct val="100000"/>
              </a:lnSpc>
              <a:buClr>
                <a:srgbClr val="0000DC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Everyone </a:t>
            </a:r>
            <a:r>
              <a:rPr lang="en-US" sz="2200" dirty="0">
                <a:solidFill>
                  <a:srgbClr val="000000"/>
                </a:solidFill>
              </a:rPr>
              <a:t>shall comply with his responsibilities and public duties, including the payment of taxes, as specified by statute</a:t>
            </a:r>
            <a:r>
              <a:rPr lang="cs-CZ" sz="22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0461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LAW-EN-4×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EN.potx" id="{0C0DC805-1389-42E8-B0E9-37E70B4CDACB}" vid="{C467CF55-C5A9-4A6A-8FED-214A2E97D31C}"/>
    </a:ext>
  </a:extLst>
</a:theme>
</file>

<file path=ppt/theme/theme2.xml><?xml version="1.0" encoding="utf-8"?>
<a:theme xmlns:a="http://schemas.openxmlformats.org/drawingml/2006/main" name="Blank Presentation">
  <a:themeElements>
    <a:clrScheme name="Lincon Institute">
      <a:dk1>
        <a:srgbClr val="48535B"/>
      </a:dk1>
      <a:lt1>
        <a:srgbClr val="FFFFFF"/>
      </a:lt1>
      <a:dk2>
        <a:srgbClr val="92C82A"/>
      </a:dk2>
      <a:lt2>
        <a:srgbClr val="EFF5DA"/>
      </a:lt2>
      <a:accent1>
        <a:srgbClr val="92C82A"/>
      </a:accent1>
      <a:accent2>
        <a:srgbClr val="008A77"/>
      </a:accent2>
      <a:accent3>
        <a:srgbClr val="59B691"/>
      </a:accent3>
      <a:accent4>
        <a:srgbClr val="C9DC5D"/>
      </a:accent4>
      <a:accent5>
        <a:srgbClr val="EFF5DA"/>
      </a:accent5>
      <a:accent6>
        <a:srgbClr val="FFD546"/>
      </a:accent6>
      <a:hlink>
        <a:srgbClr val="59B691"/>
      </a:hlink>
      <a:folHlink>
        <a:srgbClr val="008A7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ＭＳ Ｐゴシック" pitchFamily="10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ＭＳ Ｐゴシック" pitchFamily="10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558[1]">
  <a:themeElements>
    <a:clrScheme name="3558[1]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3558[1]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558[1]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58[1]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58[1]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7951CFB020E6489F07F98675DC4236" ma:contentTypeVersion="8" ma:contentTypeDescription="Vytvoří nový dokument" ma:contentTypeScope="" ma:versionID="b6f01b18085f8f617730d66e4aca83fa">
  <xsd:schema xmlns:xsd="http://www.w3.org/2001/XMLSchema" xmlns:xs="http://www.w3.org/2001/XMLSchema" xmlns:p="http://schemas.microsoft.com/office/2006/metadata/properties" xmlns:ns3="27c1b692-2977-4ea6-b000-57ed6bef5cd5" targetNamespace="http://schemas.microsoft.com/office/2006/metadata/properties" ma:root="true" ma:fieldsID="3af52cc4e616c9f630795287d9f47a14" ns3:_="">
    <xsd:import namespace="27c1b692-2977-4ea6-b000-57ed6bef5c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1b692-2977-4ea6-b000-57ed6bef5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041684-74AD-44B8-B8CB-FF33E654C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c1b692-2977-4ea6-b000-57ed6bef5c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ACE765-DBCD-4ACB-B399-72A672C14B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8DA8BF-0CA5-439D-A485-D198D9130EC8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27c1b692-2977-4ea6-b000-57ed6bef5cd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Prezentace-LAW-EN-4×3</Template>
  <TotalTime>2089</TotalTime>
  <Words>2450</Words>
  <Application>Microsoft Office PowerPoint</Application>
  <PresentationFormat>Vlastní</PresentationFormat>
  <Paragraphs>358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35</vt:i4>
      </vt:variant>
    </vt:vector>
  </HeadingPairs>
  <TitlesOfParts>
    <vt:vector size="47" baseType="lpstr">
      <vt:lpstr>MS PGothic</vt:lpstr>
      <vt:lpstr>MS PGothic</vt:lpstr>
      <vt:lpstr>Arial</vt:lpstr>
      <vt:lpstr>Comic Sans MS</vt:lpstr>
      <vt:lpstr>News Gothic MT</vt:lpstr>
      <vt:lpstr>Tahoma</vt:lpstr>
      <vt:lpstr>Times New Roman</vt:lpstr>
      <vt:lpstr>Trebuchet MS</vt:lpstr>
      <vt:lpstr>Wingdings</vt:lpstr>
      <vt:lpstr>Prezentace-LAW-EN-4×3</vt:lpstr>
      <vt:lpstr>Blank Presentation</vt:lpstr>
      <vt:lpstr>3558[1]</vt:lpstr>
      <vt:lpstr>Property-related Local Taxes</vt:lpstr>
      <vt:lpstr>Property taxes</vt:lpstr>
      <vt:lpstr>Taxes on net wealth</vt:lpstr>
      <vt:lpstr>Property taxes</vt:lpstr>
      <vt:lpstr>Property tax as the second tax?</vt:lpstr>
      <vt:lpstr>3+1 basic types of laws as for their legal force</vt:lpstr>
      <vt:lpstr>European Charter of Local Self-Government</vt:lpstr>
      <vt:lpstr>Reservations (examples)</vt:lpstr>
      <vt:lpstr>Constitutions</vt:lpstr>
      <vt:lpstr>Property tax: most problematic issues</vt:lpstr>
      <vt:lpstr>Recurrent property tax</vt:lpstr>
      <vt:lpstr>Tax base</vt:lpstr>
      <vt:lpstr>Specialities</vt:lpstr>
      <vt:lpstr>Prezentace aplikace PowerPoint</vt:lpstr>
      <vt:lpstr>Tax rate</vt:lpstr>
      <vt:lpstr>My house CZ</vt:lpstr>
      <vt:lpstr>Correction components</vt:lpstr>
      <vt:lpstr>Tax administrator and beneficiary</vt:lpstr>
      <vt:lpstr>Property transfer taxes</vt:lpstr>
      <vt:lpstr>Advantages</vt:lpstr>
      <vt:lpstr>Disadvantages</vt:lpstr>
      <vt:lpstr>Types of property transfer taxes in EU</vt:lpstr>
      <vt:lpstr>Taxpayer</vt:lpstr>
      <vt:lpstr>Tax base</vt:lpstr>
      <vt:lpstr>Tax rate</vt:lpstr>
      <vt:lpstr>Correction components</vt:lpstr>
      <vt:lpstr>Tax administrator    Beneficiary</vt:lpstr>
      <vt:lpstr>Inheritance and gift tax</vt:lpstr>
      <vt:lpstr>Property tax administration</vt:lpstr>
      <vt:lpstr>Full vs limited self-government autonomy</vt:lpstr>
      <vt:lpstr>Property tax CZ</vt:lpstr>
      <vt:lpstr>Property tax SK</vt:lpstr>
      <vt:lpstr>Local tax (or price?)</vt:lpstr>
      <vt:lpstr>Prezentace aplikace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Michal Radvan</cp:lastModifiedBy>
  <cp:revision>77</cp:revision>
  <cp:lastPrinted>1601-01-01T00:00:00Z</cp:lastPrinted>
  <dcterms:created xsi:type="dcterms:W3CDTF">2019-04-16T14:16:57Z</dcterms:created>
  <dcterms:modified xsi:type="dcterms:W3CDTF">2019-11-11T09:33:46Z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0x010100C77951CFB020E6489F07F98675DC4236</vt:lpwstr>
  </property>
</Properties>
</file>